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4148" r:id="rId1"/>
  </p:sldMasterIdLst>
  <p:notesMasterIdLst>
    <p:notesMasterId r:id="rId22"/>
  </p:notesMasterIdLst>
  <p:handoutMasterIdLst>
    <p:handoutMasterId r:id="rId23"/>
  </p:handoutMasterIdLst>
  <p:sldIdLst>
    <p:sldId id="481" r:id="rId2"/>
    <p:sldId id="257" r:id="rId3"/>
    <p:sldId id="482" r:id="rId4"/>
    <p:sldId id="488" r:id="rId5"/>
    <p:sldId id="484" r:id="rId6"/>
    <p:sldId id="487" r:id="rId7"/>
    <p:sldId id="490" r:id="rId8"/>
    <p:sldId id="491" r:id="rId9"/>
    <p:sldId id="493" r:id="rId10"/>
    <p:sldId id="489" r:id="rId11"/>
    <p:sldId id="495" r:id="rId12"/>
    <p:sldId id="496" r:id="rId13"/>
    <p:sldId id="497" r:id="rId14"/>
    <p:sldId id="492" r:id="rId15"/>
    <p:sldId id="494" r:id="rId16"/>
    <p:sldId id="485" r:id="rId17"/>
    <p:sldId id="299" r:id="rId18"/>
    <p:sldId id="302" r:id="rId19"/>
    <p:sldId id="309" r:id="rId20"/>
    <p:sldId id="4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909"/>
    <a:srgbClr val="970707"/>
    <a:srgbClr val="D60093"/>
    <a:srgbClr val="CC0000"/>
    <a:srgbClr val="0066FF"/>
    <a:srgbClr val="FFCCCC"/>
    <a:srgbClr val="66FF33"/>
    <a:srgbClr val="9900CC"/>
    <a:srgbClr val="660066"/>
    <a:srgbClr val="E6E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DD572-8F0C-476B-BFF5-F00018AEE252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545-8D9D-4ED1-86F6-499A7FE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3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5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4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9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0D10-F001-4F51-B92D-0BBF22893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4800" dirty="0">
                <a:latin typeface="Bahnschrift SemiBold SemiConden" panose="020B0502040204020203" pitchFamily="34" charset="0"/>
              </a:rPr>
              <a:t>Unit 1 </a:t>
            </a:r>
            <a:br>
              <a:rPr lang="en-IN" dirty="0">
                <a:latin typeface="Bahnschrift SemiBold SemiConden" panose="020B0502040204020203" pitchFamily="34" charset="0"/>
              </a:rPr>
            </a:br>
            <a:r>
              <a:rPr lang="en-IN" sz="5400" b="1" dirty="0">
                <a:latin typeface="Bahnschrift SemiBold SemiConden" panose="020B0502040204020203" pitchFamily="34" charset="0"/>
              </a:rPr>
              <a:t>Analysis of Algorithms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24146E-9956-40BE-A9D9-4D3C57B228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" y="5215201"/>
            <a:ext cx="8991600" cy="9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Kinjal Mistree</a:t>
            </a:r>
          </a:p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itchFamily="18" charset="0"/>
              </a:rPr>
              <a:t>Department of Computer Engineering, CGPIT, UTU</a:t>
            </a:r>
          </a:p>
        </p:txBody>
      </p:sp>
    </p:spTree>
    <p:extLst>
      <p:ext uri="{BB962C8B-B14F-4D97-AF65-F5344CB8AC3E}">
        <p14:creationId xmlns:p14="http://schemas.microsoft.com/office/powerpoint/2010/main" val="162910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C84DC92-6F11-4E58-B440-34AE299F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166937"/>
            <a:ext cx="5483225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 err="1">
                <a:latin typeface="Consolas" panose="020B0609020204030204" pitchFamily="49" charset="0"/>
              </a:rPr>
              <a:t>SumOfList</a:t>
            </a:r>
            <a:r>
              <a:rPr lang="en-US" altLang="en-US" sz="2200" b="1" dirty="0">
                <a:latin typeface="Consolas" panose="020B0609020204030204" pitchFamily="49" charset="0"/>
              </a:rPr>
              <a:t>(</a:t>
            </a:r>
            <a:r>
              <a:rPr lang="en-US" altLang="en-US" sz="2200" b="1" dirty="0" err="1">
                <a:latin typeface="Consolas" panose="020B0609020204030204" pitchFamily="49" charset="0"/>
              </a:rPr>
              <a:t>A,n</a:t>
            </a:r>
            <a:r>
              <a:rPr lang="en-US" altLang="en-US" sz="2200" b="1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200" dirty="0">
                <a:latin typeface="Consolas" panose="020B0609020204030204" pitchFamily="49" charset="0"/>
              </a:rPr>
              <a:t>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200" dirty="0">
                <a:latin typeface="Consolas" panose="020B0609020204030204" pitchFamily="49" charset="0"/>
              </a:rPr>
              <a:t>for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 = 0 to n-1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 </a:t>
            </a:r>
            <a:r>
              <a:rPr lang="en-US" altLang="en-US" sz="2200" dirty="0">
                <a:latin typeface="Consolas" panose="020B0609020204030204" pitchFamily="49" charset="0"/>
              </a:rPr>
              <a:t>   total = total + A[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</a:t>
            </a:r>
            <a:r>
              <a:rPr lang="en-US" altLang="en-US" sz="2200" dirty="0">
                <a:latin typeface="Consolas" panose="020B0609020204030204" pitchFamily="49" charset="0"/>
              </a:rPr>
              <a:t>  return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3A38D4C0-65D4-47BF-A2E5-D9F545B1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1981200"/>
            <a:ext cx="373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A is array, n is no of elements in array</a:t>
            </a:r>
          </a:p>
        </p:txBody>
      </p:sp>
      <p:cxnSp>
        <p:nvCxnSpPr>
          <p:cNvPr id="57" name="AutoShape 5">
            <a:extLst>
              <a:ext uri="{FF2B5EF4-FFF2-40B4-BE49-F238E27FC236}">
                <a16:creationId xmlns:a16="http://schemas.microsoft.com/office/drawing/2014/main" id="{C2A81D19-6703-4262-B9EB-62B71C07F7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2166937"/>
            <a:ext cx="2614613" cy="233363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6">
            <a:extLst>
              <a:ext uri="{FF2B5EF4-FFF2-40B4-BE49-F238E27FC236}">
                <a16:creationId xmlns:a16="http://schemas.microsoft.com/office/drawing/2014/main" id="{0C8A0CFB-0721-4DCD-BD2A-68D74FEC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498725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1AE34448-69DE-4532-A867-C74A2ABD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497137"/>
            <a:ext cx="1447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No of Times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7F488DE-6F41-4A11-A057-3E1AF551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9035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c1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E1143BE-6293-4B85-8CB6-D7C01CA6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90353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956DAB79-321D-4AD1-9423-FAD54DE4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497137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F40BE021-2B69-4110-8362-A8515651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9035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cxnSp>
        <p:nvCxnSpPr>
          <p:cNvPr id="64" name="AutoShape 12">
            <a:extLst>
              <a:ext uri="{FF2B5EF4-FFF2-40B4-BE49-F238E27FC236}">
                <a16:creationId xmlns:a16="http://schemas.microsoft.com/office/drawing/2014/main" id="{683809E7-8BD5-43A7-BCEA-001E2B82E3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3024187"/>
            <a:ext cx="27813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13">
            <a:extLst>
              <a:ext uri="{FF2B5EF4-FFF2-40B4-BE49-F238E27FC236}">
                <a16:creationId xmlns:a16="http://schemas.microsoft.com/office/drawing/2014/main" id="{71202CDC-45A7-4207-A3E7-2E64FBDE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766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c2</a:t>
            </a: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B12EDA52-FFE5-41CE-AE4C-A13099E3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2766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n + 1</a:t>
            </a: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E4A1112F-4113-4226-9AE1-DD1B779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2766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cxnSp>
        <p:nvCxnSpPr>
          <p:cNvPr id="68" name="AutoShape 16">
            <a:extLst>
              <a:ext uri="{FF2B5EF4-FFF2-40B4-BE49-F238E27FC236}">
                <a16:creationId xmlns:a16="http://schemas.microsoft.com/office/drawing/2014/main" id="{B79D0423-41D6-460D-A5E8-55895DCEDB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4800" y="3397250"/>
            <a:ext cx="2114550" cy="1587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17">
            <a:extLst>
              <a:ext uri="{FF2B5EF4-FFF2-40B4-BE49-F238E27FC236}">
                <a16:creationId xmlns:a16="http://schemas.microsoft.com/office/drawing/2014/main" id="{5DD3C429-E895-4D06-AEB9-AED45FD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606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c3</a:t>
            </a:r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23366515-7783-441B-9A42-61690812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6068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n</a:t>
            </a:r>
          </a:p>
        </p:txBody>
      </p:sp>
      <p:sp>
        <p:nvSpPr>
          <p:cNvPr id="71" name="Rectangle 19">
            <a:extLst>
              <a:ext uri="{FF2B5EF4-FFF2-40B4-BE49-F238E27FC236}">
                <a16:creationId xmlns:a16="http://schemas.microsoft.com/office/drawing/2014/main" id="{0855D4AD-E7EE-491B-A4B9-8A94C818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606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3</a:t>
            </a:r>
          </a:p>
        </p:txBody>
      </p:sp>
      <p:cxnSp>
        <p:nvCxnSpPr>
          <p:cNvPr id="72" name="AutoShape 20">
            <a:extLst>
              <a:ext uri="{FF2B5EF4-FFF2-40B4-BE49-F238E27FC236}">
                <a16:creationId xmlns:a16="http://schemas.microsoft.com/office/drawing/2014/main" id="{68334D75-6DEE-4CE6-85D7-2596CB6152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59400" y="3725862"/>
            <a:ext cx="86995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21">
            <a:extLst>
              <a:ext uri="{FF2B5EF4-FFF2-40B4-BE49-F238E27FC236}">
                <a16:creationId xmlns:a16="http://schemas.microsoft.com/office/drawing/2014/main" id="{89C5FCF9-2B53-4AA7-B3D5-2F63EAC4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9544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c4</a:t>
            </a:r>
          </a:p>
        </p:txBody>
      </p:sp>
      <p:sp>
        <p:nvSpPr>
          <p:cNvPr id="74" name="Rectangle 22">
            <a:extLst>
              <a:ext uri="{FF2B5EF4-FFF2-40B4-BE49-F238E27FC236}">
                <a16:creationId xmlns:a16="http://schemas.microsoft.com/office/drawing/2014/main" id="{98C10C9F-6778-4688-906C-8A22283D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954462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BD456601-BFCC-4DF1-B313-5EEB4EB5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9544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4</a:t>
            </a:r>
          </a:p>
        </p:txBody>
      </p:sp>
      <p:cxnSp>
        <p:nvCxnSpPr>
          <p:cNvPr id="76" name="AutoShape 24">
            <a:extLst>
              <a:ext uri="{FF2B5EF4-FFF2-40B4-BE49-F238E27FC236}">
                <a16:creationId xmlns:a16="http://schemas.microsoft.com/office/drawing/2014/main" id="{0A3F92A7-DF23-4474-B039-E00D0BEF33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67150" y="4075112"/>
            <a:ext cx="23622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25">
            <a:extLst>
              <a:ext uri="{FF2B5EF4-FFF2-40B4-BE49-F238E27FC236}">
                <a16:creationId xmlns:a16="http://schemas.microsoft.com/office/drawing/2014/main" id="{CFF99ADD-5978-4196-89AA-8222D798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13287"/>
            <a:ext cx="5029200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err="1"/>
              <a:t>TSumOfList</a:t>
            </a:r>
            <a:r>
              <a:rPr lang="en-US" altLang="en-US" sz="1800" b="1" dirty="0"/>
              <a:t>  =  </a:t>
            </a:r>
            <a:r>
              <a:rPr lang="en-US" altLang="en-US" sz="1800" dirty="0"/>
              <a:t>c1(1) + c2(n+1) + c3(n) + c4(1)</a:t>
            </a: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98E3AADC-F034-4ED3-A9D4-6591327B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2" y="5038725"/>
            <a:ext cx="2890837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(c2+c3) n + (c1+c2+c4)</a:t>
            </a:r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F68804CD-68AE-4507-A114-47ED4F05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356225"/>
            <a:ext cx="236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O(n)</a:t>
            </a:r>
          </a:p>
        </p:txBody>
      </p:sp>
      <p:sp>
        <p:nvSpPr>
          <p:cNvPr id="80" name="Rectangle 28">
            <a:extLst>
              <a:ext uri="{FF2B5EF4-FFF2-40B4-BE49-F238E27FC236}">
                <a16:creationId xmlns:a16="http://schemas.microsoft.com/office/drawing/2014/main" id="{97C551A1-9F52-48A3-9924-9CF83921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2" y="5038725"/>
            <a:ext cx="289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We can neglect constants</a:t>
            </a:r>
          </a:p>
        </p:txBody>
      </p:sp>
      <p:cxnSp>
        <p:nvCxnSpPr>
          <p:cNvPr id="81" name="AutoShape 29">
            <a:extLst>
              <a:ext uri="{FF2B5EF4-FFF2-40B4-BE49-F238E27FC236}">
                <a16:creationId xmlns:a16="http://schemas.microsoft.com/office/drawing/2014/main" id="{529E8C62-85AB-47FF-A76B-7A167A0B6A5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71938" y="5224462"/>
            <a:ext cx="1414462" cy="1588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30">
            <a:extLst>
              <a:ext uri="{FF2B5EF4-FFF2-40B4-BE49-F238E27FC236}">
                <a16:creationId xmlns:a16="http://schemas.microsoft.com/office/drawing/2014/main" id="{1A59C329-69B2-4E44-91BF-85FFFD60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7772400" cy="3651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Time complexity of given algorithm is </a:t>
            </a:r>
            <a:r>
              <a:rPr lang="en-US" altLang="en-US" sz="1800" b="1" i="1">
                <a:solidFill>
                  <a:srgbClr val="C00000"/>
                </a:solidFill>
              </a:rPr>
              <a:t>n</a:t>
            </a:r>
            <a:r>
              <a:rPr lang="en-US" altLang="en-US" sz="1800"/>
              <a:t> unit time 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Example 3:</a:t>
            </a:r>
            <a:r>
              <a:rPr lang="en-US" altLang="en-US" sz="2800" dirty="0">
                <a:cs typeface="Times New Roman" panose="02020603050405020304" pitchFamily="18" charset="0"/>
              </a:rPr>
              <a:t> Calculate Time Complexity of Sum of elements of List (One dimensional Array).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C84DC92-6F11-4E58-B440-34AE299F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166937"/>
            <a:ext cx="5483225" cy="287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int count(int 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200" dirty="0">
                <a:latin typeface="Consolas" panose="020B0609020204030204" pitchFamily="49" charset="0"/>
              </a:rPr>
              <a:t>  sum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200" dirty="0">
                <a:latin typeface="Consolas" panose="020B0609020204030204" pitchFamily="49" charset="0"/>
              </a:rPr>
              <a:t>for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 = 1 to 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	 </a:t>
            </a:r>
            <a:r>
              <a:rPr lang="en-US" altLang="en-US" sz="2200" dirty="0">
                <a:latin typeface="Consolas" panose="020B0609020204030204" pitchFamily="49" charset="0"/>
              </a:rPr>
              <a:t>for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 = 1 to m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dirty="0">
                <a:latin typeface="Consolas" panose="020B0609020204030204" pitchFamily="49" charset="0"/>
              </a:rPr>
              <a:t>				sum++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</a:t>
            </a:r>
            <a:r>
              <a:rPr lang="en-US" altLang="en-US" sz="2200" dirty="0">
                <a:latin typeface="Consolas" panose="020B0609020204030204" pitchFamily="49" charset="0"/>
              </a:rPr>
              <a:t>  return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0C8A0CFB-0721-4DCD-BD2A-68D74FEC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498725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1AE34448-69DE-4532-A867-C74A2ABD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497137"/>
            <a:ext cx="1447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No of Times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7F488DE-6F41-4A11-A057-3E1AF551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9035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c1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E1143BE-6293-4B85-8CB6-D7C01CA6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90353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956DAB79-321D-4AD1-9423-FAD54DE4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497137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F40BE021-2B69-4110-8362-A8515651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9035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cxnSp>
        <p:nvCxnSpPr>
          <p:cNvPr id="64" name="AutoShape 12">
            <a:extLst>
              <a:ext uri="{FF2B5EF4-FFF2-40B4-BE49-F238E27FC236}">
                <a16:creationId xmlns:a16="http://schemas.microsoft.com/office/drawing/2014/main" id="{683809E7-8BD5-43A7-BCEA-001E2B82E3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3024187"/>
            <a:ext cx="27813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13">
            <a:extLst>
              <a:ext uri="{FF2B5EF4-FFF2-40B4-BE49-F238E27FC236}">
                <a16:creationId xmlns:a16="http://schemas.microsoft.com/office/drawing/2014/main" id="{71202CDC-45A7-4207-A3E7-2E64FBDE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766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c2</a:t>
            </a: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B12EDA52-FFE5-41CE-AE4C-A13099E3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2766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n + 1</a:t>
            </a: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E4A1112F-4113-4226-9AE1-DD1B779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2766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cxnSp>
        <p:nvCxnSpPr>
          <p:cNvPr id="68" name="AutoShape 16">
            <a:extLst>
              <a:ext uri="{FF2B5EF4-FFF2-40B4-BE49-F238E27FC236}">
                <a16:creationId xmlns:a16="http://schemas.microsoft.com/office/drawing/2014/main" id="{B79D0423-41D6-460D-A5E8-55895DCEDB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4800" y="3397250"/>
            <a:ext cx="2114550" cy="1587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17">
            <a:extLst>
              <a:ext uri="{FF2B5EF4-FFF2-40B4-BE49-F238E27FC236}">
                <a16:creationId xmlns:a16="http://schemas.microsoft.com/office/drawing/2014/main" id="{5DD3C429-E895-4D06-AEB9-AED45FD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606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c3</a:t>
            </a:r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23366515-7783-441B-9A42-61690812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6068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n(m+1)</a:t>
            </a:r>
          </a:p>
        </p:txBody>
      </p:sp>
      <p:sp>
        <p:nvSpPr>
          <p:cNvPr id="71" name="Rectangle 19">
            <a:extLst>
              <a:ext uri="{FF2B5EF4-FFF2-40B4-BE49-F238E27FC236}">
                <a16:creationId xmlns:a16="http://schemas.microsoft.com/office/drawing/2014/main" id="{0855D4AD-E7EE-491B-A4B9-8A94C818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606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3</a:t>
            </a:r>
          </a:p>
        </p:txBody>
      </p:sp>
      <p:cxnSp>
        <p:nvCxnSpPr>
          <p:cNvPr id="72" name="AutoShape 20">
            <a:extLst>
              <a:ext uri="{FF2B5EF4-FFF2-40B4-BE49-F238E27FC236}">
                <a16:creationId xmlns:a16="http://schemas.microsoft.com/office/drawing/2014/main" id="{68334D75-6DEE-4CE6-85D7-2596CB6152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419600" y="3715543"/>
            <a:ext cx="1809750" cy="10319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21">
            <a:extLst>
              <a:ext uri="{FF2B5EF4-FFF2-40B4-BE49-F238E27FC236}">
                <a16:creationId xmlns:a16="http://schemas.microsoft.com/office/drawing/2014/main" id="{89C5FCF9-2B53-4AA7-B3D5-2F63EAC4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9544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c4</a:t>
            </a:r>
          </a:p>
        </p:txBody>
      </p:sp>
      <p:sp>
        <p:nvSpPr>
          <p:cNvPr id="74" name="Rectangle 22">
            <a:extLst>
              <a:ext uri="{FF2B5EF4-FFF2-40B4-BE49-F238E27FC236}">
                <a16:creationId xmlns:a16="http://schemas.microsoft.com/office/drawing/2014/main" id="{98C10C9F-6778-4688-906C-8A22283D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954462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nm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BD456601-BFCC-4DF1-B313-5EEB4EB5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9544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4</a:t>
            </a:r>
          </a:p>
        </p:txBody>
      </p:sp>
      <p:cxnSp>
        <p:nvCxnSpPr>
          <p:cNvPr id="76" name="AutoShape 24">
            <a:extLst>
              <a:ext uri="{FF2B5EF4-FFF2-40B4-BE49-F238E27FC236}">
                <a16:creationId xmlns:a16="http://schemas.microsoft.com/office/drawing/2014/main" id="{0A3F92A7-DF23-4474-B039-E00D0BEF33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1400" y="4075112"/>
            <a:ext cx="26479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25">
            <a:extLst>
              <a:ext uri="{FF2B5EF4-FFF2-40B4-BE49-F238E27FC236}">
                <a16:creationId xmlns:a16="http://schemas.microsoft.com/office/drawing/2014/main" id="{CFF99ADD-5978-4196-89AA-8222D798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4713287"/>
            <a:ext cx="6381751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err="1"/>
              <a:t>TSumOfList</a:t>
            </a:r>
            <a:r>
              <a:rPr lang="en-US" altLang="en-US" sz="1800" b="1" dirty="0"/>
              <a:t>  =  </a:t>
            </a:r>
            <a:r>
              <a:rPr lang="en-US" altLang="en-US" sz="1800" dirty="0"/>
              <a:t>c1(1) + c2(n+1) + c3(n(m+1)) + c4(nm) + c5(1)</a:t>
            </a: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98E3AADC-F034-4ED3-A9D4-6591327B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96" y="5058156"/>
            <a:ext cx="3971711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(c3+c4)nm + (c2+c3)n + (c1+c2+c5)</a:t>
            </a:r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F68804CD-68AE-4507-A114-47ED4F05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356225"/>
            <a:ext cx="236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O(nm)</a:t>
            </a:r>
          </a:p>
        </p:txBody>
      </p:sp>
      <p:sp>
        <p:nvSpPr>
          <p:cNvPr id="80" name="Rectangle 28">
            <a:extLst>
              <a:ext uri="{FF2B5EF4-FFF2-40B4-BE49-F238E27FC236}">
                <a16:creationId xmlns:a16="http://schemas.microsoft.com/office/drawing/2014/main" id="{97C551A1-9F52-48A3-9924-9CF83921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653" y="5069310"/>
            <a:ext cx="289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We can neglect constants</a:t>
            </a:r>
          </a:p>
        </p:txBody>
      </p:sp>
      <p:cxnSp>
        <p:nvCxnSpPr>
          <p:cNvPr id="81" name="AutoShape 29">
            <a:extLst>
              <a:ext uri="{FF2B5EF4-FFF2-40B4-BE49-F238E27FC236}">
                <a16:creationId xmlns:a16="http://schemas.microsoft.com/office/drawing/2014/main" id="{529E8C62-85AB-47FF-A76B-7A167A0B6A51}"/>
              </a:ext>
            </a:extLst>
          </p:cNvPr>
          <p:cNvCxnSpPr>
            <a:cxnSpLocks noChangeShapeType="1"/>
            <a:stCxn id="80" idx="1"/>
          </p:cNvCxnSpPr>
          <p:nvPr/>
        </p:nvCxnSpPr>
        <p:spPr bwMode="auto">
          <a:xfrm flipH="1">
            <a:off x="5795963" y="5251873"/>
            <a:ext cx="773690" cy="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30">
            <a:extLst>
              <a:ext uri="{FF2B5EF4-FFF2-40B4-BE49-F238E27FC236}">
                <a16:creationId xmlns:a16="http://schemas.microsoft.com/office/drawing/2014/main" id="{1A59C329-69B2-4E44-91BF-85FFFD60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7772400" cy="3651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Time complexity of given algorithm is </a:t>
            </a:r>
            <a:r>
              <a:rPr lang="en-US" altLang="en-US" sz="1800" b="1" i="1" dirty="0">
                <a:solidFill>
                  <a:srgbClr val="C00000"/>
                </a:solidFill>
              </a:rPr>
              <a:t>nm</a:t>
            </a:r>
            <a:r>
              <a:rPr lang="en-US" altLang="en-US" sz="1800" dirty="0"/>
              <a:t> unit time 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Example 4:</a:t>
            </a:r>
            <a:r>
              <a:rPr lang="en-US" altLang="en-US" sz="2800" dirty="0">
                <a:cs typeface="Times New Roman" panose="02020603050405020304" pitchFamily="18" charset="0"/>
              </a:rPr>
              <a:t> Calculate Time Complexity.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D6AA0DB6-3271-47EA-A415-5F975B7A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3322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c5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6D469389-56B6-4C2F-B2E7-6411DBE03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33228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E6B24F1-2909-4E24-8A6B-042E1EC6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322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5</a:t>
            </a:r>
          </a:p>
        </p:txBody>
      </p:sp>
      <p:cxnSp>
        <p:nvCxnSpPr>
          <p:cNvPr id="38" name="AutoShape 24">
            <a:extLst>
              <a:ext uri="{FF2B5EF4-FFF2-40B4-BE49-F238E27FC236}">
                <a16:creationId xmlns:a16="http://schemas.microsoft.com/office/drawing/2014/main" id="{3C44BF3F-FAC0-43E3-860F-832EACC2652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64680" y="4419600"/>
            <a:ext cx="308372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53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C84DC92-6F11-4E58-B440-34AE299F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166937"/>
            <a:ext cx="5483225" cy="212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2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200" dirty="0">
                <a:latin typeface="Consolas" panose="020B0609020204030204" pitchFamily="49" charset="0"/>
              </a:rPr>
              <a:t>  max = </a:t>
            </a:r>
            <a:r>
              <a:rPr lang="en-IN" altLang="en-US" sz="2200" dirty="0">
                <a:latin typeface="Consolas" panose="020B0609020204030204" pitchFamily="49" charset="0"/>
              </a:rPr>
              <a:t>x</a:t>
            </a:r>
            <a:r>
              <a:rPr lang="en-IN" sz="2200" baseline="-25000" dirty="0">
                <a:latin typeface="Consolas" panose="020B0609020204030204" pitchFamily="49" charset="0"/>
              </a:rPr>
              <a:t>i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200" dirty="0">
                <a:latin typeface="Consolas" panose="020B0609020204030204" pitchFamily="49" charset="0"/>
              </a:rPr>
              <a:t>for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 = 2 to 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	 </a:t>
            </a:r>
            <a:r>
              <a:rPr lang="en-US" altLang="en-US" sz="2200" dirty="0">
                <a:latin typeface="Consolas" panose="020B0609020204030204" pitchFamily="49" charset="0"/>
              </a:rPr>
              <a:t>if </a:t>
            </a:r>
            <a:r>
              <a:rPr lang="en-IN" altLang="en-US" sz="2200" dirty="0">
                <a:latin typeface="Consolas" panose="020B0609020204030204" pitchFamily="49" charset="0"/>
              </a:rPr>
              <a:t>x</a:t>
            </a:r>
            <a:r>
              <a:rPr lang="en-IN" sz="2200" baseline="-25000" dirty="0">
                <a:latin typeface="Consolas" panose="020B0609020204030204" pitchFamily="49" charset="0"/>
              </a:rPr>
              <a:t>i </a:t>
            </a:r>
            <a:r>
              <a:rPr lang="en-US" altLang="en-US" sz="2200" dirty="0">
                <a:latin typeface="Consolas" panose="020B0609020204030204" pitchFamily="49" charset="0"/>
              </a:rPr>
              <a:t>&gt; max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</a:t>
            </a:r>
            <a:r>
              <a:rPr lang="en-US" altLang="en-US" sz="2200" dirty="0">
                <a:latin typeface="Consolas" panose="020B0609020204030204" pitchFamily="49" charset="0"/>
              </a:rPr>
              <a:t> 				</a:t>
            </a:r>
            <a:r>
              <a:rPr lang="en-IN" altLang="en-US" sz="2200" dirty="0">
                <a:latin typeface="Consolas" panose="020B0609020204030204" pitchFamily="49" charset="0"/>
              </a:rPr>
              <a:t> max = x</a:t>
            </a:r>
            <a:r>
              <a:rPr lang="en-IN" sz="2200" baseline="-25000" dirty="0">
                <a:latin typeface="Consolas" panose="020B0609020204030204" pitchFamily="49" charset="0"/>
              </a:rPr>
              <a:t>i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5</a:t>
            </a:r>
            <a:r>
              <a:rPr lang="en-US" altLang="en-US" sz="2200" dirty="0">
                <a:latin typeface="Consolas" panose="020B0609020204030204" pitchFamily="49" charset="0"/>
              </a:rPr>
              <a:t>  print max</a:t>
            </a: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0C8A0CFB-0721-4DCD-BD2A-68D74FEC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193925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1AE34448-69DE-4532-A867-C74A2ABD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192337"/>
            <a:ext cx="1447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FFFF"/>
                </a:solidFill>
              </a:rPr>
              <a:t>No of Times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7F488DE-6F41-4A11-A057-3E1AF551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5987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c1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E1143BE-6293-4B85-8CB6-D7C01CA6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59873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956DAB79-321D-4AD1-9423-FAD54DE4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192337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F40BE021-2B69-4110-8362-A8515651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5987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cxnSp>
        <p:nvCxnSpPr>
          <p:cNvPr id="64" name="AutoShape 12">
            <a:extLst>
              <a:ext uri="{FF2B5EF4-FFF2-40B4-BE49-F238E27FC236}">
                <a16:creationId xmlns:a16="http://schemas.microsoft.com/office/drawing/2014/main" id="{683809E7-8BD5-43A7-BCEA-001E2B82E3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2719387"/>
            <a:ext cx="27813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13">
            <a:extLst>
              <a:ext uri="{FF2B5EF4-FFF2-40B4-BE49-F238E27FC236}">
                <a16:creationId xmlns:a16="http://schemas.microsoft.com/office/drawing/2014/main" id="{71202CDC-45A7-4207-A3E7-2E64FBDE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971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c2</a:t>
            </a: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B12EDA52-FFE5-41CE-AE4C-A13099E3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9718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</a:t>
            </a: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E4A1112F-4113-4226-9AE1-DD1B779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971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cxnSp>
        <p:nvCxnSpPr>
          <p:cNvPr id="68" name="AutoShape 16">
            <a:extLst>
              <a:ext uri="{FF2B5EF4-FFF2-40B4-BE49-F238E27FC236}">
                <a16:creationId xmlns:a16="http://schemas.microsoft.com/office/drawing/2014/main" id="{B79D0423-41D6-460D-A5E8-55895DCEDB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4800" y="3092450"/>
            <a:ext cx="2114550" cy="1587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17">
            <a:extLst>
              <a:ext uri="{FF2B5EF4-FFF2-40B4-BE49-F238E27FC236}">
                <a16:creationId xmlns:a16="http://schemas.microsoft.com/office/drawing/2014/main" id="{5DD3C429-E895-4D06-AEB9-AED45FD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3020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c3</a:t>
            </a:r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23366515-7783-441B-9A42-61690812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3020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n-1</a:t>
            </a:r>
          </a:p>
        </p:txBody>
      </p:sp>
      <p:sp>
        <p:nvSpPr>
          <p:cNvPr id="71" name="Rectangle 19">
            <a:extLst>
              <a:ext uri="{FF2B5EF4-FFF2-40B4-BE49-F238E27FC236}">
                <a16:creationId xmlns:a16="http://schemas.microsoft.com/office/drawing/2014/main" id="{0855D4AD-E7EE-491B-A4B9-8A94C818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3020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3</a:t>
            </a:r>
          </a:p>
        </p:txBody>
      </p:sp>
      <p:cxnSp>
        <p:nvCxnSpPr>
          <p:cNvPr id="72" name="AutoShape 20">
            <a:extLst>
              <a:ext uri="{FF2B5EF4-FFF2-40B4-BE49-F238E27FC236}">
                <a16:creationId xmlns:a16="http://schemas.microsoft.com/office/drawing/2014/main" id="{68334D75-6DEE-4CE6-85D7-2596CB6152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3421062"/>
            <a:ext cx="2343150" cy="1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21">
            <a:extLst>
              <a:ext uri="{FF2B5EF4-FFF2-40B4-BE49-F238E27FC236}">
                <a16:creationId xmlns:a16="http://schemas.microsoft.com/office/drawing/2014/main" id="{89C5FCF9-2B53-4AA7-B3D5-2F63EAC4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6496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c4</a:t>
            </a:r>
          </a:p>
        </p:txBody>
      </p:sp>
      <p:sp>
        <p:nvSpPr>
          <p:cNvPr id="74" name="Rectangle 22">
            <a:extLst>
              <a:ext uri="{FF2B5EF4-FFF2-40B4-BE49-F238E27FC236}">
                <a16:creationId xmlns:a16="http://schemas.microsoft.com/office/drawing/2014/main" id="{98C10C9F-6778-4688-906C-8A22283D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649662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BD456601-BFCC-4DF1-B313-5EEB4EB5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6496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4</a:t>
            </a:r>
          </a:p>
        </p:txBody>
      </p:sp>
      <p:cxnSp>
        <p:nvCxnSpPr>
          <p:cNvPr id="76" name="AutoShape 24">
            <a:extLst>
              <a:ext uri="{FF2B5EF4-FFF2-40B4-BE49-F238E27FC236}">
                <a16:creationId xmlns:a16="http://schemas.microsoft.com/office/drawing/2014/main" id="{0A3F92A7-DF23-4474-B039-E00D0BEF33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3770312"/>
            <a:ext cx="13525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25">
            <a:extLst>
              <a:ext uri="{FF2B5EF4-FFF2-40B4-BE49-F238E27FC236}">
                <a16:creationId xmlns:a16="http://schemas.microsoft.com/office/drawing/2014/main" id="{CFF99ADD-5978-4196-89AA-8222D798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4713287"/>
            <a:ext cx="6381751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err="1"/>
              <a:t>TSumOfList</a:t>
            </a:r>
            <a:r>
              <a:rPr lang="en-US" altLang="en-US" sz="1800" b="1" dirty="0"/>
              <a:t>  =  </a:t>
            </a:r>
            <a:r>
              <a:rPr lang="en-US" altLang="en-US" sz="1800" dirty="0"/>
              <a:t>c1(1) + c2(n) + c3(n-1) + c4(0) + c5(1)</a:t>
            </a: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98E3AADC-F034-4ED3-A9D4-6591327B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041900"/>
            <a:ext cx="6381751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(c2 + c3)n + (c1 - c3 + c5)</a:t>
            </a:r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F68804CD-68AE-4507-A114-47ED4F05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356225"/>
            <a:ext cx="236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O(n)</a:t>
            </a:r>
          </a:p>
        </p:txBody>
      </p:sp>
      <p:sp>
        <p:nvSpPr>
          <p:cNvPr id="82" name="Rectangle 30">
            <a:extLst>
              <a:ext uri="{FF2B5EF4-FFF2-40B4-BE49-F238E27FC236}">
                <a16:creationId xmlns:a16="http://schemas.microsoft.com/office/drawing/2014/main" id="{1A59C329-69B2-4E44-91BF-85FFFD60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7772400" cy="3651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Time complexity of given algorithm is </a:t>
            </a:r>
            <a:r>
              <a:rPr lang="en-US" altLang="en-US" sz="1800" b="1" i="1" dirty="0">
                <a:solidFill>
                  <a:srgbClr val="C00000"/>
                </a:solidFill>
              </a:rPr>
              <a:t>n</a:t>
            </a:r>
            <a:r>
              <a:rPr lang="en-US" altLang="en-US" sz="1800" dirty="0"/>
              <a:t> unit time 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Example 5:</a:t>
            </a:r>
            <a:r>
              <a:rPr lang="en-US" altLang="en-US" sz="2800" dirty="0">
                <a:cs typeface="Times New Roman" panose="02020603050405020304" pitchFamily="18" charset="0"/>
              </a:rPr>
              <a:t> Calculate Time Complexity.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D6AA0DB6-3271-47EA-A415-5F975B7A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274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c5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6D469389-56B6-4C2F-B2E7-6411DBE03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02748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E6B24F1-2909-4E24-8A6B-042E1EC6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274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5</a:t>
            </a:r>
          </a:p>
        </p:txBody>
      </p:sp>
      <p:cxnSp>
        <p:nvCxnSpPr>
          <p:cNvPr id="38" name="AutoShape 24">
            <a:extLst>
              <a:ext uri="{FF2B5EF4-FFF2-40B4-BE49-F238E27FC236}">
                <a16:creationId xmlns:a16="http://schemas.microsoft.com/office/drawing/2014/main" id="{3C44BF3F-FAC0-43E3-860F-832EACC2652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64680" y="4114800"/>
            <a:ext cx="308372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512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C84DC92-6F11-4E58-B440-34AE299F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166937"/>
            <a:ext cx="5483225" cy="212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22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200" dirty="0">
                <a:latin typeface="Consolas" panose="020B0609020204030204" pitchFamily="49" charset="0"/>
              </a:rPr>
              <a:t>  </a:t>
            </a:r>
            <a:r>
              <a:rPr lang="en-IN" altLang="en-US" sz="2200" dirty="0">
                <a:latin typeface="Consolas" panose="020B0609020204030204" pitchFamily="49" charset="0"/>
              </a:rPr>
              <a:t>int n;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200" dirty="0">
                <a:latin typeface="Consolas" panose="020B0609020204030204" pitchFamily="49" charset="0"/>
              </a:rPr>
              <a:t>for(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=1,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&lt;n,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	 </a:t>
            </a:r>
            <a:r>
              <a:rPr lang="en-IN" altLang="en-US" sz="2200" dirty="0">
                <a:latin typeface="Consolas" panose="020B0609020204030204" pitchFamily="49" charset="0"/>
              </a:rPr>
              <a:t>print(“Hello”)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</a:t>
            </a:r>
            <a:r>
              <a:rPr lang="en-US" altLang="en-US" sz="2200" dirty="0">
                <a:latin typeface="Consolas" panose="020B0609020204030204" pitchFamily="49" charset="0"/>
              </a:rPr>
              <a:t>  for(j=n, j&gt;0, j--)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5	 </a:t>
            </a:r>
            <a:r>
              <a:rPr lang="en-IN" altLang="en-US" sz="2200" dirty="0">
                <a:latin typeface="Consolas" panose="020B0609020204030204" pitchFamily="49" charset="0"/>
              </a:rPr>
              <a:t>print(“World”)</a:t>
            </a: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0C8A0CFB-0721-4DCD-BD2A-68D74FEC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193925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1AE34448-69DE-4532-A867-C74A2ABD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192337"/>
            <a:ext cx="1447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FFFF"/>
                </a:solidFill>
              </a:rPr>
              <a:t>No of Times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7F488DE-6F41-4A11-A057-3E1AF551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5987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c1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E1143BE-6293-4B85-8CB6-D7C01CA6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59873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956DAB79-321D-4AD1-9423-FAD54DE4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192337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F40BE021-2B69-4110-8362-A8515651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5987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cxnSp>
        <p:nvCxnSpPr>
          <p:cNvPr id="64" name="AutoShape 12">
            <a:extLst>
              <a:ext uri="{FF2B5EF4-FFF2-40B4-BE49-F238E27FC236}">
                <a16:creationId xmlns:a16="http://schemas.microsoft.com/office/drawing/2014/main" id="{683809E7-8BD5-43A7-BCEA-001E2B82E3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2719387"/>
            <a:ext cx="27813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13">
            <a:extLst>
              <a:ext uri="{FF2B5EF4-FFF2-40B4-BE49-F238E27FC236}">
                <a16:creationId xmlns:a16="http://schemas.microsoft.com/office/drawing/2014/main" id="{71202CDC-45A7-4207-A3E7-2E64FBDE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971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c2</a:t>
            </a: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B12EDA52-FFE5-41CE-AE4C-A13099E3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9718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</a:t>
            </a: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E4A1112F-4113-4226-9AE1-DD1B779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971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cxnSp>
        <p:nvCxnSpPr>
          <p:cNvPr id="68" name="AutoShape 16">
            <a:extLst>
              <a:ext uri="{FF2B5EF4-FFF2-40B4-BE49-F238E27FC236}">
                <a16:creationId xmlns:a16="http://schemas.microsoft.com/office/drawing/2014/main" id="{B79D0423-41D6-460D-A5E8-55895DCEDB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48200" y="3092450"/>
            <a:ext cx="15811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17">
            <a:extLst>
              <a:ext uri="{FF2B5EF4-FFF2-40B4-BE49-F238E27FC236}">
                <a16:creationId xmlns:a16="http://schemas.microsoft.com/office/drawing/2014/main" id="{5DD3C429-E895-4D06-AEB9-AED45FD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3020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c3</a:t>
            </a:r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23366515-7783-441B-9A42-61690812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3020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n-1</a:t>
            </a:r>
          </a:p>
        </p:txBody>
      </p:sp>
      <p:sp>
        <p:nvSpPr>
          <p:cNvPr id="71" name="Rectangle 19">
            <a:extLst>
              <a:ext uri="{FF2B5EF4-FFF2-40B4-BE49-F238E27FC236}">
                <a16:creationId xmlns:a16="http://schemas.microsoft.com/office/drawing/2014/main" id="{0855D4AD-E7EE-491B-A4B9-8A94C818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3020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3</a:t>
            </a:r>
          </a:p>
        </p:txBody>
      </p:sp>
      <p:cxnSp>
        <p:nvCxnSpPr>
          <p:cNvPr id="72" name="AutoShape 20">
            <a:extLst>
              <a:ext uri="{FF2B5EF4-FFF2-40B4-BE49-F238E27FC236}">
                <a16:creationId xmlns:a16="http://schemas.microsoft.com/office/drawing/2014/main" id="{68334D75-6DEE-4CE6-85D7-2596CB6152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2000" y="3421063"/>
            <a:ext cx="1657350" cy="1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21">
            <a:extLst>
              <a:ext uri="{FF2B5EF4-FFF2-40B4-BE49-F238E27FC236}">
                <a16:creationId xmlns:a16="http://schemas.microsoft.com/office/drawing/2014/main" id="{89C5FCF9-2B53-4AA7-B3D5-2F63EAC4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6496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c4</a:t>
            </a:r>
          </a:p>
        </p:txBody>
      </p:sp>
      <p:sp>
        <p:nvSpPr>
          <p:cNvPr id="74" name="Rectangle 22">
            <a:extLst>
              <a:ext uri="{FF2B5EF4-FFF2-40B4-BE49-F238E27FC236}">
                <a16:creationId xmlns:a16="http://schemas.microsoft.com/office/drawing/2014/main" id="{98C10C9F-6778-4688-906C-8A22283D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649662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n+1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BD456601-BFCC-4DF1-B313-5EEB4EB5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6496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4</a:t>
            </a:r>
          </a:p>
        </p:txBody>
      </p:sp>
      <p:cxnSp>
        <p:nvCxnSpPr>
          <p:cNvPr id="76" name="AutoShape 24">
            <a:extLst>
              <a:ext uri="{FF2B5EF4-FFF2-40B4-BE49-F238E27FC236}">
                <a16:creationId xmlns:a16="http://schemas.microsoft.com/office/drawing/2014/main" id="{0A3F92A7-DF23-4474-B039-E00D0BEF33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3770312"/>
            <a:ext cx="13525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25">
            <a:extLst>
              <a:ext uri="{FF2B5EF4-FFF2-40B4-BE49-F238E27FC236}">
                <a16:creationId xmlns:a16="http://schemas.microsoft.com/office/drawing/2014/main" id="{CFF99ADD-5978-4196-89AA-8222D798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4713287"/>
            <a:ext cx="7391401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err="1"/>
              <a:t>TSumOfList</a:t>
            </a:r>
            <a:r>
              <a:rPr lang="en-US" altLang="en-US" sz="1800" b="1" dirty="0"/>
              <a:t>  =  </a:t>
            </a:r>
            <a:r>
              <a:rPr lang="en-US" altLang="en-US" sz="1800" dirty="0"/>
              <a:t>c1(1) + c2(n) + c3(n-1) + c4(n+1) + c5(n)</a:t>
            </a: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98E3AADC-F034-4ED3-A9D4-6591327B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024153"/>
            <a:ext cx="6381751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(c2 + c3 + c4 + c5)n + (c1 - c3 + c4)</a:t>
            </a:r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F68804CD-68AE-4507-A114-47ED4F05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356225"/>
            <a:ext cx="236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O(n)</a:t>
            </a:r>
          </a:p>
        </p:txBody>
      </p:sp>
      <p:sp>
        <p:nvSpPr>
          <p:cNvPr id="82" name="Rectangle 30">
            <a:extLst>
              <a:ext uri="{FF2B5EF4-FFF2-40B4-BE49-F238E27FC236}">
                <a16:creationId xmlns:a16="http://schemas.microsoft.com/office/drawing/2014/main" id="{1A59C329-69B2-4E44-91BF-85FFFD60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7772400" cy="3651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Time complexity of given algorithm is </a:t>
            </a:r>
            <a:r>
              <a:rPr lang="en-US" altLang="en-US" sz="1800" b="1" i="1" dirty="0">
                <a:solidFill>
                  <a:srgbClr val="C00000"/>
                </a:solidFill>
              </a:rPr>
              <a:t>n</a:t>
            </a:r>
            <a:r>
              <a:rPr lang="en-US" altLang="en-US" sz="1800" dirty="0"/>
              <a:t> unit time 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Example 6:</a:t>
            </a:r>
            <a:r>
              <a:rPr lang="en-US" altLang="en-US" sz="2800" dirty="0">
                <a:cs typeface="Times New Roman" panose="02020603050405020304" pitchFamily="18" charset="0"/>
              </a:rPr>
              <a:t> Calculate Time Complexity.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D6AA0DB6-3271-47EA-A415-5F975B7A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274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c5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6D469389-56B6-4C2F-B2E7-6411DBE03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02748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E6B24F1-2909-4E24-8A6B-042E1EC6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274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5</a:t>
            </a:r>
          </a:p>
        </p:txBody>
      </p:sp>
      <p:cxnSp>
        <p:nvCxnSpPr>
          <p:cNvPr id="38" name="AutoShape 24">
            <a:extLst>
              <a:ext uri="{FF2B5EF4-FFF2-40B4-BE49-F238E27FC236}">
                <a16:creationId xmlns:a16="http://schemas.microsoft.com/office/drawing/2014/main" id="{3C44BF3F-FAC0-43E3-860F-832EACC2652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72000" y="4114800"/>
            <a:ext cx="167640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892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4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LOOP</a:t>
            </a:r>
            <a:r>
              <a:rPr lang="en-US" alt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control Structures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88996-C9A0-4CAB-A9EE-F7722524D5E9}"/>
              </a:ext>
            </a:extLst>
          </p:cNvPr>
          <p:cNvSpPr txBox="1"/>
          <p:nvPr/>
        </p:nvSpPr>
        <p:spPr>
          <a:xfrm>
            <a:off x="304800" y="1905000"/>
            <a:ext cx="8610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loop: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WHILE condition LOOP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sequence_of_statements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END LOOP; </a:t>
            </a: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Number of times while statement is executed.</a:t>
            </a:r>
          </a:p>
        </p:txBody>
      </p:sp>
    </p:spTree>
    <p:extLst>
      <p:ext uri="{BB962C8B-B14F-4D97-AF65-F5344CB8AC3E}">
        <p14:creationId xmlns:p14="http://schemas.microsoft.com/office/powerpoint/2010/main" val="31474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C84DC92-6F11-4E58-B440-34AE299F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166937"/>
            <a:ext cx="5483225" cy="279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fun(a, x, 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200" dirty="0">
                <a:latin typeface="Consolas" panose="020B0609020204030204" pitchFamily="49" charset="0"/>
              </a:rPr>
              <a:t> 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 = 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200" dirty="0">
                <a:latin typeface="Consolas" panose="020B0609020204030204" pitchFamily="49" charset="0"/>
              </a:rPr>
              <a:t>a[0] = x;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 </a:t>
            </a:r>
            <a:r>
              <a:rPr lang="en-US" altLang="en-US" sz="2200" dirty="0">
                <a:latin typeface="Consolas" panose="020B0609020204030204" pitchFamily="49" charset="0"/>
              </a:rPr>
              <a:t> while (a[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] != x) do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</a:t>
            </a:r>
            <a:r>
              <a:rPr lang="en-US" altLang="en-US" sz="2200" dirty="0">
                <a:latin typeface="Consolas" panose="020B0609020204030204" pitchFamily="49" charset="0"/>
              </a:rPr>
              <a:t>  		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 =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 - 1;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5</a:t>
            </a:r>
            <a:r>
              <a:rPr lang="en-US" altLang="en-US" sz="2200" dirty="0">
                <a:latin typeface="Consolas" panose="020B0609020204030204" pitchFamily="49" charset="0"/>
              </a:rPr>
              <a:t>  return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4" name="AutoShape 12">
            <a:extLst>
              <a:ext uri="{FF2B5EF4-FFF2-40B4-BE49-F238E27FC236}">
                <a16:creationId xmlns:a16="http://schemas.microsoft.com/office/drawing/2014/main" id="{683809E7-8BD5-43A7-BCEA-001E2B82E3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3024187"/>
            <a:ext cx="27813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16">
            <a:extLst>
              <a:ext uri="{FF2B5EF4-FFF2-40B4-BE49-F238E27FC236}">
                <a16:creationId xmlns:a16="http://schemas.microsoft.com/office/drawing/2014/main" id="{B79D0423-41D6-460D-A5E8-55895DCEDB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4800" y="3397250"/>
            <a:ext cx="2114550" cy="1587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0">
            <a:extLst>
              <a:ext uri="{FF2B5EF4-FFF2-40B4-BE49-F238E27FC236}">
                <a16:creationId xmlns:a16="http://schemas.microsoft.com/office/drawing/2014/main" id="{68334D75-6DEE-4CE6-85D7-2596CB6152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3000" y="3725862"/>
            <a:ext cx="12763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4">
            <a:extLst>
              <a:ext uri="{FF2B5EF4-FFF2-40B4-BE49-F238E27FC236}">
                <a16:creationId xmlns:a16="http://schemas.microsoft.com/office/drawing/2014/main" id="{0A3F92A7-DF23-4474-B039-E00D0BEF33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67150" y="4075112"/>
            <a:ext cx="23622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25">
            <a:extLst>
              <a:ext uri="{FF2B5EF4-FFF2-40B4-BE49-F238E27FC236}">
                <a16:creationId xmlns:a16="http://schemas.microsoft.com/office/drawing/2014/main" id="{CFF99ADD-5978-4196-89AA-8222D798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13722"/>
            <a:ext cx="5029200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err="1"/>
              <a:t>T</a:t>
            </a:r>
            <a:r>
              <a:rPr lang="en-US" altLang="en-US" sz="1800" b="1" baseline="-25000" dirty="0" err="1"/>
              <a:t>fun</a:t>
            </a:r>
            <a:r>
              <a:rPr lang="en-US" altLang="en-US" sz="1800" b="1" dirty="0"/>
              <a:t>  =  </a:t>
            </a:r>
            <a:r>
              <a:rPr lang="en-US" altLang="en-US" sz="1800" dirty="0"/>
              <a:t>c1(1) + c2(1) + c3(n+1) + c4(n) + c5(1)</a:t>
            </a: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98E3AADC-F034-4ED3-A9D4-6591327B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194722"/>
            <a:ext cx="4038600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(c3 + c4)n + (c1 + c2 + c3 + c5)</a:t>
            </a:r>
          </a:p>
        </p:txBody>
      </p:sp>
      <p:sp>
        <p:nvSpPr>
          <p:cNvPr id="82" name="Rectangle 30">
            <a:extLst>
              <a:ext uri="{FF2B5EF4-FFF2-40B4-BE49-F238E27FC236}">
                <a16:creationId xmlns:a16="http://schemas.microsoft.com/office/drawing/2014/main" id="{1A59C329-69B2-4E44-91BF-85FFFD60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7772400" cy="3651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Time complexity of given algorithm is </a:t>
            </a:r>
            <a:r>
              <a:rPr lang="en-US" altLang="en-US" sz="1800" b="1" i="1">
                <a:solidFill>
                  <a:srgbClr val="C00000"/>
                </a:solidFill>
              </a:rPr>
              <a:t>n</a:t>
            </a:r>
            <a:r>
              <a:rPr lang="en-US" altLang="en-US" sz="1800"/>
              <a:t> unit time 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Example 7:</a:t>
            </a:r>
            <a:r>
              <a:rPr lang="en-US" altLang="en-US" sz="2800" dirty="0">
                <a:cs typeface="Times New Roman" panose="02020603050405020304" pitchFamily="18" charset="0"/>
              </a:rPr>
              <a:t> Calculate Time Complexity of searching element / decrementing loop </a:t>
            </a: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D36B9CEC-EB9B-4034-867C-6FB6E2BC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81861"/>
            <a:ext cx="2890837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O(n)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952454-AC32-4017-A345-260E5E3D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439988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F09420D4-0A48-442A-B346-4EDF960B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438400"/>
            <a:ext cx="1447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FFFF"/>
                </a:solidFill>
              </a:rPr>
              <a:t>No of Times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2FD18-767C-413B-B44E-833D8210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844800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c1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9900DF70-C971-4C61-A3F0-41AA4C54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844800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20A33A0-9425-43AF-BEA8-D78E756F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438400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3D93069F-06EC-4E54-9D4B-DAE637A6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844800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0AA9A06F-5753-4A97-97A1-953D8C25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17863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c2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2FE8024-2B86-47AE-A6B2-2AFD2E9C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217863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B124098C-CE11-49FA-9857-6757A644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217863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9014AB00-31DB-48FB-917D-6E8D3DCF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48063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c3</a:t>
            </a: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0055FD6A-7F37-4CF7-B245-B8B33E92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548063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n+1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01CCBFDA-5DE7-432F-AC45-CE7ED938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548063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A5216DDA-E4CF-4630-A8C2-3C203DCD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895725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c4</a:t>
            </a: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6C1FEA31-AF40-41D8-B3FA-A7C2ECBE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895725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</a:t>
            </a: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2D259209-197E-4DB2-9794-BEE3C86A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895725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195E7E85-9A60-4FB9-AC6F-2475C5834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73550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c5</a:t>
            </a: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5ABC4FDF-56E2-47E2-A164-52F5B76E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73550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id="{BFF9B2A7-A6EB-4E23-8D73-A349B324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73550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5</a:t>
            </a:r>
          </a:p>
        </p:txBody>
      </p:sp>
      <p:cxnSp>
        <p:nvCxnSpPr>
          <p:cNvPr id="50" name="AutoShape 24">
            <a:extLst>
              <a:ext uri="{FF2B5EF4-FFF2-40B4-BE49-F238E27FC236}">
                <a16:creationId xmlns:a16="http://schemas.microsoft.com/office/drawing/2014/main" id="{545150C1-CE13-46C6-A011-ABB11D62C76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4418012"/>
            <a:ext cx="28003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68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1653368-7F2A-448C-A887-7B8FFAEB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130425"/>
            <a:ext cx="5483225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 err="1">
                <a:latin typeface="Consolas" panose="020B0609020204030204" pitchFamily="49" charset="0"/>
              </a:rPr>
              <a:t>SortOfList</a:t>
            </a:r>
            <a:r>
              <a:rPr lang="en-US" altLang="en-US" sz="2200" b="1" dirty="0">
                <a:latin typeface="Consolas" panose="020B0609020204030204" pitchFamily="49" charset="0"/>
              </a:rPr>
              <a:t>(</a:t>
            </a:r>
            <a:r>
              <a:rPr lang="en-US" altLang="en-US" sz="2200" b="1" dirty="0" err="1">
                <a:latin typeface="Consolas" panose="020B0609020204030204" pitchFamily="49" charset="0"/>
              </a:rPr>
              <a:t>A,n</a:t>
            </a:r>
            <a:r>
              <a:rPr lang="en-US" altLang="en-US" sz="2200" b="1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200" dirty="0">
                <a:latin typeface="Consolas" panose="020B0609020204030204" pitchFamily="49" charset="0"/>
              </a:rPr>
              <a:t>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200" dirty="0">
                <a:latin typeface="Consolas" panose="020B0609020204030204" pitchFamily="49" charset="0"/>
              </a:rPr>
              <a:t>for </a:t>
            </a:r>
            <a:r>
              <a:rPr lang="en-US" altLang="en-US" sz="2200" dirty="0" err="1"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latin typeface="Consolas" panose="020B0609020204030204" pitchFamily="49" charset="0"/>
              </a:rPr>
              <a:t> = 0 to n-1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 </a:t>
            </a:r>
            <a:r>
              <a:rPr lang="en-US" altLang="en-US" sz="2200" dirty="0">
                <a:latin typeface="Consolas" panose="020B0609020204030204" pitchFamily="49" charset="0"/>
              </a:rPr>
              <a:t>   for j = i+1 to n-1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		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if(A[</a:t>
            </a:r>
            <a:r>
              <a:rPr lang="en-US" alt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]&gt;A[j])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5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			swap(A[</a:t>
            </a:r>
            <a:r>
              <a:rPr lang="en-US" alt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],A[j])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6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	return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90532B1C-8BB7-4252-942A-107FF7A7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1944688"/>
            <a:ext cx="373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A is array, n is no of elements in array</a:t>
            </a:r>
          </a:p>
        </p:txBody>
      </p:sp>
      <p:cxnSp>
        <p:nvCxnSpPr>
          <p:cNvPr id="37" name="AutoShape 5">
            <a:extLst>
              <a:ext uri="{FF2B5EF4-FFF2-40B4-BE49-F238E27FC236}">
                <a16:creationId xmlns:a16="http://schemas.microsoft.com/office/drawing/2014/main" id="{B0552FBE-EC68-41AD-A0A1-D1A4B4ABE8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2130425"/>
            <a:ext cx="2614613" cy="233363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6">
            <a:extLst>
              <a:ext uri="{FF2B5EF4-FFF2-40B4-BE49-F238E27FC236}">
                <a16:creationId xmlns:a16="http://schemas.microsoft.com/office/drawing/2014/main" id="{E6245442-DE76-425B-92B3-11FDB3EF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462213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6593E97A-A0F2-4777-AF01-A67014F8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460625"/>
            <a:ext cx="1447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No of Times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CD5E7F4-ED6A-4B03-A333-D481EC6C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867025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365D6433-7247-4466-8322-CBE1B38F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867025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0A0F0E74-488C-4D3F-98F4-39F5045D3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460625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2233FFD2-FEFE-43F7-BC5F-933DCB0E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867025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cxnSp>
        <p:nvCxnSpPr>
          <p:cNvPr id="45" name="AutoShape 12">
            <a:extLst>
              <a:ext uri="{FF2B5EF4-FFF2-40B4-BE49-F238E27FC236}">
                <a16:creationId xmlns:a16="http://schemas.microsoft.com/office/drawing/2014/main" id="{32F67413-34E8-4E5A-803A-84E8CC0C3E6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2987675"/>
            <a:ext cx="27813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13">
            <a:extLst>
              <a:ext uri="{FF2B5EF4-FFF2-40B4-BE49-F238E27FC236}">
                <a16:creationId xmlns:a16="http://schemas.microsoft.com/office/drawing/2014/main" id="{B6E3D812-3CD2-4B09-ACD3-82BDC0E3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40088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2</a:t>
            </a:r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C352C300-B2BC-4203-8DAF-06736809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240088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n + 1</a:t>
            </a: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A496C5DB-1C2F-4E02-933C-F6DA6FD4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240088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cxnSp>
        <p:nvCxnSpPr>
          <p:cNvPr id="49" name="AutoShape 16">
            <a:extLst>
              <a:ext uri="{FF2B5EF4-FFF2-40B4-BE49-F238E27FC236}">
                <a16:creationId xmlns:a16="http://schemas.microsoft.com/office/drawing/2014/main" id="{A09F936D-F1A4-4C92-876F-41CA80BE541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4800" y="3360738"/>
            <a:ext cx="2114550" cy="1587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17">
            <a:extLst>
              <a:ext uri="{FF2B5EF4-FFF2-40B4-BE49-F238E27FC236}">
                <a16:creationId xmlns:a16="http://schemas.microsoft.com/office/drawing/2014/main" id="{C13EC75E-8F54-4946-AFA0-65F4FF46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70288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71F792E6-FBEE-45DE-BE1B-099B70DD5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570288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n(n-1)</a:t>
            </a: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9A0AB516-F180-465C-AD4E-1D77DABBA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570288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3</a:t>
            </a:r>
          </a:p>
        </p:txBody>
      </p:sp>
      <p:cxnSp>
        <p:nvCxnSpPr>
          <p:cNvPr id="53" name="AutoShape 20">
            <a:extLst>
              <a:ext uri="{FF2B5EF4-FFF2-40B4-BE49-F238E27FC236}">
                <a16:creationId xmlns:a16="http://schemas.microsoft.com/office/drawing/2014/main" id="{62DC75B2-104E-4BB0-8472-3968E1C1165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59400" y="3689350"/>
            <a:ext cx="86995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21">
            <a:extLst>
              <a:ext uri="{FF2B5EF4-FFF2-40B4-BE49-F238E27FC236}">
                <a16:creationId xmlns:a16="http://schemas.microsoft.com/office/drawing/2014/main" id="{0ED631FB-9D9D-44C5-BD9E-EBA5860C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917950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55" name="Rectangle 22">
            <a:extLst>
              <a:ext uri="{FF2B5EF4-FFF2-40B4-BE49-F238E27FC236}">
                <a16:creationId xmlns:a16="http://schemas.microsoft.com/office/drawing/2014/main" id="{3C5AC1B3-3277-416F-BAEE-08BECE13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917950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n(n-2)</a:t>
            </a:r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B54E09A5-BBCD-4909-A6CB-9AE78D41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917950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4</a:t>
            </a:r>
          </a:p>
        </p:txBody>
      </p:sp>
      <p:cxnSp>
        <p:nvCxnSpPr>
          <p:cNvPr id="84" name="AutoShape 24">
            <a:extLst>
              <a:ext uri="{FF2B5EF4-FFF2-40B4-BE49-F238E27FC236}">
                <a16:creationId xmlns:a16="http://schemas.microsoft.com/office/drawing/2014/main" id="{15C8778D-7E47-4825-90CD-4B6CE74E3A5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56100" y="4038600"/>
            <a:ext cx="18732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Rectangle 25">
            <a:extLst>
              <a:ext uri="{FF2B5EF4-FFF2-40B4-BE49-F238E27FC236}">
                <a16:creationId xmlns:a16="http://schemas.microsoft.com/office/drawing/2014/main" id="{104D378C-C3EB-472D-A5AC-B42F1112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94300"/>
            <a:ext cx="59832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/>
              <a:t>TSumOfList  =  </a:t>
            </a:r>
            <a:r>
              <a:rPr lang="en-US" altLang="en-US" sz="1800"/>
              <a:t>1 + 2 (n+1) + 2n(n-1) + n(n-2) + n(n-2) + 1</a:t>
            </a:r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1936A917-AE8D-4B95-8A80-F064C2CD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519738"/>
            <a:ext cx="236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/>
              <a:t>=</a:t>
            </a:r>
            <a:r>
              <a:rPr lang="en-US" altLang="en-US" sz="1800"/>
              <a:t> 4n</a:t>
            </a:r>
            <a:r>
              <a:rPr lang="en-US" altLang="en-US" sz="1800" baseline="30000"/>
              <a:t>2</a:t>
            </a:r>
            <a:r>
              <a:rPr lang="en-US" altLang="en-US" sz="1800"/>
              <a:t> – 4n + 4</a:t>
            </a:r>
          </a:p>
        </p:txBody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786B9173-347D-453B-B3FE-BC932AB6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837238"/>
            <a:ext cx="236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O(n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</a:t>
            </a:r>
            <a:endParaRPr lang="en-US" altLang="en-US" sz="1800" baseline="30000" dirty="0"/>
          </a:p>
        </p:txBody>
      </p:sp>
      <p:sp>
        <p:nvSpPr>
          <p:cNvPr id="88" name="Rectangle 28">
            <a:extLst>
              <a:ext uri="{FF2B5EF4-FFF2-40B4-BE49-F238E27FC236}">
                <a16:creationId xmlns:a16="http://schemas.microsoft.com/office/drawing/2014/main" id="{B4976144-43FA-4793-B36E-F59F7A57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5519738"/>
            <a:ext cx="289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We can neglate constant 4</a:t>
            </a:r>
          </a:p>
        </p:txBody>
      </p:sp>
      <p:cxnSp>
        <p:nvCxnSpPr>
          <p:cNvPr id="89" name="AutoShape 29">
            <a:extLst>
              <a:ext uri="{FF2B5EF4-FFF2-40B4-BE49-F238E27FC236}">
                <a16:creationId xmlns:a16="http://schemas.microsoft.com/office/drawing/2014/main" id="{8D159CAB-E3E5-4334-A9B0-336C0E06557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5695950"/>
            <a:ext cx="731837" cy="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Rectangle 30">
            <a:extLst>
              <a:ext uri="{FF2B5EF4-FFF2-40B4-BE49-F238E27FC236}">
                <a16:creationId xmlns:a16="http://schemas.microsoft.com/office/drawing/2014/main" id="{A27E424E-87B6-48E7-AF3B-2BE156F74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72200"/>
            <a:ext cx="7772400" cy="3651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Time complexity of given algorithm is </a:t>
            </a:r>
            <a:r>
              <a:rPr lang="en-US" altLang="en-US" sz="1800" b="1" i="1">
                <a:solidFill>
                  <a:srgbClr val="C00000"/>
                </a:solidFill>
              </a:rPr>
              <a:t>n</a:t>
            </a:r>
            <a:r>
              <a:rPr lang="en-US" altLang="en-US" sz="1800" b="1" i="1" baseline="30000">
                <a:solidFill>
                  <a:srgbClr val="C00000"/>
                </a:solidFill>
              </a:rPr>
              <a:t>2</a:t>
            </a:r>
            <a:r>
              <a:rPr lang="en-US" altLang="en-US" sz="1800"/>
              <a:t> unit time </a:t>
            </a:r>
          </a:p>
        </p:txBody>
      </p:sp>
      <p:sp>
        <p:nvSpPr>
          <p:cNvPr id="91" name="Rectangle 21">
            <a:extLst>
              <a:ext uri="{FF2B5EF4-FFF2-40B4-BE49-F238E27FC236}">
                <a16:creationId xmlns:a16="http://schemas.microsoft.com/office/drawing/2014/main" id="{C83BBFAB-12AE-42E8-8367-1037641FD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257675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92" name="Rectangle 22">
            <a:extLst>
              <a:ext uri="{FF2B5EF4-FFF2-40B4-BE49-F238E27FC236}">
                <a16:creationId xmlns:a16="http://schemas.microsoft.com/office/drawing/2014/main" id="{2FA021EB-A3FC-4380-AACC-DCB8AB8B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4257675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n(n-2)</a:t>
            </a:r>
          </a:p>
        </p:txBody>
      </p:sp>
      <p:sp>
        <p:nvSpPr>
          <p:cNvPr id="93" name="Rectangle 23">
            <a:extLst>
              <a:ext uri="{FF2B5EF4-FFF2-40B4-BE49-F238E27FC236}">
                <a16:creationId xmlns:a16="http://schemas.microsoft.com/office/drawing/2014/main" id="{258480E6-F709-4802-8616-EF5DFFCF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4257675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5</a:t>
            </a:r>
          </a:p>
        </p:txBody>
      </p:sp>
      <p:cxnSp>
        <p:nvCxnSpPr>
          <p:cNvPr id="94" name="AutoShape 24">
            <a:extLst>
              <a:ext uri="{FF2B5EF4-FFF2-40B4-BE49-F238E27FC236}">
                <a16:creationId xmlns:a16="http://schemas.microsoft.com/office/drawing/2014/main" id="{F8548210-524C-49F9-BBC5-6A50017F9A6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76825" y="4378325"/>
            <a:ext cx="1152525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Rectangle 21">
            <a:extLst>
              <a:ext uri="{FF2B5EF4-FFF2-40B4-BE49-F238E27FC236}">
                <a16:creationId xmlns:a16="http://schemas.microsoft.com/office/drawing/2014/main" id="{600B61F8-2DD4-403D-AA41-F57B1AC3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618038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id="{8C1F8C64-9D15-452C-8C60-653B2ACC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4618038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5FDCE57F-6BFE-4640-BE65-A4B90C049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4618038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6</a:t>
            </a:r>
          </a:p>
        </p:txBody>
      </p:sp>
      <p:cxnSp>
        <p:nvCxnSpPr>
          <p:cNvPr id="98" name="AutoShape 24">
            <a:extLst>
              <a:ext uri="{FF2B5EF4-FFF2-40B4-BE49-F238E27FC236}">
                <a16:creationId xmlns:a16="http://schemas.microsoft.com/office/drawing/2014/main" id="{28B55FF7-B2CF-41CA-B0EB-587E72BED8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48038" y="4738688"/>
            <a:ext cx="2881312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2">
            <a:extLst>
              <a:ext uri="{FF2B5EF4-FFF2-40B4-BE49-F238E27FC236}">
                <a16:creationId xmlns:a16="http://schemas.microsoft.com/office/drawing/2014/main" id="{3C9EF18C-8267-43B9-A458-868022F15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523875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Example 8:</a:t>
            </a:r>
            <a:r>
              <a:rPr lang="en-US" altLang="en-US" sz="2800" dirty="0">
                <a:cs typeface="Times New Roman" panose="02020603050405020304" pitchFamily="18" charset="0"/>
              </a:rPr>
              <a:t> Calculate Time Complexity of Sorting of an array elements of List (One dimensional Array).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98BBF91-0493-4629-8A25-402C702D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840468"/>
            <a:ext cx="13335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Example 9: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1828800"/>
                <a:ext cx="1905000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828800"/>
                <a:ext cx="19050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</p:cNvCxnSpPr>
          <p:nvPr/>
        </p:nvCxnSpPr>
        <p:spPr>
          <a:xfrm>
            <a:off x="4572000" y="1824335"/>
            <a:ext cx="76200" cy="4652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3581400"/>
            <a:ext cx="45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491" y="22098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Statement is executed once only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8594" y="2659559"/>
                <a:ext cx="3271406" cy="7694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en-US" sz="2000" dirty="0"/>
                  <a:t>The execution time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some constant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94" y="2659559"/>
                <a:ext cx="3271406" cy="769441"/>
              </a:xfrm>
              <a:prstGeom prst="rect">
                <a:avLst/>
              </a:prstGeom>
              <a:blipFill>
                <a:blip r:embed="rId3"/>
                <a:stretch>
                  <a:fillRect t="-3937" b="-11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" y="3712929"/>
            <a:ext cx="14478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Example 10: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034" y="4206377"/>
                <a:ext cx="2433206" cy="769441"/>
              </a:xfrm>
              <a:prstGeom prst="rect">
                <a:avLst/>
              </a:prstGeom>
              <a:solidFill>
                <a:srgbClr val="E6E3D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4" y="4206377"/>
                <a:ext cx="243320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/>
              <p:cNvSpPr/>
              <p:nvPr/>
            </p:nvSpPr>
            <p:spPr>
              <a:xfrm>
                <a:off x="3538107" y="1863708"/>
                <a:ext cx="881497" cy="417814"/>
              </a:xfrm>
              <a:prstGeom prst="wedgeRoundRectCallout">
                <a:avLst>
                  <a:gd name="adj1" fmla="val -64595"/>
                  <a:gd name="adj2" fmla="val 2480"/>
                  <a:gd name="adj3" fmla="val 16667"/>
                </a:avLst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07" y="1863708"/>
                <a:ext cx="881497" cy="417814"/>
              </a:xfrm>
              <a:prstGeom prst="wedgeRoundRectCallout">
                <a:avLst>
                  <a:gd name="adj1" fmla="val -64595"/>
                  <a:gd name="adj2" fmla="val 2480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2656606" y="4690259"/>
                <a:ext cx="1898944" cy="413615"/>
              </a:xfrm>
              <a:prstGeom prst="wedgeRoundRectCallout">
                <a:avLst>
                  <a:gd name="adj1" fmla="val -71671"/>
                  <a:gd name="adj2" fmla="val -25575"/>
                  <a:gd name="adj3" fmla="val 16667"/>
                </a:avLst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606" y="4690259"/>
                <a:ext cx="1898944" cy="413615"/>
              </a:xfrm>
              <a:prstGeom prst="wedgeRoundRectCallout">
                <a:avLst>
                  <a:gd name="adj1" fmla="val -71671"/>
                  <a:gd name="adj2" fmla="val -25575"/>
                  <a:gd name="adj3" fmla="val 16667"/>
                </a:avLst>
              </a:prstGeom>
              <a:blipFill>
                <a:blip r:embed="rId6"/>
                <a:stretch>
                  <a:fillRect b="-5797"/>
                </a:stretch>
              </a:blipFill>
              <a:ln w="635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ular Callout 17"/>
              <p:cNvSpPr/>
              <p:nvPr/>
            </p:nvSpPr>
            <p:spPr>
              <a:xfrm>
                <a:off x="2772640" y="4114805"/>
                <a:ext cx="1799360" cy="461665"/>
              </a:xfrm>
              <a:prstGeom prst="wedgeRoundRectCallout">
                <a:avLst>
                  <a:gd name="adj1" fmla="val -70144"/>
                  <a:gd name="adj2" fmla="val 14484"/>
                  <a:gd name="adj3" fmla="val 16667"/>
                </a:avLst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ounded 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40" y="4114805"/>
                <a:ext cx="1799360" cy="461665"/>
              </a:xfrm>
              <a:prstGeom prst="wedgeRoundRectCallout">
                <a:avLst>
                  <a:gd name="adj1" fmla="val -70144"/>
                  <a:gd name="adj2" fmla="val 14484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62720" y="4114804"/>
                <a:ext cx="147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20" y="4114804"/>
                <a:ext cx="14746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5905" y="4651633"/>
                <a:ext cx="1006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905" y="4651633"/>
                <a:ext cx="100619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87034" y="516249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time is denoted as,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52850" y="5533836"/>
                <a:ext cx="4114799" cy="7694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0" y="5533836"/>
                <a:ext cx="4114799" cy="769441"/>
              </a:xfrm>
              <a:prstGeom prst="rect">
                <a:avLst/>
              </a:prstGeom>
              <a:blipFill>
                <a:blip r:embed="rId10"/>
                <a:stretch>
                  <a:fillRect l="-148" b="-8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828309" y="1916668"/>
            <a:ext cx="15724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Example 11: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30044" y="2689389"/>
                <a:ext cx="2866156" cy="101566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44" y="2689389"/>
                <a:ext cx="2866156" cy="1015663"/>
              </a:xfrm>
              <a:prstGeom prst="rect">
                <a:avLst/>
              </a:prstGeom>
              <a:blipFill>
                <a:blip r:embed="rId11"/>
                <a:stretch>
                  <a:fillRect l="-8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828309" y="3820376"/>
            <a:ext cx="1385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30911" y="5106073"/>
                <a:ext cx="4242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57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11" y="5106073"/>
                <a:ext cx="4242951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30905" y="4272041"/>
                <a:ext cx="424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+1)+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+1)+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05" y="4272041"/>
                <a:ext cx="424295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30905" y="4690011"/>
                <a:ext cx="424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57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05" y="4690011"/>
                <a:ext cx="4242956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852555" y="5522135"/>
                <a:ext cx="42291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555" y="5522135"/>
                <a:ext cx="4229100" cy="400110"/>
              </a:xfrm>
              <a:prstGeom prst="rect">
                <a:avLst/>
              </a:prstGeom>
              <a:blipFill>
                <a:blip r:embed="rId1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968716" y="6002511"/>
                <a:ext cx="1996785" cy="47448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pPr indent="-57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2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16" y="6002511"/>
                <a:ext cx="1996785" cy="474489"/>
              </a:xfrm>
              <a:prstGeom prst="rect">
                <a:avLst/>
              </a:prstGeom>
              <a:blipFill>
                <a:blip r:embed="rId16"/>
                <a:stretch>
                  <a:fillRect l="-305" b="-10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7448553" y="2498885"/>
                <a:ext cx="1466849" cy="381000"/>
              </a:xfrm>
              <a:prstGeom prst="wedgeRoundRectCallout">
                <a:avLst>
                  <a:gd name="adj1" fmla="val -92475"/>
                  <a:gd name="adj2" fmla="val 51754"/>
                  <a:gd name="adj3" fmla="val 16667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53" y="2498885"/>
                <a:ext cx="1466849" cy="381000"/>
              </a:xfrm>
              <a:prstGeom prst="wedgeRoundRectCallout">
                <a:avLst>
                  <a:gd name="adj1" fmla="val -92475"/>
                  <a:gd name="adj2" fmla="val 51754"/>
                  <a:gd name="adj3" fmla="val 16667"/>
                </a:avLst>
              </a:prstGeom>
              <a:blipFill>
                <a:blip r:embed="rId1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7448549" y="2963943"/>
                <a:ext cx="1485900" cy="381000"/>
              </a:xfrm>
              <a:prstGeom prst="wedgeRoundRectCallout">
                <a:avLst>
                  <a:gd name="adj1" fmla="val -62059"/>
                  <a:gd name="adj2" fmla="val 19515"/>
                  <a:gd name="adj3" fmla="val 16667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olidFill>
                            <a:srgbClr val="C00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49" y="2963943"/>
                <a:ext cx="1485900" cy="381000"/>
              </a:xfrm>
              <a:prstGeom prst="wedgeRoundRectCallout">
                <a:avLst>
                  <a:gd name="adj1" fmla="val -62059"/>
                  <a:gd name="adj2" fmla="val 19515"/>
                  <a:gd name="adj3" fmla="val 16667"/>
                </a:avLst>
              </a:prstGeom>
              <a:blipFill>
                <a:blip r:embed="rId1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7448549" y="3429000"/>
                <a:ext cx="1485900" cy="381000"/>
              </a:xfrm>
              <a:prstGeom prst="wedgeRoundRectCallout">
                <a:avLst>
                  <a:gd name="adj1" fmla="val -77588"/>
                  <a:gd name="adj2" fmla="val -27052"/>
                  <a:gd name="adj3" fmla="val 16667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49" y="3429000"/>
                <a:ext cx="1485900" cy="381000"/>
              </a:xfrm>
              <a:prstGeom prst="wedgeRoundRectCallout">
                <a:avLst>
                  <a:gd name="adj1" fmla="val -77588"/>
                  <a:gd name="adj2" fmla="val -27052"/>
                  <a:gd name="adj3" fmla="val 16667"/>
                </a:avLst>
              </a:prstGeom>
              <a:blipFill>
                <a:blip r:embed="rId19"/>
                <a:stretch>
                  <a:fillRect b="-1563"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6400800" y="5515865"/>
            <a:ext cx="457200" cy="4063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73D46695-6DFB-4CF2-BA13-85DFF461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752475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Some more </a:t>
            </a:r>
            <a:r>
              <a:rPr lang="en-US" altLang="en-US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for loop </a:t>
            </a:r>
            <a:r>
              <a:rPr lang="en-US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examples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/>
      <p:bldP spid="22" grpId="0"/>
      <p:bldP spid="23" grpId="0"/>
      <p:bldP spid="25" grpId="0" animBg="1"/>
      <p:bldP spid="26" grpId="0" animBg="1"/>
      <p:bldP spid="27" grpId="0" animBg="1"/>
      <p:bldP spid="3" grpId="0"/>
      <p:bldP spid="6" grpId="0"/>
      <p:bldP spid="8" grpId="0"/>
      <p:bldP spid="29" grpId="0"/>
      <p:bldP spid="30" grpId="0"/>
      <p:bldP spid="31" grpId="0" animBg="1"/>
      <p:bldP spid="14" grpId="0" animBg="1"/>
      <p:bldP spid="35" grpId="0" animBg="1"/>
      <p:bldP spid="36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5AC657-8B67-493C-8B67-44B19BD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9163" y="2195556"/>
                <a:ext cx="3657600" cy="1631216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0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91440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137160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3" y="2195556"/>
                <a:ext cx="3657600" cy="1631216"/>
              </a:xfrm>
              <a:prstGeom prst="rect">
                <a:avLst/>
              </a:prstGeom>
              <a:blipFill>
                <a:blip r:embed="rId2"/>
                <a:stretch>
                  <a:fillRect l="-6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236" y="4724400"/>
                <a:ext cx="3657600" cy="1631216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0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91440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137160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6" y="4724400"/>
                <a:ext cx="3657600" cy="1631216"/>
              </a:xfrm>
              <a:prstGeom prst="rect">
                <a:avLst/>
              </a:prstGeom>
              <a:blipFill>
                <a:blip r:embed="rId3"/>
                <a:stretch>
                  <a:fillRect l="-664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7822" y="1826227"/>
            <a:ext cx="15990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12: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7822" y="4343400"/>
            <a:ext cx="159900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13: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343400"/>
            <a:ext cx="4038600" cy="1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00436" y="3810000"/>
                <a:ext cx="198120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36" y="3810000"/>
                <a:ext cx="19812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38536" y="6396335"/>
                <a:ext cx="198120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36" y="6396335"/>
                <a:ext cx="1981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cxnSpLocks/>
          </p:cNvCxnSpPr>
          <p:nvPr/>
        </p:nvCxnSpPr>
        <p:spPr>
          <a:xfrm>
            <a:off x="4038600" y="1828800"/>
            <a:ext cx="0" cy="495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83522" y="2195560"/>
                <a:ext cx="4383227" cy="2400657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=1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000" i="1" dirty="0">
                  <a:latin typeface="Cambria" pitchFamily="18" charset="0"/>
                </a:endParaRPr>
              </a:p>
              <a:p>
                <a:pPr marL="914400" lvl="3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N" sz="2000" dirty="0" err="1">
                    <a:latin typeface="Consolas" pitchFamily="49" charset="0"/>
                    <a:cs typeface="Consolas" pitchFamily="49" charset="0"/>
                  </a:rPr>
                  <a:t>printf</a:t>
                </a: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(“sum is now %d”,</a:t>
                </a:r>
                <a14:m>
                  <m:oMath xmlns:m="http://schemas.openxmlformats.org/officeDocument/2006/math">
                    <m:r>
                      <a:rPr lang="en-IN" sz="2000" b="1" i="1" dirty="0">
                        <a:latin typeface="Cambria Math" panose="02040503050406030204" pitchFamily="18" charset="0"/>
                        <a:cs typeface="Consolas" pitchFamily="49" charset="0"/>
                      </a:rPr>
                      <m:t>𝒔𝒖𝒎</m:t>
                    </m:r>
                  </m:oMath>
                </a14:m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22" y="2195560"/>
                <a:ext cx="4383227" cy="2400657"/>
              </a:xfrm>
              <a:prstGeom prst="rect">
                <a:avLst/>
              </a:prstGeom>
              <a:blipFill>
                <a:blip r:embed="rId6"/>
                <a:stretch>
                  <a:fillRect l="-1248" b="-328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92178" y="1826227"/>
            <a:ext cx="159902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14: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192179" y="2195560"/>
            <a:ext cx="4199656" cy="1083209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77201" y="2527367"/>
                <a:ext cx="961469" cy="442674"/>
              </a:xfrm>
              <a:prstGeom prst="round2Diag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2527367"/>
                <a:ext cx="961469" cy="442674"/>
              </a:xfrm>
              <a:prstGeom prst="round2DiagRect">
                <a:avLst/>
              </a:prstGeom>
              <a:blipFill>
                <a:blip r:embed="rId7"/>
                <a:stretch>
                  <a:fillRect l="-4430" t="-2778" b="-19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4169663" y="3406326"/>
            <a:ext cx="4199656" cy="668215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077201" y="3522941"/>
                <a:ext cx="961469" cy="442674"/>
              </a:xfrm>
              <a:prstGeom prst="round2Diag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3522941"/>
                <a:ext cx="961469" cy="442674"/>
              </a:xfrm>
              <a:prstGeom prst="round2DiagRect">
                <a:avLst/>
              </a:prstGeom>
              <a:blipFill>
                <a:blip r:embed="rId8"/>
                <a:stretch>
                  <a:fillRect l="-4430" t="-2740" b="-178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4192179" y="4193169"/>
            <a:ext cx="4199656" cy="36456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077201" y="4201351"/>
                <a:ext cx="961474" cy="442674"/>
              </a:xfrm>
              <a:prstGeom prst="round2Diag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4201351"/>
                <a:ext cx="961474" cy="442674"/>
              </a:xfrm>
              <a:prstGeom prst="round2DiagRect">
                <a:avLst/>
              </a:prstGeom>
              <a:blipFill>
                <a:blip r:embed="rId9"/>
                <a:stretch>
                  <a:fillRect l="-4430" t="-2740" b="-191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55838" y="4772690"/>
                <a:ext cx="4035994" cy="83099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838" y="4772690"/>
                <a:ext cx="4035994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5562600" y="5181600"/>
            <a:ext cx="656357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DDEA476B-1164-47F5-AA59-15A6DE046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752475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Some more for loop examples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31" grpId="0" animBg="1"/>
      <p:bldP spid="32" grpId="0" animBg="1"/>
      <p:bldP spid="36" grpId="0" animBg="1"/>
      <p:bldP spid="36" grpId="1" animBg="1"/>
      <p:bldP spid="37" grpId="0" animBg="1"/>
      <p:bldP spid="39" grpId="0" animBg="1"/>
      <p:bldP spid="39" grpId="1" animBg="1"/>
      <p:bldP spid="40" grpId="0" animBg="1"/>
      <p:bldP spid="41" grpId="0" animBg="1"/>
      <p:bldP spid="41" grpId="1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79035C-8AF7-4692-906D-E160EC7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334161"/>
                <a:ext cx="2438400" cy="13234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𝑃𝑟𝑖𝑛𝑡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34161"/>
                <a:ext cx="2438400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199" y="1852051"/>
            <a:ext cx="160019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15: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52899" y="1840468"/>
            <a:ext cx="140969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17: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61565" y="2286000"/>
                <a:ext cx="4208317" cy="293926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Consolas" pitchFamily="49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sum = 0</a:t>
                </a:r>
              </a:p>
              <a:p>
                <a:pPr>
                  <a:spcBef>
                    <a:spcPts val="600"/>
                  </a:spcBef>
                </a:pP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while (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𝑖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 ≤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𝑛</m:t>
                    </m:r>
                  </m:oMath>
                </a14:m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 = 1</m:t>
                      </m:r>
                    </m:oMath>
                  </m:oMathPara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(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𝑗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 ≤ 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𝑛</m:t>
                    </m:r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)</m:t>
                    </m:r>
                  </m:oMath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</a:pPr>
                <a:r>
                  <a:rPr lang="en-IN" sz="2000" dirty="0">
                    <a:latin typeface="Consolas" pitchFamily="49" charset="0"/>
                    <a:cs typeface="Consolas" pitchFamily="49" charset="0"/>
                  </a:rPr>
                  <a:t>sum = sum +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cs typeface="Consolas" pitchFamily="49" charset="0"/>
                      </a:rPr>
                      <m:t>1</m:t>
                    </m:r>
                  </m:oMath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 = 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 + 1</m:t>
                      </m:r>
                    </m:oMath>
                  </m:oMathPara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𝑖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 = </m:t>
                      </m:r>
                      <m:r>
                        <a:rPr lang="en-IN" sz="2000" i="1" dirty="0" err="1">
                          <a:latin typeface="Cambria Math" panose="02040503050406030204" pitchFamily="18" charset="0"/>
                          <a:cs typeface="Consolas" pitchFamily="49" charset="0"/>
                        </a:rPr>
                        <m:t>𝑖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 + 1</m:t>
                      </m:r>
                    </m:oMath>
                  </m:oMathPara>
                </a14:m>
                <a:endParaRPr lang="en-IN" sz="20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565" y="2286000"/>
                <a:ext cx="4208317" cy="2939266"/>
              </a:xfrm>
              <a:prstGeom prst="rect">
                <a:avLst/>
              </a:prstGeom>
              <a:blipFill>
                <a:blip r:embed="rId3"/>
                <a:stretch>
                  <a:fillRect l="-144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2317" y="5040868"/>
            <a:ext cx="1595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Example 16: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4" y="5458361"/>
                <a:ext cx="4208317" cy="13234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𝑓𝑜𝑟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onsolas" pitchFamily="49" charset="0"/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𝑓𝑜𝑟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;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itchFamily="49" charset="0"/>
                        </a:rPr>
                        <m:t>&gt;0;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itchFamily="49" charset="0"/>
                        </a:rPr>
                        <m:t>−−)</m:t>
                      </m:r>
                    </m:oMath>
                  </m:oMathPara>
                </a14:m>
                <a:endParaRPr lang="en-IN" sz="2000" i="1" dirty="0">
                  <a:latin typeface="Consolas" pitchFamily="49" charset="0"/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Consolas" pitchFamily="49" charset="0"/>
                        </a:rPr>
                        <m:t>𝑖𝑓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onsolas" pitchFamily="49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onsolas" pitchFamily="49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itchFamily="49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itchFamily="49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onsolas" pitchFamily="49" charset="0"/>
                  <a:ea typeface="Cambria Math" panose="02040503050406030204" pitchFamily="18" charset="0"/>
                  <a:cs typeface="Consolas" pitchFamily="49" charset="0"/>
                </a:endParaRPr>
              </a:p>
              <a:p>
                <a:pPr lvl="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Consolas" pitchFamily="49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onsolas" pitchFamily="49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onsolas" pitchFamily="49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Consolas" pitchFamily="49" charset="0"/>
                        </a:rPr>
                        <m:t>+1</m:t>
                      </m:r>
                    </m:oMath>
                  </m:oMathPara>
                </a14:m>
                <a:endParaRPr lang="en-IN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458361"/>
                <a:ext cx="4208317" cy="1323439"/>
              </a:xfrm>
              <a:prstGeom prst="rect">
                <a:avLst/>
              </a:prstGeom>
              <a:blipFill>
                <a:blip r:embed="rId4"/>
                <a:stretch>
                  <a:fillRect l="-4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cxnSpLocks/>
          </p:cNvCxnSpPr>
          <p:nvPr/>
        </p:nvCxnSpPr>
        <p:spPr>
          <a:xfrm>
            <a:off x="3581400" y="1840468"/>
            <a:ext cx="0" cy="3440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1400" y="5280680"/>
            <a:ext cx="548640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76200" y="4137680"/>
            <a:ext cx="3657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 Algorithm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 Efficiency of algorithms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Performance analysis of algorithm 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Elementary 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Asymptotic Notation 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Analyzing control statements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Average and worst case analysis 	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(Body)"/>
                <a:cs typeface="Calibri" panose="020F0502020204030204" pitchFamily="34" charset="0"/>
              </a:rPr>
              <a:t>Solving recurrences 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1509-CC6E-4E86-9462-C3FAAF9F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z="160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25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B834-6127-4C63-BBEC-EAC9DA01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5551330-60D8-45A5-9F8F-4D35421B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3810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Example 15:</a:t>
            </a:r>
            <a:r>
              <a:rPr lang="en-US" altLang="en-US" sz="2400" dirty="0">
                <a:cs typeface="Times New Roman" panose="02020603050405020304" pitchFamily="18" charset="0"/>
              </a:rPr>
              <a:t> Calculate Time Complexity of Sorting of an array elements of List using </a:t>
            </a:r>
            <a:r>
              <a:rPr lang="en-US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bubble sort </a:t>
            </a:r>
            <a:r>
              <a:rPr lang="en-US" altLang="en-US" sz="2400" dirty="0">
                <a:cs typeface="Times New Roman" panose="02020603050405020304" pitchFamily="18" charset="0"/>
              </a:rPr>
              <a:t>technique(One dimensional Array)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(Exercise)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0CD6B9-644A-454F-ABF4-82075196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985962"/>
            <a:ext cx="548322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 err="1">
                <a:latin typeface="Consolas" panose="020B0609020204030204" pitchFamily="49" charset="0"/>
              </a:rPr>
              <a:t>SortOfList</a:t>
            </a:r>
            <a:r>
              <a:rPr lang="en-US" altLang="en-US" sz="2000" b="1" dirty="0"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latin typeface="Consolas" panose="020B0609020204030204" pitchFamily="49" charset="0"/>
              </a:rPr>
              <a:t>A,n</a:t>
            </a:r>
            <a:r>
              <a:rPr lang="en-US" altLang="en-US" sz="2000" b="1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000" dirty="0">
                <a:latin typeface="Consolas" panose="020B0609020204030204" pitchFamily="49" charset="0"/>
              </a:rPr>
              <a:t>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000" dirty="0">
                <a:latin typeface="Consolas" panose="020B0609020204030204" pitchFamily="49" charset="0"/>
              </a:rPr>
              <a:t>for </a:t>
            </a:r>
            <a:r>
              <a:rPr lang="en-US" altLang="en-US" sz="2000" dirty="0" err="1"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</a:rPr>
              <a:t> = 0 to n-1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</a:t>
            </a:r>
            <a:r>
              <a:rPr lang="en-US" altLang="en-US" sz="2000" dirty="0">
                <a:latin typeface="Consolas" panose="020B0609020204030204" pitchFamily="49" charset="0"/>
              </a:rPr>
              <a:t>	  swapped = false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 </a:t>
            </a:r>
            <a:r>
              <a:rPr lang="en-US" altLang="en-US" sz="2000" dirty="0">
                <a:latin typeface="Consolas" panose="020B0609020204030204" pitchFamily="49" charset="0"/>
              </a:rPr>
              <a:t>  for j = 0 to n-i-1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5			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if(A[j]&gt;A[j+1])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6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		swap(A[j],A[j+1])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7	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	swapped = true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8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  if(swapped = false)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9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break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10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return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EB921B-7C8C-47F8-879D-11479149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1800225"/>
            <a:ext cx="373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A is array, n is no of elements in array</a:t>
            </a:r>
          </a:p>
        </p:txBody>
      </p:sp>
      <p:cxnSp>
        <p:nvCxnSpPr>
          <p:cNvPr id="8" name="AutoShape 5">
            <a:extLst>
              <a:ext uri="{FF2B5EF4-FFF2-40B4-BE49-F238E27FC236}">
                <a16:creationId xmlns:a16="http://schemas.microsoft.com/office/drawing/2014/main" id="{F19C3767-0F64-46EE-B993-9B174AED591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3200" y="1985962"/>
            <a:ext cx="2614613" cy="233363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0">
            <a:extLst>
              <a:ext uri="{FF2B5EF4-FFF2-40B4-BE49-F238E27FC236}">
                <a16:creationId xmlns:a16="http://schemas.microsoft.com/office/drawing/2014/main" id="{CF42EB25-35EF-4C83-8A75-1CF17EA4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61075"/>
            <a:ext cx="7772400" cy="6445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Time complexity of given algorithm is </a:t>
            </a:r>
            <a:r>
              <a:rPr lang="en-US" altLang="en-US" sz="1800" b="1" i="1">
                <a:solidFill>
                  <a:srgbClr val="C00000"/>
                </a:solidFill>
              </a:rPr>
              <a:t>n </a:t>
            </a:r>
            <a:r>
              <a:rPr lang="en-US" altLang="en-US" sz="1800"/>
              <a:t>for best case and </a:t>
            </a:r>
            <a:r>
              <a:rPr lang="en-US" altLang="en-US" sz="1800" b="1" i="1">
                <a:solidFill>
                  <a:srgbClr val="C00000"/>
                </a:solidFill>
              </a:rPr>
              <a:t>n</a:t>
            </a:r>
            <a:r>
              <a:rPr lang="en-US" altLang="en-US" sz="1800" b="1" i="1" baseline="30000">
                <a:solidFill>
                  <a:srgbClr val="C00000"/>
                </a:solidFill>
              </a:rPr>
              <a:t>2</a:t>
            </a:r>
            <a:r>
              <a:rPr lang="en-US" altLang="en-US" sz="1800"/>
              <a:t> for worst case unit time </a:t>
            </a:r>
          </a:p>
        </p:txBody>
      </p:sp>
    </p:spTree>
    <p:extLst>
      <p:ext uri="{BB962C8B-B14F-4D97-AF65-F5344CB8AC3E}">
        <p14:creationId xmlns:p14="http://schemas.microsoft.com/office/powerpoint/2010/main" val="165036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5349-5044-4595-B344-0A93ADA0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Analysing control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4D78-B126-43E8-8232-A03129B51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5F06A-9839-4AAD-B949-4B668309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control Structures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88996-C9A0-4CAB-A9EE-F7722524D5E9}"/>
              </a:ext>
            </a:extLst>
          </p:cNvPr>
          <p:cNvSpPr txBox="1"/>
          <p:nvPr/>
        </p:nvSpPr>
        <p:spPr>
          <a:xfrm>
            <a:off x="304800" y="1905000"/>
            <a:ext cx="838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algorithm include following three types of control structures. </a:t>
            </a: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the sequence structure, statements are placed one after the other and the execution takes place starting from up to down. </a:t>
            </a:r>
          </a:p>
          <a:p>
            <a:pPr marL="457200" indent="-457200" algn="just">
              <a:buAutoNum type="arabicPeriod"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Branching (Selection):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branch control, there is a condition and according to a condition, a decision of either TRUE or FALSE is achieved. In the case of TRUE, one of the two branches is explored; but in the case of FALSE condition, the other alternative is taken. Generally, the ‘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’ is used to represent branch control. </a:t>
            </a:r>
          </a:p>
          <a:p>
            <a:pPr marL="457200" indent="-457200" algn="just">
              <a:buAutoNum type="arabicPeriod"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 (Repetition):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Loop or Repetition allows a statement(s) to be executed repeatedly based on certain loop condition e.g.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loops.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4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</a:t>
            </a:r>
            <a:r>
              <a:rPr lang="en-US" alt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control Structures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88996-C9A0-4CAB-A9EE-F7722524D5E9}"/>
              </a:ext>
            </a:extLst>
          </p:cNvPr>
          <p:cNvSpPr txBox="1"/>
          <p:nvPr/>
        </p:nvSpPr>
        <p:spPr>
          <a:xfrm>
            <a:off x="304800" y="19050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the sequence structure, statements are placed one after the other and the execution takes place starting from up to down. </a:t>
            </a: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Statement 1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Statement 2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Statement k</a:t>
            </a: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Total Time = time(Statement 1) + time(Statement 2) + ..+ 		   					time(Statement k)</a:t>
            </a:r>
          </a:p>
          <a:p>
            <a:pPr algn="ctr"/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If each statement is simple, then time of each statement is constant and total time = O(1). </a:t>
            </a:r>
          </a:p>
        </p:txBody>
      </p:sp>
    </p:spTree>
    <p:extLst>
      <p:ext uri="{BB962C8B-B14F-4D97-AF65-F5344CB8AC3E}">
        <p14:creationId xmlns:p14="http://schemas.microsoft.com/office/powerpoint/2010/main" val="9412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C84DC92-6F11-4E58-B440-34AE299F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166937"/>
            <a:ext cx="5483225" cy="24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int square(int 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200" dirty="0">
                <a:latin typeface="Consolas" panose="020B0609020204030204" pitchFamily="49" charset="0"/>
              </a:rPr>
              <a:t>  square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200" dirty="0">
                <a:latin typeface="Consolas" panose="020B0609020204030204" pitchFamily="49" charset="0"/>
              </a:rPr>
              <a:t>square = n * 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 </a:t>
            </a:r>
            <a:r>
              <a:rPr lang="en-US" altLang="en-US" sz="2200" dirty="0">
                <a:latin typeface="Consolas" panose="020B0609020204030204" pitchFamily="49" charset="0"/>
              </a:rPr>
              <a:t> </a:t>
            </a:r>
            <a:r>
              <a:rPr lang="en-US" altLang="en-US" sz="2200" dirty="0" err="1">
                <a:latin typeface="Consolas" panose="020B0609020204030204" pitchFamily="49" charset="0"/>
              </a:rPr>
              <a:t>cout</a:t>
            </a:r>
            <a:r>
              <a:rPr lang="en-US" altLang="en-US" sz="2200" dirty="0">
                <a:latin typeface="Consolas" panose="020B0609020204030204" pitchFamily="49" charset="0"/>
              </a:rPr>
              <a:t>  &lt;&lt; square;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</a:t>
            </a:r>
            <a:r>
              <a:rPr lang="en-US" altLang="en-US" sz="2200" dirty="0">
                <a:latin typeface="Consolas" panose="020B0609020204030204" pitchFamily="49" charset="0"/>
              </a:rPr>
              <a:t>  return square;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3A38D4C0-65D4-47BF-A2E5-D9F545B1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1981200"/>
            <a:ext cx="373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 is an input integer</a:t>
            </a:r>
          </a:p>
        </p:txBody>
      </p:sp>
      <p:cxnSp>
        <p:nvCxnSpPr>
          <p:cNvPr id="57" name="AutoShape 5">
            <a:extLst>
              <a:ext uri="{FF2B5EF4-FFF2-40B4-BE49-F238E27FC236}">
                <a16:creationId xmlns:a16="http://schemas.microsoft.com/office/drawing/2014/main" id="{C2A81D19-6703-4262-B9EB-62B71C07F7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95600" y="2166937"/>
            <a:ext cx="2462214" cy="179388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6">
            <a:extLst>
              <a:ext uri="{FF2B5EF4-FFF2-40B4-BE49-F238E27FC236}">
                <a16:creationId xmlns:a16="http://schemas.microsoft.com/office/drawing/2014/main" id="{0C8A0CFB-0721-4DCD-BD2A-68D74FEC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498725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1AE34448-69DE-4532-A867-C74A2ABD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497137"/>
            <a:ext cx="1447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No of Times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7F488DE-6F41-4A11-A057-3E1AF551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9035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E1143BE-6293-4B85-8CB6-D7C01CA6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290353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956DAB79-321D-4AD1-9423-FAD54DE4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497137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F40BE021-2B69-4110-8362-A8515651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90353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cxnSp>
        <p:nvCxnSpPr>
          <p:cNvPr id="64" name="AutoShape 12">
            <a:extLst>
              <a:ext uri="{FF2B5EF4-FFF2-40B4-BE49-F238E27FC236}">
                <a16:creationId xmlns:a16="http://schemas.microsoft.com/office/drawing/2014/main" id="{683809E7-8BD5-43A7-BCEA-001E2B82E3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3024187"/>
            <a:ext cx="27813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13">
            <a:extLst>
              <a:ext uri="{FF2B5EF4-FFF2-40B4-BE49-F238E27FC236}">
                <a16:creationId xmlns:a16="http://schemas.microsoft.com/office/drawing/2014/main" id="{71202CDC-45A7-4207-A3E7-2E64FBDE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766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2</a:t>
            </a: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B12EDA52-FFE5-41CE-AE4C-A13099E3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2766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E4A1112F-4113-4226-9AE1-DD1B779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2766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cxnSp>
        <p:nvCxnSpPr>
          <p:cNvPr id="68" name="AutoShape 16">
            <a:extLst>
              <a:ext uri="{FF2B5EF4-FFF2-40B4-BE49-F238E27FC236}">
                <a16:creationId xmlns:a16="http://schemas.microsoft.com/office/drawing/2014/main" id="{B79D0423-41D6-460D-A5E8-55895DCEDB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3397250"/>
            <a:ext cx="13525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17">
            <a:extLst>
              <a:ext uri="{FF2B5EF4-FFF2-40B4-BE49-F238E27FC236}">
                <a16:creationId xmlns:a16="http://schemas.microsoft.com/office/drawing/2014/main" id="{5DD3C429-E895-4D06-AEB9-AED45FD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606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23366515-7783-441B-9A42-61690812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606800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71" name="Rectangle 19">
            <a:extLst>
              <a:ext uri="{FF2B5EF4-FFF2-40B4-BE49-F238E27FC236}">
                <a16:creationId xmlns:a16="http://schemas.microsoft.com/office/drawing/2014/main" id="{0855D4AD-E7EE-491B-A4B9-8A94C818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606800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3</a:t>
            </a:r>
          </a:p>
        </p:txBody>
      </p:sp>
      <p:cxnSp>
        <p:nvCxnSpPr>
          <p:cNvPr id="72" name="AutoShape 20">
            <a:extLst>
              <a:ext uri="{FF2B5EF4-FFF2-40B4-BE49-F238E27FC236}">
                <a16:creationId xmlns:a16="http://schemas.microsoft.com/office/drawing/2014/main" id="{68334D75-6DEE-4CE6-85D7-2596CB6152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59400" y="3725862"/>
            <a:ext cx="86995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21">
            <a:extLst>
              <a:ext uri="{FF2B5EF4-FFF2-40B4-BE49-F238E27FC236}">
                <a16:creationId xmlns:a16="http://schemas.microsoft.com/office/drawing/2014/main" id="{89C5FCF9-2B53-4AA7-B3D5-2F63EAC4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9544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74" name="Rectangle 22">
            <a:extLst>
              <a:ext uri="{FF2B5EF4-FFF2-40B4-BE49-F238E27FC236}">
                <a16:creationId xmlns:a16="http://schemas.microsoft.com/office/drawing/2014/main" id="{98C10C9F-6778-4688-906C-8A22283D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3954462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BD456601-BFCC-4DF1-B313-5EEB4EB5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954462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4</a:t>
            </a:r>
          </a:p>
        </p:txBody>
      </p:sp>
      <p:cxnSp>
        <p:nvCxnSpPr>
          <p:cNvPr id="76" name="AutoShape 24">
            <a:extLst>
              <a:ext uri="{FF2B5EF4-FFF2-40B4-BE49-F238E27FC236}">
                <a16:creationId xmlns:a16="http://schemas.microsoft.com/office/drawing/2014/main" id="{0A3F92A7-DF23-4474-B039-E00D0BEF33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67150" y="4075112"/>
            <a:ext cx="23622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25">
            <a:extLst>
              <a:ext uri="{FF2B5EF4-FFF2-40B4-BE49-F238E27FC236}">
                <a16:creationId xmlns:a16="http://schemas.microsoft.com/office/drawing/2014/main" id="{CFF99ADD-5978-4196-89AA-8222D798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13287"/>
            <a:ext cx="3581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err="1"/>
              <a:t>T</a:t>
            </a:r>
            <a:r>
              <a:rPr lang="en-US" altLang="en-US" sz="1800" b="1" baseline="-25000" dirty="0" err="1"/>
              <a:t>square</a:t>
            </a:r>
            <a:r>
              <a:rPr lang="en-US" altLang="en-US" sz="1800" b="1" dirty="0"/>
              <a:t>  =  </a:t>
            </a:r>
            <a:r>
              <a:rPr lang="en-US" altLang="en-US" sz="1800" dirty="0"/>
              <a:t>1(1) + 1(2) + 1(1) + 1(1)</a:t>
            </a: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98E3AADC-F034-4ED3-A9D4-6591327B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5038725"/>
            <a:ext cx="236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O (1)</a:t>
            </a:r>
          </a:p>
        </p:txBody>
      </p:sp>
      <p:sp>
        <p:nvSpPr>
          <p:cNvPr id="80" name="Rectangle 28">
            <a:extLst>
              <a:ext uri="{FF2B5EF4-FFF2-40B4-BE49-F238E27FC236}">
                <a16:creationId xmlns:a16="http://schemas.microsoft.com/office/drawing/2014/main" id="{97C551A1-9F52-48A3-9924-9CF83921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5038725"/>
            <a:ext cx="3378200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We can neglect constant value</a:t>
            </a:r>
          </a:p>
        </p:txBody>
      </p:sp>
      <p:cxnSp>
        <p:nvCxnSpPr>
          <p:cNvPr id="81" name="AutoShape 29">
            <a:extLst>
              <a:ext uri="{FF2B5EF4-FFF2-40B4-BE49-F238E27FC236}">
                <a16:creationId xmlns:a16="http://schemas.microsoft.com/office/drawing/2014/main" id="{529E8C62-85AB-47FF-A76B-7A167A0B6A5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65413" y="5224462"/>
            <a:ext cx="1414462" cy="1588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30">
            <a:extLst>
              <a:ext uri="{FF2B5EF4-FFF2-40B4-BE49-F238E27FC236}">
                <a16:creationId xmlns:a16="http://schemas.microsoft.com/office/drawing/2014/main" id="{1A59C329-69B2-4E44-91BF-85FFFD60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7772400" cy="3651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Time complexity of given algorithm is </a:t>
            </a:r>
            <a:r>
              <a:rPr lang="en-US" altLang="en-US" sz="1800" b="1" i="1" dirty="0">
                <a:solidFill>
                  <a:srgbClr val="C00000"/>
                </a:solidFill>
              </a:rPr>
              <a:t>1</a:t>
            </a:r>
            <a:r>
              <a:rPr lang="en-US" altLang="en-US" sz="1800" dirty="0"/>
              <a:t> unit time  -&gt; </a:t>
            </a:r>
            <a:r>
              <a:rPr lang="en-US" altLang="en-US" sz="1800" b="1" dirty="0">
                <a:solidFill>
                  <a:srgbClr val="C00000"/>
                </a:solidFill>
              </a:rPr>
              <a:t>O(1)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Example 1:</a:t>
            </a:r>
            <a:r>
              <a:rPr lang="en-US" altLang="en-US" sz="2800" dirty="0">
                <a:cs typeface="Times New Roman" panose="02020603050405020304" pitchFamily="18" charset="0"/>
              </a:rPr>
              <a:t> Calculate Time Complexity of calculating square.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4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Branching</a:t>
            </a:r>
            <a:r>
              <a:rPr lang="en-US" alt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control Structures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88996-C9A0-4CAB-A9EE-F7722524D5E9}"/>
              </a:ext>
            </a:extLst>
          </p:cNvPr>
          <p:cNvSpPr txBox="1"/>
          <p:nvPr/>
        </p:nvSpPr>
        <p:spPr>
          <a:xfrm>
            <a:off x="304800" y="1905000"/>
            <a:ext cx="8610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Branching (Selection):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branch control, there is a condition and according to a condition, a decision of either TRUE or FALSE is achieved. In the case of TRUE, one of the two branches is explored; but in the case of FALSE condition, the other alternative is taken. Generally, the ‘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IF-THEN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’ is used to represent branch control. </a:t>
            </a: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(condition) then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Statement 1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Statement 2</a:t>
            </a: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Either of two statements are executed so, </a:t>
            </a:r>
          </a:p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max(time(Statement 1), time(Statement 2))</a:t>
            </a:r>
          </a:p>
        </p:txBody>
      </p:sp>
    </p:spTree>
    <p:extLst>
      <p:ext uri="{BB962C8B-B14F-4D97-AF65-F5344CB8AC3E}">
        <p14:creationId xmlns:p14="http://schemas.microsoft.com/office/powerpoint/2010/main" val="2246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C84DC92-6F11-4E58-B440-34AE299F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91333"/>
            <a:ext cx="5935662" cy="31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int max(int 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1</a:t>
            </a:r>
            <a:r>
              <a:rPr lang="en-US" altLang="en-US" sz="2200" dirty="0">
                <a:latin typeface="Consolas" panose="020B0609020204030204" pitchFamily="49" charset="0"/>
              </a:rPr>
              <a:t>  max = 1000;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2  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if (n &gt; max)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3 </a:t>
            </a:r>
            <a:r>
              <a:rPr lang="en-US" altLang="en-US" sz="2200" dirty="0">
                <a:latin typeface="Consolas" panose="020B0609020204030204" pitchFamily="49" charset="0"/>
              </a:rPr>
              <a:t> 		max = 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4</a:t>
            </a:r>
            <a:r>
              <a:rPr lang="en-US" altLang="en-US" sz="2200" dirty="0">
                <a:latin typeface="Consolas" panose="020B0609020204030204" pitchFamily="49" charset="0"/>
              </a:rPr>
              <a:t>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5</a:t>
            </a:r>
            <a:r>
              <a:rPr lang="en-US" altLang="en-US" sz="2200" dirty="0">
                <a:latin typeface="Consolas" panose="020B0609020204030204" pitchFamily="49" charset="0"/>
              </a:rPr>
              <a:t>		</a:t>
            </a:r>
            <a:r>
              <a:rPr lang="en-US" altLang="en-US" sz="2200" dirty="0" err="1">
                <a:latin typeface="Consolas" panose="020B0609020204030204" pitchFamily="49" charset="0"/>
              </a:rPr>
              <a:t>printf</a:t>
            </a:r>
            <a:r>
              <a:rPr lang="en-US" altLang="en-US" sz="2200" dirty="0">
                <a:latin typeface="Consolas" panose="020B0609020204030204" pitchFamily="49" charset="0"/>
              </a:rPr>
              <a:t>(“Nothing found”);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solidFill>
                  <a:srgbClr val="558ED5"/>
                </a:solidFill>
                <a:latin typeface="Consolas" panose="020B0609020204030204" pitchFamily="49" charset="0"/>
              </a:rPr>
              <a:t>Line 6</a:t>
            </a:r>
            <a:r>
              <a:rPr lang="en-US" altLang="en-US" sz="2200" dirty="0">
                <a:latin typeface="Consolas" panose="020B0609020204030204" pitchFamily="49" charset="0"/>
              </a:rPr>
              <a:t>  return max;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3A38D4C0-65D4-47BF-A2E5-D9F545B1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768475"/>
            <a:ext cx="373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n is an input integer &amp; n = 3004</a:t>
            </a:r>
          </a:p>
        </p:txBody>
      </p:sp>
      <p:cxnSp>
        <p:nvCxnSpPr>
          <p:cNvPr id="57" name="AutoShape 5">
            <a:extLst>
              <a:ext uri="{FF2B5EF4-FFF2-40B4-BE49-F238E27FC236}">
                <a16:creationId xmlns:a16="http://schemas.microsoft.com/office/drawing/2014/main" id="{C2A81D19-6703-4262-B9EB-62B71C07F7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67000" y="1905000"/>
            <a:ext cx="2462214" cy="179388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6">
            <a:extLst>
              <a:ext uri="{FF2B5EF4-FFF2-40B4-BE49-F238E27FC236}">
                <a16:creationId xmlns:a16="http://schemas.microsoft.com/office/drawing/2014/main" id="{0C8A0CFB-0721-4DCD-BD2A-68D74FEC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2" y="2223121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1AE34448-69DE-4532-A867-C74A2ABD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2" y="2221533"/>
            <a:ext cx="1447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No of Times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7F488DE-6F41-4A11-A057-3E1AF551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2" y="2627933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5E1143BE-6293-4B85-8CB6-D7C01CA6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2" y="2627933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956DAB79-321D-4AD1-9423-FAD54DE4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2" y="2221533"/>
            <a:ext cx="685800" cy="3651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F40BE021-2B69-4110-8362-A8515651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2" y="2627933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1</a:t>
            </a:r>
          </a:p>
        </p:txBody>
      </p:sp>
      <p:cxnSp>
        <p:nvCxnSpPr>
          <p:cNvPr id="64" name="AutoShape 12">
            <a:extLst>
              <a:ext uri="{FF2B5EF4-FFF2-40B4-BE49-F238E27FC236}">
                <a16:creationId xmlns:a16="http://schemas.microsoft.com/office/drawing/2014/main" id="{683809E7-8BD5-43A7-BCEA-001E2B82E3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8050" y="2743200"/>
            <a:ext cx="27813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13">
            <a:extLst>
              <a:ext uri="{FF2B5EF4-FFF2-40B4-BE49-F238E27FC236}">
                <a16:creationId xmlns:a16="http://schemas.microsoft.com/office/drawing/2014/main" id="{71202CDC-45A7-4207-A3E7-2E64FBDE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2" y="3000996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B12EDA52-FFE5-41CE-AE4C-A13099E3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2" y="3000996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E4A1112F-4113-4226-9AE1-DD1B779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2" y="3000996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2</a:t>
            </a:r>
          </a:p>
        </p:txBody>
      </p:sp>
      <p:cxnSp>
        <p:nvCxnSpPr>
          <p:cNvPr id="68" name="AutoShape 16">
            <a:extLst>
              <a:ext uri="{FF2B5EF4-FFF2-40B4-BE49-F238E27FC236}">
                <a16:creationId xmlns:a16="http://schemas.microsoft.com/office/drawing/2014/main" id="{B79D0423-41D6-460D-A5E8-55895DCEDB6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3124200"/>
            <a:ext cx="1352550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17">
            <a:extLst>
              <a:ext uri="{FF2B5EF4-FFF2-40B4-BE49-F238E27FC236}">
                <a16:creationId xmlns:a16="http://schemas.microsoft.com/office/drawing/2014/main" id="{5DD3C429-E895-4D06-AEB9-AED45FDC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2" y="3331196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23366515-7783-441B-9A42-61690812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2" y="3331196"/>
            <a:ext cx="1447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71" name="Rectangle 19">
            <a:extLst>
              <a:ext uri="{FF2B5EF4-FFF2-40B4-BE49-F238E27FC236}">
                <a16:creationId xmlns:a16="http://schemas.microsoft.com/office/drawing/2014/main" id="{0855D4AD-E7EE-491B-A4B9-8A94C818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2" y="3331196"/>
            <a:ext cx="685800" cy="239712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3</a:t>
            </a:r>
          </a:p>
        </p:txBody>
      </p:sp>
      <p:cxnSp>
        <p:nvCxnSpPr>
          <p:cNvPr id="72" name="AutoShape 20">
            <a:extLst>
              <a:ext uri="{FF2B5EF4-FFF2-40B4-BE49-F238E27FC236}">
                <a16:creationId xmlns:a16="http://schemas.microsoft.com/office/drawing/2014/main" id="{68334D75-6DEE-4CE6-85D7-2596CB6152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59400" y="3429000"/>
            <a:ext cx="86995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21">
            <a:extLst>
              <a:ext uri="{FF2B5EF4-FFF2-40B4-BE49-F238E27FC236}">
                <a16:creationId xmlns:a16="http://schemas.microsoft.com/office/drawing/2014/main" id="{89C5FCF9-2B53-4AA7-B3D5-2F63EAC4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2" y="3678858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74" name="Rectangle 22">
            <a:extLst>
              <a:ext uri="{FF2B5EF4-FFF2-40B4-BE49-F238E27FC236}">
                <a16:creationId xmlns:a16="http://schemas.microsoft.com/office/drawing/2014/main" id="{98C10C9F-6778-4688-906C-8A22283D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2" y="3678858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BD456601-BFCC-4DF1-B313-5EEB4EB5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2" y="3678858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/>
              <a:t>4</a:t>
            </a:r>
          </a:p>
        </p:txBody>
      </p:sp>
      <p:cxnSp>
        <p:nvCxnSpPr>
          <p:cNvPr id="76" name="AutoShape 24">
            <a:extLst>
              <a:ext uri="{FF2B5EF4-FFF2-40B4-BE49-F238E27FC236}">
                <a16:creationId xmlns:a16="http://schemas.microsoft.com/office/drawing/2014/main" id="{0A3F92A7-DF23-4474-B039-E00D0BEF33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67150" y="3810000"/>
            <a:ext cx="2362200" cy="1588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25">
            <a:extLst>
              <a:ext uri="{FF2B5EF4-FFF2-40B4-BE49-F238E27FC236}">
                <a16:creationId xmlns:a16="http://schemas.microsoft.com/office/drawing/2014/main" id="{CFF99ADD-5978-4196-89AA-8222D798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45075"/>
            <a:ext cx="3581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 err="1"/>
              <a:t>T</a:t>
            </a:r>
            <a:r>
              <a:rPr lang="en-US" altLang="en-US" sz="1800" b="1" baseline="-25000" dirty="0" err="1"/>
              <a:t>max</a:t>
            </a:r>
            <a:r>
              <a:rPr lang="en-US" altLang="en-US" sz="1800" b="1" dirty="0"/>
              <a:t>  =  </a:t>
            </a:r>
            <a:r>
              <a:rPr lang="en-US" altLang="en-US" sz="1800" dirty="0"/>
              <a:t>1(1) + 1(1) + 1(1) + 1(1)</a:t>
            </a: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98E3AADC-F034-4ED3-A9D4-6591327B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49875"/>
            <a:ext cx="2362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b="1" dirty="0"/>
              <a:t>=</a:t>
            </a:r>
            <a:r>
              <a:rPr lang="en-US" altLang="en-US" sz="1800" dirty="0"/>
              <a:t> O (1)</a:t>
            </a:r>
          </a:p>
        </p:txBody>
      </p:sp>
      <p:sp>
        <p:nvSpPr>
          <p:cNvPr id="80" name="Rectangle 28">
            <a:extLst>
              <a:ext uri="{FF2B5EF4-FFF2-40B4-BE49-F238E27FC236}">
                <a16:creationId xmlns:a16="http://schemas.microsoft.com/office/drawing/2014/main" id="{97C551A1-9F52-48A3-9924-9CF83921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5349875"/>
            <a:ext cx="3389312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We can neglect constant value</a:t>
            </a:r>
          </a:p>
        </p:txBody>
      </p:sp>
      <p:cxnSp>
        <p:nvCxnSpPr>
          <p:cNvPr id="81" name="AutoShape 29">
            <a:extLst>
              <a:ext uri="{FF2B5EF4-FFF2-40B4-BE49-F238E27FC236}">
                <a16:creationId xmlns:a16="http://schemas.microsoft.com/office/drawing/2014/main" id="{529E8C62-85AB-47FF-A76B-7A167A0B6A5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65413" y="5486400"/>
            <a:ext cx="1414462" cy="1588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30">
            <a:extLst>
              <a:ext uri="{FF2B5EF4-FFF2-40B4-BE49-F238E27FC236}">
                <a16:creationId xmlns:a16="http://schemas.microsoft.com/office/drawing/2014/main" id="{1A59C329-69B2-4E44-91BF-85FFFD60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7772400" cy="365125"/>
          </a:xfrm>
          <a:prstGeom prst="rect">
            <a:avLst/>
          </a:prstGeom>
          <a:solidFill>
            <a:srgbClr val="EEECE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Time complexity of given algorithm is </a:t>
            </a:r>
            <a:r>
              <a:rPr lang="en-US" altLang="en-US" sz="1800" b="1" i="1" dirty="0">
                <a:solidFill>
                  <a:srgbClr val="C00000"/>
                </a:solidFill>
              </a:rPr>
              <a:t>1</a:t>
            </a:r>
            <a:r>
              <a:rPr lang="en-US" altLang="en-US" sz="1800" dirty="0"/>
              <a:t> unit time  -&gt; </a:t>
            </a:r>
            <a:r>
              <a:rPr lang="en-US" altLang="en-US" sz="1800" b="1" dirty="0">
                <a:solidFill>
                  <a:srgbClr val="C00000"/>
                </a:solidFill>
              </a:rPr>
              <a:t>O(1)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Example 2:</a:t>
            </a:r>
            <a:r>
              <a:rPr lang="en-US" altLang="en-US" sz="2800" dirty="0">
                <a:cs typeface="Times New Roman" panose="02020603050405020304" pitchFamily="18" charset="0"/>
              </a:rPr>
              <a:t> Calculate Time Complexity of check the number is maximum or not.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4E60CCFB-B37B-47AB-A032-8419BD3B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274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8553EAAA-3AC6-456B-9CF0-A73AE153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02748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D982B558-F32D-4157-8AE4-27C50B48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274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5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E1CB4F84-DC74-4E72-A5EF-9B0032CC0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3322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7EE2FD14-D6F9-4A04-903C-9BA7A5AF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332287"/>
            <a:ext cx="1447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1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B29CA0DE-E5CC-4AAE-B363-B27A8CEF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32287"/>
            <a:ext cx="685800" cy="239713"/>
          </a:xfrm>
          <a:prstGeom prst="rect">
            <a:avLst/>
          </a:prstGeom>
          <a:gradFill rotWithShape="0">
            <a:gsLst>
              <a:gs pos="0">
                <a:srgbClr val="EDEDED"/>
              </a:gs>
              <a:gs pos="100000">
                <a:srgbClr val="D0D0D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/>
              <a:t>6</a:t>
            </a:r>
          </a:p>
        </p:txBody>
      </p:sp>
      <p:cxnSp>
        <p:nvCxnSpPr>
          <p:cNvPr id="38" name="AutoShape 20">
            <a:extLst>
              <a:ext uri="{FF2B5EF4-FFF2-40B4-BE49-F238E27FC236}">
                <a16:creationId xmlns:a16="http://schemas.microsoft.com/office/drawing/2014/main" id="{3E872E18-BFFA-491D-BB17-C481482EDFF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09456" y="4163494"/>
            <a:ext cx="434975" cy="7662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5FA3101F-3C7A-46B6-B2CD-48E442E1A9C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31815" y="4452143"/>
            <a:ext cx="2508647" cy="0"/>
          </a:xfrm>
          <a:prstGeom prst="straightConnector1">
            <a:avLst/>
          </a:prstGeom>
          <a:noFill/>
          <a:ln w="25560">
            <a:solidFill>
              <a:srgbClr val="C0504D"/>
            </a:solidFill>
            <a:round/>
            <a:headEnd/>
            <a:tailEnd type="triangle" w="med" len="med"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902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E8EA-DDB2-4601-82AA-D0EE4C51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CA1E9F1-1036-4448-87BB-832A9E5D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763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 DemiLight" charset="0"/>
              </a:defRPr>
            </a:lvl9pPr>
          </a:lstStyle>
          <a:p>
            <a:pPr marL="1587" indent="0"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4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LOOP</a:t>
            </a:r>
            <a:r>
              <a:rPr lang="en-US" altLang="en-US" sz="40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control Structures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88996-C9A0-4CAB-A9EE-F7722524D5E9}"/>
              </a:ext>
            </a:extLst>
          </p:cNvPr>
          <p:cNvSpPr txBox="1"/>
          <p:nvPr/>
        </p:nvSpPr>
        <p:spPr>
          <a:xfrm>
            <a:off x="304800" y="19050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 (Repetition):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Loop or Repetition allows a statement(s) to be executed repeatedly based on certain loop condition e.g.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loops.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of For Loop: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1 to n 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sequence of statements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Number of times expression is checked for condition.</a:t>
            </a:r>
          </a:p>
          <a:p>
            <a:pPr algn="just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Loop will be executed n+1 times and sequence of statements will take constant time O(1), so</a:t>
            </a:r>
          </a:p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(n + 1) * O(1) = O(n + 1)</a:t>
            </a:r>
          </a:p>
        </p:txBody>
      </p:sp>
    </p:spTree>
    <p:extLst>
      <p:ext uri="{BB962C8B-B14F-4D97-AF65-F5344CB8AC3E}">
        <p14:creationId xmlns:p14="http://schemas.microsoft.com/office/powerpoint/2010/main" val="33711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11207</TotalTime>
  <Words>2194</Words>
  <Application>Microsoft Office PowerPoint</Application>
  <PresentationFormat>On-screen Show (4:3)</PresentationFormat>
  <Paragraphs>424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Bahnschrift SemiBold SemiConden</vt:lpstr>
      <vt:lpstr>Calibri</vt:lpstr>
      <vt:lpstr>Calibri (Body)</vt:lpstr>
      <vt:lpstr>Cambria</vt:lpstr>
      <vt:lpstr>Cambria Math</vt:lpstr>
      <vt:lpstr>Consolas</vt:lpstr>
      <vt:lpstr>Corbel</vt:lpstr>
      <vt:lpstr>Times New Roman</vt:lpstr>
      <vt:lpstr>Wingdings</vt:lpstr>
      <vt:lpstr>Banded</vt:lpstr>
      <vt:lpstr>Unit 1  Analysis of Algorithms</vt:lpstr>
      <vt:lpstr>Topics to be covered</vt:lpstr>
      <vt:lpstr>Analysing control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Kinjal Mistree</cp:lastModifiedBy>
  <cp:revision>1817</cp:revision>
  <dcterms:created xsi:type="dcterms:W3CDTF">2013-05-17T03:00:03Z</dcterms:created>
  <dcterms:modified xsi:type="dcterms:W3CDTF">2021-07-13T05:45:49Z</dcterms:modified>
</cp:coreProperties>
</file>