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36" r:id="rId1"/>
  </p:sldMasterIdLst>
  <p:notesMasterIdLst>
    <p:notesMasterId r:id="rId50"/>
  </p:notesMasterIdLst>
  <p:handoutMasterIdLst>
    <p:handoutMasterId r:id="rId51"/>
  </p:handoutMasterIdLst>
  <p:sldIdLst>
    <p:sldId id="481" r:id="rId2"/>
    <p:sldId id="257" r:id="rId3"/>
    <p:sldId id="482" r:id="rId4"/>
    <p:sldId id="358" r:id="rId5"/>
    <p:sldId id="266" r:id="rId6"/>
    <p:sldId id="268" r:id="rId7"/>
    <p:sldId id="342" r:id="rId8"/>
    <p:sldId id="292" r:id="rId9"/>
    <p:sldId id="270" r:id="rId10"/>
    <p:sldId id="352" r:id="rId11"/>
    <p:sldId id="353" r:id="rId12"/>
    <p:sldId id="473" r:id="rId13"/>
    <p:sldId id="472" r:id="rId14"/>
    <p:sldId id="483" r:id="rId15"/>
    <p:sldId id="485" r:id="rId16"/>
    <p:sldId id="486" r:id="rId17"/>
    <p:sldId id="487" r:id="rId18"/>
    <p:sldId id="484" r:id="rId19"/>
    <p:sldId id="488" r:id="rId20"/>
    <p:sldId id="489" r:id="rId21"/>
    <p:sldId id="490" r:id="rId22"/>
    <p:sldId id="491" r:id="rId23"/>
    <p:sldId id="492" r:id="rId24"/>
    <p:sldId id="493" r:id="rId25"/>
    <p:sldId id="474" r:id="rId26"/>
    <p:sldId id="494" r:id="rId27"/>
    <p:sldId id="475" r:id="rId28"/>
    <p:sldId id="495" r:id="rId29"/>
    <p:sldId id="500" r:id="rId30"/>
    <p:sldId id="501" r:id="rId31"/>
    <p:sldId id="502" r:id="rId32"/>
    <p:sldId id="503" r:id="rId33"/>
    <p:sldId id="504" r:id="rId34"/>
    <p:sldId id="505" r:id="rId35"/>
    <p:sldId id="506" r:id="rId36"/>
    <p:sldId id="507" r:id="rId37"/>
    <p:sldId id="508" r:id="rId38"/>
    <p:sldId id="288" r:id="rId39"/>
    <p:sldId id="510" r:id="rId40"/>
    <p:sldId id="509" r:id="rId41"/>
    <p:sldId id="498" r:id="rId42"/>
    <p:sldId id="281" r:id="rId43"/>
    <p:sldId id="497" r:id="rId44"/>
    <p:sldId id="496" r:id="rId45"/>
    <p:sldId id="499" r:id="rId46"/>
    <p:sldId id="511" r:id="rId47"/>
    <p:sldId id="512" r:id="rId48"/>
    <p:sldId id="369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0909"/>
    <a:srgbClr val="970707"/>
    <a:srgbClr val="D60093"/>
    <a:srgbClr val="CC0000"/>
    <a:srgbClr val="0066FF"/>
    <a:srgbClr val="FFCCCC"/>
    <a:srgbClr val="66FF33"/>
    <a:srgbClr val="9900CC"/>
    <a:srgbClr val="660066"/>
    <a:srgbClr val="E6E3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69" d="100"/>
          <a:sy n="69" d="100"/>
        </p:scale>
        <p:origin x="696" y="6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285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f(n) = O (g(n))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f(n)</c:v>
                </c:pt>
              </c:strCache>
            </c:strRef>
          </c:tx>
          <c:spPr>
            <a:ln w="28575" cap="rnd">
              <a:solidFill>
                <a:schemeClr val="accent6">
                  <a:tint val="77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Sheet1!$A$2:$A$7</c:f>
              <c:numCache>
                <c:formatCode>General</c:formatCode>
                <c:ptCount val="6"/>
                <c:pt idx="0">
                  <c:v>8</c:v>
                </c:pt>
                <c:pt idx="1">
                  <c:v>11</c:v>
                </c:pt>
                <c:pt idx="2">
                  <c:v>14</c:v>
                </c:pt>
                <c:pt idx="3">
                  <c:v>17</c:v>
                </c:pt>
                <c:pt idx="4">
                  <c:v>20</c:v>
                </c:pt>
                <c:pt idx="5">
                  <c:v>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DEB-4C3C-AF10-3726F97A6131}"/>
            </c:ext>
          </c:extLst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g(n)</c:v>
                </c:pt>
              </c:strCache>
            </c:strRef>
          </c:tx>
          <c:spPr>
            <a:ln w="28575" cap="rnd">
              <a:solidFill>
                <a:schemeClr val="accent6">
                  <a:shade val="76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Sheet1!$B$2:$B$7</c:f>
              <c:numCache>
                <c:formatCode>General</c:formatCode>
                <c:ptCount val="6"/>
                <c:pt idx="0">
                  <c:v>8</c:v>
                </c:pt>
                <c:pt idx="1">
                  <c:v>12</c:v>
                </c:pt>
                <c:pt idx="2">
                  <c:v>16</c:v>
                </c:pt>
                <c:pt idx="3">
                  <c:v>20</c:v>
                </c:pt>
                <c:pt idx="4">
                  <c:v>24</c:v>
                </c:pt>
                <c:pt idx="5">
                  <c:v>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DEB-4C3C-AF10-3726F97A61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58875312"/>
        <c:axId val="2060012912"/>
      </c:lineChart>
      <c:catAx>
        <c:axId val="2058875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0012912"/>
        <c:crosses val="autoZero"/>
        <c:auto val="1"/>
        <c:lblAlgn val="ctr"/>
        <c:lblOffset val="100"/>
        <c:noMultiLvlLbl val="0"/>
      </c:catAx>
      <c:valAx>
        <c:axId val="2060012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8875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8DD572-8F0C-476B-BFF5-F00018AEE252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593545-8D9D-4ED1-86F6-499A7FEA4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9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7/7/2021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440" y="2194560"/>
            <a:ext cx="11247120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3915938"/>
            <a:ext cx="11506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4694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987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8422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86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194560"/>
            <a:ext cx="11247120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3911827"/>
            <a:ext cx="11503152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546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580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0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2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0054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613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79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00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7" r:id="rId1"/>
    <p:sldLayoutId id="2147484138" r:id="rId2"/>
    <p:sldLayoutId id="2147484139" r:id="rId3"/>
    <p:sldLayoutId id="2147484140" r:id="rId4"/>
    <p:sldLayoutId id="2147484141" r:id="rId5"/>
    <p:sldLayoutId id="2147484142" r:id="rId6"/>
    <p:sldLayoutId id="2147484143" r:id="rId7"/>
    <p:sldLayoutId id="2147484144" r:id="rId8"/>
    <p:sldLayoutId id="2147484145" r:id="rId9"/>
    <p:sldLayoutId id="2147484146" r:id="rId10"/>
    <p:sldLayoutId id="214748414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10.png"/><Relationship Id="rId7" Type="http://schemas.openxmlformats.org/officeDocument/2006/relationships/image" Target="../media/image28.png"/><Relationship Id="rId12" Type="http://schemas.openxmlformats.org/officeDocument/2006/relationships/image" Target="../media/image311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00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27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1.png"/><Relationship Id="rId7" Type="http://schemas.openxmlformats.org/officeDocument/2006/relationships/chart" Target="../charts/chart1.xm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1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70D10-F001-4F51-B92D-0BBF22893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1600200"/>
            <a:ext cx="8534400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4800" dirty="0">
                <a:latin typeface="Bahnschrift SemiBold SemiConden" panose="020B0502040204020203" pitchFamily="34" charset="0"/>
              </a:rPr>
              <a:t>Unit 1 </a:t>
            </a:r>
            <a:br>
              <a:rPr lang="en-IN" dirty="0">
                <a:latin typeface="Bahnschrift SemiBold SemiConden" panose="020B0502040204020203" pitchFamily="34" charset="0"/>
              </a:rPr>
            </a:br>
            <a:r>
              <a:rPr lang="en-IN" sz="5400" b="1" dirty="0">
                <a:latin typeface="Bahnschrift SemiBold SemiConden" panose="020B0502040204020203" pitchFamily="34" charset="0"/>
              </a:rPr>
              <a:t>Analysis of Algorithms</a:t>
            </a:r>
            <a:endParaRPr lang="en-IN" b="1" dirty="0">
              <a:latin typeface="Bahnschrift SemiBold SemiConden" panose="020B0502040204020203" pitchFamily="34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B24146E-9956-40BE-A9D9-4D3C57B228F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676400" y="5215201"/>
            <a:ext cx="8991600" cy="992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Bahnschrift SemiBold SemiConden" panose="020B0502040204020203" pitchFamily="34" charset="0"/>
                <a:cs typeface="Times New Roman" pitchFamily="18" charset="0"/>
              </a:rPr>
              <a:t>Kinjal Mistree</a:t>
            </a:r>
          </a:p>
          <a:p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latin typeface="Bahnschrift SemiBold SemiConden" panose="020B0502040204020203" pitchFamily="34" charset="0"/>
                <a:cs typeface="Times New Roman" pitchFamily="18" charset="0"/>
              </a:rPr>
              <a:t>Department of Computer Engineering, CGPIT, UTU</a:t>
            </a:r>
          </a:p>
        </p:txBody>
      </p:sp>
    </p:spTree>
    <p:extLst>
      <p:ext uri="{BB962C8B-B14F-4D97-AF65-F5344CB8AC3E}">
        <p14:creationId xmlns:p14="http://schemas.microsoft.com/office/powerpoint/2010/main" val="1629103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Finder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057400"/>
            <a:ext cx="8153400" cy="5334000"/>
          </a:xfrm>
        </p:spPr>
        <p:txBody>
          <a:bodyPr>
            <a:normAutofit/>
          </a:bodyPr>
          <a:lstStyle/>
          <a:p>
            <a:r>
              <a:rPr lang="en-US" dirty="0"/>
              <a:t>Suppose, you are writing a program </a:t>
            </a:r>
            <a:r>
              <a:rPr lang="en-US" b="1" dirty="0"/>
              <a:t>to find a book </a:t>
            </a:r>
            <a:r>
              <a:rPr lang="en-US" dirty="0"/>
              <a:t>from the shelf.</a:t>
            </a:r>
          </a:p>
          <a:p>
            <a:r>
              <a:rPr lang="en-US" dirty="0"/>
              <a:t>For any required book, it will start checking books one by one from the bottom. </a:t>
            </a:r>
          </a:p>
          <a:p>
            <a:r>
              <a:rPr lang="en-US" dirty="0"/>
              <a:t>If you wanted Harry Potter 3, it would only take 3 actions (or tries) because it’s the third book in the sequence. </a:t>
            </a:r>
          </a:p>
          <a:p>
            <a:r>
              <a:rPr lang="en-US" dirty="0"/>
              <a:t>If Harry Potter 7 — it’s the last book so it would have to check all 7 books. </a:t>
            </a:r>
          </a:p>
          <a:p>
            <a:r>
              <a:rPr lang="en-US" dirty="0"/>
              <a:t>What if there are total 10 books? How about 10,00,000 books? It would take 1 million tries.</a:t>
            </a:r>
          </a:p>
        </p:txBody>
      </p:sp>
      <p:pic>
        <p:nvPicPr>
          <p:cNvPr id="4" name="Picture 2" descr="http://2.bp.blogspot.com/_5PudbMqUjng/TR5Cu-fq4ZI/AAAAAAAAACk/t_oojdxP-c8/s400/harrypott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429625" y="2486025"/>
            <a:ext cx="3810000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496594-8680-47FD-917E-556EE7653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03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Sorting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905000"/>
            <a:ext cx="11353800" cy="4206240"/>
          </a:xfrm>
        </p:spPr>
        <p:txBody>
          <a:bodyPr>
            <a:normAutofit/>
          </a:bodyPr>
          <a:lstStyle/>
          <a:p>
            <a:r>
              <a:rPr lang="en-US" dirty="0"/>
              <a:t>Suppose you are sorting numbers in </a:t>
            </a:r>
            <a:r>
              <a:rPr lang="en-US" b="1" dirty="0"/>
              <a:t>Ascending / Increasing order</a:t>
            </a:r>
            <a:r>
              <a:rPr lang="en-US" dirty="0"/>
              <a:t>.</a:t>
            </a:r>
          </a:p>
          <a:p>
            <a:r>
              <a:rPr lang="en-US" dirty="0"/>
              <a:t>The initial arrangement of given numbers can be in </a:t>
            </a:r>
            <a:r>
              <a:rPr lang="en-US" b="1" dirty="0"/>
              <a:t>any of the following </a:t>
            </a:r>
            <a:r>
              <a:rPr lang="en-US" dirty="0"/>
              <a:t>three orders.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Numbers are already in required order, i.e., Ascending order </a:t>
            </a:r>
          </a:p>
          <a:p>
            <a:pPr marL="914400" lvl="2" indent="0">
              <a:buNone/>
            </a:pPr>
            <a:r>
              <a:rPr lang="en-US" sz="2200" b="1" dirty="0">
                <a:solidFill>
                  <a:srgbClr val="0070C0"/>
                </a:solidFill>
              </a:rPr>
              <a:t>No change is required – Best Case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Numbers are randomly arranged initially.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sz="2200" b="1" dirty="0">
                <a:solidFill>
                  <a:srgbClr val="00B050"/>
                </a:solidFill>
              </a:rPr>
              <a:t>Some numbers will change their position – Average Case</a:t>
            </a:r>
          </a:p>
          <a:p>
            <a:pPr marL="914400" lvl="1" indent="-457200">
              <a:buFont typeface="+mj-lt"/>
              <a:buAutoNum type="arabicPeriod" startAt="3"/>
            </a:pPr>
            <a:r>
              <a:rPr lang="en-US" dirty="0"/>
              <a:t>Numbers are initially arranged in Descending or Decreasing order. </a:t>
            </a:r>
          </a:p>
          <a:p>
            <a:pPr marL="1371600" lvl="2" indent="-457200">
              <a:buNone/>
              <a:tabLst>
                <a:tab pos="860425" algn="l"/>
              </a:tabLst>
            </a:pPr>
            <a:r>
              <a:rPr lang="en-US" sz="2200" b="1" dirty="0">
                <a:solidFill>
                  <a:srgbClr val="C00000"/>
                </a:solidFill>
              </a:rPr>
              <a:t>All numbers will change their position – Worst Case</a:t>
            </a: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039060"/>
              </p:ext>
            </p:extLst>
          </p:nvPr>
        </p:nvGraphicFramePr>
        <p:xfrm>
          <a:off x="2769915" y="5021694"/>
          <a:ext cx="3173688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89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89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89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8948">
                  <a:extLst>
                    <a:ext uri="{9D8B030D-6E8A-4147-A177-3AD203B41FA5}">
                      <a16:colId xmlns:a16="http://schemas.microsoft.com/office/drawing/2014/main" val="1398714470"/>
                    </a:ext>
                  </a:extLst>
                </a:gridCol>
              </a:tblGrid>
              <a:tr h="342331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5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9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12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23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32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459002"/>
              </p:ext>
            </p:extLst>
          </p:nvPr>
        </p:nvGraphicFramePr>
        <p:xfrm>
          <a:off x="2769915" y="5520747"/>
          <a:ext cx="3173688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89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89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89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8948">
                  <a:extLst>
                    <a:ext uri="{9D8B030D-6E8A-4147-A177-3AD203B41FA5}">
                      <a16:colId xmlns:a16="http://schemas.microsoft.com/office/drawing/2014/main" val="2959854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9</a:t>
                      </a:r>
                      <a:endParaRPr lang="en-US" sz="2000" b="1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5</a:t>
                      </a:r>
                      <a:endParaRPr lang="en-US" sz="2000" b="1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12</a:t>
                      </a:r>
                      <a:endParaRPr lang="en-US" sz="2000" b="1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32</a:t>
                      </a:r>
                      <a:endParaRPr lang="en-US" sz="2000" b="1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23</a:t>
                      </a:r>
                      <a:endParaRPr lang="en-US" sz="2000" b="1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41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481977"/>
              </p:ext>
            </p:extLst>
          </p:nvPr>
        </p:nvGraphicFramePr>
        <p:xfrm>
          <a:off x="2769915" y="6019800"/>
          <a:ext cx="3173688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948">
                  <a:extLst>
                    <a:ext uri="{9D8B030D-6E8A-4147-A177-3AD203B41FA5}">
                      <a16:colId xmlns:a16="http://schemas.microsoft.com/office/drawing/2014/main" val="155601329"/>
                    </a:ext>
                  </a:extLst>
                </a:gridCol>
                <a:gridCol w="528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89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89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89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32</a:t>
                      </a:r>
                      <a:endParaRPr lang="en-US" sz="2000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23</a:t>
                      </a:r>
                      <a:endParaRPr lang="en-US" sz="2000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12</a:t>
                      </a:r>
                      <a:endParaRPr lang="en-US" sz="2000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9</a:t>
                      </a:r>
                      <a:endParaRPr lang="en-US" sz="2000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5</a:t>
                      </a:r>
                      <a:endParaRPr lang="en-US" sz="2000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402955"/>
              </p:ext>
            </p:extLst>
          </p:nvPr>
        </p:nvGraphicFramePr>
        <p:xfrm>
          <a:off x="7265715" y="5520747"/>
          <a:ext cx="3173688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89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89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89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8948">
                  <a:extLst>
                    <a:ext uri="{9D8B030D-6E8A-4147-A177-3AD203B41FA5}">
                      <a16:colId xmlns:a16="http://schemas.microsoft.com/office/drawing/2014/main" val="254758564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5</a:t>
                      </a:r>
                      <a:endParaRPr lang="en-US" sz="20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9</a:t>
                      </a:r>
                      <a:endParaRPr lang="en-US" sz="20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12</a:t>
                      </a:r>
                      <a:endParaRPr lang="en-US" sz="20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23</a:t>
                      </a:r>
                      <a:endParaRPr lang="en-US" sz="20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32</a:t>
                      </a:r>
                      <a:endParaRPr lang="en-US" sz="20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>
            <a:stCxn id="6" idx="3"/>
          </p:cNvCxnSpPr>
          <p:nvPr/>
        </p:nvCxnSpPr>
        <p:spPr>
          <a:xfrm>
            <a:off x="5943603" y="5219814"/>
            <a:ext cx="1169712" cy="409548"/>
          </a:xfrm>
          <a:prstGeom prst="straightConnector1">
            <a:avLst/>
          </a:prstGeom>
          <a:ln w="28575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</p:cNvCxnSpPr>
          <p:nvPr/>
        </p:nvCxnSpPr>
        <p:spPr>
          <a:xfrm>
            <a:off x="5943603" y="5718867"/>
            <a:ext cx="1169712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3"/>
          </p:cNvCxnSpPr>
          <p:nvPr/>
        </p:nvCxnSpPr>
        <p:spPr>
          <a:xfrm flipV="1">
            <a:off x="5943603" y="5827482"/>
            <a:ext cx="1169712" cy="3904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DD5E39F-8CB0-4DA7-ADC6-2A9D2A076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989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Best, Average, &amp; Worst Case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603637"/>
              </p:ext>
            </p:extLst>
          </p:nvPr>
        </p:nvGraphicFramePr>
        <p:xfrm>
          <a:off x="1981200" y="2316480"/>
          <a:ext cx="1905000" cy="316382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100017645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Problem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3883653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rgbClr val="0066FF"/>
                          </a:solidFill>
                        </a:rPr>
                        <a:t>Linear</a:t>
                      </a:r>
                      <a:r>
                        <a:rPr lang="en-US" sz="2400" dirty="0">
                          <a:solidFill>
                            <a:srgbClr val="0066FF"/>
                          </a:solidFill>
                        </a:rPr>
                        <a:t> Search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0499270"/>
                  </a:ext>
                </a:extLst>
              </a:tr>
              <a:tr h="768096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66FF"/>
                          </a:solidFill>
                        </a:rPr>
                        <a:t>Book Finder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2693324"/>
                  </a:ext>
                </a:extLst>
              </a:tr>
              <a:tr h="749808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66FF"/>
                          </a:solidFill>
                        </a:rPr>
                        <a:t>Sorting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427379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931052"/>
              </p:ext>
            </p:extLst>
          </p:nvPr>
        </p:nvGraphicFramePr>
        <p:xfrm>
          <a:off x="3890751" y="2316480"/>
          <a:ext cx="2103120" cy="5486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38720785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Best Case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300108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870378"/>
              </p:ext>
            </p:extLst>
          </p:nvPr>
        </p:nvGraphicFramePr>
        <p:xfrm>
          <a:off x="6007287" y="2316480"/>
          <a:ext cx="2103120" cy="5486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7277104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Average Case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51533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013018"/>
              </p:ext>
            </p:extLst>
          </p:nvPr>
        </p:nvGraphicFramePr>
        <p:xfrm>
          <a:off x="8110180" y="2316480"/>
          <a:ext cx="2103120" cy="5486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425564660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Worst</a:t>
                      </a:r>
                      <a:r>
                        <a:rPr lang="en-US" sz="2400" baseline="0" dirty="0"/>
                        <a:t> Case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398699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998493"/>
              </p:ext>
            </p:extLst>
          </p:nvPr>
        </p:nvGraphicFramePr>
        <p:xfrm>
          <a:off x="3882791" y="2865120"/>
          <a:ext cx="6330511" cy="26212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137012">
                  <a:extLst>
                    <a:ext uri="{9D8B030D-6E8A-4147-A177-3AD203B41FA5}">
                      <a16:colId xmlns:a16="http://schemas.microsoft.com/office/drawing/2014/main" val="3614711678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1263114111"/>
                    </a:ext>
                  </a:extLst>
                </a:gridCol>
                <a:gridCol w="2059899">
                  <a:extLst>
                    <a:ext uri="{9D8B030D-6E8A-4147-A177-3AD203B41FA5}">
                      <a16:colId xmlns:a16="http://schemas.microsoft.com/office/drawing/2014/main" val="2103748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b="0" dirty="0"/>
                        <a:t>Element at the first position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dirty="0"/>
                        <a:t>Element in any of the middle positions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/>
                        <a:t>Element at last position or not present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886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The first book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Any book in-between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The last book</a:t>
                      </a:r>
                    </a:p>
                    <a:p>
                      <a:endParaRPr lang="en-US" sz="2200" b="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9215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Already sorted</a:t>
                      </a:r>
                    </a:p>
                    <a:p>
                      <a:endParaRPr lang="en-US" sz="2200" b="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Randomly arranged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Sorted in reverse order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7903963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3973882" y="2965672"/>
            <a:ext cx="1662545" cy="755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96000" y="2972712"/>
            <a:ext cx="18288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229600" y="2959064"/>
            <a:ext cx="18288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962400" y="3993290"/>
            <a:ext cx="1828800" cy="64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964447" y="4775716"/>
            <a:ext cx="1828800" cy="64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082582" y="4008530"/>
            <a:ext cx="1828800" cy="64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092816" y="4800600"/>
            <a:ext cx="1828800" cy="64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198212" y="3996474"/>
            <a:ext cx="1828800" cy="64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188655" y="4796734"/>
            <a:ext cx="1828800" cy="64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448F8D-7C1B-440C-A4F8-949D09F1D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7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Bounds on Running Time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11353800" cy="4191000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20000"/>
              </a:lnSpc>
            </a:pPr>
            <a:r>
              <a:rPr lang="en-US" sz="3100" b="1" dirty="0"/>
              <a:t>Lower Bound: 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3100" dirty="0"/>
              <a:t>A lower bound L(n) of an algorithm defines the </a:t>
            </a:r>
            <a:r>
              <a:rPr lang="en-US" sz="3100" dirty="0">
                <a:solidFill>
                  <a:srgbClr val="00B050"/>
                </a:solidFill>
              </a:rPr>
              <a:t>minimum time </a:t>
            </a:r>
            <a:r>
              <a:rPr lang="en-US" sz="3100" dirty="0"/>
              <a:t>required, it is not possible to have any other algorithm (for the same problem) whose time complexity is less than L(n) for random input.</a:t>
            </a:r>
          </a:p>
          <a:p>
            <a:pPr algn="just">
              <a:lnSpc>
                <a:spcPct val="120000"/>
              </a:lnSpc>
            </a:pPr>
            <a:r>
              <a:rPr lang="en-US" sz="3100" b="1" dirty="0"/>
              <a:t>Upper Bound: 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3100" dirty="0"/>
              <a:t>An upper bound U(n) of an algorithm defines the </a:t>
            </a:r>
            <a:r>
              <a:rPr lang="en-US" sz="3100" dirty="0">
                <a:solidFill>
                  <a:srgbClr val="C30909"/>
                </a:solidFill>
              </a:rPr>
              <a:t>maximum time </a:t>
            </a:r>
            <a:r>
              <a:rPr lang="en-US" sz="3100" dirty="0"/>
              <a:t>required, we can always solve the problem in at most U(n) time. Time taken by a known algorithm to solve a problem with worse case input gives the upper bound.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236E3-D4ED-43FC-A1A8-D05F13F4D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146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6E84E-73E6-461D-B653-98A82FCD8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/>
              <a:t>Elementary Operation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638317-E3D3-4736-BD48-1EC81EB49C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10152C-0EBA-4796-A28A-7260A30FB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31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Elementary operation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11353800" cy="4365454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20000"/>
              </a:lnSpc>
            </a:pPr>
            <a:r>
              <a:rPr lang="en-US" sz="3200" dirty="0"/>
              <a:t>An elementary operation is one whose </a:t>
            </a:r>
            <a:r>
              <a:rPr lang="en-US" sz="3200" dirty="0">
                <a:solidFill>
                  <a:srgbClr val="C00000"/>
                </a:solidFill>
              </a:rPr>
              <a:t>execution time can be bounded above by a constant</a:t>
            </a:r>
            <a:r>
              <a:rPr lang="en-US" sz="3200" dirty="0"/>
              <a:t> depending only on the implementation used by the machine, the programming language, ... and so on. </a:t>
            </a:r>
          </a:p>
          <a:p>
            <a:pPr algn="just">
              <a:lnSpc>
                <a:spcPct val="120000"/>
              </a:lnSpc>
            </a:pPr>
            <a:r>
              <a:rPr lang="en-US" sz="3200" dirty="0">
                <a:solidFill>
                  <a:srgbClr val="C00000"/>
                </a:solidFill>
              </a:rPr>
              <a:t>Constant</a:t>
            </a:r>
            <a:r>
              <a:rPr lang="en-US" sz="3200" dirty="0"/>
              <a:t> doesn't depend on the other parameters of the instance being considered. </a:t>
            </a:r>
          </a:p>
          <a:p>
            <a:pPr algn="just">
              <a:lnSpc>
                <a:spcPct val="120000"/>
              </a:lnSpc>
            </a:pPr>
            <a:r>
              <a:rPr lang="en-US" sz="3200" dirty="0"/>
              <a:t>Since we're concerned with the execution times defined to within a multiplicative constant, it is </a:t>
            </a:r>
            <a:r>
              <a:rPr lang="en-US" sz="3200" dirty="0">
                <a:solidFill>
                  <a:srgbClr val="C00000"/>
                </a:solidFill>
              </a:rPr>
              <a:t>only the number of elementary operations that matters in the analysis</a:t>
            </a:r>
            <a:r>
              <a:rPr lang="en-US" sz="3200" dirty="0"/>
              <a:t>, not the exact time required by each of them.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236E3-D4ED-43FC-A1A8-D05F13F4D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780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/>
              <a:t>Elementary operation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2936"/>
            <a:ext cx="11353800" cy="4780888"/>
          </a:xfrm>
          <a:ln cmpd="sng">
            <a:noFill/>
          </a:ln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sz="2400" dirty="0">
                <a:solidFill>
                  <a:srgbClr val="C00000"/>
                </a:solidFill>
              </a:rPr>
              <a:t>Example: 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400" dirty="0"/>
              <a:t>An instance in an algorithm requires </a:t>
            </a:r>
            <a:r>
              <a:rPr lang="en-US" sz="2400" dirty="0">
                <a:solidFill>
                  <a:srgbClr val="00B050"/>
                </a:solidFill>
              </a:rPr>
              <a:t>a: addition, m: multiplication, s: assignment instructions 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400" dirty="0"/>
              <a:t>Suppose t</a:t>
            </a:r>
            <a:r>
              <a:rPr lang="en-US" sz="2400" baseline="-25000" dirty="0"/>
              <a:t>a</a:t>
            </a:r>
            <a:r>
              <a:rPr lang="en-US" sz="2400" dirty="0"/>
              <a:t> , t</a:t>
            </a:r>
            <a:r>
              <a:rPr lang="en-US" sz="2400" baseline="-25000" dirty="0"/>
              <a:t>m</a:t>
            </a:r>
            <a:r>
              <a:rPr lang="en-US" sz="2400" dirty="0"/>
              <a:t> , t</a:t>
            </a:r>
            <a:r>
              <a:rPr lang="en-US" sz="2400" baseline="-25000" dirty="0"/>
              <a:t>s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50"/>
                </a:solidFill>
              </a:rPr>
              <a:t>microseconds </a:t>
            </a:r>
            <a:r>
              <a:rPr lang="en-US" sz="2400" dirty="0"/>
              <a:t>is the time requirement for each operation. 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400" dirty="0"/>
              <a:t>Total time required can be bounded by:      t  ≤ at</a:t>
            </a:r>
            <a:r>
              <a:rPr lang="en-US" sz="2400" baseline="-25000" dirty="0"/>
              <a:t>a</a:t>
            </a:r>
            <a:r>
              <a:rPr lang="en-US" sz="2400" dirty="0"/>
              <a:t> + mt</a:t>
            </a:r>
            <a:r>
              <a:rPr lang="en-US" sz="2400" baseline="-25000" dirty="0"/>
              <a:t>m</a:t>
            </a:r>
            <a:r>
              <a:rPr lang="en-US" sz="2400" dirty="0"/>
              <a:t> +</a:t>
            </a:r>
            <a:r>
              <a:rPr lang="en-US" sz="2400" baseline="-25000" dirty="0"/>
              <a:t> </a:t>
            </a:r>
            <a:r>
              <a:rPr lang="en-US" sz="2400" dirty="0"/>
              <a:t>st</a:t>
            </a:r>
            <a:r>
              <a:rPr lang="en-US" sz="2400" baseline="-25000" dirty="0"/>
              <a:t>s</a:t>
            </a:r>
            <a:r>
              <a:rPr lang="en-US" sz="2400" dirty="0"/>
              <a:t> 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400" dirty="0"/>
              <a:t>						≤ max ( t</a:t>
            </a:r>
            <a:r>
              <a:rPr lang="en-US" sz="2400" baseline="-25000" dirty="0"/>
              <a:t>a</a:t>
            </a:r>
            <a:r>
              <a:rPr lang="en-US" sz="2400" dirty="0"/>
              <a:t> , t</a:t>
            </a:r>
            <a:r>
              <a:rPr lang="en-US" sz="2400" baseline="-25000" dirty="0"/>
              <a:t>m</a:t>
            </a:r>
            <a:r>
              <a:rPr lang="en-US" sz="2400" dirty="0"/>
              <a:t> , t</a:t>
            </a:r>
            <a:r>
              <a:rPr lang="en-US" sz="2400" baseline="-25000" dirty="0"/>
              <a:t>s</a:t>
            </a:r>
            <a:r>
              <a:rPr lang="en-US" sz="2400" dirty="0"/>
              <a:t> ) ∗ ( a + m + s ) 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400" dirty="0"/>
              <a:t>Since exact time required by each elementary operation is unimportant, we simplify by saying that elementary operations can be executed at </a:t>
            </a:r>
            <a:r>
              <a:rPr lang="en-US" sz="2400" dirty="0">
                <a:solidFill>
                  <a:srgbClr val="C00000"/>
                </a:solidFill>
              </a:rPr>
              <a:t>unit cost</a:t>
            </a:r>
            <a:r>
              <a:rPr lang="en-US" sz="2400" dirty="0"/>
              <a:t>.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236E3-D4ED-43FC-A1A8-D05F13F4D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4E5AC3-2DFD-4424-9FC8-8DA1315F2E2C}"/>
              </a:ext>
            </a:extLst>
          </p:cNvPr>
          <p:cNvSpPr/>
          <p:nvPr/>
        </p:nvSpPr>
        <p:spPr>
          <a:xfrm>
            <a:off x="8458200" y="4724400"/>
            <a:ext cx="1600200" cy="533400"/>
          </a:xfrm>
          <a:prstGeom prst="rect">
            <a:avLst/>
          </a:prstGeom>
          <a:noFill/>
          <a:ln cmpd="sng">
            <a:solidFill>
              <a:srgbClr val="C00000">
                <a:alpha val="8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A022996F-BB28-4AD9-B145-6D52E43C1076}"/>
              </a:ext>
            </a:extLst>
          </p:cNvPr>
          <p:cNvSpPr/>
          <p:nvPr/>
        </p:nvSpPr>
        <p:spPr>
          <a:xfrm>
            <a:off x="8839200" y="3962400"/>
            <a:ext cx="2765991" cy="654148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Number of elementary operations</a:t>
            </a:r>
          </a:p>
        </p:txBody>
      </p:sp>
    </p:spTree>
    <p:extLst>
      <p:ext uri="{BB962C8B-B14F-4D97-AF65-F5344CB8AC3E}">
        <p14:creationId xmlns:p14="http://schemas.microsoft.com/office/powerpoint/2010/main" val="605577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Elementary operation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59" y="1824528"/>
            <a:ext cx="11353800" cy="4780888"/>
          </a:xfrm>
          <a:ln cmpd="sng">
            <a:noFill/>
          </a:ln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sz="2400" dirty="0">
                <a:solidFill>
                  <a:srgbClr val="C00000"/>
                </a:solidFill>
              </a:rPr>
              <a:t>Example: 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400" dirty="0"/>
              <a:t>A single line of a program may correspond to a number of elementary operations. 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400" dirty="0"/>
              <a:t>x </a:t>
            </a:r>
            <a:r>
              <a:rPr lang="en-US" sz="2400" dirty="0">
                <a:sym typeface="Wingdings" panose="05000000000000000000" pitchFamily="2" charset="2"/>
              </a:rPr>
              <a:t></a:t>
            </a:r>
            <a:r>
              <a:rPr lang="en-US" sz="2400" dirty="0"/>
              <a:t> min { T [ </a:t>
            </a:r>
            <a:r>
              <a:rPr lang="en-US" sz="2400" dirty="0" err="1"/>
              <a:t>i</a:t>
            </a:r>
            <a:r>
              <a:rPr lang="en-US" sz="2400" dirty="0"/>
              <a:t> ] | 1 ≤ </a:t>
            </a:r>
            <a:r>
              <a:rPr lang="en-US" sz="2400" dirty="0" err="1"/>
              <a:t>i</a:t>
            </a:r>
            <a:r>
              <a:rPr lang="en-US" sz="2400" dirty="0"/>
              <a:t> ≤ n} and this is an abbreviation of 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400" dirty="0"/>
              <a:t>x </a:t>
            </a:r>
            <a:r>
              <a:rPr lang="en-US" sz="2400" dirty="0">
                <a:sym typeface="Wingdings" panose="05000000000000000000" pitchFamily="2" charset="2"/>
              </a:rPr>
              <a:t> </a:t>
            </a:r>
            <a:r>
              <a:rPr lang="en-US" sz="2400" dirty="0"/>
              <a:t>T [ 1 ]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400" dirty="0"/>
              <a:t>for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 </a:t>
            </a:r>
            <a:r>
              <a:rPr lang="en-US" sz="2400" dirty="0"/>
              <a:t>2 to n do 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400" dirty="0"/>
              <a:t>	if T [ </a:t>
            </a:r>
            <a:r>
              <a:rPr lang="en-US" sz="2400" dirty="0" err="1"/>
              <a:t>i</a:t>
            </a:r>
            <a:r>
              <a:rPr lang="en-US" sz="2400" dirty="0"/>
              <a:t> ] </a:t>
            </a:r>
            <a:r>
              <a:rPr lang="en-US" sz="2400" dirty="0">
                <a:sym typeface="Wingdings" panose="05000000000000000000" pitchFamily="2" charset="2"/>
              </a:rPr>
              <a:t>&lt; </a:t>
            </a:r>
            <a:r>
              <a:rPr lang="en-US" sz="2400" dirty="0"/>
              <a:t>x then x  </a:t>
            </a:r>
            <a:r>
              <a:rPr lang="en-US" sz="2400" dirty="0">
                <a:sym typeface="Wingdings" panose="05000000000000000000" pitchFamily="2" charset="2"/>
              </a:rPr>
              <a:t> </a:t>
            </a:r>
            <a:r>
              <a:rPr lang="en-US" sz="2400" dirty="0"/>
              <a:t>T [ </a:t>
            </a:r>
            <a:r>
              <a:rPr lang="en-US" sz="2400" dirty="0" err="1"/>
              <a:t>i</a:t>
            </a:r>
            <a:r>
              <a:rPr lang="en-US" sz="2400" dirty="0"/>
              <a:t> ]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400" dirty="0"/>
              <a:t>We shall consider additions, subtractions, multiplications, divisions, modulo operations, Boolean operations, comparisons and assignments to be elementary operations that can be executed at unit cost.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236E3-D4ED-43FC-A1A8-D05F13F4D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73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6E84E-73E6-461D-B653-98A82FCD8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/>
              <a:t>Asymptotic Notation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638317-E3D3-4736-BD48-1EC81EB49C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10152C-0EBA-4796-A28A-7260A30FB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66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Asymptotic Notations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11680"/>
            <a:ext cx="10995591" cy="4206240"/>
          </a:xfrm>
        </p:spPr>
        <p:txBody>
          <a:bodyPr/>
          <a:lstStyle/>
          <a:p>
            <a:pPr marL="400050"/>
            <a:r>
              <a:rPr lang="en-US" dirty="0"/>
              <a:t>Asymptotic Notations </a:t>
            </a:r>
            <a:r>
              <a:rPr lang="en-US" dirty="0">
                <a:solidFill>
                  <a:srgbClr val="C30909"/>
                </a:solidFill>
              </a:rPr>
              <a:t>(</a:t>
            </a:r>
            <a:r>
              <a:rPr lang="en-US" b="1" dirty="0">
                <a:solidFill>
                  <a:srgbClr val="C30909"/>
                </a:solidFill>
              </a:rPr>
              <a:t>Big O, </a:t>
            </a:r>
            <a:r>
              <a:rPr lang="el-GR" b="1" dirty="0">
                <a:solidFill>
                  <a:srgbClr val="C30909"/>
                </a:solidFill>
              </a:rPr>
              <a:t>θ</a:t>
            </a:r>
            <a:r>
              <a:rPr lang="en-US" dirty="0">
                <a:solidFill>
                  <a:srgbClr val="C30909"/>
                </a:solidFill>
              </a:rPr>
              <a:t> - </a:t>
            </a:r>
            <a:r>
              <a:rPr lang="en-US" b="1" dirty="0">
                <a:solidFill>
                  <a:srgbClr val="C30909"/>
                </a:solidFill>
              </a:rPr>
              <a:t>Theta and </a:t>
            </a:r>
            <a:r>
              <a:rPr lang="el-GR" b="1" dirty="0">
                <a:solidFill>
                  <a:srgbClr val="C30909"/>
                </a:solidFill>
              </a:rPr>
              <a:t>Ω</a:t>
            </a:r>
            <a:r>
              <a:rPr lang="el-GR" dirty="0">
                <a:solidFill>
                  <a:srgbClr val="C30909"/>
                </a:solidFill>
              </a:rPr>
              <a:t> </a:t>
            </a:r>
            <a:r>
              <a:rPr lang="en-US" dirty="0">
                <a:solidFill>
                  <a:srgbClr val="C30909"/>
                </a:solidFill>
              </a:rPr>
              <a:t>- </a:t>
            </a:r>
            <a:r>
              <a:rPr lang="en-US" b="1" dirty="0">
                <a:solidFill>
                  <a:srgbClr val="C30909"/>
                </a:solidFill>
              </a:rPr>
              <a:t>Omega</a:t>
            </a:r>
            <a:r>
              <a:rPr lang="en-US" dirty="0">
                <a:solidFill>
                  <a:srgbClr val="C30909"/>
                </a:solidFill>
              </a:rPr>
              <a:t>)</a:t>
            </a:r>
            <a:r>
              <a:rPr lang="en-US" dirty="0"/>
              <a:t> allow us to analyze an algorithm’s running time.</a:t>
            </a:r>
          </a:p>
          <a:p>
            <a:pPr marL="400050"/>
            <a:r>
              <a:rPr lang="en-US" dirty="0"/>
              <a:t>This is also known as an algorithm’s </a:t>
            </a:r>
            <a:r>
              <a:rPr lang="en-US" b="1" dirty="0"/>
              <a:t>growth rate</a:t>
            </a:r>
            <a:r>
              <a:rPr lang="en-US" dirty="0"/>
              <a:t>.</a:t>
            </a:r>
          </a:p>
          <a:p>
            <a:pPr marL="400050"/>
            <a:r>
              <a:rPr lang="en-US" dirty="0"/>
              <a:t>Asymptotic Notations are used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To characterize the </a:t>
            </a:r>
            <a:r>
              <a:rPr lang="en-US" sz="2200" b="1" dirty="0"/>
              <a:t>complexity </a:t>
            </a:r>
            <a:r>
              <a:rPr lang="en-US" sz="2200" dirty="0"/>
              <a:t>of an algorithm.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To compare the performance of </a:t>
            </a:r>
            <a:r>
              <a:rPr lang="en-US" sz="2200" b="1" dirty="0"/>
              <a:t>two or more algorithms </a:t>
            </a:r>
            <a:r>
              <a:rPr lang="en-US" sz="2200" dirty="0"/>
              <a:t>solving the same problem.</a:t>
            </a:r>
          </a:p>
          <a:p>
            <a:pPr marL="914400" lvl="1" indent="-457200">
              <a:buFont typeface="+mj-lt"/>
              <a:buAutoNum type="arabicPeriod"/>
            </a:pPr>
            <a:endParaRPr lang="en-US" sz="2200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B7EB3-6785-4B5A-8FEC-C73BA5298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436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to be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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alibri (Body)"/>
                <a:cs typeface="Calibri" panose="020F0502020204030204" pitchFamily="34" charset="0"/>
              </a:rPr>
              <a:t> Algorithm</a:t>
            </a:r>
          </a:p>
          <a:p>
            <a:pPr>
              <a:buFont typeface="Wingdings" panose="05000000000000000000" pitchFamily="2" charset="2"/>
              <a:buChar char="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alibri (Body)"/>
                <a:cs typeface="Calibri" panose="020F0502020204030204" pitchFamily="34" charset="0"/>
              </a:rPr>
              <a:t> Efficiency of algorithms</a:t>
            </a:r>
          </a:p>
          <a:p>
            <a:r>
              <a:rPr lang="en-US" sz="2400" dirty="0">
                <a:solidFill>
                  <a:srgbClr val="C00000"/>
                </a:solidFill>
                <a:latin typeface="Calibri (Body)"/>
                <a:cs typeface="Calibri" panose="020F0502020204030204" pitchFamily="34" charset="0"/>
              </a:rPr>
              <a:t>Performance analysis of algorithm 	</a:t>
            </a:r>
          </a:p>
          <a:p>
            <a:r>
              <a:rPr lang="en-US" sz="2400" dirty="0">
                <a:solidFill>
                  <a:srgbClr val="C00000"/>
                </a:solidFill>
                <a:latin typeface="Calibri (Body)"/>
                <a:cs typeface="Calibri" panose="020F0502020204030204" pitchFamily="34" charset="0"/>
              </a:rPr>
              <a:t>Elementary operation</a:t>
            </a:r>
          </a:p>
          <a:p>
            <a:r>
              <a:rPr lang="en-US" sz="2400" dirty="0">
                <a:solidFill>
                  <a:srgbClr val="C00000"/>
                </a:solidFill>
                <a:latin typeface="Calibri (Body)"/>
                <a:cs typeface="Calibri" panose="020F0502020204030204" pitchFamily="34" charset="0"/>
              </a:rPr>
              <a:t>Asymptotic Notation </a:t>
            </a:r>
          </a:p>
          <a:p>
            <a:r>
              <a:rPr lang="en-US" sz="2400" dirty="0">
                <a:solidFill>
                  <a:srgbClr val="C00000"/>
                </a:solidFill>
                <a:latin typeface="Calibri (Body)"/>
                <a:cs typeface="Calibri" panose="020F0502020204030204" pitchFamily="34" charset="0"/>
              </a:rPr>
              <a:t>Analyzing control statements</a:t>
            </a:r>
          </a:p>
          <a:p>
            <a:r>
              <a:rPr lang="en-US" sz="2400" dirty="0">
                <a:solidFill>
                  <a:srgbClr val="C00000"/>
                </a:solidFill>
                <a:latin typeface="Calibri (Body)"/>
                <a:cs typeface="Calibri" panose="020F0502020204030204" pitchFamily="34" charset="0"/>
              </a:rPr>
              <a:t>Average and worst case analysis 	</a:t>
            </a:r>
          </a:p>
          <a:p>
            <a:r>
              <a:rPr lang="en-US" sz="2400" dirty="0">
                <a:solidFill>
                  <a:srgbClr val="C00000"/>
                </a:solidFill>
                <a:latin typeface="Calibri (Body)"/>
                <a:cs typeface="Calibri" panose="020F0502020204030204" pitchFamily="34" charset="0"/>
              </a:rPr>
              <a:t>Solving recurrences 	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41509-CC6E-4E86-9462-C3FAAF9FE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z="1600" smtClean="0"/>
              <a:pPr/>
              <a:t>2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02578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/>
              <a:t>O-Notation (Big O notation) (Upper Bound)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36551" y="4275994"/>
                <a:ext cx="6652191" cy="214686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an asymptotically </a:t>
                </a:r>
                <a:r>
                  <a:rPr lang="en-US" b="1" dirty="0"/>
                  <a:t>upper bound </a:t>
                </a: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)) </m:t>
                    </m:r>
                  </m:oMath>
                </a14:m>
                <a:r>
                  <a:rPr lang="en-US" dirty="0"/>
                  <a:t>implies: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b="1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rgbClr val="0066FF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36551" y="4275994"/>
                <a:ext cx="6652191" cy="2146860"/>
              </a:xfrm>
              <a:blipFill>
                <a:blip r:embed="rId2"/>
                <a:stretch>
                  <a:fillRect l="-1008" t="-31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50406" y="2037690"/>
                <a:ext cx="7086600" cy="193899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dirty="0"/>
                  <a:t>For a given function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we denote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</a:rPr>
                      <m:t>Ο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)) </m:t>
                    </m:r>
                  </m:oMath>
                </a14:m>
                <a:r>
                  <a:rPr lang="en-US" sz="2400" dirty="0"/>
                  <a:t>the set of functions,</a:t>
                </a:r>
              </a:p>
              <a:p>
                <a:pPr algn="just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</a:rPr>
                      <m:t>Ο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)) </m:t>
                    </m:r>
                  </m:oMath>
                </a14:m>
                <a:r>
                  <a:rPr lang="en-US" sz="2400" i="1" dirty="0"/>
                  <a:t>= {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i="1" dirty="0"/>
                  <a:t> : there exist positive constants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i="1" dirty="0"/>
                  <a:t> and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i="1" dirty="0"/>
                  <a:t> such that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)≤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𝑐𝑔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i="1" dirty="0"/>
                  <a:t>for all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i="1" dirty="0"/>
                  <a:t>}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406" y="2037690"/>
                <a:ext cx="7086600" cy="1938992"/>
              </a:xfrm>
              <a:prstGeom prst="rect">
                <a:avLst/>
              </a:prstGeom>
              <a:blipFill>
                <a:blip r:embed="rId3"/>
                <a:stretch>
                  <a:fillRect l="-1290" t="-2516" r="-1290" b="-62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8" descr="graph_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646968" y="2819400"/>
            <a:ext cx="3086100" cy="352811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8799368" y="4137714"/>
            <a:ext cx="762000" cy="1676400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6D57C1-74FF-4028-BBFD-07A46BFE9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70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l-GR" sz="2800" dirty="0"/>
              <a:t>Ω-</a:t>
            </a:r>
            <a:r>
              <a:rPr lang="en-US" sz="2800" dirty="0"/>
              <a:t>Notation (Omega notation) (Lower Bound)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02919" y="4464370"/>
                <a:ext cx="6323595" cy="193899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𝑔(𝑛) is an asymptotically </a:t>
                </a:r>
                <a:r>
                  <a:rPr lang="en-US" b="1" dirty="0"/>
                  <a:t>lower bound</a:t>
                </a:r>
                <a:r>
                  <a:rPr lang="en-US" dirty="0"/>
                  <a:t> for 𝑓(𝑛).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 </m:t>
                    </m:r>
                    <m:r>
                      <m:rPr>
                        <m:sty m:val="p"/>
                      </m:rPr>
                      <a:rPr lang="el-GR" i="0" dirty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)) </m:t>
                    </m:r>
                  </m:oMath>
                </a14:m>
                <a:r>
                  <a:rPr lang="en-US" dirty="0"/>
                  <a:t>implies: 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b="1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en-US" b="1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rgbClr val="0066FF"/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2919" y="4464370"/>
                <a:ext cx="6323595" cy="1938993"/>
              </a:xfrm>
              <a:blipFill>
                <a:blip r:embed="rId2"/>
                <a:stretch>
                  <a:fillRect l="-1060" t="-408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02919" y="2040114"/>
                <a:ext cx="6950481" cy="193899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dirty="0"/>
                  <a:t>For a given function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we denote by </a:t>
                </a:r>
                <a:r>
                  <a:rPr lang="el-GR" sz="2400" dirty="0"/>
                  <a:t>Ω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)) </m:t>
                    </m:r>
                  </m:oMath>
                </a14:m>
                <a:r>
                  <a:rPr lang="en-US" sz="2400" dirty="0"/>
                  <a:t>the set of functions,</a:t>
                </a:r>
              </a:p>
              <a:p>
                <a:pPr algn="just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400" dirty="0"/>
                      <m:t>Ω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)) </m:t>
                    </m:r>
                  </m:oMath>
                </a14:m>
                <a:r>
                  <a:rPr lang="en-US" sz="2400" i="1" dirty="0"/>
                  <a:t>= {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i="1" dirty="0"/>
                  <a:t> : there exist positive constants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i="1" dirty="0"/>
                  <a:t> and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i="1" dirty="0"/>
                  <a:t> such that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𝑐𝑔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i="1" dirty="0"/>
                  <a:t>for all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i="1" dirty="0"/>
                  <a:t>}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919" y="2040114"/>
                <a:ext cx="6950481" cy="1938992"/>
              </a:xfrm>
              <a:prstGeom prst="rect">
                <a:avLst/>
              </a:prstGeom>
              <a:blipFill>
                <a:blip r:embed="rId3"/>
                <a:stretch>
                  <a:fillRect l="-1315" t="-2516" r="-1315" b="-62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3861" y="2716720"/>
            <a:ext cx="3182112" cy="3456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8575824" y="4431284"/>
            <a:ext cx="786384" cy="1219200"/>
          </a:xfrm>
          <a:prstGeom prst="round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77BF3A-1157-4599-9E87-D95F239C5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97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l-GR" sz="2800" dirty="0"/>
              <a:t>θ-</a:t>
            </a:r>
            <a:r>
              <a:rPr lang="en-US" sz="2800" dirty="0"/>
              <a:t>Notation (Theta notation) (Same order)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95400" y="4285270"/>
                <a:ext cx="6369524" cy="226777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is a set, we can write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to indicate that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is a member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an asymptotically </a:t>
                </a:r>
                <a:r>
                  <a:rPr lang="en-US" b="1" dirty="0">
                    <a:solidFill>
                      <a:schemeClr val="tx1"/>
                    </a:solidFill>
                  </a:rPr>
                  <a:t>tight bound </a:t>
                </a:r>
                <a:r>
                  <a:rPr lang="en-US" dirty="0"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)) </m:t>
                    </m:r>
                  </m:oMath>
                </a14:m>
                <a:r>
                  <a:rPr lang="en-US" dirty="0"/>
                  <a:t>implies: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b="1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“=” </m:t>
                      </m:r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rgbClr val="0066FF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4285270"/>
                <a:ext cx="6369524" cy="2267772"/>
              </a:xfrm>
              <a:blipFill>
                <a:blip r:embed="rId2"/>
                <a:stretch>
                  <a:fillRect l="-10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330036" y="2085847"/>
                <a:ext cx="6747164" cy="193899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dirty="0"/>
                  <a:t>For a given function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we denote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)) </m:t>
                    </m:r>
                  </m:oMath>
                </a14:m>
                <a:r>
                  <a:rPr lang="en-US" sz="2400" dirty="0"/>
                  <a:t>the set of functions,</a:t>
                </a:r>
              </a:p>
              <a:p>
                <a:pPr algn="just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2400" i="1" dirty="0"/>
                  <a:t> = {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i="1" dirty="0"/>
                  <a:t> : there exist positive constants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i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i="1" dirty="0"/>
                  <a:t> and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i="1" dirty="0"/>
                  <a:t> such that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i="1" dirty="0"/>
                  <a:t> for all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i="1" dirty="0"/>
                  <a:t>}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036" y="2085847"/>
                <a:ext cx="6747164" cy="1938992"/>
              </a:xfrm>
              <a:prstGeom prst="rect">
                <a:avLst/>
              </a:prstGeom>
              <a:blipFill>
                <a:blip r:embed="rId3"/>
                <a:stretch>
                  <a:fillRect l="-1355" t="-2516" r="-1445" b="-62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2952523"/>
            <a:ext cx="3273230" cy="3388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8681724" y="4599141"/>
            <a:ext cx="621792" cy="1213044"/>
          </a:xfrm>
          <a:prstGeom prst="round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57D414-4B17-4C90-8194-CB9AA7B42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132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Notations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42160"/>
            <a:ext cx="9784080" cy="420624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O-Notation (Big O notation) (Upper Bound)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l-GR" dirty="0"/>
              <a:t>Ω-</a:t>
            </a:r>
            <a:r>
              <a:rPr lang="en-US" dirty="0"/>
              <a:t>Notation (Omega notation) (Lower Bound)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l-GR" dirty="0"/>
              <a:t>θ-</a:t>
            </a:r>
            <a:r>
              <a:rPr lang="en-US" dirty="0"/>
              <a:t>Notation (Theta notation) (Same order)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114550" y="2428627"/>
                <a:ext cx="7810500" cy="79169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Ο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)) </m:t>
                    </m:r>
                  </m:oMath>
                </a14:m>
                <a:r>
                  <a:rPr lang="en-US" sz="2200" dirty="0">
                    <a:solidFill>
                      <a:srgbClr val="C00000"/>
                    </a:solidFill>
                  </a:rPr>
                  <a:t>= {</a:t>
                </a:r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solidFill>
                      <a:srgbClr val="C00000"/>
                    </a:solidFill>
                  </a:rPr>
                  <a:t> : </a:t>
                </a:r>
                <a:r>
                  <a:rPr lang="en-US" sz="2200" i="1" dirty="0">
                    <a:solidFill>
                      <a:srgbClr val="C00000"/>
                    </a:solidFill>
                  </a:rPr>
                  <a:t>There exists positive constants </a:t>
                </a:r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200" i="1" dirty="0">
                    <a:solidFill>
                      <a:srgbClr val="C00000"/>
                    </a:solidFill>
                  </a:rPr>
                  <a:t> and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200" i="1" dirty="0">
                    <a:solidFill>
                      <a:srgbClr val="C00000"/>
                    </a:solidFill>
                  </a:rPr>
                  <a:t> such that</a:t>
                </a:r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 0≤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)≤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𝑐𝑔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200" i="1" dirty="0">
                    <a:solidFill>
                      <a:srgbClr val="C00000"/>
                    </a:solidFill>
                  </a:rPr>
                  <a:t>for all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baseline="-25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i="1" dirty="0">
                    <a:solidFill>
                      <a:srgbClr val="C00000"/>
                    </a:solidFill>
                  </a:rPr>
                  <a:t>}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550" y="2428627"/>
                <a:ext cx="7810500" cy="791692"/>
              </a:xfrm>
              <a:prstGeom prst="rect">
                <a:avLst/>
              </a:prstGeom>
              <a:blipFill>
                <a:blip r:embed="rId2"/>
                <a:stretch>
                  <a:fillRect t="-4615" b="-123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128404" y="3915643"/>
                <a:ext cx="8006195" cy="769441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200" dirty="0">
                        <a:solidFill>
                          <a:srgbClr val="C00000"/>
                        </a:solidFill>
                      </a:rPr>
                      <m:t>Ω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)) </m:t>
                    </m:r>
                  </m:oMath>
                </a14:m>
                <a:r>
                  <a:rPr lang="en-US" sz="2200" i="1" dirty="0">
                    <a:solidFill>
                      <a:srgbClr val="C00000"/>
                    </a:solidFill>
                  </a:rPr>
                  <a:t>= {</a:t>
                </a:r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i="1" dirty="0">
                    <a:solidFill>
                      <a:srgbClr val="C00000"/>
                    </a:solidFill>
                  </a:rPr>
                  <a:t> : There exists positive constants </a:t>
                </a:r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200" i="1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baseline="-25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200" i="1" dirty="0">
                    <a:solidFill>
                      <a:srgbClr val="C00000"/>
                    </a:solidFill>
                  </a:rPr>
                  <a:t> such that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𝑐𝑔</m:t>
                    </m:r>
                    <m:d>
                      <m:dPr>
                        <m:ctrlPr>
                          <a:rPr lang="en-US" sz="2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i="1" dirty="0">
                    <a:solidFill>
                      <a:srgbClr val="C00000"/>
                    </a:solidFill>
                  </a:rPr>
                  <a:t> for all</a:t>
                </a:r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baseline="-25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i="1" dirty="0">
                    <a:solidFill>
                      <a:srgbClr val="C00000"/>
                    </a:solidFill>
                  </a:rPr>
                  <a:t>}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404" y="3915643"/>
                <a:ext cx="8006195" cy="769441"/>
              </a:xfrm>
              <a:prstGeom prst="rect">
                <a:avLst/>
              </a:prstGeom>
              <a:blipFill>
                <a:blip r:embed="rId3"/>
                <a:stretch>
                  <a:fillRect t="-4724" b="-149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156114" y="5306291"/>
                <a:ext cx="7810500" cy="79169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2200" i="1" dirty="0">
                    <a:solidFill>
                      <a:srgbClr val="C00000"/>
                    </a:solidFill>
                  </a:rPr>
                  <a:t> = {</a:t>
                </a:r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i="1" dirty="0">
                    <a:solidFill>
                      <a:srgbClr val="C00000"/>
                    </a:solidFill>
                  </a:rPr>
                  <a:t> : There exists positive constants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i="1" dirty="0">
                    <a:solidFill>
                      <a:srgbClr val="C0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i="1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baseline="-25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200" i="1" dirty="0">
                    <a:solidFill>
                      <a:srgbClr val="C00000"/>
                    </a:solidFill>
                  </a:rPr>
                  <a:t> such that  </a:t>
                </a:r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sz="2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200" i="1" dirty="0">
                    <a:solidFill>
                      <a:srgbClr val="C00000"/>
                    </a:solidFill>
                  </a:rPr>
                  <a:t>  for all</a:t>
                </a:r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baseline="-25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i="1" dirty="0">
                    <a:solidFill>
                      <a:srgbClr val="C00000"/>
                    </a:solidFill>
                  </a:rPr>
                  <a:t>}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114" y="5306291"/>
                <a:ext cx="7810500" cy="791692"/>
              </a:xfrm>
              <a:prstGeom prst="rect">
                <a:avLst/>
              </a:prstGeom>
              <a:blipFill>
                <a:blip r:embed="rId4"/>
                <a:stretch>
                  <a:fillRect t="-4615" r="-1327" b="-123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le 6"/>
          <p:cNvSpPr/>
          <p:nvPr/>
        </p:nvSpPr>
        <p:spPr>
          <a:xfrm>
            <a:off x="4419600" y="2823276"/>
            <a:ext cx="2209800" cy="365760"/>
          </a:xfrm>
          <a:prstGeom prst="round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052455" y="4310291"/>
            <a:ext cx="2209800" cy="365760"/>
          </a:xfrm>
          <a:prstGeom prst="roundRect">
            <a:avLst/>
          </a:prstGeom>
          <a:noFill/>
          <a:ln>
            <a:solidFill>
              <a:srgbClr val="009E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699164" y="5687084"/>
            <a:ext cx="3566160" cy="36576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A08427F-D5BE-4727-A17C-BB3157C59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43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Notations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190750" y="2362200"/>
                <a:ext cx="7810500" cy="79169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Ο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)) </m:t>
                    </m:r>
                  </m:oMath>
                </a14:m>
                <a:r>
                  <a:rPr lang="en-US" sz="2200" dirty="0">
                    <a:solidFill>
                      <a:srgbClr val="C00000"/>
                    </a:solidFill>
                  </a:rPr>
                  <a:t>= {</a:t>
                </a:r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solidFill>
                      <a:srgbClr val="C00000"/>
                    </a:solidFill>
                  </a:rPr>
                  <a:t> : </a:t>
                </a:r>
                <a:r>
                  <a:rPr lang="en-US" sz="2200" i="1" dirty="0">
                    <a:solidFill>
                      <a:srgbClr val="C00000"/>
                    </a:solidFill>
                  </a:rPr>
                  <a:t>There exists positive constants </a:t>
                </a:r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200" i="1" dirty="0">
                    <a:solidFill>
                      <a:srgbClr val="C00000"/>
                    </a:solidFill>
                  </a:rPr>
                  <a:t> and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200" i="1" dirty="0">
                    <a:solidFill>
                      <a:srgbClr val="C00000"/>
                    </a:solidFill>
                  </a:rPr>
                  <a:t> such that</a:t>
                </a:r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 0≤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)≤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𝑐𝑔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200" i="1" dirty="0">
                    <a:solidFill>
                      <a:srgbClr val="C00000"/>
                    </a:solidFill>
                  </a:rPr>
                  <a:t>for all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baseline="-25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i="1" dirty="0">
                    <a:solidFill>
                      <a:srgbClr val="C00000"/>
                    </a:solidFill>
                  </a:rPr>
                  <a:t>}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750" y="2362200"/>
                <a:ext cx="7810500" cy="791692"/>
              </a:xfrm>
              <a:prstGeom prst="rect">
                <a:avLst/>
              </a:prstGeom>
              <a:blipFill>
                <a:blip r:embed="rId2"/>
                <a:stretch>
                  <a:fillRect t="-5426" b="-1240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866900" y="1905000"/>
                <a:ext cx="2286000" cy="442674"/>
              </a:xfrm>
              <a:prstGeom prst="round2DiagRect">
                <a:avLst/>
              </a:prstGeom>
              <a:solidFill>
                <a:srgbClr val="0066FF"/>
              </a:solidFill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900" y="1905000"/>
                <a:ext cx="2286000" cy="442674"/>
              </a:xfrm>
              <a:prstGeom prst="round2DiagRect">
                <a:avLst/>
              </a:prstGeom>
              <a:blipFill>
                <a:blip r:embed="rId3"/>
                <a:stretch>
                  <a:fillRect b="-9722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190750" y="3810000"/>
                <a:ext cx="7810500" cy="110799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200" dirty="0">
                        <a:solidFill>
                          <a:srgbClr val="C00000"/>
                        </a:solidFill>
                      </a:rPr>
                      <m:t>Ω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)) </m:t>
                    </m:r>
                  </m:oMath>
                </a14:m>
                <a:r>
                  <a:rPr lang="en-US" sz="2200" i="1" dirty="0">
                    <a:solidFill>
                      <a:srgbClr val="C00000"/>
                    </a:solidFill>
                  </a:rPr>
                  <a:t>= {</a:t>
                </a:r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i="1" dirty="0">
                    <a:solidFill>
                      <a:srgbClr val="C00000"/>
                    </a:solidFill>
                  </a:rPr>
                  <a:t> : There exists positive constants </a:t>
                </a:r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200" i="1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baseline="-25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200" i="1" dirty="0">
                    <a:solidFill>
                      <a:srgbClr val="C00000"/>
                    </a:solidFill>
                  </a:rPr>
                  <a:t> such that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𝑐𝑔</m:t>
                    </m:r>
                    <m:d>
                      <m:dPr>
                        <m:ctrlPr>
                          <a:rPr lang="en-US" sz="2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i="1" dirty="0">
                    <a:solidFill>
                      <a:srgbClr val="C00000"/>
                    </a:solidFill>
                  </a:rPr>
                  <a:t> for all</a:t>
                </a:r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baseline="-25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i="1" dirty="0">
                    <a:solidFill>
                      <a:srgbClr val="C00000"/>
                    </a:solidFill>
                  </a:rPr>
                  <a:t>}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750" y="3810000"/>
                <a:ext cx="7810500" cy="1107996"/>
              </a:xfrm>
              <a:prstGeom prst="rect">
                <a:avLst/>
              </a:prstGeom>
              <a:blipFill>
                <a:blip r:embed="rId4"/>
                <a:stretch>
                  <a:fillRect t="-3846" b="-98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866900" y="3352800"/>
                <a:ext cx="2286000" cy="442674"/>
              </a:xfrm>
              <a:prstGeom prst="round2DiagRect">
                <a:avLst/>
              </a:prstGeom>
              <a:solidFill>
                <a:srgbClr val="00B050"/>
              </a:solidFill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nor/>
                        </m:rPr>
                        <a:rPr lang="el-GR" sz="2000" dirty="0">
                          <a:solidFill>
                            <a:schemeClr val="bg1"/>
                          </a:solidFill>
                        </a:rPr>
                        <m:t>Ω</m:t>
                      </m:r>
                      <m:r>
                        <a:rPr lang="en-US" sz="2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900" y="3352800"/>
                <a:ext cx="2286000" cy="442674"/>
              </a:xfrm>
              <a:prstGeom prst="round2DiagRect">
                <a:avLst/>
              </a:prstGeom>
              <a:blipFill>
                <a:blip r:embed="rId5"/>
                <a:stretch>
                  <a:fillRect b="-8219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190750" y="5257800"/>
                <a:ext cx="7810500" cy="79169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2200" i="1" dirty="0">
                    <a:solidFill>
                      <a:srgbClr val="C00000"/>
                    </a:solidFill>
                  </a:rPr>
                  <a:t> = {</a:t>
                </a:r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i="1" dirty="0">
                    <a:solidFill>
                      <a:srgbClr val="C00000"/>
                    </a:solidFill>
                  </a:rPr>
                  <a:t> : There exists positive constants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i="1" dirty="0">
                    <a:solidFill>
                      <a:srgbClr val="C0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i="1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baseline="-25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200" i="1" dirty="0">
                    <a:solidFill>
                      <a:srgbClr val="C00000"/>
                    </a:solidFill>
                  </a:rPr>
                  <a:t> such that  </a:t>
                </a:r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sz="2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200" i="1" dirty="0">
                    <a:solidFill>
                      <a:srgbClr val="C00000"/>
                    </a:solidFill>
                  </a:rPr>
                  <a:t>  for all</a:t>
                </a:r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baseline="-25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i="1" dirty="0">
                    <a:solidFill>
                      <a:srgbClr val="C00000"/>
                    </a:solidFill>
                  </a:rPr>
                  <a:t>}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750" y="5257800"/>
                <a:ext cx="7810500" cy="791692"/>
              </a:xfrm>
              <a:prstGeom prst="rect">
                <a:avLst/>
              </a:prstGeom>
              <a:blipFill>
                <a:blip r:embed="rId6"/>
                <a:stretch>
                  <a:fillRect t="-5426" r="-1248" b="-1240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866900" y="4800600"/>
                <a:ext cx="2286000" cy="442674"/>
              </a:xfrm>
              <a:prstGeom prst="round2DiagRect">
                <a:avLst/>
              </a:prstGeom>
              <a:solidFill>
                <a:schemeClr val="accent2">
                  <a:lumMod val="50000"/>
                </a:schemeClr>
              </a:solidFill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900" y="4800600"/>
                <a:ext cx="2286000" cy="442674"/>
              </a:xfrm>
              <a:prstGeom prst="round2DiagRect">
                <a:avLst/>
              </a:prstGeom>
              <a:blipFill>
                <a:blip r:embed="rId7"/>
                <a:stretch>
                  <a:fillRect b="-9722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ounded Rectangle 17"/>
          <p:cNvSpPr/>
          <p:nvPr/>
        </p:nvSpPr>
        <p:spPr>
          <a:xfrm>
            <a:off x="4495800" y="2756849"/>
            <a:ext cx="2209800" cy="365760"/>
          </a:xfrm>
          <a:prstGeom prst="round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152900" y="4518764"/>
            <a:ext cx="2209800" cy="365760"/>
          </a:xfrm>
          <a:prstGeom prst="roundRect">
            <a:avLst/>
          </a:prstGeom>
          <a:noFill/>
          <a:ln>
            <a:solidFill>
              <a:srgbClr val="009E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733800" y="5638593"/>
            <a:ext cx="3566160" cy="36576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D4385B-6D0E-42A6-A5C8-C8A5D1590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99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Asymptotic Notations -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14500" y="1918422"/>
                <a:ext cx="4152900" cy="1672717"/>
              </a:xfrm>
            </p:spPr>
            <p:txBody>
              <a:bodyPr/>
              <a:lstStyle/>
              <a:p>
                <a:pPr marL="914400" lvl="2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i="1" dirty="0"/>
                  <a:t>  and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14500" y="1918422"/>
                <a:ext cx="4152900" cy="1672717"/>
              </a:xfrm>
              <a:blipFill>
                <a:blip r:embed="rId2"/>
                <a:stretch>
                  <a:fillRect t="-36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9" name="Table 3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163237"/>
                  </p:ext>
                </p:extLst>
              </p:nvPr>
            </p:nvGraphicFramePr>
            <p:xfrm>
              <a:off x="1600206" y="4149822"/>
              <a:ext cx="3886197" cy="2517295"/>
            </p:xfrm>
            <a:graphic>
              <a:graphicData uri="http://schemas.openxmlformats.org/drawingml/2006/table">
                <a:tbl>
                  <a:tblPr firstRow="1" firstCol="1" bandRow="1">
                    <a:tableStyleId>{8A107856-5554-42FB-B03E-39F5DBC370BA}</a:tableStyleId>
                  </a:tblPr>
                  <a:tblGrid>
                    <a:gridCol w="55192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8646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4780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oMath>
                            </m:oMathPara>
                          </a14:m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1201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1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  <a:latin typeface="+mj-lt"/>
                              <a:ea typeface="Calibri"/>
                              <a:cs typeface="Times New Roman"/>
                            </a:rPr>
                            <a:t>5</a:t>
                          </a: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1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1201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2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  <a:latin typeface="+mj-lt"/>
                              <a:ea typeface="Calibri"/>
                              <a:cs typeface="Times New Roman"/>
                            </a:rPr>
                            <a:t>8</a:t>
                          </a: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2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1201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3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  <a:latin typeface="+mj-lt"/>
                              <a:ea typeface="Calibri"/>
                              <a:cs typeface="Times New Roman"/>
                            </a:rPr>
                            <a:t>11</a:t>
                          </a: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3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1201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4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14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4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1201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5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17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5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9" name="Table 3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163237"/>
                  </p:ext>
                </p:extLst>
              </p:nvPr>
            </p:nvGraphicFramePr>
            <p:xfrm>
              <a:off x="1600206" y="4149822"/>
              <a:ext cx="3886197" cy="2517295"/>
            </p:xfrm>
            <a:graphic>
              <a:graphicData uri="http://schemas.openxmlformats.org/drawingml/2006/table">
                <a:tbl>
                  <a:tblPr firstRow="1" firstCol="1" bandRow="1">
                    <a:tableStyleId>{8A107856-5554-42FB-B03E-39F5DBC370BA}</a:tableStyleId>
                  </a:tblPr>
                  <a:tblGrid>
                    <a:gridCol w="55192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8646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4780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099" t="-1333" r="-604396" b="-46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9677" t="-1333" r="-77419" b="-46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68908" t="-1333" r="-840" b="-46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1201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1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  <a:latin typeface="+mj-lt"/>
                              <a:ea typeface="Calibri"/>
                              <a:cs typeface="Times New Roman"/>
                            </a:rPr>
                            <a:t>5</a:t>
                          </a: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1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1201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2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  <a:latin typeface="+mj-lt"/>
                              <a:ea typeface="Calibri"/>
                              <a:cs typeface="Times New Roman"/>
                            </a:rPr>
                            <a:t>8</a:t>
                          </a: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2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1201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3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  <a:latin typeface="+mj-lt"/>
                              <a:ea typeface="Calibri"/>
                              <a:cs typeface="Times New Roman"/>
                            </a:rPr>
                            <a:t>11</a:t>
                          </a: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3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1201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4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14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4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1201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5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17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5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ounded Rectangle 39"/>
          <p:cNvSpPr/>
          <p:nvPr/>
        </p:nvSpPr>
        <p:spPr>
          <a:xfrm>
            <a:off x="1623849" y="4607616"/>
            <a:ext cx="3862553" cy="393192"/>
          </a:xfrm>
          <a:prstGeom prst="roundRect">
            <a:avLst/>
          </a:prstGeom>
          <a:noFill/>
          <a:ln w="38100">
            <a:solidFill>
              <a:srgbClr val="9900C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866893" y="4647939"/>
            <a:ext cx="546793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47787" y="4664401"/>
            <a:ext cx="546793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85379" y="5049764"/>
            <a:ext cx="546793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32566" y="5112709"/>
            <a:ext cx="546793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52691" y="5479189"/>
            <a:ext cx="546793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47786" y="5503080"/>
            <a:ext cx="546793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514796" y="5902419"/>
            <a:ext cx="546793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895600" y="6238188"/>
            <a:ext cx="546793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14795" y="6298251"/>
            <a:ext cx="546793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304962" y="3402207"/>
                <a:ext cx="2669817" cy="461665"/>
              </a:xfrm>
              <a:prstGeom prst="rect">
                <a:avLst/>
              </a:prstGeom>
              <a:solidFill>
                <a:srgbClr val="0066FF"/>
              </a:solidFill>
              <a:ln>
                <a:solidFill>
                  <a:srgbClr val="0066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l-GR" sz="2400" i="1" dirty="0" smtClean="0">
                          <a:solidFill>
                            <a:schemeClr val="bg1"/>
                          </a:solidFill>
                        </a:rPr>
                        <m:t>Ω</m:t>
                      </m:r>
                      <m:r>
                        <a:rPr lang="el-GR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24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4962" y="3402207"/>
                <a:ext cx="2669817" cy="461665"/>
              </a:xfrm>
              <a:prstGeom prst="rect">
                <a:avLst/>
              </a:prstGeom>
              <a:blipFill>
                <a:blip r:embed="rId4"/>
                <a:stretch>
                  <a:fillRect b="-15385"/>
                </a:stretch>
              </a:blipFill>
              <a:ln>
                <a:solidFill>
                  <a:srgbClr val="0066FF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ounded Rectangle 18"/>
          <p:cNvSpPr/>
          <p:nvPr/>
        </p:nvSpPr>
        <p:spPr>
          <a:xfrm>
            <a:off x="4639870" y="1906384"/>
            <a:ext cx="1222465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2601557" y="1905822"/>
            <a:ext cx="1595855" cy="381000"/>
          </a:xfrm>
          <a:prstGeom prst="round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97251" y="3392148"/>
                <a:ext cx="2286492" cy="461665"/>
              </a:xfrm>
              <a:prstGeom prst="rect">
                <a:avLst/>
              </a:prstGeom>
              <a:noFill/>
              <a:ln>
                <a:solidFill>
                  <a:srgbClr val="0066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251" y="3392148"/>
                <a:ext cx="2286492" cy="461665"/>
              </a:xfrm>
              <a:prstGeom prst="rect">
                <a:avLst/>
              </a:prstGeom>
              <a:blipFill>
                <a:blip r:embed="rId5"/>
                <a:stretch>
                  <a:fillRect l="-1857" b="-15385"/>
                </a:stretch>
              </a:blipFill>
              <a:ln>
                <a:solidFill>
                  <a:srgbClr val="0066FF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ounded Rectangular Callout 17"/>
          <p:cNvSpPr/>
          <p:nvPr/>
        </p:nvSpPr>
        <p:spPr>
          <a:xfrm>
            <a:off x="1812046" y="2563260"/>
            <a:ext cx="1799369" cy="705448"/>
          </a:xfrm>
          <a:prstGeom prst="wedgeRoundRectCallout">
            <a:avLst>
              <a:gd name="adj1" fmla="val -6768"/>
              <a:gd name="adj2" fmla="val -88123"/>
              <a:gd name="adj3" fmla="val 16667"/>
            </a:avLst>
          </a:prstGeom>
          <a:noFill/>
          <a:ln w="9525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rgbClr val="C00000"/>
                </a:solidFill>
              </a:rPr>
              <a:t>Algo</a:t>
            </a:r>
            <a:r>
              <a:rPr lang="en-US" sz="2000" dirty="0">
                <a:solidFill>
                  <a:srgbClr val="C00000"/>
                </a:solidFill>
              </a:rPr>
              <a:t>. 1 running time</a:t>
            </a:r>
          </a:p>
        </p:txBody>
      </p:sp>
      <p:sp>
        <p:nvSpPr>
          <p:cNvPr id="29" name="Rounded Rectangular Callout 28"/>
          <p:cNvSpPr/>
          <p:nvPr/>
        </p:nvSpPr>
        <p:spPr>
          <a:xfrm>
            <a:off x="4068899" y="2571272"/>
            <a:ext cx="1799369" cy="705448"/>
          </a:xfrm>
          <a:prstGeom prst="wedgeRoundRectCallout">
            <a:avLst>
              <a:gd name="adj1" fmla="val -6768"/>
              <a:gd name="adj2" fmla="val -88123"/>
              <a:gd name="adj3" fmla="val 16667"/>
            </a:avLst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Algo</a:t>
            </a:r>
            <a:r>
              <a:rPr lang="en-US" sz="2000" dirty="0">
                <a:solidFill>
                  <a:schemeClr val="tx1"/>
                </a:solidFill>
              </a:rPr>
              <a:t>. 2 running time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715000" y="5027765"/>
            <a:ext cx="0" cy="166412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4649" y="2041819"/>
            <a:ext cx="5196377" cy="2743200"/>
          </a:xfrm>
          <a:prstGeom prst="rect">
            <a:avLst/>
          </a:prstGeom>
        </p:spPr>
      </p:pic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BC079C36-742D-448A-9F59-CDD13E56F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41886A-635A-41F6-8D82-13994C71FA05}"/>
              </a:ext>
            </a:extLst>
          </p:cNvPr>
          <p:cNvSpPr txBox="1"/>
          <p:nvPr/>
        </p:nvSpPr>
        <p:spPr>
          <a:xfrm>
            <a:off x="228600" y="21336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Example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1145BB1-3C79-4C65-81AB-5C8B52EBD92B}"/>
              </a:ext>
            </a:extLst>
          </p:cNvPr>
          <p:cNvSpPr txBox="1"/>
          <p:nvPr/>
        </p:nvSpPr>
        <p:spPr>
          <a:xfrm>
            <a:off x="2852691" y="5881014"/>
            <a:ext cx="546793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83752F9-2AD0-43D3-B818-B8C0D58FFAC3}"/>
                  </a:ext>
                </a:extLst>
              </p:cNvPr>
              <p:cNvSpPr txBox="1"/>
              <p:nvPr/>
            </p:nvSpPr>
            <p:spPr>
              <a:xfrm>
                <a:off x="6868473" y="5297375"/>
                <a:ext cx="2286492" cy="461665"/>
              </a:xfrm>
              <a:prstGeom prst="rect">
                <a:avLst/>
              </a:prstGeom>
              <a:noFill/>
              <a:ln>
                <a:solidFill>
                  <a:srgbClr val="0066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=1,</m:t>
                      </m:r>
                      <m:r>
                        <m:rPr>
                          <m:nor/>
                        </m:rPr>
                        <a:rPr lang="en-US" sz="2400"/>
                        <m:t>n</m:t>
                      </m:r>
                      <m:r>
                        <m:rPr>
                          <m:nor/>
                        </m:rPr>
                        <a:rPr lang="en-US" sz="2400" baseline="-25000"/>
                        <m:t>0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83752F9-2AD0-43D3-B818-B8C0D58FF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8473" y="5297375"/>
                <a:ext cx="2286492" cy="461665"/>
              </a:xfrm>
              <a:prstGeom prst="rect">
                <a:avLst/>
              </a:prstGeom>
              <a:blipFill>
                <a:blip r:embed="rId7"/>
                <a:stretch>
                  <a:fillRect b="-2564"/>
                </a:stretch>
              </a:blipFill>
              <a:ln>
                <a:solidFill>
                  <a:srgbClr val="0066FF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279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1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5" grpId="0" animBg="1"/>
      <p:bldP spid="19" grpId="0" animBg="1"/>
      <p:bldP spid="20" grpId="0" animBg="1"/>
      <p:bldP spid="21" grpId="0" animBg="1"/>
      <p:bldP spid="18" grpId="0" animBg="1"/>
      <p:bldP spid="29" grpId="0" animBg="1"/>
      <p:bldP spid="37" grpId="0" animBg="1"/>
      <p:bldP spid="3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Asymptotic Notations -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14500" y="1918422"/>
                <a:ext cx="4152900" cy="1672717"/>
              </a:xfrm>
            </p:spPr>
            <p:txBody>
              <a:bodyPr/>
              <a:lstStyle/>
              <a:p>
                <a:pPr marL="914400" lvl="2" indent="0"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i="1" dirty="0"/>
                  <a:t>  and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14500" y="1918422"/>
                <a:ext cx="4152900" cy="1672717"/>
              </a:xfrm>
              <a:blipFill>
                <a:blip r:embed="rId2"/>
                <a:stretch>
                  <a:fillRect t="-36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9" name="Table 38"/>
              <p:cNvGraphicFramePr>
                <a:graphicFrameLocks noGrp="1"/>
              </p:cNvGraphicFramePr>
              <p:nvPr/>
            </p:nvGraphicFramePr>
            <p:xfrm>
              <a:off x="2282738" y="4149822"/>
              <a:ext cx="3203665" cy="2517295"/>
            </p:xfrm>
            <a:graphic>
              <a:graphicData uri="http://schemas.openxmlformats.org/drawingml/2006/table">
                <a:tbl>
                  <a:tblPr firstRow="1" firstCol="1" bandRow="1">
                    <a:tableStyleId>{8A107856-5554-42FB-B03E-39F5DBC370BA}</a:tableStyleId>
                  </a:tblPr>
                  <a:tblGrid>
                    <a:gridCol w="45499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6498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8368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baseline="30000" dirty="0"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1201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1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1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1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1201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2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4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2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1201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3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9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3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1201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4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16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4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1201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5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25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5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9" name="Table 3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793465"/>
                  </p:ext>
                </p:extLst>
              </p:nvPr>
            </p:nvGraphicFramePr>
            <p:xfrm>
              <a:off x="2282738" y="4149822"/>
              <a:ext cx="3203665" cy="2517295"/>
            </p:xfrm>
            <a:graphic>
              <a:graphicData uri="http://schemas.openxmlformats.org/drawingml/2006/table">
                <a:tbl>
                  <a:tblPr firstRow="1" firstCol="1" bandRow="1">
                    <a:tableStyleId>{8A107856-5554-42FB-B03E-39F5DBC370BA}</a:tableStyleId>
                  </a:tblPr>
                  <a:tblGrid>
                    <a:gridCol w="45499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6498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8368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333" t="-1333" r="-605333" b="-46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3929" t="-1333" r="-102679" b="-46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31579" t="-1333" r="-877" b="-46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1201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1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1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1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1201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2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4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2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1201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3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9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3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1201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4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16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4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1201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5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25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5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ounded Rectangle 39"/>
          <p:cNvSpPr/>
          <p:nvPr/>
        </p:nvSpPr>
        <p:spPr>
          <a:xfrm>
            <a:off x="2296796" y="4607018"/>
            <a:ext cx="3182112" cy="393192"/>
          </a:xfrm>
          <a:prstGeom prst="roundRect">
            <a:avLst/>
          </a:prstGeom>
          <a:noFill/>
          <a:ln w="38100">
            <a:solidFill>
              <a:srgbClr val="9900C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183745" y="4664402"/>
            <a:ext cx="546793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47787" y="4664401"/>
            <a:ext cx="546793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83745" y="5064219"/>
            <a:ext cx="546793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32566" y="5112709"/>
            <a:ext cx="546793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150754" y="5480686"/>
            <a:ext cx="546793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47786" y="5503080"/>
            <a:ext cx="546793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146461" y="5908477"/>
            <a:ext cx="546793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514796" y="5902419"/>
            <a:ext cx="546793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183744" y="6336268"/>
            <a:ext cx="546793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14795" y="6298251"/>
            <a:ext cx="546793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304962" y="3402207"/>
                <a:ext cx="2669817" cy="461665"/>
              </a:xfrm>
              <a:prstGeom prst="rect">
                <a:avLst/>
              </a:prstGeom>
              <a:solidFill>
                <a:srgbClr val="0066FF"/>
              </a:solidFill>
              <a:ln>
                <a:solidFill>
                  <a:srgbClr val="0066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l-GR" sz="2400" i="1" dirty="0" smtClean="0">
                          <a:solidFill>
                            <a:schemeClr val="bg1"/>
                          </a:solidFill>
                        </a:rPr>
                        <m:t>Ω</m:t>
                      </m:r>
                      <m:r>
                        <a:rPr lang="el-GR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24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4962" y="3402207"/>
                <a:ext cx="2669817" cy="461665"/>
              </a:xfrm>
              <a:prstGeom prst="rect">
                <a:avLst/>
              </a:prstGeom>
              <a:blipFill>
                <a:blip r:embed="rId4"/>
                <a:stretch>
                  <a:fillRect b="-15385"/>
                </a:stretch>
              </a:blipFill>
              <a:ln>
                <a:solidFill>
                  <a:srgbClr val="0066FF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ounded Rectangle 18"/>
          <p:cNvSpPr/>
          <p:nvPr/>
        </p:nvSpPr>
        <p:spPr>
          <a:xfrm>
            <a:off x="4235512" y="1881283"/>
            <a:ext cx="1222465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2601557" y="1905822"/>
            <a:ext cx="1164373" cy="381000"/>
          </a:xfrm>
          <a:prstGeom prst="round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926006" y="3392148"/>
                <a:ext cx="2257737" cy="461665"/>
              </a:xfrm>
              <a:prstGeom prst="rect">
                <a:avLst/>
              </a:prstGeom>
              <a:noFill/>
              <a:ln>
                <a:solidFill>
                  <a:srgbClr val="0066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006" y="3392148"/>
                <a:ext cx="2257737" cy="461665"/>
              </a:xfrm>
              <a:prstGeom prst="rect">
                <a:avLst/>
              </a:prstGeom>
              <a:blipFill>
                <a:blip r:embed="rId5"/>
                <a:stretch>
                  <a:fillRect l="-2151" b="-15385"/>
                </a:stretch>
              </a:blipFill>
              <a:ln>
                <a:solidFill>
                  <a:srgbClr val="0066FF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>
            <a:cxnSpLocks/>
          </p:cNvCxnSpPr>
          <p:nvPr/>
        </p:nvCxnSpPr>
        <p:spPr>
          <a:xfrm flipV="1">
            <a:off x="6096000" y="1918422"/>
            <a:ext cx="0" cy="47486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/>
              <p:cNvSpPr txBox="1">
                <a:spLocks/>
              </p:cNvSpPr>
              <p:nvPr/>
            </p:nvSpPr>
            <p:spPr>
              <a:xfrm>
                <a:off x="6362700" y="2133600"/>
                <a:ext cx="4152900" cy="14575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just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algn="just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200150" indent="-285750" algn="just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Pct val="80000"/>
                  <a:buFont typeface="Wingdings" panose="05000000000000000000" pitchFamily="2" charset="2"/>
                  <a:buChar char="q"/>
                  <a:defRPr sz="1800" kern="1200">
                    <a:solidFill>
                      <a:schemeClr val="tx1"/>
                    </a:solidFill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algn="just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Font typeface="Arial" pitchFamily="34" charset="0"/>
                  <a:buChar char="–"/>
                  <a:defRPr sz="1600" kern="1200">
                    <a:solidFill>
                      <a:schemeClr val="tx1"/>
                    </a:solidFill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algn="just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Font typeface="Arial" pitchFamily="34" charset="0"/>
                  <a:buChar char="»"/>
                  <a:defRPr sz="1600" kern="1200">
                    <a:solidFill>
                      <a:schemeClr val="tx1"/>
                    </a:solidFill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914400" lvl="2" indent="0" algn="l"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i="1" dirty="0"/>
                  <a:t>  and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914400" lvl="2" indent="0" algn="l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2700" y="2133600"/>
                <a:ext cx="4152900" cy="1457540"/>
              </a:xfrm>
              <a:prstGeom prst="rect">
                <a:avLst/>
              </a:prstGeom>
              <a:blipFill>
                <a:blip r:embed="rId6"/>
                <a:stretch>
                  <a:fillRect t="-20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8669031" y="3429000"/>
                <a:ext cx="2286000" cy="461665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400" i="1" dirty="0">
                          <a:solidFill>
                            <a:schemeClr val="bg1"/>
                          </a:solidFill>
                        </a:rPr>
                        <m:t>O</m:t>
                      </m:r>
                      <m:r>
                        <a:rPr lang="el-GR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24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9031" y="3429000"/>
                <a:ext cx="2286000" cy="461665"/>
              </a:xfrm>
              <a:prstGeom prst="rect">
                <a:avLst/>
              </a:prstGeom>
              <a:blipFill>
                <a:blip r:embed="rId7"/>
                <a:stretch>
                  <a:fillRect l="-1867" r="-2133" b="-17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234544" y="3458832"/>
                <a:ext cx="2362317" cy="461665"/>
              </a:xfrm>
              <a:prstGeom prst="rect">
                <a:avLst/>
              </a:prstGeom>
              <a:noFill/>
              <a:ln>
                <a:solidFill>
                  <a:srgbClr val="0066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4544" y="3458832"/>
                <a:ext cx="2362317" cy="461665"/>
              </a:xfrm>
              <a:prstGeom prst="rect">
                <a:avLst/>
              </a:prstGeom>
              <a:blipFill>
                <a:blip r:embed="rId8"/>
                <a:stretch>
                  <a:fillRect l="-2057" b="-15385"/>
                </a:stretch>
              </a:blipFill>
              <a:ln>
                <a:solidFill>
                  <a:srgbClr val="0066FF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/>
          <p:cNvCxnSpPr/>
          <p:nvPr/>
        </p:nvCxnSpPr>
        <p:spPr>
          <a:xfrm>
            <a:off x="7315200" y="2535032"/>
            <a:ext cx="1047105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8839200" y="2520659"/>
            <a:ext cx="104710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ular Callout 17"/>
          <p:cNvSpPr/>
          <p:nvPr/>
        </p:nvSpPr>
        <p:spPr>
          <a:xfrm>
            <a:off x="1812046" y="2563260"/>
            <a:ext cx="1799369" cy="705448"/>
          </a:xfrm>
          <a:prstGeom prst="wedgeRoundRectCallout">
            <a:avLst>
              <a:gd name="adj1" fmla="val -6768"/>
              <a:gd name="adj2" fmla="val -88123"/>
              <a:gd name="adj3" fmla="val 16667"/>
            </a:avLst>
          </a:prstGeom>
          <a:noFill/>
          <a:ln w="9525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rgbClr val="C00000"/>
                </a:solidFill>
              </a:rPr>
              <a:t>Algo</a:t>
            </a:r>
            <a:r>
              <a:rPr lang="en-US" sz="2000" dirty="0">
                <a:solidFill>
                  <a:srgbClr val="C00000"/>
                </a:solidFill>
              </a:rPr>
              <a:t>. 1 running time</a:t>
            </a:r>
          </a:p>
        </p:txBody>
      </p:sp>
      <p:sp>
        <p:nvSpPr>
          <p:cNvPr id="29" name="Rounded Rectangular Callout 28"/>
          <p:cNvSpPr/>
          <p:nvPr/>
        </p:nvSpPr>
        <p:spPr>
          <a:xfrm>
            <a:off x="4068899" y="2571272"/>
            <a:ext cx="1799369" cy="705448"/>
          </a:xfrm>
          <a:prstGeom prst="wedgeRoundRectCallout">
            <a:avLst>
              <a:gd name="adj1" fmla="val -6768"/>
              <a:gd name="adj2" fmla="val -88123"/>
              <a:gd name="adj3" fmla="val 16667"/>
            </a:avLst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Algo</a:t>
            </a:r>
            <a:r>
              <a:rPr lang="en-US" sz="2000" dirty="0">
                <a:solidFill>
                  <a:schemeClr val="tx1"/>
                </a:solidFill>
              </a:rPr>
              <a:t>. 2 running time</a:t>
            </a:r>
          </a:p>
        </p:txBody>
      </p:sp>
      <p:sp>
        <p:nvSpPr>
          <p:cNvPr id="30" name="Rounded Rectangular Callout 29"/>
          <p:cNvSpPr/>
          <p:nvPr/>
        </p:nvSpPr>
        <p:spPr>
          <a:xfrm>
            <a:off x="6374363" y="2696330"/>
            <a:ext cx="1710924" cy="653080"/>
          </a:xfrm>
          <a:prstGeom prst="wedgeRoundRectCallout">
            <a:avLst>
              <a:gd name="adj1" fmla="val -6768"/>
              <a:gd name="adj2" fmla="val -88123"/>
              <a:gd name="adj3" fmla="val 16667"/>
            </a:avLst>
          </a:prstGeom>
          <a:noFill/>
          <a:ln w="9525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rgbClr val="C00000"/>
                </a:solidFill>
              </a:rPr>
              <a:t>Algo</a:t>
            </a:r>
            <a:r>
              <a:rPr lang="en-US" sz="2000" dirty="0">
                <a:solidFill>
                  <a:srgbClr val="C00000"/>
                </a:solidFill>
              </a:rPr>
              <a:t>. 1 running time</a:t>
            </a:r>
          </a:p>
        </p:txBody>
      </p:sp>
      <p:sp>
        <p:nvSpPr>
          <p:cNvPr id="31" name="Rounded Rectangular Callout 30"/>
          <p:cNvSpPr/>
          <p:nvPr/>
        </p:nvSpPr>
        <p:spPr>
          <a:xfrm>
            <a:off x="8669031" y="2696330"/>
            <a:ext cx="1710923" cy="653079"/>
          </a:xfrm>
          <a:prstGeom prst="wedgeRoundRectCallout">
            <a:avLst>
              <a:gd name="adj1" fmla="val -7578"/>
              <a:gd name="adj2" fmla="val -79638"/>
              <a:gd name="adj3" fmla="val 16667"/>
            </a:avLst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Algo</a:t>
            </a:r>
            <a:r>
              <a:rPr lang="en-US" sz="2000" dirty="0">
                <a:solidFill>
                  <a:schemeClr val="tx1"/>
                </a:solidFill>
              </a:rPr>
              <a:t>. 2 running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2" name="Table 31"/>
              <p:cNvGraphicFramePr>
                <a:graphicFrameLocks noGrp="1"/>
              </p:cNvGraphicFramePr>
              <p:nvPr/>
            </p:nvGraphicFramePr>
            <p:xfrm>
              <a:off x="6876065" y="4135037"/>
              <a:ext cx="3203665" cy="2517295"/>
            </p:xfrm>
            <a:graphic>
              <a:graphicData uri="http://schemas.openxmlformats.org/drawingml/2006/table">
                <a:tbl>
                  <a:tblPr firstRow="1" firstCol="1" bandRow="1">
                    <a:tableStyleId>{8A107856-5554-42FB-B03E-39F5DBC370BA}</a:tableStyleId>
                  </a:tblPr>
                  <a:tblGrid>
                    <a:gridCol w="45499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6498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8368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baseline="30000" dirty="0"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1201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1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1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1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1201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2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2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4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1201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3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3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9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1201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4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4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16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1201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5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5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25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2" name="Table 3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3632454"/>
                  </p:ext>
                </p:extLst>
              </p:nvPr>
            </p:nvGraphicFramePr>
            <p:xfrm>
              <a:off x="6876065" y="4135037"/>
              <a:ext cx="3203665" cy="2517295"/>
            </p:xfrm>
            <a:graphic>
              <a:graphicData uri="http://schemas.openxmlformats.org/drawingml/2006/table">
                <a:tbl>
                  <a:tblPr firstRow="1" firstCol="1" bandRow="1">
                    <a:tableStyleId>{8A107856-5554-42FB-B03E-39F5DBC370BA}</a:tableStyleId>
                  </a:tblPr>
                  <a:tblGrid>
                    <a:gridCol w="45499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6498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8368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9"/>
                          <a:stretch>
                            <a:fillRect l="-1333" t="-1333" r="-605333" b="-4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9"/>
                          <a:stretch>
                            <a:fillRect l="-33929" t="-1333" r="-102679" b="-4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9"/>
                          <a:stretch>
                            <a:fillRect l="-131579" t="-1333" r="-877" b="-46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1201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1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1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1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1201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2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2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4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1201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3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3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9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1201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4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4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16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1201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5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5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25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7" name="Straight Arrow Connector 26"/>
          <p:cNvCxnSpPr/>
          <p:nvPr/>
        </p:nvCxnSpPr>
        <p:spPr>
          <a:xfrm>
            <a:off x="5715000" y="5027765"/>
            <a:ext cx="0" cy="166412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6884495" y="4134592"/>
            <a:ext cx="3175956" cy="448056"/>
          </a:xfrm>
          <a:prstGeom prst="roundRect">
            <a:avLst/>
          </a:prstGeom>
          <a:noFill/>
          <a:ln w="38100">
            <a:solidFill>
              <a:srgbClr val="99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BC079C36-742D-448A-9F59-CDD13E56F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41886A-635A-41F6-8D82-13994C71FA05}"/>
              </a:ext>
            </a:extLst>
          </p:cNvPr>
          <p:cNvSpPr txBox="1"/>
          <p:nvPr/>
        </p:nvSpPr>
        <p:spPr>
          <a:xfrm>
            <a:off x="228600" y="21336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Example 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1F1EC9-0B2C-4834-8D96-B3F42AE65333}"/>
              </a:ext>
            </a:extLst>
          </p:cNvPr>
          <p:cNvSpPr txBox="1"/>
          <p:nvPr/>
        </p:nvSpPr>
        <p:spPr>
          <a:xfrm>
            <a:off x="10580833" y="21336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Example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4929E77-6C52-4CD6-8EA7-ED86031842B3}"/>
                  </a:ext>
                </a:extLst>
              </p:cNvPr>
              <p:cNvSpPr txBox="1"/>
              <p:nvPr/>
            </p:nvSpPr>
            <p:spPr>
              <a:xfrm>
                <a:off x="150023" y="4821831"/>
                <a:ext cx="1942216" cy="461665"/>
              </a:xfrm>
              <a:prstGeom prst="rect">
                <a:avLst/>
              </a:prstGeom>
              <a:noFill/>
              <a:ln>
                <a:solidFill>
                  <a:srgbClr val="0066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=1,</m:t>
                      </m:r>
                      <m:r>
                        <m:rPr>
                          <m:nor/>
                        </m:rPr>
                        <a:rPr lang="en-US" sz="2400"/>
                        <m:t>n</m:t>
                      </m:r>
                      <m:r>
                        <m:rPr>
                          <m:nor/>
                        </m:rPr>
                        <a:rPr lang="en-US" sz="2400" baseline="-25000"/>
                        <m:t>0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4929E77-6C52-4CD6-8EA7-ED8603184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23" y="4821831"/>
                <a:ext cx="1942216" cy="461665"/>
              </a:xfrm>
              <a:prstGeom prst="rect">
                <a:avLst/>
              </a:prstGeom>
              <a:blipFill>
                <a:blip r:embed="rId11"/>
                <a:stretch>
                  <a:fillRect b="-2564"/>
                </a:stretch>
              </a:blipFill>
              <a:ln>
                <a:solidFill>
                  <a:srgbClr val="0066FF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BAD84E7-21C6-48B4-B5BF-1FD7F32E6E88}"/>
                  </a:ext>
                </a:extLst>
              </p:cNvPr>
              <p:cNvSpPr txBox="1"/>
              <p:nvPr/>
            </p:nvSpPr>
            <p:spPr>
              <a:xfrm>
                <a:off x="10198486" y="4876800"/>
                <a:ext cx="1867146" cy="461665"/>
              </a:xfrm>
              <a:prstGeom prst="rect">
                <a:avLst/>
              </a:prstGeom>
              <a:noFill/>
              <a:ln>
                <a:solidFill>
                  <a:srgbClr val="0066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=1,</m:t>
                      </m:r>
                      <m:r>
                        <m:rPr>
                          <m:nor/>
                        </m:rPr>
                        <a:rPr lang="en-US" sz="2400"/>
                        <m:t>n</m:t>
                      </m:r>
                      <m:r>
                        <m:rPr>
                          <m:nor/>
                        </m:rPr>
                        <a:rPr lang="en-US" sz="2400" baseline="-25000"/>
                        <m:t>0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BAD84E7-21C6-48B4-B5BF-1FD7F32E6E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8486" y="4876800"/>
                <a:ext cx="1867146" cy="461665"/>
              </a:xfrm>
              <a:prstGeom prst="rect">
                <a:avLst/>
              </a:prstGeom>
              <a:blipFill>
                <a:blip r:embed="rId12"/>
                <a:stretch>
                  <a:fillRect b="-2564"/>
                </a:stretch>
              </a:blipFill>
              <a:ln>
                <a:solidFill>
                  <a:srgbClr val="0066FF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2306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1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5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18" grpId="0" animBg="1"/>
      <p:bldP spid="29" grpId="0" animBg="1"/>
      <p:bldP spid="30" grpId="0" animBg="1"/>
      <p:bldP spid="31" grpId="0" animBg="1"/>
      <p:bldP spid="35" grpId="0" animBg="1"/>
      <p:bldP spid="26" grpId="0"/>
      <p:bldP spid="37" grpId="0" animBg="1"/>
      <p:bldP spid="3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Asymptotic Notations -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14499" y="1918422"/>
                <a:ext cx="4970149" cy="1672717"/>
              </a:xfrm>
            </p:spPr>
            <p:txBody>
              <a:bodyPr/>
              <a:lstStyle/>
              <a:p>
                <a:pPr marL="914400" lvl="2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i="1" dirty="0"/>
                  <a:t> and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m:rPr>
                        <m:nor/>
                      </m:rPr>
                      <a:rPr lang="en-US" i="1" dirty="0"/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i="1" dirty="0"/>
                  <a:t>+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i="1" dirty="0"/>
                      <m:t>+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2</a:t>
                </a:r>
              </a:p>
              <a:p>
                <a:pPr marL="914400" lvl="2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14499" y="1918422"/>
                <a:ext cx="4970149" cy="1672717"/>
              </a:xfrm>
              <a:blipFill>
                <a:blip r:embed="rId2"/>
                <a:stretch>
                  <a:fillRect t="-438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9" name="Table 3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94059961"/>
                  </p:ext>
                </p:extLst>
              </p:nvPr>
            </p:nvGraphicFramePr>
            <p:xfrm>
              <a:off x="782958" y="4149822"/>
              <a:ext cx="5541640" cy="2184835"/>
            </p:xfrm>
            <a:graphic>
              <a:graphicData uri="http://schemas.openxmlformats.org/drawingml/2006/table">
                <a:tbl>
                  <a:tblPr firstRow="1" firstCol="1" bandRow="1">
                    <a:tableStyleId>{8A107856-5554-42FB-B03E-39F5DBC370BA}</a:tableStyleId>
                  </a:tblPr>
                  <a:tblGrid>
                    <a:gridCol w="58864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2464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12834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651872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sSup>
                                  <m:sSupPr>
                                    <m:ctrlPr>
                                      <a:rPr lang="en-US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m:rPr>
                                    <m:nor/>
                                  </m:rPr>
                                  <a:rPr lang="en-US" sz="2000" i="1" dirty="0"/>
                                  <m:t>+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nor/>
                                  </m:rPr>
                                  <a:rPr lang="en-US" sz="2000" i="1" dirty="0"/>
                                  <m:t>+ 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2000" i="1" dirty="0"/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>
                                    <a:latin typeface="Cambria Math" panose="02040503050406030204" pitchFamily="18" charset="0"/>
                                  </a:rPr>
                                  <m:t> 2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Cambria Math" panose="02040503050406030204" pitchFamily="18" charset="0"/>
                          </a:endParaRP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936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1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  <a:latin typeface="+mj-lt"/>
                              <a:ea typeface="Calibri"/>
                              <a:cs typeface="Times New Roman"/>
                            </a:rPr>
                            <a:t>1</a:t>
                          </a: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10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936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2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  <a:latin typeface="+mj-lt"/>
                              <a:ea typeface="Calibri"/>
                              <a:cs typeface="Times New Roman"/>
                            </a:rPr>
                            <a:t>8</a:t>
                          </a: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  <a:latin typeface="+mj-lt"/>
                              <a:ea typeface="Calibri"/>
                              <a:cs typeface="Times New Roman"/>
                            </a:rPr>
                            <a:t>26</a:t>
                          </a: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936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3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  <a:latin typeface="+mj-lt"/>
                              <a:ea typeface="Calibri"/>
                              <a:cs typeface="Times New Roman"/>
                            </a:rPr>
                            <a:t>27</a:t>
                          </a: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  <a:latin typeface="+mj-lt"/>
                              <a:ea typeface="Calibri"/>
                              <a:cs typeface="Times New Roman"/>
                            </a:rPr>
                            <a:t>56</a:t>
                          </a: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936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4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  <a:latin typeface="+mj-lt"/>
                              <a:ea typeface="Calibri"/>
                              <a:cs typeface="Times New Roman"/>
                            </a:rPr>
                            <a:t>64</a:t>
                          </a: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  <a:latin typeface="+mj-lt"/>
                              <a:ea typeface="Calibri"/>
                              <a:cs typeface="Times New Roman"/>
                            </a:rPr>
                            <a:t>106</a:t>
                          </a: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9" name="Table 3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94059961"/>
                  </p:ext>
                </p:extLst>
              </p:nvPr>
            </p:nvGraphicFramePr>
            <p:xfrm>
              <a:off x="782958" y="4149822"/>
              <a:ext cx="5541640" cy="2184835"/>
            </p:xfrm>
            <a:graphic>
              <a:graphicData uri="http://schemas.openxmlformats.org/drawingml/2006/table">
                <a:tbl>
                  <a:tblPr firstRow="1" firstCol="1" bandRow="1">
                    <a:tableStyleId>{8A107856-5554-42FB-B03E-39F5DBC370BA}</a:tableStyleId>
                  </a:tblPr>
                  <a:tblGrid>
                    <a:gridCol w="58864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2464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12834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74739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031" t="-813" r="-840206" b="-208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2776" t="-813" r="-172575" b="-208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77237" t="-813" r="-389" b="-2089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936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1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  <a:latin typeface="+mj-lt"/>
                              <a:ea typeface="Calibri"/>
                              <a:cs typeface="Times New Roman"/>
                            </a:rPr>
                            <a:t>1</a:t>
                          </a: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10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936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2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  <a:latin typeface="+mj-lt"/>
                              <a:ea typeface="Calibri"/>
                              <a:cs typeface="Times New Roman"/>
                            </a:rPr>
                            <a:t>8</a:t>
                          </a: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  <a:latin typeface="+mj-lt"/>
                              <a:ea typeface="Calibri"/>
                              <a:cs typeface="Times New Roman"/>
                            </a:rPr>
                            <a:t>26</a:t>
                          </a: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936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3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  <a:latin typeface="+mj-lt"/>
                              <a:ea typeface="Calibri"/>
                              <a:cs typeface="Times New Roman"/>
                            </a:rPr>
                            <a:t>27</a:t>
                          </a: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  <a:latin typeface="+mj-lt"/>
                              <a:ea typeface="Calibri"/>
                              <a:cs typeface="Times New Roman"/>
                            </a:rPr>
                            <a:t>56</a:t>
                          </a: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936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4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  <a:latin typeface="+mj-lt"/>
                              <a:ea typeface="Calibri"/>
                              <a:cs typeface="Times New Roman"/>
                            </a:rPr>
                            <a:t>64</a:t>
                          </a: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  <a:latin typeface="+mj-lt"/>
                              <a:ea typeface="Calibri"/>
                              <a:cs typeface="Times New Roman"/>
                            </a:rPr>
                            <a:t>106</a:t>
                          </a: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ounded Rectangle 39"/>
          <p:cNvSpPr/>
          <p:nvPr/>
        </p:nvSpPr>
        <p:spPr>
          <a:xfrm>
            <a:off x="1676400" y="4884516"/>
            <a:ext cx="3862553" cy="393192"/>
          </a:xfrm>
          <a:prstGeom prst="roundRect">
            <a:avLst/>
          </a:prstGeom>
          <a:noFill/>
          <a:ln w="38100">
            <a:solidFill>
              <a:srgbClr val="9900C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495800" y="4950768"/>
            <a:ext cx="546793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059245" y="4950768"/>
            <a:ext cx="546793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057400" y="5339586"/>
            <a:ext cx="546793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419600" y="5302534"/>
            <a:ext cx="617147" cy="41520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572000" y="5591725"/>
            <a:ext cx="546793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304962" y="3402207"/>
                <a:ext cx="2669817" cy="461665"/>
              </a:xfrm>
              <a:prstGeom prst="rect">
                <a:avLst/>
              </a:prstGeom>
              <a:solidFill>
                <a:srgbClr val="0066FF"/>
              </a:solidFill>
              <a:ln>
                <a:solidFill>
                  <a:srgbClr val="0066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400" b="0" i="1" dirty="0" smtClean="0">
                          <a:solidFill>
                            <a:schemeClr val="bg1"/>
                          </a:solidFill>
                        </a:rPr>
                        <m:t>O</m:t>
                      </m:r>
                      <m:r>
                        <a:rPr lang="el-GR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24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4962" y="3402207"/>
                <a:ext cx="2669817" cy="461665"/>
              </a:xfrm>
              <a:prstGeom prst="rect">
                <a:avLst/>
              </a:prstGeom>
              <a:blipFill>
                <a:blip r:embed="rId4"/>
                <a:stretch>
                  <a:fillRect b="-15385"/>
                </a:stretch>
              </a:blipFill>
              <a:ln>
                <a:solidFill>
                  <a:srgbClr val="0066FF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ounded Rectangle 18"/>
          <p:cNvSpPr/>
          <p:nvPr/>
        </p:nvSpPr>
        <p:spPr>
          <a:xfrm>
            <a:off x="4176958" y="1918609"/>
            <a:ext cx="2300042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2512062" y="1906384"/>
            <a:ext cx="1221064" cy="381000"/>
          </a:xfrm>
          <a:prstGeom prst="round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82957" y="3392148"/>
                <a:ext cx="2400786" cy="461665"/>
              </a:xfrm>
              <a:prstGeom prst="rect">
                <a:avLst/>
              </a:prstGeom>
              <a:noFill/>
              <a:ln>
                <a:solidFill>
                  <a:srgbClr val="0066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957" y="3392148"/>
                <a:ext cx="2400786" cy="461665"/>
              </a:xfrm>
              <a:prstGeom prst="rect">
                <a:avLst/>
              </a:prstGeom>
              <a:blipFill>
                <a:blip r:embed="rId5"/>
                <a:stretch>
                  <a:fillRect l="-1768" b="-15385"/>
                </a:stretch>
              </a:blipFill>
              <a:ln>
                <a:solidFill>
                  <a:srgbClr val="0066FF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ounded Rectangular Callout 17"/>
          <p:cNvSpPr/>
          <p:nvPr/>
        </p:nvSpPr>
        <p:spPr>
          <a:xfrm>
            <a:off x="1812046" y="2563260"/>
            <a:ext cx="1799369" cy="705448"/>
          </a:xfrm>
          <a:prstGeom prst="wedgeRoundRectCallout">
            <a:avLst>
              <a:gd name="adj1" fmla="val -6768"/>
              <a:gd name="adj2" fmla="val -88123"/>
              <a:gd name="adj3" fmla="val 16667"/>
            </a:avLst>
          </a:prstGeom>
          <a:noFill/>
          <a:ln w="9525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rgbClr val="C00000"/>
                </a:solidFill>
              </a:rPr>
              <a:t>Algo</a:t>
            </a:r>
            <a:r>
              <a:rPr lang="en-US" sz="2000" dirty="0">
                <a:solidFill>
                  <a:srgbClr val="C00000"/>
                </a:solidFill>
              </a:rPr>
              <a:t>. 1 running time</a:t>
            </a:r>
          </a:p>
        </p:txBody>
      </p:sp>
      <p:sp>
        <p:nvSpPr>
          <p:cNvPr id="29" name="Rounded Rectangular Callout 28"/>
          <p:cNvSpPr/>
          <p:nvPr/>
        </p:nvSpPr>
        <p:spPr>
          <a:xfrm>
            <a:off x="4068899" y="2571272"/>
            <a:ext cx="1799369" cy="705448"/>
          </a:xfrm>
          <a:prstGeom prst="wedgeRoundRectCallout">
            <a:avLst>
              <a:gd name="adj1" fmla="val -6768"/>
              <a:gd name="adj2" fmla="val -88123"/>
              <a:gd name="adj3" fmla="val 16667"/>
            </a:avLst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Algo</a:t>
            </a:r>
            <a:r>
              <a:rPr lang="en-US" sz="2000" dirty="0">
                <a:solidFill>
                  <a:schemeClr val="tx1"/>
                </a:solidFill>
              </a:rPr>
              <a:t>. 2 running time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477000" y="4353355"/>
            <a:ext cx="0" cy="166412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4649" y="2041819"/>
            <a:ext cx="5196377" cy="2743200"/>
          </a:xfrm>
          <a:prstGeom prst="rect">
            <a:avLst/>
          </a:prstGeom>
        </p:spPr>
      </p:pic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BC079C36-742D-448A-9F59-CDD13E56F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41886A-635A-41F6-8D82-13994C71FA05}"/>
              </a:ext>
            </a:extLst>
          </p:cNvPr>
          <p:cNvSpPr txBox="1"/>
          <p:nvPr/>
        </p:nvSpPr>
        <p:spPr>
          <a:xfrm>
            <a:off x="228600" y="21336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Example 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1145BB1-3C79-4C65-81AB-5C8B52EBD92B}"/>
              </a:ext>
            </a:extLst>
          </p:cNvPr>
          <p:cNvSpPr txBox="1"/>
          <p:nvPr/>
        </p:nvSpPr>
        <p:spPr>
          <a:xfrm>
            <a:off x="2057400" y="5708918"/>
            <a:ext cx="546793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5C0A81-F54B-4F91-9BDD-68F280EBFBF9}"/>
              </a:ext>
            </a:extLst>
          </p:cNvPr>
          <p:cNvSpPr txBox="1"/>
          <p:nvPr/>
        </p:nvSpPr>
        <p:spPr>
          <a:xfrm>
            <a:off x="1981200" y="5918351"/>
            <a:ext cx="546793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18BFA9D-990A-4C46-8AB9-D12376FA0EF6}"/>
              </a:ext>
            </a:extLst>
          </p:cNvPr>
          <p:cNvSpPr txBox="1"/>
          <p:nvPr/>
        </p:nvSpPr>
        <p:spPr>
          <a:xfrm>
            <a:off x="4495800" y="5971016"/>
            <a:ext cx="546793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8D8FF36-1A10-4FFE-8B19-4E15849A31DD}"/>
                  </a:ext>
                </a:extLst>
              </p:cNvPr>
              <p:cNvSpPr txBox="1"/>
              <p:nvPr/>
            </p:nvSpPr>
            <p:spPr>
              <a:xfrm>
                <a:off x="7415691" y="5142271"/>
                <a:ext cx="1867146" cy="461665"/>
              </a:xfrm>
              <a:prstGeom prst="rect">
                <a:avLst/>
              </a:prstGeom>
              <a:noFill/>
              <a:ln>
                <a:solidFill>
                  <a:srgbClr val="0066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=1,</m:t>
                      </m:r>
                      <m:r>
                        <m:rPr>
                          <m:nor/>
                        </m:rPr>
                        <a:rPr lang="en-US" sz="2400"/>
                        <m:t>n</m:t>
                      </m:r>
                      <m:r>
                        <m:rPr>
                          <m:nor/>
                        </m:rPr>
                        <a:rPr lang="en-US" sz="2400" baseline="-25000"/>
                        <m:t>0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8D8FF36-1A10-4FFE-8B19-4E15849A3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5691" y="5142271"/>
                <a:ext cx="1867146" cy="461665"/>
              </a:xfrm>
              <a:prstGeom prst="rect">
                <a:avLst/>
              </a:prstGeom>
              <a:blipFill>
                <a:blip r:embed="rId7"/>
                <a:stretch>
                  <a:fillRect b="-3896"/>
                </a:stretch>
              </a:blipFill>
              <a:ln>
                <a:solidFill>
                  <a:srgbClr val="0066FF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9763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1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9" grpId="0" animBg="1"/>
      <p:bldP spid="10" grpId="0" animBg="1"/>
      <p:bldP spid="12" grpId="0" animBg="1"/>
      <p:bldP spid="13" grpId="0" animBg="1"/>
      <p:bldP spid="15" grpId="0" animBg="1"/>
      <p:bldP spid="5" grpId="0" animBg="1"/>
      <p:bldP spid="19" grpId="0" animBg="1"/>
      <p:bldP spid="20" grpId="0" animBg="1"/>
      <p:bldP spid="21" grpId="0" animBg="1"/>
      <p:bldP spid="18" grpId="0" animBg="1"/>
      <p:bldP spid="29" grpId="0" animBg="1"/>
      <p:bldP spid="37" grpId="0" animBg="1"/>
      <p:bldP spid="26" grpId="0" animBg="1"/>
      <p:bldP spid="30" grpId="0" animBg="1"/>
      <p:bldP spid="3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Asymptotic Notations -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Example 5:</a:t>
                </a:r>
                <a:r>
                  <a:rPr lang="en-US" dirty="0"/>
                  <a:t> Let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pPr marL="914400" lvl="2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0" t="-17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/>
            </p:nvGraphicFramePr>
            <p:xfrm>
              <a:off x="2267445" y="3139441"/>
              <a:ext cx="7657117" cy="3566159"/>
            </p:xfrm>
            <a:graphic>
              <a:graphicData uri="http://schemas.openxmlformats.org/drawingml/2006/table">
                <a:tbl>
                  <a:tblPr firstRow="1" firstCol="1" bandRow="1">
                    <a:tableStyleId>{8A107856-5554-42FB-B03E-39F5DBC370BA}</a:tableStyleId>
                  </a:tblPr>
                  <a:tblGrid>
                    <a:gridCol w="45499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6498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8368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83821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261524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42346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baseline="30000" dirty="0"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)=2</m:t>
                                </m:r>
                                <m:r>
                                  <a:rPr lang="en-US" sz="2000" b="0" i="1" baseline="30000" dirty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 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 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1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 &lt; 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 rowSpan="7"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2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 = 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3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 &gt; 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4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 = 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5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 &lt; 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6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 &lt; 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7</a:t>
                          </a:r>
                          <a:endParaRPr lang="en-US" sz="2000" b="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 &lt; 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b="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5982547"/>
                  </p:ext>
                </p:extLst>
              </p:nvPr>
            </p:nvGraphicFramePr>
            <p:xfrm>
              <a:off x="2267445" y="3139441"/>
              <a:ext cx="7657117" cy="3566159"/>
            </p:xfrm>
            <a:graphic>
              <a:graphicData uri="http://schemas.openxmlformats.org/drawingml/2006/table">
                <a:tbl>
                  <a:tblPr firstRow="1" firstCol="1" bandRow="1">
                    <a:tableStyleId>{8A107856-5554-42FB-B03E-39F5DBC370BA}</a:tableStyleId>
                  </a:tblPr>
                  <a:tblGrid>
                    <a:gridCol w="45499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6498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8368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83821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261524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4234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333" t="-2899" r="-1580000" b="-75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3929" t="-2899" r="-429018" b="-75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32159" t="-2899" r="-323348" b="-75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 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 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1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74503" t="-95946" r="-143046" b="-605405"/>
                          </a:stretch>
                        </a:blipFill>
                      </a:tcPr>
                    </a:tc>
                    <a:tc rowSpan="7"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2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74503" t="-195946" r="-143046" b="-505405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3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74503" t="-300000" r="-143046" b="-412329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4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74503" t="-394595" r="-143046" b="-306757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5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74503" t="-494595" r="-143046" b="-206757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6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74503" t="-602740" r="-143046" b="-109589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7</a:t>
                          </a:r>
                          <a:endParaRPr lang="en-US" sz="2000" b="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74503" t="-693243" r="-143046" b="-8108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518333" y="5033525"/>
                <a:ext cx="2316661" cy="1443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15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2400" dirty="0"/>
                  <a:t>Here for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15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𝑠𝑜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 baseline="-25000" dirty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8333" y="5033525"/>
                <a:ext cx="2316661" cy="1443472"/>
              </a:xfrm>
              <a:prstGeom prst="rect">
                <a:avLst/>
              </a:prstGeom>
              <a:blipFill>
                <a:blip r:embed="rId4"/>
                <a:stretch>
                  <a:fillRect l="-789" t="-1271" r="-236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>
            <a:off x="7391400" y="4842492"/>
            <a:ext cx="0" cy="1740932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80834" y="3573681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61266" y="4030881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61266" y="4488081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9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02562" y="4888191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22130" y="5345391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41698" y="5802591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36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141698" y="6259791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49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49377" y="3573681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48200" y="4049991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50553" y="4488081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8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37853" y="4888191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36676" y="5326281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35499" y="5783481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409812" y="6240681"/>
            <a:ext cx="574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128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38800" y="3592791"/>
            <a:ext cx="1524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638800" y="4061659"/>
            <a:ext cx="1524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638800" y="4518859"/>
            <a:ext cx="1524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638800" y="4976059"/>
            <a:ext cx="1524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638800" y="5400647"/>
            <a:ext cx="1524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588067" y="5846179"/>
            <a:ext cx="1524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638800" y="6259791"/>
            <a:ext cx="1524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2362200" y="3897591"/>
            <a:ext cx="2286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362200" y="4354791"/>
            <a:ext cx="2286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362200" y="4811991"/>
            <a:ext cx="2286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362200" y="5269191"/>
            <a:ext cx="2286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362200" y="5726391"/>
            <a:ext cx="2286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362200" y="6183591"/>
            <a:ext cx="2286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362200" y="6640791"/>
            <a:ext cx="2286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2935392" y="1988898"/>
            <a:ext cx="1366148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4764099" y="1966096"/>
            <a:ext cx="1529452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5486400" y="3560179"/>
            <a:ext cx="1828800" cy="1368034"/>
          </a:xfrm>
          <a:prstGeom prst="roundRect">
            <a:avLst/>
          </a:prstGeom>
          <a:noFill/>
          <a:ln>
            <a:solidFill>
              <a:srgbClr val="99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8678924" y="2055912"/>
                <a:ext cx="2419842" cy="563346"/>
              </a:xfrm>
              <a:prstGeom prst="round2Diag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4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4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400" b="1" i="1" dirty="0">
                          <a:solidFill>
                            <a:srgbClr val="C00000"/>
                          </a:solidFill>
                        </a:rPr>
                        <m:t>O</m:t>
                      </m:r>
                      <m:d>
                        <m:dPr>
                          <m:ctrlPr>
                            <a:rPr lang="en-US" sz="24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  <m:d>
                            <m:dPr>
                              <m:ctrlPr>
                                <a:rPr lang="en-US" sz="2400" b="1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b="1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8924" y="2055912"/>
                <a:ext cx="2419842" cy="563346"/>
              </a:xfrm>
              <a:prstGeom prst="round2Diag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ounded Rectangular Callout 40"/>
          <p:cNvSpPr/>
          <p:nvPr/>
        </p:nvSpPr>
        <p:spPr>
          <a:xfrm>
            <a:off x="2267439" y="2619258"/>
            <a:ext cx="2716980" cy="440133"/>
          </a:xfrm>
          <a:prstGeom prst="wedgeRoundRectCallout">
            <a:avLst>
              <a:gd name="adj1" fmla="val -18145"/>
              <a:gd name="adj2" fmla="val -82319"/>
              <a:gd name="adj3" fmla="val 16667"/>
            </a:avLst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rgbClr val="0066FF"/>
                </a:solidFill>
              </a:rPr>
              <a:t>Algo</a:t>
            </a:r>
            <a:r>
              <a:rPr lang="en-US" sz="2000" dirty="0">
                <a:solidFill>
                  <a:srgbClr val="0066FF"/>
                </a:solidFill>
              </a:rPr>
              <a:t>. 1 running time</a:t>
            </a:r>
          </a:p>
        </p:txBody>
      </p:sp>
      <p:sp>
        <p:nvSpPr>
          <p:cNvPr id="43" name="Rounded Rectangular Callout 42"/>
          <p:cNvSpPr/>
          <p:nvPr/>
        </p:nvSpPr>
        <p:spPr>
          <a:xfrm>
            <a:off x="5207953" y="2632365"/>
            <a:ext cx="2819400" cy="440134"/>
          </a:xfrm>
          <a:prstGeom prst="wedgeRoundRectCallout">
            <a:avLst>
              <a:gd name="adj1" fmla="val -20420"/>
              <a:gd name="adj2" fmla="val -84253"/>
              <a:gd name="adj3" fmla="val 16667"/>
            </a:avLst>
          </a:prstGeom>
          <a:noFill/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rgbClr val="C00000"/>
                </a:solidFill>
              </a:rPr>
              <a:t>Algo</a:t>
            </a:r>
            <a:r>
              <a:rPr lang="en-US" sz="2000" dirty="0">
                <a:solidFill>
                  <a:srgbClr val="C00000"/>
                </a:solidFill>
              </a:rPr>
              <a:t>. 2 running time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267442" y="4928214"/>
            <a:ext cx="504775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65C550CD-6454-4B6F-9740-C11E663E0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43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0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000"/>
                            </p:stCondLst>
                            <p:childTnLst>
                              <p:par>
                                <p:cTn id="1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44" grpId="0" animBg="1"/>
      <p:bldP spid="46" grpId="0" animBg="1"/>
      <p:bldP spid="47" grpId="0" animBg="1"/>
      <p:bldP spid="40" grpId="0" animBg="1"/>
      <p:bldP spid="41" grpId="0" animBg="1"/>
      <p:bldP spid="43" grpId="0" animBg="1"/>
      <p:bldP spid="4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Asymptotic Notations -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Example 6:</a:t>
                </a:r>
                <a:r>
                  <a:rPr lang="en-US" dirty="0"/>
                  <a:t> Let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dirty="0"/>
                  <a:t>  and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marL="914400" lvl="2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0" t="-17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3964632"/>
                  </p:ext>
                </p:extLst>
              </p:nvPr>
            </p:nvGraphicFramePr>
            <p:xfrm>
              <a:off x="2667000" y="3066804"/>
              <a:ext cx="6276678" cy="3566159"/>
            </p:xfrm>
            <a:graphic>
              <a:graphicData uri="http://schemas.openxmlformats.org/drawingml/2006/table">
                <a:tbl>
                  <a:tblPr firstRow="1" firstCol="1" bandRow="1">
                    <a:tableStyleId>{8A107856-5554-42FB-B03E-39F5DBC370BA}</a:tableStyleId>
                  </a:tblPr>
                  <a:tblGrid>
                    <a:gridCol w="42782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4809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9222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00853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2346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sz="1600" b="1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600" b="1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sz="1600" b="1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1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sz="1600" b="1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)=</m:t>
                              </m:r>
                              <m:r>
                                <a:rPr lang="en-IN" sz="1600" b="1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IN" sz="1600" b="1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oMath>
                          </a14:m>
                          <a:r>
                            <a:rPr lang="en-US" sz="1600" b="1" dirty="0">
                              <a:effectLst/>
                              <a:latin typeface="+mj-lt"/>
                              <a:ea typeface="Calibri"/>
                              <a:cs typeface="Times New Roman"/>
                            </a:rPr>
                            <a:t>+2</a:t>
                          </a: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c*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1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  <m:d>
                                <m:dPr>
                                  <m:ctrlPr>
                                    <a:rPr lang="en-US" sz="1600" b="1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d>
                              <m:r>
                                <a:rPr lang="en-US" sz="1600" b="1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IN" sz="1600" b="1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r>
                                <a:rPr lang="en-IN" sz="1600" b="1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IN" sz="1600" b="1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oMath>
                          </a14:m>
                          <a:r>
                            <a:rPr lang="en-US" sz="1600" b="1" dirty="0">
                              <a:effectLst/>
                              <a:latin typeface="+mj-lt"/>
                              <a:ea typeface="Calibri"/>
                              <a:cs typeface="Times New Roman"/>
                            </a:rPr>
                            <a:t> </a:t>
                          </a:r>
                          <a:r>
                            <a:rPr lang="en-US" sz="2000" b="1" kern="1200" dirty="0">
                              <a:solidFill>
                                <a:srgbClr val="C0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</a:t>
                          </a:r>
                          <a:r>
                            <a:rPr lang="en-US" sz="2000" kern="1200" dirty="0">
                              <a:solidFill>
                                <a:srgbClr val="C0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c=1)</a:t>
                          </a: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60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cs typeface="Times New Roman"/>
                            </a:rPr>
                            <a:t>Check on condition</a:t>
                          </a:r>
                          <a:endParaRPr lang="en-US" sz="1600" b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1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2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)&gt;</m:t>
                                </m:r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3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 &gt;</m:t>
                                </m:r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4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)&gt;</m:t>
                                </m:r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5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)&gt;</m:t>
                                </m:r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6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)&gt;</m:t>
                                </m:r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7</a:t>
                          </a:r>
                          <a:endParaRPr lang="en-US" sz="2000" b="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)&gt;</m:t>
                                </m:r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b="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3964632"/>
                  </p:ext>
                </p:extLst>
              </p:nvPr>
            </p:nvGraphicFramePr>
            <p:xfrm>
              <a:off x="2667000" y="3066804"/>
              <a:ext cx="6276678" cy="3566159"/>
            </p:xfrm>
            <a:graphic>
              <a:graphicData uri="http://schemas.openxmlformats.org/drawingml/2006/table">
                <a:tbl>
                  <a:tblPr firstRow="1" firstCol="1" bandRow="1">
                    <a:tableStyleId>{8A107856-5554-42FB-B03E-39F5DBC370BA}</a:tableStyleId>
                  </a:tblPr>
                  <a:tblGrid>
                    <a:gridCol w="42782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4809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9222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00853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234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429" t="-1429" r="-1375714" b="-74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4739" t="-1429" r="-235540" b="-74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04070" t="-1429" r="-96512" b="-74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60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cs typeface="Times New Roman"/>
                            </a:rPr>
                            <a:t>Check on condition</a:t>
                          </a:r>
                          <a:endParaRPr lang="en-US" sz="1600" b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1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12727" t="-97260" r="-606" b="-6136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2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12727" t="-194595" r="-606" b="-5054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3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12727" t="-294595" r="-606" b="-4054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4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12727" t="-394595" r="-606" b="-3054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5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12727" t="-501370" r="-606" b="-2095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6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12727" t="-593243" r="-606" b="-1067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7</a:t>
                          </a:r>
                          <a:endParaRPr lang="en-US" sz="2000" b="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12727" t="-693243" r="-606" b="-67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/>
          <p:cNvSpPr txBox="1"/>
          <p:nvPr/>
        </p:nvSpPr>
        <p:spPr>
          <a:xfrm>
            <a:off x="3733800" y="35052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33800" y="3942172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8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10040" y="4384174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89084" y="481468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89084" y="5284211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89084" y="5725579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89841" y="6196574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38800" y="35052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23081" y="3984435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23081" y="4436931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64465" y="487989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555673" y="5331103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64465" y="5774368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6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496970" y="6204205"/>
            <a:ext cx="574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7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038772" y="4845458"/>
            <a:ext cx="18004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025206" y="5324162"/>
            <a:ext cx="18004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004250" y="5784610"/>
            <a:ext cx="18004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031845" y="6239995"/>
            <a:ext cx="18004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2743200" y="3857606"/>
            <a:ext cx="2286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743200" y="4303415"/>
            <a:ext cx="2286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743200" y="4737370"/>
            <a:ext cx="2286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743200" y="5185203"/>
            <a:ext cx="2286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743200" y="5630735"/>
            <a:ext cx="2286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743200" y="6048811"/>
            <a:ext cx="2286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743200" y="6459706"/>
            <a:ext cx="2286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3046135" y="2007449"/>
            <a:ext cx="1756936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5330233" y="1991383"/>
            <a:ext cx="1529452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ular Callout 40"/>
          <p:cNvSpPr/>
          <p:nvPr/>
        </p:nvSpPr>
        <p:spPr>
          <a:xfrm>
            <a:off x="2267439" y="2619259"/>
            <a:ext cx="2716980" cy="363740"/>
          </a:xfrm>
          <a:prstGeom prst="wedgeRoundRectCallout">
            <a:avLst>
              <a:gd name="adj1" fmla="val -18145"/>
              <a:gd name="adj2" fmla="val -82319"/>
              <a:gd name="adj3" fmla="val 16667"/>
            </a:avLst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rgbClr val="0066FF"/>
                </a:solidFill>
              </a:rPr>
              <a:t>Algo</a:t>
            </a:r>
            <a:r>
              <a:rPr lang="en-US" sz="2000" dirty="0">
                <a:solidFill>
                  <a:srgbClr val="0066FF"/>
                </a:solidFill>
              </a:rPr>
              <a:t>. 1 running time</a:t>
            </a:r>
          </a:p>
        </p:txBody>
      </p:sp>
      <p:sp>
        <p:nvSpPr>
          <p:cNvPr id="43" name="Rounded Rectangular Callout 42"/>
          <p:cNvSpPr/>
          <p:nvPr/>
        </p:nvSpPr>
        <p:spPr>
          <a:xfrm>
            <a:off x="5418104" y="2619257"/>
            <a:ext cx="2716980" cy="369332"/>
          </a:xfrm>
          <a:prstGeom prst="wedgeRoundRectCallout">
            <a:avLst>
              <a:gd name="adj1" fmla="val -20420"/>
              <a:gd name="adj2" fmla="val -84253"/>
              <a:gd name="adj3" fmla="val 16667"/>
            </a:avLst>
          </a:prstGeom>
          <a:noFill/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rgbClr val="C00000"/>
                </a:solidFill>
              </a:rPr>
              <a:t>Algo</a:t>
            </a:r>
            <a:r>
              <a:rPr lang="en-US" sz="2000" dirty="0">
                <a:solidFill>
                  <a:srgbClr val="C00000"/>
                </a:solidFill>
              </a:rPr>
              <a:t>. 2 running time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65C550CD-6454-4B6F-9740-C11E663E0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40808EF-DF98-4797-B618-52483D318B72}"/>
                  </a:ext>
                </a:extLst>
              </p:cNvPr>
              <p:cNvSpPr txBox="1"/>
              <p:nvPr/>
            </p:nvSpPr>
            <p:spPr>
              <a:xfrm>
                <a:off x="8351926" y="1902308"/>
                <a:ext cx="2851915" cy="971969"/>
              </a:xfrm>
              <a:prstGeom prst="round2Diag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𝑷𝒓𝒐𝒗𝒆</m:t>
                      </m:r>
                      <m:r>
                        <a:rPr lang="en-IN" sz="24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𝒕𝒉𝒂𝒕</m:t>
                      </m:r>
                    </m:oMath>
                  </m:oMathPara>
                </a14:m>
                <a:endParaRPr lang="en-IN" sz="2400" b="1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4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4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400" b="1" i="1" dirty="0">
                          <a:solidFill>
                            <a:srgbClr val="C00000"/>
                          </a:solidFill>
                        </a:rPr>
                        <m:t>O</m:t>
                      </m:r>
                      <m:d>
                        <m:dPr>
                          <m:ctrlPr>
                            <a:rPr lang="en-US" sz="24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  <m:d>
                            <m:dPr>
                              <m:ctrlPr>
                                <a:rPr lang="en-US" sz="2400" b="1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b="1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40808EF-DF98-4797-B618-52483D318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1926" y="1902308"/>
                <a:ext cx="2851915" cy="971969"/>
              </a:xfrm>
              <a:prstGeom prst="round2Diag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AF1EDEE4-60B0-4EA6-94FA-052A5296922D}"/>
              </a:ext>
            </a:extLst>
          </p:cNvPr>
          <p:cNvSpPr txBox="1"/>
          <p:nvPr/>
        </p:nvSpPr>
        <p:spPr>
          <a:xfrm>
            <a:off x="7004249" y="3520589"/>
            <a:ext cx="18004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38FC2FE-D08B-4ACE-A670-F5A75A126CC1}"/>
              </a:ext>
            </a:extLst>
          </p:cNvPr>
          <p:cNvSpPr txBox="1"/>
          <p:nvPr/>
        </p:nvSpPr>
        <p:spPr>
          <a:xfrm>
            <a:off x="7038772" y="3988307"/>
            <a:ext cx="18004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5D11408-DA48-4D53-89E7-500F96E81636}"/>
              </a:ext>
            </a:extLst>
          </p:cNvPr>
          <p:cNvSpPr txBox="1"/>
          <p:nvPr/>
        </p:nvSpPr>
        <p:spPr>
          <a:xfrm>
            <a:off x="7038772" y="4445507"/>
            <a:ext cx="18004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19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1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8" grpId="0" animBg="1"/>
      <p:bldP spid="29" grpId="0" animBg="1"/>
      <p:bldP spid="30" grpId="0" animBg="1"/>
      <p:bldP spid="31" grpId="0" animBg="1"/>
      <p:bldP spid="44" grpId="0" animBg="1"/>
      <p:bldP spid="46" grpId="0" animBg="1"/>
      <p:bldP spid="41" grpId="0" animBg="1"/>
      <p:bldP spid="43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6E84E-73E6-461D-B653-98A82FCD8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/>
              <a:t>PERFORMANCE ANALYSIS of algorithm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638317-E3D3-4736-BD48-1EC81EB49C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10152C-0EBA-4796-A28A-7260A30FB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345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Asymptotic Notations -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64920" y="2011680"/>
                <a:ext cx="9784080" cy="420624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Example 7:</a:t>
                </a:r>
                <a:r>
                  <a:rPr lang="en-US" dirty="0"/>
                  <a:t> Let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dirty="0"/>
                  <a:t>  and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marL="914400" lvl="2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4920" y="2011680"/>
                <a:ext cx="9784080" cy="4206240"/>
              </a:xfrm>
              <a:blipFill>
                <a:blip r:embed="rId2"/>
                <a:stretch>
                  <a:fillRect l="-810" t="-17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0563065"/>
                  </p:ext>
                </p:extLst>
              </p:nvPr>
            </p:nvGraphicFramePr>
            <p:xfrm>
              <a:off x="2819400" y="3066804"/>
              <a:ext cx="6705600" cy="3566159"/>
            </p:xfrm>
            <a:graphic>
              <a:graphicData uri="http://schemas.openxmlformats.org/drawingml/2006/table">
                <a:tbl>
                  <a:tblPr firstRow="1" firstCol="1" bandRow="1">
                    <a:tableStyleId>{8A107856-5554-42FB-B03E-39F5DBC370BA}</a:tableStyleId>
                  </a:tblPr>
                  <a:tblGrid>
                    <a:gridCol w="45705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675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235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14579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2346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sz="1600" b="1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600" b="1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sz="1600" b="1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1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sz="1600" b="1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)=</m:t>
                              </m:r>
                              <m:r>
                                <a:rPr lang="en-IN" sz="1600" b="1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IN" sz="1600" b="1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oMath>
                          </a14:m>
                          <a:r>
                            <a:rPr lang="en-US" sz="1600" b="1" dirty="0">
                              <a:effectLst/>
                              <a:latin typeface="+mj-lt"/>
                              <a:ea typeface="Calibri"/>
                              <a:cs typeface="Times New Roman"/>
                            </a:rPr>
                            <a:t>+2</a:t>
                          </a: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IN" sz="1600" b="1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r>
                                <a:rPr lang="en-IN" sz="1600" b="1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1600" b="1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  <m:d>
                                <m:dPr>
                                  <m:ctrlPr>
                                    <a:rPr lang="en-US" sz="1600" b="1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d>
                              <m:r>
                                <a:rPr lang="en-US" sz="1600" b="1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IN" sz="1600" b="1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r>
                                <a:rPr lang="en-IN" sz="1600" b="1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IN" sz="1600" b="1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oMath>
                          </a14:m>
                          <a:r>
                            <a:rPr lang="en-US" sz="1600" b="1" dirty="0">
                              <a:effectLst/>
                              <a:latin typeface="+mj-lt"/>
                              <a:ea typeface="Calibri"/>
                              <a:cs typeface="Times New Roman"/>
                            </a:rPr>
                            <a:t> </a:t>
                          </a:r>
                          <a:r>
                            <a:rPr lang="en-US" sz="2000" b="1" kern="1200" dirty="0">
                              <a:solidFill>
                                <a:srgbClr val="C0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</a:t>
                          </a:r>
                          <a:r>
                            <a:rPr lang="en-US" sz="2000" kern="1200" dirty="0">
                              <a:solidFill>
                                <a:srgbClr val="C0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c=2)</a:t>
                          </a: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60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Times New Roman"/>
                            </a:rPr>
                            <a:t>Check on condition</a:t>
                          </a:r>
                          <a:endParaRPr lang="en-US" sz="1600" b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1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2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3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4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5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6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7</a:t>
                          </a:r>
                          <a:endParaRPr lang="en-US" sz="2000" b="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0563065"/>
                  </p:ext>
                </p:extLst>
              </p:nvPr>
            </p:nvGraphicFramePr>
            <p:xfrm>
              <a:off x="2819400" y="3066804"/>
              <a:ext cx="6705600" cy="3566159"/>
            </p:xfrm>
            <a:graphic>
              <a:graphicData uri="http://schemas.openxmlformats.org/drawingml/2006/table">
                <a:tbl>
                  <a:tblPr firstRow="1" firstCol="1" bandRow="1">
                    <a:tableStyleId>{8A107856-5554-42FB-B03E-39F5DBC370BA}</a:tableStyleId>
                  </a:tblPr>
                  <a:tblGrid>
                    <a:gridCol w="45705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675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235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14579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234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333" t="-1429" r="-1370667" b="-74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4756" t="-1429" r="-234853" b="-74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04360" t="-1429" r="-96458" b="-74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60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Times New Roman"/>
                            </a:rPr>
                            <a:t>Check on condition</a:t>
                          </a:r>
                          <a:endParaRPr lang="en-US" sz="1600" b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1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13068" t="-97260" r="-568" b="-6136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2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13068" t="-194595" r="-568" b="-5054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3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13068" t="-294595" r="-568" b="-4054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4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13068" t="-394595" r="-568" b="-3054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5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13068" t="-501370" r="-568" b="-2095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6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13068" t="-593243" r="-568" b="-1067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7</a:t>
                          </a:r>
                          <a:endParaRPr lang="en-US" sz="2000" b="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13068" t="-693243" r="-568" b="-67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/>
          <p:cNvSpPr txBox="1"/>
          <p:nvPr/>
        </p:nvSpPr>
        <p:spPr>
          <a:xfrm>
            <a:off x="4114800" y="35052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14800" y="3942172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8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91040" y="4384174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70084" y="481468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70084" y="5284211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70084" y="5725579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70841" y="6196574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09230" y="3514619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93511" y="3993854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993511" y="444635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34895" y="4889309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8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926103" y="5340522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34895" y="5783787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67400" y="6213624"/>
            <a:ext cx="574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528369" y="4423378"/>
            <a:ext cx="183759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528369" y="4880578"/>
            <a:ext cx="183759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528369" y="5305166"/>
            <a:ext cx="183759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507413" y="5765614"/>
            <a:ext cx="183759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535008" y="6220999"/>
            <a:ext cx="183759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2895600" y="3857606"/>
            <a:ext cx="2286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895600" y="4303415"/>
            <a:ext cx="2286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895600" y="4737370"/>
            <a:ext cx="2286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895600" y="5185203"/>
            <a:ext cx="2286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895600" y="5630735"/>
            <a:ext cx="2286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895600" y="6048811"/>
            <a:ext cx="2286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895600" y="6459706"/>
            <a:ext cx="2286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3124200" y="1972584"/>
            <a:ext cx="1756936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5557148" y="1991383"/>
            <a:ext cx="1529452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ular Callout 40"/>
          <p:cNvSpPr/>
          <p:nvPr/>
        </p:nvSpPr>
        <p:spPr>
          <a:xfrm>
            <a:off x="2267439" y="2619259"/>
            <a:ext cx="2716980" cy="363740"/>
          </a:xfrm>
          <a:prstGeom prst="wedgeRoundRectCallout">
            <a:avLst>
              <a:gd name="adj1" fmla="val -18145"/>
              <a:gd name="adj2" fmla="val -82319"/>
              <a:gd name="adj3" fmla="val 16667"/>
            </a:avLst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rgbClr val="0066FF"/>
                </a:solidFill>
              </a:rPr>
              <a:t>Algo</a:t>
            </a:r>
            <a:r>
              <a:rPr lang="en-US" sz="2000" dirty="0">
                <a:solidFill>
                  <a:srgbClr val="0066FF"/>
                </a:solidFill>
              </a:rPr>
              <a:t>. 1 running time</a:t>
            </a:r>
          </a:p>
        </p:txBody>
      </p:sp>
      <p:sp>
        <p:nvSpPr>
          <p:cNvPr id="43" name="Rounded Rectangular Callout 42"/>
          <p:cNvSpPr/>
          <p:nvPr/>
        </p:nvSpPr>
        <p:spPr>
          <a:xfrm>
            <a:off x="5418104" y="2619257"/>
            <a:ext cx="2716980" cy="369332"/>
          </a:xfrm>
          <a:prstGeom prst="wedgeRoundRectCallout">
            <a:avLst>
              <a:gd name="adj1" fmla="val -20420"/>
              <a:gd name="adj2" fmla="val -84253"/>
              <a:gd name="adj3" fmla="val 16667"/>
            </a:avLst>
          </a:prstGeom>
          <a:noFill/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rgbClr val="C00000"/>
                </a:solidFill>
              </a:rPr>
              <a:t>Algo</a:t>
            </a:r>
            <a:r>
              <a:rPr lang="en-US" sz="2000" dirty="0">
                <a:solidFill>
                  <a:srgbClr val="C00000"/>
                </a:solidFill>
              </a:rPr>
              <a:t>. 2 running time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65C550CD-6454-4B6F-9740-C11E663E0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9684270-ECD9-4D17-AF71-0DB92322235B}"/>
              </a:ext>
            </a:extLst>
          </p:cNvPr>
          <p:cNvSpPr txBox="1"/>
          <p:nvPr/>
        </p:nvSpPr>
        <p:spPr>
          <a:xfrm>
            <a:off x="7535008" y="3488274"/>
            <a:ext cx="183759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DE22D83-EFF7-412F-8868-BAAC5EF024CE}"/>
              </a:ext>
            </a:extLst>
          </p:cNvPr>
          <p:cNvSpPr txBox="1"/>
          <p:nvPr/>
        </p:nvSpPr>
        <p:spPr>
          <a:xfrm>
            <a:off x="7535008" y="3957142"/>
            <a:ext cx="183759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752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5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1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500"/>
                            </p:stCondLst>
                            <p:childTnLst>
                              <p:par>
                                <p:cTn id="1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000"/>
                            </p:stCondLst>
                            <p:childTnLst>
                              <p:par>
                                <p:cTn id="12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7" grpId="0" animBg="1"/>
      <p:bldP spid="28" grpId="0" animBg="1"/>
      <p:bldP spid="29" grpId="0" animBg="1"/>
      <p:bldP spid="30" grpId="0" animBg="1"/>
      <p:bldP spid="31" grpId="0" animBg="1"/>
      <p:bldP spid="44" grpId="0" animBg="1"/>
      <p:bldP spid="46" grpId="0" animBg="1"/>
      <p:bldP spid="41" grpId="0" animBg="1"/>
      <p:bldP spid="43" grpId="0" animBg="1"/>
      <p:bldP spid="47" grpId="0" animBg="1"/>
      <p:bldP spid="4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Asymptotic Notations -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Example 8:</a:t>
                </a:r>
                <a:r>
                  <a:rPr lang="en-US" dirty="0"/>
                  <a:t> Let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dirty="0"/>
                  <a:t>  and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marL="914400" lvl="2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0" t="-17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59398740"/>
                  </p:ext>
                </p:extLst>
              </p:nvPr>
            </p:nvGraphicFramePr>
            <p:xfrm>
              <a:off x="2666998" y="3066804"/>
              <a:ext cx="6629401" cy="3566159"/>
            </p:xfrm>
            <a:graphic>
              <a:graphicData uri="http://schemas.openxmlformats.org/drawingml/2006/table">
                <a:tbl>
                  <a:tblPr firstRow="1" firstCol="1" bandRow="1">
                    <a:tableStyleId>{8A107856-5554-42FB-B03E-39F5DBC370BA}</a:tableStyleId>
                  </a:tblPr>
                  <a:tblGrid>
                    <a:gridCol w="45186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4632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20980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12140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2346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sz="1600" b="1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600" b="1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sz="1600" b="1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1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sz="1600" b="1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)=</m:t>
                              </m:r>
                              <m:r>
                                <a:rPr lang="en-IN" sz="1600" b="1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IN" sz="1600" b="1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oMath>
                          </a14:m>
                          <a:r>
                            <a:rPr lang="en-US" sz="1600" b="1" dirty="0">
                              <a:effectLst/>
                              <a:latin typeface="+mj-lt"/>
                              <a:ea typeface="Calibri"/>
                              <a:cs typeface="Times New Roman"/>
                            </a:rPr>
                            <a:t>+2</a:t>
                          </a: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IN" sz="1600" b="1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r>
                                <a:rPr lang="en-IN" sz="1600" b="1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1600" b="1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  <m:d>
                                <m:dPr>
                                  <m:ctrlPr>
                                    <a:rPr lang="en-US" sz="1600" b="1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d>
                              <m:r>
                                <a:rPr lang="en-US" sz="1600" b="1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IN" sz="1600" b="1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r>
                                <a:rPr lang="en-IN" sz="1600" b="1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IN" sz="1600" b="1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oMath>
                          </a14:m>
                          <a:r>
                            <a:rPr lang="en-US" sz="1600" b="1" dirty="0">
                              <a:effectLst/>
                              <a:latin typeface="+mj-lt"/>
                              <a:ea typeface="Calibri"/>
                              <a:cs typeface="Times New Roman"/>
                            </a:rPr>
                            <a:t> </a:t>
                          </a:r>
                          <a:r>
                            <a:rPr lang="en-US" sz="2000" b="1" kern="1200" dirty="0">
                              <a:solidFill>
                                <a:srgbClr val="C0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</a:t>
                          </a:r>
                          <a:r>
                            <a:rPr lang="en-US" sz="2000" kern="1200" dirty="0">
                              <a:solidFill>
                                <a:srgbClr val="C0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c=3)</a:t>
                          </a: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60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Times New Roman"/>
                            </a:rPr>
                            <a:t>Check on condition</a:t>
                          </a:r>
                          <a:endParaRPr lang="en-US" sz="1600" b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1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2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&gt;</m:t>
                                </m:r>
                                <m:r>
                                  <a:rPr kumimoji="0" lang="en-IN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𝑐</m:t>
                                </m:r>
                                <m:r>
                                  <a:rPr kumimoji="0" lang="en-IN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∗</m:t>
                                </m:r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𝑔</m:t>
                                </m:r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" panose="02040503050406030204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3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&gt;</m:t>
                                </m:r>
                                <m:r>
                                  <a:rPr kumimoji="0" lang="en-IN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𝑐</m:t>
                                </m:r>
                                <m:r>
                                  <a:rPr kumimoji="0" lang="en-IN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∗</m:t>
                                </m:r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𝑔</m:t>
                                </m:r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" panose="02040503050406030204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4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&gt;</m:t>
                                </m:r>
                                <m:r>
                                  <a:rPr kumimoji="0" lang="en-IN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𝑐</m:t>
                                </m:r>
                                <m:r>
                                  <a:rPr kumimoji="0" lang="en-IN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∗</m:t>
                                </m:r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𝑔</m:t>
                                </m:r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" panose="02040503050406030204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5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&gt;</m:t>
                                </m:r>
                                <m:r>
                                  <a:rPr kumimoji="0" lang="en-IN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𝑐</m:t>
                                </m:r>
                                <m:r>
                                  <a:rPr kumimoji="0" lang="en-IN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∗</m:t>
                                </m:r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𝑔</m:t>
                                </m:r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" panose="02040503050406030204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6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&gt;</m:t>
                                </m:r>
                                <m:r>
                                  <a:rPr kumimoji="0" lang="en-IN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𝑐</m:t>
                                </m:r>
                                <m:r>
                                  <a:rPr kumimoji="0" lang="en-IN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∗</m:t>
                                </m:r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𝑔</m:t>
                                </m:r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" panose="02040503050406030204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7</a:t>
                          </a:r>
                          <a:endParaRPr lang="en-US" sz="2000" b="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&gt;</m:t>
                                </m:r>
                                <m:r>
                                  <a:rPr kumimoji="0" lang="en-IN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𝑐</m:t>
                                </m:r>
                                <m:r>
                                  <a:rPr kumimoji="0" lang="en-IN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∗</m:t>
                                </m:r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𝑔</m:t>
                                </m:r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" panose="02040503050406030204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59398740"/>
                  </p:ext>
                </p:extLst>
              </p:nvPr>
            </p:nvGraphicFramePr>
            <p:xfrm>
              <a:off x="2666998" y="3066804"/>
              <a:ext cx="6629401" cy="3566159"/>
            </p:xfrm>
            <a:graphic>
              <a:graphicData uri="http://schemas.openxmlformats.org/drawingml/2006/table">
                <a:tbl>
                  <a:tblPr firstRow="1" firstCol="1" bandRow="1">
                    <a:tableStyleId>{8A107856-5554-42FB-B03E-39F5DBC370BA}</a:tableStyleId>
                  </a:tblPr>
                  <a:tblGrid>
                    <a:gridCol w="45186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4632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20980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12140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234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351" t="-1429" r="-1374324" b="-74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4752" t="-1429" r="-235644" b="-74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04132" t="-1429" r="-96694" b="-74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60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Times New Roman"/>
                            </a:rPr>
                            <a:t>Check on condition</a:t>
                          </a:r>
                          <a:endParaRPr lang="en-US" sz="1600" b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1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12931" t="-97260" r="-862" b="-6136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2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12931" t="-194595" r="-862" b="-5054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3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12931" t="-294595" r="-862" b="-4054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4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12931" t="-394595" r="-862" b="-3054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5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12931" t="-501370" r="-862" b="-2095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6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12931" t="-593243" r="-862" b="-1067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7</a:t>
                          </a:r>
                          <a:endParaRPr lang="en-US" sz="2000" b="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12931" t="-693243" r="-862" b="-67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/>
          <p:cNvSpPr txBox="1"/>
          <p:nvPr/>
        </p:nvSpPr>
        <p:spPr>
          <a:xfrm>
            <a:off x="3878516" y="35052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78516" y="3942172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8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54756" y="4384174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33800" y="481468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33800" y="5284211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33800" y="5725579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34557" y="6196574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43600" y="3514619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27881" y="3993854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927881" y="444635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9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869265" y="4889309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860473" y="5340522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869265" y="5783787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18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01770" y="6213624"/>
            <a:ext cx="574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21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36156" y="3504082"/>
            <a:ext cx="184265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336156" y="3972950"/>
            <a:ext cx="184265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342795" y="4412220"/>
            <a:ext cx="184265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348236" y="4859767"/>
            <a:ext cx="184265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336156" y="5311938"/>
            <a:ext cx="184265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315200" y="5772386"/>
            <a:ext cx="184265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342795" y="6227771"/>
            <a:ext cx="184265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2743200" y="3857606"/>
            <a:ext cx="2286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743200" y="4303415"/>
            <a:ext cx="2286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743200" y="4737370"/>
            <a:ext cx="2286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743200" y="5185203"/>
            <a:ext cx="2286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743200" y="5630735"/>
            <a:ext cx="2286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743200" y="6048811"/>
            <a:ext cx="2286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743200" y="6459706"/>
            <a:ext cx="2286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3046135" y="2007449"/>
            <a:ext cx="1756936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5480948" y="1991383"/>
            <a:ext cx="1529452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ular Callout 40"/>
          <p:cNvSpPr/>
          <p:nvPr/>
        </p:nvSpPr>
        <p:spPr>
          <a:xfrm>
            <a:off x="2267439" y="2619259"/>
            <a:ext cx="2716980" cy="363740"/>
          </a:xfrm>
          <a:prstGeom prst="wedgeRoundRectCallout">
            <a:avLst>
              <a:gd name="adj1" fmla="val -18145"/>
              <a:gd name="adj2" fmla="val -82319"/>
              <a:gd name="adj3" fmla="val 16667"/>
            </a:avLst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rgbClr val="0066FF"/>
                </a:solidFill>
              </a:rPr>
              <a:t>Algo</a:t>
            </a:r>
            <a:r>
              <a:rPr lang="en-US" sz="2000" dirty="0">
                <a:solidFill>
                  <a:srgbClr val="0066FF"/>
                </a:solidFill>
              </a:rPr>
              <a:t>. 1 running time</a:t>
            </a:r>
          </a:p>
        </p:txBody>
      </p:sp>
      <p:sp>
        <p:nvSpPr>
          <p:cNvPr id="43" name="Rounded Rectangular Callout 42"/>
          <p:cNvSpPr/>
          <p:nvPr/>
        </p:nvSpPr>
        <p:spPr>
          <a:xfrm>
            <a:off x="5418104" y="2619257"/>
            <a:ext cx="2716980" cy="369332"/>
          </a:xfrm>
          <a:prstGeom prst="wedgeRoundRectCallout">
            <a:avLst>
              <a:gd name="adj1" fmla="val -20420"/>
              <a:gd name="adj2" fmla="val -84253"/>
              <a:gd name="adj3" fmla="val 16667"/>
            </a:avLst>
          </a:prstGeom>
          <a:noFill/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rgbClr val="C00000"/>
                </a:solidFill>
              </a:rPr>
              <a:t>Algo</a:t>
            </a:r>
            <a:r>
              <a:rPr lang="en-US" sz="2000" dirty="0">
                <a:solidFill>
                  <a:srgbClr val="C00000"/>
                </a:solidFill>
              </a:rPr>
              <a:t>. 2 running time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65C550CD-6454-4B6F-9740-C11E663E0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7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5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000"/>
                            </p:stCondLst>
                            <p:childTnLst>
                              <p:par>
                                <p:cTn id="9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500"/>
                            </p:stCondLst>
                            <p:childTnLst>
                              <p:par>
                                <p:cTn id="12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44" grpId="0" animBg="1"/>
      <p:bldP spid="46" grpId="0" animBg="1"/>
      <p:bldP spid="41" grpId="0" animBg="1"/>
      <p:bldP spid="4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Asymptotic Notations -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Example 9:</a:t>
                </a:r>
                <a:r>
                  <a:rPr lang="en-US" dirty="0"/>
                  <a:t> Let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dirty="0"/>
                  <a:t>  and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marL="914400" lvl="2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0" t="-17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2950657"/>
                  </p:ext>
                </p:extLst>
              </p:nvPr>
            </p:nvGraphicFramePr>
            <p:xfrm>
              <a:off x="2666999" y="3066804"/>
              <a:ext cx="6463072" cy="3566159"/>
            </p:xfrm>
            <a:graphic>
              <a:graphicData uri="http://schemas.openxmlformats.org/drawingml/2006/table">
                <a:tbl>
                  <a:tblPr firstRow="1" firstCol="1" bandRow="1">
                    <a:tableStyleId>{8A107856-5554-42FB-B03E-39F5DBC370BA}</a:tableStyleId>
                  </a:tblPr>
                  <a:tblGrid>
                    <a:gridCol w="44052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0000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1543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06818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2346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sz="1600" b="1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600" b="1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sz="1600" b="1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1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sz="1600" b="1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)=</m:t>
                              </m:r>
                              <m:r>
                                <a:rPr lang="en-IN" sz="1600" b="1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IN" sz="1600" b="1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oMath>
                          </a14:m>
                          <a:r>
                            <a:rPr lang="en-US" sz="1600" b="1" dirty="0">
                              <a:effectLst/>
                              <a:latin typeface="+mj-lt"/>
                              <a:ea typeface="Calibri"/>
                              <a:cs typeface="Times New Roman"/>
                            </a:rPr>
                            <a:t>+2</a:t>
                          </a: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IN" sz="1600" b="1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r>
                                <a:rPr lang="en-IN" sz="1600" b="1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1600" b="1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  <m:d>
                                <m:dPr>
                                  <m:ctrlPr>
                                    <a:rPr lang="en-US" sz="1600" b="1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d>
                              <m:r>
                                <a:rPr lang="en-US" sz="1600" b="1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IN" sz="1600" b="1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r>
                                <a:rPr lang="en-IN" sz="1600" b="1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IN" sz="1600" b="1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oMath>
                          </a14:m>
                          <a:r>
                            <a:rPr lang="en-US" sz="1600" b="1" dirty="0">
                              <a:effectLst/>
                              <a:latin typeface="+mj-lt"/>
                              <a:ea typeface="Calibri"/>
                              <a:cs typeface="Times New Roman"/>
                            </a:rPr>
                            <a:t> </a:t>
                          </a:r>
                          <a:r>
                            <a:rPr lang="en-US" sz="2000" b="1" kern="1200" dirty="0">
                              <a:solidFill>
                                <a:srgbClr val="C0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</a:t>
                          </a:r>
                          <a:r>
                            <a:rPr lang="en-US" sz="2000" kern="1200" dirty="0">
                              <a:solidFill>
                                <a:srgbClr val="C0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c=4)</a:t>
                          </a: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600" b="1" kern="1200" dirty="0">
                              <a:solidFill>
                                <a:schemeClr val="dk1"/>
                              </a:solidFill>
                              <a:effectLst/>
                              <a:latin typeface="+mj-lt"/>
                              <a:cs typeface="Times New Roman"/>
                            </a:rPr>
                            <a:t>g(n) for c=4</a:t>
                          </a:r>
                          <a:endParaRPr lang="en-US" sz="1600" b="1" kern="1200" dirty="0">
                            <a:solidFill>
                              <a:schemeClr val="dk1"/>
                            </a:solidFill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1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2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)≤</m:t>
                                </m:r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3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4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5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6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7</a:t>
                          </a:r>
                          <a:endParaRPr lang="en-US" sz="2000" b="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)&lt;</m:t>
                                </m:r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b="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2950657"/>
                  </p:ext>
                </p:extLst>
              </p:nvPr>
            </p:nvGraphicFramePr>
            <p:xfrm>
              <a:off x="2666999" y="3066804"/>
              <a:ext cx="6463072" cy="3566159"/>
            </p:xfrm>
            <a:graphic>
              <a:graphicData uri="http://schemas.openxmlformats.org/drawingml/2006/table">
                <a:tbl>
                  <a:tblPr firstRow="1" firstCol="1" bandRow="1">
                    <a:tableStyleId>{8A107856-5554-42FB-B03E-39F5DBC370BA}</a:tableStyleId>
                  </a:tblPr>
                  <a:tblGrid>
                    <a:gridCol w="44052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0000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1543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06818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234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389" t="-1429" r="-1376389" b="-74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4662" t="-1429" r="-234797" b="-74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04533" t="-1429" r="-96884" b="-74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600" b="1" kern="1200" dirty="0">
                              <a:solidFill>
                                <a:schemeClr val="dk1"/>
                              </a:solidFill>
                              <a:effectLst/>
                              <a:latin typeface="+mj-lt"/>
                              <a:cs typeface="Times New Roman"/>
                            </a:rPr>
                            <a:t>g(n) for c=4</a:t>
                          </a:r>
                          <a:endParaRPr lang="en-US" sz="1600" b="1" kern="1200" dirty="0">
                            <a:solidFill>
                              <a:schemeClr val="dk1"/>
                            </a:solidFill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1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12353" t="-97260" r="-588" b="-6136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2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12353" t="-194595" r="-588" b="-5054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3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12353" t="-294595" r="-588" b="-4054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4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12353" t="-394595" r="-588" b="-3054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5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12353" t="-501370" r="-588" b="-2095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6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12353" t="-593243" r="-588" b="-1067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7</a:t>
                          </a:r>
                          <a:endParaRPr lang="en-US" sz="2000" b="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12353" t="-693243" r="-588" b="-67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/>
          <p:cNvSpPr txBox="1"/>
          <p:nvPr/>
        </p:nvSpPr>
        <p:spPr>
          <a:xfrm>
            <a:off x="3886200" y="35052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86200" y="3942172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8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62440" y="4384174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41484" y="481468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41484" y="5284211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41484" y="5725579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42241" y="6196574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17935" y="3514619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43600" y="4010322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8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826016" y="444635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67400" y="4889309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58608" y="5340522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20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67400" y="5783787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24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699905" y="6213624"/>
            <a:ext cx="574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28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2743200" y="3857606"/>
            <a:ext cx="2286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743200" y="4303415"/>
            <a:ext cx="2286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743200" y="4737370"/>
            <a:ext cx="2286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743200" y="5185203"/>
            <a:ext cx="2286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743200" y="5630735"/>
            <a:ext cx="2286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743200" y="6048811"/>
            <a:ext cx="2286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743200" y="6459706"/>
            <a:ext cx="2286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3046135" y="2007449"/>
            <a:ext cx="1756936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5480948" y="1991383"/>
            <a:ext cx="1529452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8678924" y="2055912"/>
                <a:ext cx="2419842" cy="563346"/>
              </a:xfrm>
              <a:prstGeom prst="round2Diag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4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4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400" b="1" i="1" dirty="0">
                          <a:solidFill>
                            <a:srgbClr val="C00000"/>
                          </a:solidFill>
                        </a:rPr>
                        <m:t>O</m:t>
                      </m:r>
                      <m:d>
                        <m:dPr>
                          <m:ctrlPr>
                            <a:rPr lang="en-US" sz="24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  <m:d>
                            <m:dPr>
                              <m:ctrlPr>
                                <a:rPr lang="en-US" sz="2400" b="1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b="1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8924" y="2055912"/>
                <a:ext cx="2419842" cy="563346"/>
              </a:xfrm>
              <a:prstGeom prst="round2Diag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ounded Rectangular Callout 40"/>
          <p:cNvSpPr/>
          <p:nvPr/>
        </p:nvSpPr>
        <p:spPr>
          <a:xfrm>
            <a:off x="2267439" y="2619259"/>
            <a:ext cx="2716980" cy="363740"/>
          </a:xfrm>
          <a:prstGeom prst="wedgeRoundRectCallout">
            <a:avLst>
              <a:gd name="adj1" fmla="val -18145"/>
              <a:gd name="adj2" fmla="val -82319"/>
              <a:gd name="adj3" fmla="val 16667"/>
            </a:avLst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rgbClr val="0066FF"/>
                </a:solidFill>
              </a:rPr>
              <a:t>Algo</a:t>
            </a:r>
            <a:r>
              <a:rPr lang="en-US" sz="2000" dirty="0">
                <a:solidFill>
                  <a:srgbClr val="0066FF"/>
                </a:solidFill>
              </a:rPr>
              <a:t>. 1 running time</a:t>
            </a:r>
          </a:p>
        </p:txBody>
      </p:sp>
      <p:sp>
        <p:nvSpPr>
          <p:cNvPr id="43" name="Rounded Rectangular Callout 42"/>
          <p:cNvSpPr/>
          <p:nvPr/>
        </p:nvSpPr>
        <p:spPr>
          <a:xfrm>
            <a:off x="5418104" y="2619257"/>
            <a:ext cx="2716980" cy="369332"/>
          </a:xfrm>
          <a:prstGeom prst="wedgeRoundRectCallout">
            <a:avLst>
              <a:gd name="adj1" fmla="val -20420"/>
              <a:gd name="adj2" fmla="val -84253"/>
              <a:gd name="adj3" fmla="val 16667"/>
            </a:avLst>
          </a:prstGeom>
          <a:noFill/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rgbClr val="C00000"/>
                </a:solidFill>
              </a:rPr>
              <a:t>Algo</a:t>
            </a:r>
            <a:r>
              <a:rPr lang="en-US" sz="2000" dirty="0">
                <a:solidFill>
                  <a:srgbClr val="C00000"/>
                </a:solidFill>
              </a:rPr>
              <a:t>. 2 running time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65C550CD-6454-4B6F-9740-C11E663E0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19DF317-D732-4BCF-A943-1515B261F8A2}"/>
              </a:ext>
            </a:extLst>
          </p:cNvPr>
          <p:cNvSpPr txBox="1"/>
          <p:nvPr/>
        </p:nvSpPr>
        <p:spPr>
          <a:xfrm>
            <a:off x="2691898" y="3958151"/>
            <a:ext cx="6438173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78BEB21-378B-41B2-A6C7-47A4C043BA05}"/>
                  </a:ext>
                </a:extLst>
              </p:cNvPr>
              <p:cNvSpPr txBox="1"/>
              <p:nvPr/>
            </p:nvSpPr>
            <p:spPr>
              <a:xfrm>
                <a:off x="31218" y="3220436"/>
                <a:ext cx="2316661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15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2000" dirty="0"/>
                  <a:t>Here for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I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sz="2000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sz="2000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15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𝑠𝑜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 baseline="-25000" dirty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0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78BEB21-378B-41B2-A6C7-47A4C043BA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18" y="3220436"/>
                <a:ext cx="2316661" cy="1231106"/>
              </a:xfrm>
              <a:prstGeom prst="rect">
                <a:avLst/>
              </a:prstGeom>
              <a:blipFill>
                <a:blip r:embed="rId6"/>
                <a:stretch>
                  <a:fillRect t="-4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6A93688-F5F0-4B27-B576-8A1CD07C906F}"/>
              </a:ext>
            </a:extLst>
          </p:cNvPr>
          <p:cNvCxnSpPr>
            <a:cxnSpLocks/>
          </p:cNvCxnSpPr>
          <p:nvPr/>
        </p:nvCxnSpPr>
        <p:spPr>
          <a:xfrm>
            <a:off x="2362200" y="3942172"/>
            <a:ext cx="0" cy="2690791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AE855F3-67E3-46AE-B249-C0D561755714}"/>
              </a:ext>
            </a:extLst>
          </p:cNvPr>
          <p:cNvSpPr txBox="1"/>
          <p:nvPr/>
        </p:nvSpPr>
        <p:spPr>
          <a:xfrm>
            <a:off x="7183756" y="3504082"/>
            <a:ext cx="184265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81385A1-2310-47CA-9EAB-50313E28761A}"/>
              </a:ext>
            </a:extLst>
          </p:cNvPr>
          <p:cNvSpPr txBox="1"/>
          <p:nvPr/>
        </p:nvSpPr>
        <p:spPr>
          <a:xfrm>
            <a:off x="7183756" y="3972950"/>
            <a:ext cx="184265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7F79C06-DF74-42C6-8F90-CFA1B769DD52}"/>
              </a:ext>
            </a:extLst>
          </p:cNvPr>
          <p:cNvSpPr txBox="1"/>
          <p:nvPr/>
        </p:nvSpPr>
        <p:spPr>
          <a:xfrm>
            <a:off x="7190395" y="4412220"/>
            <a:ext cx="184265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3A40AF2-29B4-46B4-B6CF-946A6C6BF5EA}"/>
              </a:ext>
            </a:extLst>
          </p:cNvPr>
          <p:cNvSpPr txBox="1"/>
          <p:nvPr/>
        </p:nvSpPr>
        <p:spPr>
          <a:xfrm>
            <a:off x="7195836" y="4859767"/>
            <a:ext cx="184265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A027D23-1936-429D-A0D6-DDC58A358278}"/>
              </a:ext>
            </a:extLst>
          </p:cNvPr>
          <p:cNvSpPr txBox="1"/>
          <p:nvPr/>
        </p:nvSpPr>
        <p:spPr>
          <a:xfrm>
            <a:off x="7183756" y="5311938"/>
            <a:ext cx="184265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473DF5B-CC2E-43F5-8972-F0A472D1E901}"/>
              </a:ext>
            </a:extLst>
          </p:cNvPr>
          <p:cNvSpPr txBox="1"/>
          <p:nvPr/>
        </p:nvSpPr>
        <p:spPr>
          <a:xfrm>
            <a:off x="7162800" y="5772386"/>
            <a:ext cx="184265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79E3B53-18C0-4D23-B0ED-AACA50A6DBFA}"/>
              </a:ext>
            </a:extLst>
          </p:cNvPr>
          <p:cNvSpPr txBox="1"/>
          <p:nvPr/>
        </p:nvSpPr>
        <p:spPr>
          <a:xfrm>
            <a:off x="7190395" y="6227771"/>
            <a:ext cx="184265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58" name="Chart 57">
            <a:extLst>
              <a:ext uri="{FF2B5EF4-FFF2-40B4-BE49-F238E27FC236}">
                <a16:creationId xmlns:a16="http://schemas.microsoft.com/office/drawing/2014/main" id="{723AF857-D2EE-40E5-B225-6F6A51373E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4362358"/>
              </p:ext>
            </p:extLst>
          </p:nvPr>
        </p:nvGraphicFramePr>
        <p:xfrm>
          <a:off x="9190679" y="4384174"/>
          <a:ext cx="2871619" cy="20386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81903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1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500"/>
                            </p:stCondLst>
                            <p:childTnLst>
                              <p:par>
                                <p:cTn id="1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000"/>
                            </p:stCondLst>
                            <p:childTnLst>
                              <p:par>
                                <p:cTn id="13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44" grpId="0" animBg="1"/>
      <p:bldP spid="46" grpId="0" animBg="1"/>
      <p:bldP spid="40" grpId="0" animBg="1"/>
      <p:bldP spid="41" grpId="0" animBg="1"/>
      <p:bldP spid="43" grpId="0" animBg="1"/>
      <p:bldP spid="45" grpId="0" animBg="1"/>
      <p:bldP spid="47" grpId="0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Graphic spid="58" grpId="0">
        <p:bldAsOne/>
      </p:bldGraphic>
      <p:bldGraphic spid="58" grpId="1">
        <p:bldAsOne/>
      </p:bldGraphic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Asymptotic Notations -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Example 10: </a:t>
                </a: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m:rPr>
                        <m:nor/>
                      </m:rPr>
                      <a:rPr lang="en-US" i="1" dirty="0"/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i="1" dirty="0"/>
                      <m:t>+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i="1" dirty="0"/>
                      <m:t>+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 2</m:t>
                    </m:r>
                    <m:r>
                      <m:rPr>
                        <m:nor/>
                      </m:rPr>
                      <a:rPr lang="en-IN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dirty="0"/>
              </a:p>
              <a:p>
                <a:pPr marL="914400" lvl="2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0" t="-17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9837934"/>
                  </p:ext>
                </p:extLst>
              </p:nvPr>
            </p:nvGraphicFramePr>
            <p:xfrm>
              <a:off x="2667000" y="3066804"/>
              <a:ext cx="6276678" cy="2668245"/>
            </p:xfrm>
            <a:graphic>
              <a:graphicData uri="http://schemas.openxmlformats.org/drawingml/2006/table">
                <a:tbl>
                  <a:tblPr firstRow="1" firstCol="1" bandRow="1">
                    <a:tableStyleId>{8A107856-5554-42FB-B03E-39F5DBC370BA}</a:tableStyleId>
                  </a:tblPr>
                  <a:tblGrid>
                    <a:gridCol w="42782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4809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9222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00853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2346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sz="1600" b="1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r>
                                  <a:rPr lang="en-US" sz="1600" b="1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1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IN" sz="1600" b="1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b="1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c*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1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  <m:d>
                                <m:dPr>
                                  <m:ctrlPr>
                                    <a:rPr lang="en-US" sz="1600" b="1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d>
                              <m:r>
                                <a:rPr lang="en-US" sz="1600" b="1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2000" b="1" kern="1200" dirty="0">
                              <a:solidFill>
                                <a:srgbClr val="C0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</a:t>
                          </a:r>
                          <a:r>
                            <a:rPr lang="en-US" sz="2000" kern="1200" dirty="0">
                              <a:solidFill>
                                <a:srgbClr val="C0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c=6)</a:t>
                          </a: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60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cs typeface="Times New Roman"/>
                            </a:rPr>
                            <a:t>Check on condition</a:t>
                          </a:r>
                          <a:endParaRPr lang="en-US" sz="1600" b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1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2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)&gt;</m:t>
                                </m:r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3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 &gt;</m:t>
                                </m:r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4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5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9837934"/>
                  </p:ext>
                </p:extLst>
              </p:nvPr>
            </p:nvGraphicFramePr>
            <p:xfrm>
              <a:off x="2667000" y="3066804"/>
              <a:ext cx="6276678" cy="2668245"/>
            </p:xfrm>
            <a:graphic>
              <a:graphicData uri="http://schemas.openxmlformats.org/drawingml/2006/table">
                <a:tbl>
                  <a:tblPr firstRow="1" firstCol="1" bandRow="1">
                    <a:tableStyleId>{8A107856-5554-42FB-B03E-39F5DBC370BA}</a:tableStyleId>
                  </a:tblPr>
                  <a:tblGrid>
                    <a:gridCol w="42782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4809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9222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00853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234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429" t="-1429" r="-1375714" b="-53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4739" t="-1429" r="-235540" b="-53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04070" t="-1429" r="-96512" b="-53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60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cs typeface="Times New Roman"/>
                            </a:rPr>
                            <a:t>Check on condition</a:t>
                          </a:r>
                          <a:endParaRPr lang="en-US" sz="1600" b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1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12727" t="-97260" r="-606" b="-4123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2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12727" t="-194595" r="-606" b="-3067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3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12727" t="-294595" r="-606" b="-2067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4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12727" t="-400000" r="-606" b="-1095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5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12727" t="-493243" r="-606" b="-81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/>
          <p:cNvSpPr txBox="1"/>
          <p:nvPr/>
        </p:nvSpPr>
        <p:spPr>
          <a:xfrm>
            <a:off x="3733800" y="35052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33800" y="3942172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58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10040" y="4384174"/>
            <a:ext cx="58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164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89084" y="4814680"/>
            <a:ext cx="601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362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89083" y="5284211"/>
            <a:ext cx="601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682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38800" y="35052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23081" y="3984435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48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486400" y="4436931"/>
            <a:ext cx="601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162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99723" y="4879890"/>
            <a:ext cx="772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384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486400" y="5331103"/>
            <a:ext cx="601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750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044923" y="4845458"/>
            <a:ext cx="18004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031357" y="5324162"/>
            <a:ext cx="18004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2743200" y="3857606"/>
            <a:ext cx="2286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743200" y="4303415"/>
            <a:ext cx="2286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743200" y="4737370"/>
            <a:ext cx="2286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743200" y="5185203"/>
            <a:ext cx="2286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743200" y="5630735"/>
            <a:ext cx="2286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65C550CD-6454-4B6F-9740-C11E663E0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40808EF-DF98-4797-B618-52483D318B72}"/>
                  </a:ext>
                </a:extLst>
              </p:cNvPr>
              <p:cNvSpPr txBox="1"/>
              <p:nvPr/>
            </p:nvSpPr>
            <p:spPr>
              <a:xfrm>
                <a:off x="8351926" y="1902308"/>
                <a:ext cx="2851915" cy="971969"/>
              </a:xfrm>
              <a:prstGeom prst="round2Diag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𝑷𝒓𝒐𝒗𝒆</m:t>
                      </m:r>
                      <m:r>
                        <a:rPr lang="en-IN" sz="24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𝒕𝒉𝒂𝒕</m:t>
                      </m:r>
                    </m:oMath>
                  </m:oMathPara>
                </a14:m>
                <a:endParaRPr lang="en-IN" sz="2400" b="1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4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4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400" b="1" i="1" dirty="0">
                          <a:solidFill>
                            <a:srgbClr val="C00000"/>
                          </a:solidFill>
                        </a:rPr>
                        <m:t>O</m:t>
                      </m:r>
                      <m:d>
                        <m:dPr>
                          <m:ctrlPr>
                            <a:rPr lang="en-US" sz="24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  <m:d>
                            <m:dPr>
                              <m:ctrlPr>
                                <a:rPr lang="en-US" sz="2400" b="1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b="1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40808EF-DF98-4797-B618-52483D318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1926" y="1902308"/>
                <a:ext cx="2851915" cy="971969"/>
              </a:xfrm>
              <a:prstGeom prst="round2Diag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AF1EDEE4-60B0-4EA6-94FA-052A5296922D}"/>
              </a:ext>
            </a:extLst>
          </p:cNvPr>
          <p:cNvSpPr txBox="1"/>
          <p:nvPr/>
        </p:nvSpPr>
        <p:spPr>
          <a:xfrm>
            <a:off x="7010400" y="3520589"/>
            <a:ext cx="18004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38FC2FE-D08B-4ACE-A670-F5A75A126CC1}"/>
              </a:ext>
            </a:extLst>
          </p:cNvPr>
          <p:cNvSpPr txBox="1"/>
          <p:nvPr/>
        </p:nvSpPr>
        <p:spPr>
          <a:xfrm>
            <a:off x="7044923" y="3988307"/>
            <a:ext cx="18004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5D11408-DA48-4D53-89E7-500F96E81636}"/>
              </a:ext>
            </a:extLst>
          </p:cNvPr>
          <p:cNvSpPr txBox="1"/>
          <p:nvPr/>
        </p:nvSpPr>
        <p:spPr>
          <a:xfrm>
            <a:off x="7044923" y="4445507"/>
            <a:ext cx="18004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84CFE40-F10C-4EA4-A119-3BA048D7796E}"/>
              </a:ext>
            </a:extLst>
          </p:cNvPr>
          <p:cNvSpPr txBox="1"/>
          <p:nvPr/>
        </p:nvSpPr>
        <p:spPr>
          <a:xfrm>
            <a:off x="2714922" y="4873324"/>
            <a:ext cx="6228756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61582E7-406C-4C77-A6CA-45DDE9FC7190}"/>
              </a:ext>
            </a:extLst>
          </p:cNvPr>
          <p:cNvCxnSpPr>
            <a:cxnSpLocks/>
          </p:cNvCxnSpPr>
          <p:nvPr/>
        </p:nvCxnSpPr>
        <p:spPr>
          <a:xfrm>
            <a:off x="2438400" y="4837041"/>
            <a:ext cx="0" cy="894172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9BCF29F-24C4-4198-BAF4-32641610BCCB}"/>
                  </a:ext>
                </a:extLst>
              </p:cNvPr>
              <p:cNvSpPr txBox="1"/>
              <p:nvPr/>
            </p:nvSpPr>
            <p:spPr>
              <a:xfrm>
                <a:off x="9318038" y="3274368"/>
                <a:ext cx="2316661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15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2000" dirty="0"/>
                  <a:t>Here for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sz="2000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sz="2000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15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𝑠𝑜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 baseline="-25000" dirty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000" b="0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9BCF29F-24C4-4198-BAF4-32641610B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038" y="3274368"/>
                <a:ext cx="2316661" cy="1231106"/>
              </a:xfrm>
              <a:prstGeom prst="rect">
                <a:avLst/>
              </a:prstGeom>
              <a:blipFill>
                <a:blip r:embed="rId5"/>
                <a:stretch>
                  <a:fillRect t="-4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028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  <p:bldP spid="13" grpId="0"/>
      <p:bldP spid="16" grpId="0"/>
      <p:bldP spid="17" grpId="0"/>
      <p:bldP spid="18" grpId="0"/>
      <p:bldP spid="19" grpId="0"/>
      <p:bldP spid="20" grpId="0"/>
      <p:bldP spid="28" grpId="0" animBg="1"/>
      <p:bldP spid="29" grpId="0" animBg="1"/>
      <p:bldP spid="47" grpId="0" animBg="1"/>
      <p:bldP spid="48" grpId="0" animBg="1"/>
      <p:bldP spid="49" grpId="0" animBg="1"/>
      <p:bldP spid="50" grpId="0" animBg="1"/>
      <p:bldP spid="40" grpId="0" animBg="1"/>
      <p:bldP spid="5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Asymptotic Notations -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Example 11: </a:t>
                </a: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m:rPr>
                        <m:nor/>
                      </m:rPr>
                      <a:rPr lang="en-US" i="1" dirty="0"/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i="1" dirty="0"/>
                      <m:t>+ 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pPr marL="914400" lvl="2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0" t="-17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9398731"/>
                  </p:ext>
                </p:extLst>
              </p:nvPr>
            </p:nvGraphicFramePr>
            <p:xfrm>
              <a:off x="2667000" y="3066804"/>
              <a:ext cx="6276678" cy="3117202"/>
            </p:xfrm>
            <a:graphic>
              <a:graphicData uri="http://schemas.openxmlformats.org/drawingml/2006/table">
                <a:tbl>
                  <a:tblPr firstRow="1" firstCol="1" bandRow="1">
                    <a:tableStyleId>{8A107856-5554-42FB-B03E-39F5DBC370BA}</a:tableStyleId>
                  </a:tblPr>
                  <a:tblGrid>
                    <a:gridCol w="42782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4809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9222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00853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2346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sz="1600" b="1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r>
                                  <a:rPr lang="en-US" sz="1600" b="1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1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IN" sz="1600" b="1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b="1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c*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1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  <m:d>
                                <m:dPr>
                                  <m:ctrlPr>
                                    <a:rPr lang="en-US" sz="1600" b="1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d>
                              <m:r>
                                <a:rPr lang="en-US" sz="1600" b="1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2000" b="1" kern="1200" dirty="0">
                              <a:solidFill>
                                <a:srgbClr val="C0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</a:t>
                          </a:r>
                          <a:r>
                            <a:rPr lang="en-US" sz="2000" kern="1200" dirty="0">
                              <a:solidFill>
                                <a:srgbClr val="C0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c=7)</a:t>
                          </a: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60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cs typeface="Times New Roman"/>
                            </a:rPr>
                            <a:t>Check on condition</a:t>
                          </a:r>
                          <a:endParaRPr lang="en-US" sz="1600" b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1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2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)&gt;</m:t>
                                </m:r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3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 &gt;</m:t>
                                </m:r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4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5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  <a:latin typeface="+mj-lt"/>
                              <a:ea typeface="Calibri"/>
                              <a:cs typeface="Times New Roman"/>
                            </a:rPr>
                            <a:t>6</a:t>
                          </a: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286313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9398731"/>
                  </p:ext>
                </p:extLst>
              </p:nvPr>
            </p:nvGraphicFramePr>
            <p:xfrm>
              <a:off x="2667000" y="3066804"/>
              <a:ext cx="6276678" cy="3117202"/>
            </p:xfrm>
            <a:graphic>
              <a:graphicData uri="http://schemas.openxmlformats.org/drawingml/2006/table">
                <a:tbl>
                  <a:tblPr firstRow="1" firstCol="1" bandRow="1">
                    <a:tableStyleId>{8A107856-5554-42FB-B03E-39F5DBC370BA}</a:tableStyleId>
                  </a:tblPr>
                  <a:tblGrid>
                    <a:gridCol w="42782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4809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9222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00853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234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429" t="-1429" r="-1375714" b="-63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4739" t="-1429" r="-235540" b="-63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04070" t="-1429" r="-96512" b="-63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60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cs typeface="Times New Roman"/>
                            </a:rPr>
                            <a:t>Check on condition</a:t>
                          </a:r>
                          <a:endParaRPr lang="en-US" sz="1600" b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1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12727" t="-97260" r="-606" b="-5095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2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12727" t="-194595" r="-606" b="-4027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3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12727" t="-294595" r="-606" b="-3027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4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12727" t="-394595" r="-606" b="-2027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5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12727" t="-501370" r="-606" b="-1054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  <a:latin typeface="+mj-lt"/>
                              <a:ea typeface="Calibri"/>
                              <a:cs typeface="Times New Roman"/>
                            </a:rPr>
                            <a:t>6</a:t>
                          </a: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12727" t="-593243" r="-606" b="-40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863137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/>
          <p:cNvSpPr txBox="1"/>
          <p:nvPr/>
        </p:nvSpPr>
        <p:spPr>
          <a:xfrm>
            <a:off x="3733800" y="35052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33800" y="3942172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33800" y="4384174"/>
            <a:ext cx="58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71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89084" y="4814680"/>
            <a:ext cx="601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124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89083" y="5284211"/>
            <a:ext cx="601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197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38800" y="35052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23081" y="3984435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28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46485" y="4436931"/>
            <a:ext cx="601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56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99723" y="4879890"/>
            <a:ext cx="772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112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486400" y="5331103"/>
            <a:ext cx="601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224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045753" y="4845458"/>
            <a:ext cx="18004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032187" y="5324162"/>
            <a:ext cx="18004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2743200" y="3857606"/>
            <a:ext cx="2286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743200" y="4303415"/>
            <a:ext cx="2286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743200" y="4737370"/>
            <a:ext cx="2286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743200" y="5185203"/>
            <a:ext cx="2286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743200" y="5630735"/>
            <a:ext cx="2286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65C550CD-6454-4B6F-9740-C11E663E0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40808EF-DF98-4797-B618-52483D318B72}"/>
                  </a:ext>
                </a:extLst>
              </p:cNvPr>
              <p:cNvSpPr txBox="1"/>
              <p:nvPr/>
            </p:nvSpPr>
            <p:spPr>
              <a:xfrm>
                <a:off x="8351926" y="1902308"/>
                <a:ext cx="2851915" cy="971969"/>
              </a:xfrm>
              <a:prstGeom prst="round2Diag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𝑷𝒓𝒐𝒗𝒆</m:t>
                      </m:r>
                      <m:r>
                        <a:rPr lang="en-IN" sz="24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𝒕𝒉𝒂𝒕</m:t>
                      </m:r>
                    </m:oMath>
                  </m:oMathPara>
                </a14:m>
                <a:endParaRPr lang="en-IN" sz="2400" b="1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4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4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400" b="1" i="1" dirty="0">
                          <a:solidFill>
                            <a:srgbClr val="C00000"/>
                          </a:solidFill>
                        </a:rPr>
                        <m:t>O</m:t>
                      </m:r>
                      <m:d>
                        <m:dPr>
                          <m:ctrlPr>
                            <a:rPr lang="en-US" sz="24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  <m:d>
                            <m:dPr>
                              <m:ctrlPr>
                                <a:rPr lang="en-US" sz="2400" b="1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b="1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40808EF-DF98-4797-B618-52483D318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1926" y="1902308"/>
                <a:ext cx="2851915" cy="971969"/>
              </a:xfrm>
              <a:prstGeom prst="round2Diag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AF1EDEE4-60B0-4EA6-94FA-052A5296922D}"/>
              </a:ext>
            </a:extLst>
          </p:cNvPr>
          <p:cNvSpPr txBox="1"/>
          <p:nvPr/>
        </p:nvSpPr>
        <p:spPr>
          <a:xfrm>
            <a:off x="7011230" y="3516868"/>
            <a:ext cx="18004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38FC2FE-D08B-4ACE-A670-F5A75A126CC1}"/>
              </a:ext>
            </a:extLst>
          </p:cNvPr>
          <p:cNvSpPr txBox="1"/>
          <p:nvPr/>
        </p:nvSpPr>
        <p:spPr>
          <a:xfrm>
            <a:off x="7045753" y="3988307"/>
            <a:ext cx="18004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5D11408-DA48-4D53-89E7-500F96E81636}"/>
              </a:ext>
            </a:extLst>
          </p:cNvPr>
          <p:cNvSpPr txBox="1"/>
          <p:nvPr/>
        </p:nvSpPr>
        <p:spPr>
          <a:xfrm>
            <a:off x="7045753" y="4445507"/>
            <a:ext cx="18004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84CFE40-F10C-4EA4-A119-3BA048D7796E}"/>
              </a:ext>
            </a:extLst>
          </p:cNvPr>
          <p:cNvSpPr txBox="1"/>
          <p:nvPr/>
        </p:nvSpPr>
        <p:spPr>
          <a:xfrm>
            <a:off x="2667000" y="5319458"/>
            <a:ext cx="6248400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61582E7-406C-4C77-A6CA-45DDE9FC7190}"/>
              </a:ext>
            </a:extLst>
          </p:cNvPr>
          <p:cNvCxnSpPr>
            <a:cxnSpLocks/>
          </p:cNvCxnSpPr>
          <p:nvPr/>
        </p:nvCxnSpPr>
        <p:spPr>
          <a:xfrm>
            <a:off x="2438400" y="5289834"/>
            <a:ext cx="0" cy="894172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9BCF29F-24C4-4198-BAF4-32641610BCCB}"/>
                  </a:ext>
                </a:extLst>
              </p:cNvPr>
              <p:cNvSpPr txBox="1"/>
              <p:nvPr/>
            </p:nvSpPr>
            <p:spPr>
              <a:xfrm>
                <a:off x="9318038" y="3274368"/>
                <a:ext cx="2316661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15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2000" dirty="0"/>
                  <a:t>Here for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IN" sz="2000" b="0" i="1" dirty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sz="2000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sz="2000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15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𝑠𝑜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 baseline="-25000" dirty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000" b="0" i="1" dirty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9BCF29F-24C4-4198-BAF4-32641610B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038" y="3274368"/>
                <a:ext cx="2316661" cy="1231106"/>
              </a:xfrm>
              <a:prstGeom prst="rect">
                <a:avLst/>
              </a:prstGeom>
              <a:blipFill>
                <a:blip r:embed="rId5"/>
                <a:stretch>
                  <a:fillRect t="-4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7ADEE82-B982-448E-A089-DDE69F12E18F}"/>
              </a:ext>
            </a:extLst>
          </p:cNvPr>
          <p:cNvCxnSpPr/>
          <p:nvPr/>
        </p:nvCxnSpPr>
        <p:spPr>
          <a:xfrm>
            <a:off x="2743200" y="6019800"/>
            <a:ext cx="2286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33F2F2F-1BCA-4D74-A5AE-4EA4825C6985}"/>
              </a:ext>
            </a:extLst>
          </p:cNvPr>
          <p:cNvSpPr txBox="1"/>
          <p:nvPr/>
        </p:nvSpPr>
        <p:spPr>
          <a:xfrm>
            <a:off x="3581400" y="5772090"/>
            <a:ext cx="601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298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A6B799-06CA-4D55-B2F1-632FD61E023A}"/>
              </a:ext>
            </a:extLst>
          </p:cNvPr>
          <p:cNvSpPr txBox="1"/>
          <p:nvPr/>
        </p:nvSpPr>
        <p:spPr>
          <a:xfrm>
            <a:off x="5399723" y="5772090"/>
            <a:ext cx="772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448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E528B8A-DF57-4C36-955C-C370F7B83D99}"/>
              </a:ext>
            </a:extLst>
          </p:cNvPr>
          <p:cNvSpPr txBox="1"/>
          <p:nvPr/>
        </p:nvSpPr>
        <p:spPr>
          <a:xfrm>
            <a:off x="7010400" y="5761243"/>
            <a:ext cx="18004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223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500"/>
                            </p:stCondLst>
                            <p:childTnLst>
                              <p:par>
                                <p:cTn id="10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  <p:bldP spid="13" grpId="0"/>
      <p:bldP spid="16" grpId="0"/>
      <p:bldP spid="17" grpId="0"/>
      <p:bldP spid="18" grpId="0"/>
      <p:bldP spid="19" grpId="0"/>
      <p:bldP spid="20" grpId="0"/>
      <p:bldP spid="28" grpId="0" animBg="1"/>
      <p:bldP spid="29" grpId="0" animBg="1"/>
      <p:bldP spid="47" grpId="0" animBg="1"/>
      <p:bldP spid="48" grpId="0" animBg="1"/>
      <p:bldP spid="49" grpId="0" animBg="1"/>
      <p:bldP spid="50" grpId="0" animBg="1"/>
      <p:bldP spid="40" grpId="0" animBg="1"/>
      <p:bldP spid="51" grpId="0"/>
      <p:bldP spid="31" grpId="0"/>
      <p:bldP spid="32" grpId="0"/>
      <p:bldP spid="3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Asymptotic Notations -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88241" y="2057400"/>
                <a:ext cx="9784080" cy="420624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Example 12: </a:t>
                </a: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4∗2</m:t>
                        </m:r>
                      </m:e>
                      <m:sup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m:rPr>
                        <m:nor/>
                      </m:rPr>
                      <a:rPr lang="en-US" i="1" dirty="0"/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pPr marL="914400" lvl="2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8241" y="2057400"/>
                <a:ext cx="9784080" cy="4206240"/>
              </a:xfrm>
              <a:blipFill>
                <a:blip r:embed="rId2"/>
                <a:stretch>
                  <a:fillRect l="-810" t="-17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77698823"/>
                  </p:ext>
                </p:extLst>
              </p:nvPr>
            </p:nvGraphicFramePr>
            <p:xfrm>
              <a:off x="2667000" y="3066804"/>
              <a:ext cx="6276678" cy="1770331"/>
            </p:xfrm>
            <a:graphic>
              <a:graphicData uri="http://schemas.openxmlformats.org/drawingml/2006/table">
                <a:tbl>
                  <a:tblPr firstRow="1" firstCol="1" bandRow="1">
                    <a:tableStyleId>{8A107856-5554-42FB-B03E-39F5DBC370BA}</a:tableStyleId>
                  </a:tblPr>
                  <a:tblGrid>
                    <a:gridCol w="42782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4809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9222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00853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2346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sz="1600" b="1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r>
                                  <a:rPr lang="en-US" sz="1600" b="1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1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IN" sz="1600" b="1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b="1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c*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1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  <m:d>
                                <m:dPr>
                                  <m:ctrlPr>
                                    <a:rPr lang="en-US" sz="1600" b="1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d>
                              <m:r>
                                <a:rPr lang="en-US" sz="1600" b="1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2000" b="1" kern="1200" dirty="0">
                              <a:solidFill>
                                <a:srgbClr val="C0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</a:t>
                          </a:r>
                          <a:r>
                            <a:rPr lang="en-US" sz="2000" kern="1200" dirty="0">
                              <a:solidFill>
                                <a:srgbClr val="C0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c=4)</a:t>
                          </a: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60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cs typeface="Times New Roman"/>
                            </a:rPr>
                            <a:t>Check on condition</a:t>
                          </a:r>
                          <a:endParaRPr lang="en-US" sz="1600" b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1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2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)&gt;</m:t>
                                </m:r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3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 &gt;</m:t>
                                </m:r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77698823"/>
                  </p:ext>
                </p:extLst>
              </p:nvPr>
            </p:nvGraphicFramePr>
            <p:xfrm>
              <a:off x="2667000" y="3066804"/>
              <a:ext cx="6276678" cy="1770331"/>
            </p:xfrm>
            <a:graphic>
              <a:graphicData uri="http://schemas.openxmlformats.org/drawingml/2006/table">
                <a:tbl>
                  <a:tblPr firstRow="1" firstCol="1" bandRow="1">
                    <a:tableStyleId>{8A107856-5554-42FB-B03E-39F5DBC370BA}</a:tableStyleId>
                  </a:tblPr>
                  <a:tblGrid>
                    <a:gridCol w="42782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4809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9222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00853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234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429" t="-1429" r="-1375714" b="-32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4739" t="-1429" r="-235540" b="-32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04070" t="-1429" r="-96512" b="-32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60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cs typeface="Times New Roman"/>
                            </a:rPr>
                            <a:t>Check on condition</a:t>
                          </a:r>
                          <a:endParaRPr lang="en-US" sz="1600" b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1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12727" t="-97260" r="-606" b="-2095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2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12727" t="-194595" r="-606" b="-1067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3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12727" t="-294595" r="-606" b="-67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/>
          <p:cNvSpPr txBox="1"/>
          <p:nvPr/>
        </p:nvSpPr>
        <p:spPr>
          <a:xfrm>
            <a:off x="3733800" y="35052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33800" y="3942172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32018" y="4408684"/>
            <a:ext cx="58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15000" y="35052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8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23081" y="3984435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46485" y="4408684"/>
            <a:ext cx="601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32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2743200" y="3857606"/>
            <a:ext cx="2286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743200" y="4303415"/>
            <a:ext cx="2286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743200" y="4737370"/>
            <a:ext cx="2286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65C550CD-6454-4B6F-9740-C11E663E0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40808EF-DF98-4797-B618-52483D318B72}"/>
                  </a:ext>
                </a:extLst>
              </p:cNvPr>
              <p:cNvSpPr txBox="1"/>
              <p:nvPr/>
            </p:nvSpPr>
            <p:spPr>
              <a:xfrm>
                <a:off x="8351926" y="1902308"/>
                <a:ext cx="2851915" cy="971969"/>
              </a:xfrm>
              <a:prstGeom prst="round2Diag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𝑷𝒓𝒐𝒗𝒆</m:t>
                      </m:r>
                      <m:r>
                        <a:rPr lang="en-IN" sz="24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𝒕𝒉𝒂𝒕</m:t>
                      </m:r>
                    </m:oMath>
                  </m:oMathPara>
                </a14:m>
                <a:endParaRPr lang="en-IN" sz="2400" b="1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4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4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l-GR" sz="24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r>
                        <m:rPr>
                          <m:nor/>
                        </m:rPr>
                        <a:rPr lang="en-IN" sz="24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  <m:d>
                            <m:dPr>
                              <m:ctrlPr>
                                <a:rPr lang="en-US" sz="2400" b="1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b="1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40808EF-DF98-4797-B618-52483D318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1926" y="1902308"/>
                <a:ext cx="2851915" cy="971969"/>
              </a:xfrm>
              <a:prstGeom prst="round2Diag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AF1EDEE4-60B0-4EA6-94FA-052A5296922D}"/>
              </a:ext>
            </a:extLst>
          </p:cNvPr>
          <p:cNvSpPr txBox="1"/>
          <p:nvPr/>
        </p:nvSpPr>
        <p:spPr>
          <a:xfrm>
            <a:off x="7011230" y="3520589"/>
            <a:ext cx="18004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38FC2FE-D08B-4ACE-A670-F5A75A126CC1}"/>
              </a:ext>
            </a:extLst>
          </p:cNvPr>
          <p:cNvSpPr txBox="1"/>
          <p:nvPr/>
        </p:nvSpPr>
        <p:spPr>
          <a:xfrm>
            <a:off x="7045753" y="3988307"/>
            <a:ext cx="18004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5D11408-DA48-4D53-89E7-500F96E81636}"/>
              </a:ext>
            </a:extLst>
          </p:cNvPr>
          <p:cNvSpPr txBox="1"/>
          <p:nvPr/>
        </p:nvSpPr>
        <p:spPr>
          <a:xfrm>
            <a:off x="7045753" y="4445507"/>
            <a:ext cx="18004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84CFE40-F10C-4EA4-A119-3BA048D7796E}"/>
              </a:ext>
            </a:extLst>
          </p:cNvPr>
          <p:cNvSpPr txBox="1"/>
          <p:nvPr/>
        </p:nvSpPr>
        <p:spPr>
          <a:xfrm>
            <a:off x="2667000" y="3516515"/>
            <a:ext cx="627667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61582E7-406C-4C77-A6CA-45DDE9FC7190}"/>
              </a:ext>
            </a:extLst>
          </p:cNvPr>
          <p:cNvCxnSpPr>
            <a:cxnSpLocks/>
          </p:cNvCxnSpPr>
          <p:nvPr/>
        </p:nvCxnSpPr>
        <p:spPr>
          <a:xfrm>
            <a:off x="2438400" y="3504883"/>
            <a:ext cx="0" cy="1279401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9BCF29F-24C4-4198-BAF4-32641610BCCB}"/>
                  </a:ext>
                </a:extLst>
              </p:cNvPr>
              <p:cNvSpPr txBox="1"/>
              <p:nvPr/>
            </p:nvSpPr>
            <p:spPr>
              <a:xfrm>
                <a:off x="9318038" y="3274368"/>
                <a:ext cx="2316661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15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2000" dirty="0"/>
                  <a:t>Here for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IN" sz="2000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IN" sz="2000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sz="2000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15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𝑠𝑜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 baseline="-25000" dirty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000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9BCF29F-24C4-4198-BAF4-32641610B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038" y="3274368"/>
                <a:ext cx="2316661" cy="1231106"/>
              </a:xfrm>
              <a:prstGeom prst="rect">
                <a:avLst/>
              </a:prstGeom>
              <a:blipFill>
                <a:blip r:embed="rId5"/>
                <a:stretch>
                  <a:fillRect t="-4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5451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6" grpId="0"/>
      <p:bldP spid="17" grpId="0"/>
      <p:bldP spid="18" grpId="0"/>
      <p:bldP spid="47" grpId="0" animBg="1"/>
      <p:bldP spid="48" grpId="0" animBg="1"/>
      <p:bldP spid="49" grpId="0" animBg="1"/>
      <p:bldP spid="50" grpId="0" animBg="1"/>
      <p:bldP spid="40" grpId="0" animBg="1"/>
      <p:bldP spid="5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Asymptotic Notations -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Example 13: </a:t>
                </a: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IN" i="1" dirty="0">
                        <a:latin typeface="Cambria Math" panose="02040503050406030204" pitchFamily="18" charset="0"/>
                      </a:rPr>
                      <m:t>16</m:t>
                    </m:r>
                    <m:r>
                      <m:rPr>
                        <m:nor/>
                      </m:rPr>
                      <a:rPr lang="en-IN" i="1" dirty="0">
                        <a:latin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IN" i="1" dirty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and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N" i="0" dirty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n-IN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914400" lvl="2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0" t="-17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0347236"/>
                  </p:ext>
                </p:extLst>
              </p:nvPr>
            </p:nvGraphicFramePr>
            <p:xfrm>
              <a:off x="844936" y="2514600"/>
              <a:ext cx="8098743" cy="4015116"/>
            </p:xfrm>
            <a:graphic>
              <a:graphicData uri="http://schemas.openxmlformats.org/drawingml/2006/table">
                <a:tbl>
                  <a:tblPr firstRow="1" firstCol="1" bandRow="1">
                    <a:tableStyleId>{8A107856-5554-42FB-B03E-39F5DBC370BA}</a:tableStyleId>
                  </a:tblPr>
                  <a:tblGrid>
                    <a:gridCol w="45596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2008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0817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016340">
                      <a:extLst>
                        <a:ext uri="{9D8B030D-6E8A-4147-A177-3AD203B41FA5}">
                          <a16:colId xmlns:a16="http://schemas.microsoft.com/office/drawing/2014/main" val="2568714214"/>
                        </a:ext>
                      </a:extLst>
                    </a:gridCol>
                    <a:gridCol w="289818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2346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sz="1800" b="1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800" b="1" dirty="0" smtClean="0">
                                    <a:effectLst/>
                                  </a:rPr>
                                  <m:t>c</m:t>
                                </m:r>
                                <m:r>
                                  <m:rPr>
                                    <m:nor/>
                                  </m:rPr>
                                  <a:rPr lang="en-US" sz="1800" b="1" dirty="0" smtClean="0">
                                    <a:effectLst/>
                                  </a:rPr>
                                  <m:t>1 ∗</m:t>
                                </m:r>
                                <m:r>
                                  <a:rPr lang="en-US" sz="1800" b="1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d>
                                  <m:dPr>
                                    <m:ctrlPr>
                                      <a:rPr lang="en-US" sz="1800" b="1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1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</m:d>
                                <m:r>
                                  <a:rPr lang="en-US" sz="1800" b="1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1800" b="1" kern="1200" dirty="0">
                                    <a:solidFill>
                                      <a:srgbClr val="C00000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sz="1800" kern="1200" dirty="0">
                                    <a:solidFill>
                                      <a:srgbClr val="C00000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c</m:t>
                                </m:r>
                                <m:r>
                                  <m:rPr>
                                    <m:nor/>
                                  </m:rPr>
                                  <a:rPr lang="en-US" sz="1800" kern="1200" dirty="0">
                                    <a:solidFill>
                                      <a:srgbClr val="C00000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=1)</m:t>
                                </m:r>
                              </m:oMath>
                            </m:oMathPara>
                          </a14:m>
                          <a:endParaRPr lang="en-US" sz="1800" kern="1200" dirty="0">
                            <a:solidFill>
                              <a:srgbClr val="C0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f(n)</a:t>
                          </a: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800" b="1" dirty="0" smtClean="0">
                                    <a:effectLst/>
                                  </a:rPr>
                                  <m:t>c</m:t>
                                </m:r>
                                <m:r>
                                  <m:rPr>
                                    <m:nor/>
                                  </m:rPr>
                                  <a:rPr lang="en-IN" sz="1800" b="1" i="0" dirty="0" smtClean="0">
                                    <a:effectLst/>
                                  </a:rPr>
                                  <m:t>2</m:t>
                                </m:r>
                                <m:r>
                                  <m:rPr>
                                    <m:nor/>
                                  </m:rPr>
                                  <a:rPr lang="en-US" sz="1800" b="1" dirty="0" smtClean="0">
                                    <a:effectLst/>
                                  </a:rPr>
                                  <m:t> ∗</m:t>
                                </m:r>
                                <m:r>
                                  <a:rPr lang="en-US" sz="1800" b="1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d>
                                  <m:dPr>
                                    <m:ctrlPr>
                                      <a:rPr lang="en-US" sz="1800" b="1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1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</m:d>
                                <m:r>
                                  <a:rPr lang="en-US" sz="1800" b="1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1800" b="1" kern="1200" dirty="0">
                                    <a:solidFill>
                                      <a:srgbClr val="C00000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sz="1800" kern="1200" dirty="0">
                                    <a:solidFill>
                                      <a:srgbClr val="C00000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c</m:t>
                                </m:r>
                                <m:r>
                                  <m:rPr>
                                    <m:nor/>
                                  </m:rPr>
                                  <a:rPr lang="en-US" sz="1800" kern="1200" dirty="0">
                                    <a:solidFill>
                                      <a:srgbClr val="C00000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en-IN" sz="1800" b="1" i="0" kern="1200" dirty="0" smtClean="0">
                                    <a:solidFill>
                                      <a:srgbClr val="C00000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5</m:t>
                                </m:r>
                                <m:r>
                                  <m:rPr>
                                    <m:nor/>
                                  </m:rPr>
                                  <a:rPr lang="en-US" sz="1800" kern="1200" dirty="0">
                                    <a:solidFill>
                                      <a:srgbClr val="C00000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kern="1200" dirty="0">
                            <a:solidFill>
                              <a:srgbClr val="C0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cs typeface="Times New Roman"/>
                            </a:rPr>
                            <a:t>Check on condition</a:t>
                          </a:r>
                          <a:endParaRPr lang="en-US" sz="1800" b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1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1∗</m:t>
                                </m:r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sz="16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6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IN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2∗</m:t>
                                </m:r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2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1∗</m:t>
                                </m:r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sz="16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6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IN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2∗</m:t>
                                </m:r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3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1∗</m:t>
                                </m:r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sz="16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6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IN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2∗</m:t>
                                </m:r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4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1∗</m:t>
                                </m:r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sz="16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6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IN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2∗</m:t>
                                </m:r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  <a:latin typeface="+mj-lt"/>
                              <a:ea typeface="Calibri"/>
                              <a:cs typeface="Times New Roman"/>
                            </a:rPr>
                            <a:t>.</a:t>
                          </a: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  <a:latin typeface="+mj-lt"/>
                              <a:ea typeface="Calibri"/>
                              <a:cs typeface="Times New Roman"/>
                            </a:rPr>
                            <a:t>.</a:t>
                          </a: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  <a:latin typeface="+mj-lt"/>
                              <a:ea typeface="Calibri"/>
                              <a:cs typeface="Times New Roman"/>
                            </a:rPr>
                            <a:t>.</a:t>
                          </a: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  <a:latin typeface="+mj-lt"/>
                              <a:ea typeface="Calibri"/>
                              <a:cs typeface="Times New Roman"/>
                            </a:rPr>
                            <a:t>.</a:t>
                          </a: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600" b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Calibri"/>
                              <a:cs typeface="Times New Roman"/>
                            </a:rPr>
                            <a:t>.</a:t>
                          </a: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64009476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  <a:latin typeface="+mn-lt"/>
                              <a:ea typeface="Calibri"/>
                              <a:cs typeface="Times New Roman"/>
                            </a:rPr>
                            <a:t>16</a:t>
                          </a: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1∗</m:t>
                                </m:r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sz="16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6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IN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2∗</m:t>
                                </m:r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2566177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  <a:latin typeface="+mn-lt"/>
                              <a:ea typeface="Calibri"/>
                              <a:cs typeface="Times New Roman"/>
                            </a:rPr>
                            <a:t>17</a:t>
                          </a: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1∗</m:t>
                                </m:r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sz="16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6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IN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2∗</m:t>
                                </m:r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41180750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  <a:latin typeface="+mn-lt"/>
                              <a:ea typeface="Calibri"/>
                              <a:cs typeface="Times New Roman"/>
                            </a:rPr>
                            <a:t>18</a:t>
                          </a: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1∗</m:t>
                                </m:r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sz="16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6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IN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2∗</m:t>
                                </m:r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257136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0347236"/>
                  </p:ext>
                </p:extLst>
              </p:nvPr>
            </p:nvGraphicFramePr>
            <p:xfrm>
              <a:off x="844936" y="2514600"/>
              <a:ext cx="8098743" cy="4015116"/>
            </p:xfrm>
            <a:graphic>
              <a:graphicData uri="http://schemas.openxmlformats.org/drawingml/2006/table">
                <a:tbl>
                  <a:tblPr firstRow="1" firstCol="1" bandRow="1">
                    <a:tableStyleId>{8A107856-5554-42FB-B03E-39F5DBC370BA}</a:tableStyleId>
                  </a:tblPr>
                  <a:tblGrid>
                    <a:gridCol w="45596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2008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0817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016340">
                      <a:extLst>
                        <a:ext uri="{9D8B030D-6E8A-4147-A177-3AD203B41FA5}">
                          <a16:colId xmlns:a16="http://schemas.microsoft.com/office/drawing/2014/main" val="2568714214"/>
                        </a:ext>
                      </a:extLst>
                    </a:gridCol>
                    <a:gridCol w="289818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234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333" t="-1429" r="-1676000" b="-8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6950" t="-1429" r="-345745" b="-8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f(n)</a:t>
                          </a: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58308" t="-1429" r="-144411" b="-8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cs typeface="Times New Roman"/>
                            </a:rPr>
                            <a:t>Check on condition</a:t>
                          </a:r>
                          <a:endParaRPr lang="en-US" sz="1800" b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1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79622" t="-97260" r="-420" b="-7150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2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79622" t="-194595" r="-420" b="-6054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3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79622" t="-294595" r="-420" b="-5054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4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79622" t="-394595" r="-420" b="-4054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  <a:latin typeface="+mj-lt"/>
                              <a:ea typeface="Calibri"/>
                              <a:cs typeface="Times New Roman"/>
                            </a:rPr>
                            <a:t>.</a:t>
                          </a: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  <a:latin typeface="+mj-lt"/>
                              <a:ea typeface="Calibri"/>
                              <a:cs typeface="Times New Roman"/>
                            </a:rPr>
                            <a:t>.</a:t>
                          </a: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  <a:latin typeface="+mj-lt"/>
                              <a:ea typeface="Calibri"/>
                              <a:cs typeface="Times New Roman"/>
                            </a:rPr>
                            <a:t>.</a:t>
                          </a: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  <a:latin typeface="+mj-lt"/>
                              <a:ea typeface="Calibri"/>
                              <a:cs typeface="Times New Roman"/>
                            </a:rPr>
                            <a:t>.</a:t>
                          </a: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600" b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Calibri"/>
                              <a:cs typeface="Times New Roman"/>
                            </a:rPr>
                            <a:t>.</a:t>
                          </a: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64009476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  <a:latin typeface="+mn-lt"/>
                              <a:ea typeface="Calibri"/>
                              <a:cs typeface="Times New Roman"/>
                            </a:rPr>
                            <a:t>16</a:t>
                          </a: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79622" t="-602740" r="-420" b="-2095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2566177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  <a:latin typeface="+mn-lt"/>
                              <a:ea typeface="Calibri"/>
                              <a:cs typeface="Times New Roman"/>
                            </a:rPr>
                            <a:t>17</a:t>
                          </a: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79622" t="-693243" r="-420" b="-1067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1180750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  <a:latin typeface="+mn-lt"/>
                              <a:ea typeface="Calibri"/>
                              <a:cs typeface="Times New Roman"/>
                            </a:rPr>
                            <a:t>18</a:t>
                          </a: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79622" t="-793243" r="-420" b="-67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571369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6" name="TextBox 15"/>
          <p:cNvSpPr txBox="1"/>
          <p:nvPr/>
        </p:nvSpPr>
        <p:spPr>
          <a:xfrm>
            <a:off x="2133600" y="29718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17881" y="3451035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141285" y="3903531"/>
            <a:ext cx="601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9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894523" y="4293104"/>
            <a:ext cx="772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6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914400" y="3276600"/>
            <a:ext cx="2286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914400" y="3722409"/>
            <a:ext cx="2286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914400" y="4156364"/>
            <a:ext cx="2286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914400" y="4604197"/>
            <a:ext cx="2286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65C550CD-6454-4B6F-9740-C11E663E0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40808EF-DF98-4797-B618-52483D318B72}"/>
                  </a:ext>
                </a:extLst>
              </p:cNvPr>
              <p:cNvSpPr txBox="1"/>
              <p:nvPr/>
            </p:nvSpPr>
            <p:spPr>
              <a:xfrm>
                <a:off x="9111485" y="1902308"/>
                <a:ext cx="2851915" cy="971969"/>
              </a:xfrm>
              <a:prstGeom prst="round2Diag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𝑷𝒓𝒐𝒗𝒆</m:t>
                      </m:r>
                      <m:r>
                        <a:rPr lang="en-IN" sz="24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𝒕𝒉𝒂𝒕</m:t>
                      </m:r>
                    </m:oMath>
                  </m:oMathPara>
                </a14:m>
                <a:endParaRPr lang="en-IN" sz="2400" b="1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4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4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sz="24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d>
                        <m:dPr>
                          <m:ctrlPr>
                            <a:rPr lang="en-US" sz="24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  <m:d>
                            <m:dPr>
                              <m:ctrlPr>
                                <a:rPr lang="en-US" sz="2400" b="1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b="1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40808EF-DF98-4797-B618-52483D318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1485" y="1902308"/>
                <a:ext cx="2851915" cy="971969"/>
              </a:xfrm>
              <a:prstGeom prst="round2Diag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684CFE40-F10C-4EA4-A119-3BA048D7796E}"/>
              </a:ext>
            </a:extLst>
          </p:cNvPr>
          <p:cNvSpPr txBox="1"/>
          <p:nvPr/>
        </p:nvSpPr>
        <p:spPr>
          <a:xfrm>
            <a:off x="844936" y="5638800"/>
            <a:ext cx="8098742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61582E7-406C-4C77-A6CA-45DDE9FC7190}"/>
              </a:ext>
            </a:extLst>
          </p:cNvPr>
          <p:cNvCxnSpPr>
            <a:cxnSpLocks/>
          </p:cNvCxnSpPr>
          <p:nvPr/>
        </p:nvCxnSpPr>
        <p:spPr>
          <a:xfrm>
            <a:off x="533400" y="5791200"/>
            <a:ext cx="0" cy="83820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9BCF29F-24C4-4198-BAF4-32641610BCCB}"/>
                  </a:ext>
                </a:extLst>
              </p:cNvPr>
              <p:cNvSpPr txBox="1"/>
              <p:nvPr/>
            </p:nvSpPr>
            <p:spPr>
              <a:xfrm>
                <a:off x="9355504" y="3600154"/>
                <a:ext cx="2316661" cy="2007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15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2000" dirty="0"/>
                  <a:t>Here for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I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17</m:t>
                    </m:r>
                  </m:oMath>
                </a14:m>
                <a:r>
                  <a:rPr lang="en-US" sz="2000" dirty="0"/>
                  <a:t>, </a:t>
                </a:r>
                <a:endParaRPr lang="en-IN" sz="200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15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 dirty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IN" sz="2000" i="1" dirty="0">
                          <a:latin typeface="Cambria Math" panose="02040503050406030204" pitchFamily="18" charset="0"/>
                        </a:rPr>
                        <m:t>1∗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IN" sz="2000" i="1" dirty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IN" sz="20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IN" sz="2000" i="1" dirty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IN" sz="2000" b="0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IN" sz="2000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15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𝑠𝑜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 baseline="-25000" dirty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000" b="0" i="1" dirty="0" smtClean="0">
                          <a:latin typeface="Cambria Math" panose="02040503050406030204" pitchFamily="18" charset="0"/>
                        </a:rPr>
                        <m:t>17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IN" sz="2000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15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IN" sz="2000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000" b="0" i="1" dirty="0" smtClean="0">
                          <a:latin typeface="Cambria Math" panose="02040503050406030204" pitchFamily="18" charset="0"/>
                        </a:rPr>
                        <m:t>1,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IN" sz="20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000" b="0" i="1" dirty="0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9BCF29F-24C4-4198-BAF4-32641610B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5504" y="3600154"/>
                <a:ext cx="2316661" cy="2007729"/>
              </a:xfrm>
              <a:prstGeom prst="rect">
                <a:avLst/>
              </a:prstGeom>
              <a:blipFill>
                <a:blip r:embed="rId5"/>
                <a:stretch>
                  <a:fillRect t="-6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AF2CE4C1-D8BD-48E0-A95B-9C5F0B6047BC}"/>
              </a:ext>
            </a:extLst>
          </p:cNvPr>
          <p:cNvSpPr txBox="1"/>
          <p:nvPr/>
        </p:nvSpPr>
        <p:spPr>
          <a:xfrm>
            <a:off x="3292319" y="29718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BEAB369-9172-4B64-9044-4D7BC36FF0DA}"/>
              </a:ext>
            </a:extLst>
          </p:cNvPr>
          <p:cNvSpPr txBox="1"/>
          <p:nvPr/>
        </p:nvSpPr>
        <p:spPr>
          <a:xfrm>
            <a:off x="3276600" y="3451035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7303A77-CA78-4E1E-8014-34956CE240FE}"/>
              </a:ext>
            </a:extLst>
          </p:cNvPr>
          <p:cNvSpPr txBox="1"/>
          <p:nvPr/>
        </p:nvSpPr>
        <p:spPr>
          <a:xfrm>
            <a:off x="3300004" y="3886200"/>
            <a:ext cx="601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86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78BAA80-744E-449F-B721-6B2415286851}"/>
              </a:ext>
            </a:extLst>
          </p:cNvPr>
          <p:cNvSpPr txBox="1"/>
          <p:nvPr/>
        </p:nvSpPr>
        <p:spPr>
          <a:xfrm>
            <a:off x="3124200" y="4270904"/>
            <a:ext cx="772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130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A336FA0-6A5B-4EAD-A254-22FC5F6A3299}"/>
              </a:ext>
            </a:extLst>
          </p:cNvPr>
          <p:cNvSpPr txBox="1"/>
          <p:nvPr/>
        </p:nvSpPr>
        <p:spPr>
          <a:xfrm>
            <a:off x="4816319" y="29718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E09F88D-DCF2-4451-A039-7A7660FC7FB8}"/>
              </a:ext>
            </a:extLst>
          </p:cNvPr>
          <p:cNvSpPr txBox="1"/>
          <p:nvPr/>
        </p:nvSpPr>
        <p:spPr>
          <a:xfrm>
            <a:off x="4800600" y="3451035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64DEE05-B256-4C92-9645-45592427B0D5}"/>
              </a:ext>
            </a:extLst>
          </p:cNvPr>
          <p:cNvSpPr txBox="1"/>
          <p:nvPr/>
        </p:nvSpPr>
        <p:spPr>
          <a:xfrm>
            <a:off x="4808285" y="3878323"/>
            <a:ext cx="601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6F7F408-2D64-49AD-9B0F-73148C7050E3}"/>
              </a:ext>
            </a:extLst>
          </p:cNvPr>
          <p:cNvSpPr txBox="1"/>
          <p:nvPr/>
        </p:nvSpPr>
        <p:spPr>
          <a:xfrm>
            <a:off x="4648200" y="4267200"/>
            <a:ext cx="772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80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1DDA1EC-33E7-4AA6-99C6-6630CFCFCB00}"/>
              </a:ext>
            </a:extLst>
          </p:cNvPr>
          <p:cNvSpPr txBox="1"/>
          <p:nvPr/>
        </p:nvSpPr>
        <p:spPr>
          <a:xfrm>
            <a:off x="6211684" y="3454351"/>
            <a:ext cx="25487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F957429-87AE-4A0F-8060-1D2A79DBB9A4}"/>
              </a:ext>
            </a:extLst>
          </p:cNvPr>
          <p:cNvSpPr txBox="1"/>
          <p:nvPr/>
        </p:nvSpPr>
        <p:spPr>
          <a:xfrm>
            <a:off x="6197830" y="3955219"/>
            <a:ext cx="2641370" cy="2988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1A5E045-2282-4181-BA8E-C7BDFC308A94}"/>
              </a:ext>
            </a:extLst>
          </p:cNvPr>
          <p:cNvSpPr txBox="1"/>
          <p:nvPr/>
        </p:nvSpPr>
        <p:spPr>
          <a:xfrm>
            <a:off x="6172200" y="4355068"/>
            <a:ext cx="264137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BC1A497-5F21-493B-8559-1A30CF4862D6}"/>
              </a:ext>
            </a:extLst>
          </p:cNvPr>
          <p:cNvSpPr txBox="1"/>
          <p:nvPr/>
        </p:nvSpPr>
        <p:spPr>
          <a:xfrm>
            <a:off x="6215975" y="2983774"/>
            <a:ext cx="25487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5FA5F60-C282-43A2-BFDC-2181B3CA50B8}"/>
              </a:ext>
            </a:extLst>
          </p:cNvPr>
          <p:cNvCxnSpPr/>
          <p:nvPr/>
        </p:nvCxnSpPr>
        <p:spPr>
          <a:xfrm>
            <a:off x="914400" y="5562600"/>
            <a:ext cx="2286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CFC288C-66C0-4264-9DF6-30BDC7F79150}"/>
              </a:ext>
            </a:extLst>
          </p:cNvPr>
          <p:cNvCxnSpPr/>
          <p:nvPr/>
        </p:nvCxnSpPr>
        <p:spPr>
          <a:xfrm>
            <a:off x="990600" y="5972194"/>
            <a:ext cx="2286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8DC18AC-4EB2-4BE5-9C1C-9896CAC23692}"/>
              </a:ext>
            </a:extLst>
          </p:cNvPr>
          <p:cNvSpPr txBox="1"/>
          <p:nvPr/>
        </p:nvSpPr>
        <p:spPr>
          <a:xfrm>
            <a:off x="1818323" y="5238690"/>
            <a:ext cx="772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256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AA5CD1-F18D-41F0-89E9-FD16B2E417C0}"/>
              </a:ext>
            </a:extLst>
          </p:cNvPr>
          <p:cNvSpPr txBox="1"/>
          <p:nvPr/>
        </p:nvSpPr>
        <p:spPr>
          <a:xfrm>
            <a:off x="3124200" y="5238690"/>
            <a:ext cx="772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1282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23A655B-FD32-4741-A8F6-776C4180066F}"/>
              </a:ext>
            </a:extLst>
          </p:cNvPr>
          <p:cNvCxnSpPr/>
          <p:nvPr/>
        </p:nvCxnSpPr>
        <p:spPr>
          <a:xfrm>
            <a:off x="914400" y="5105400"/>
            <a:ext cx="2286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5C7BD8B-5094-4225-9113-CAB8B6EB0E10}"/>
              </a:ext>
            </a:extLst>
          </p:cNvPr>
          <p:cNvSpPr txBox="1"/>
          <p:nvPr/>
        </p:nvSpPr>
        <p:spPr>
          <a:xfrm>
            <a:off x="4648200" y="5238690"/>
            <a:ext cx="772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1280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583C547-D17A-4C12-AB58-093608609533}"/>
              </a:ext>
            </a:extLst>
          </p:cNvPr>
          <p:cNvSpPr txBox="1"/>
          <p:nvPr/>
        </p:nvSpPr>
        <p:spPr>
          <a:xfrm>
            <a:off x="6172200" y="5269468"/>
            <a:ext cx="264137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7695773-29BD-4195-AB12-31D001001383}"/>
              </a:ext>
            </a:extLst>
          </p:cNvPr>
          <p:cNvSpPr txBox="1"/>
          <p:nvPr/>
        </p:nvSpPr>
        <p:spPr>
          <a:xfrm>
            <a:off x="1818323" y="5638800"/>
            <a:ext cx="772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289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C951F89-95FF-44D3-891D-39765C2099C6}"/>
              </a:ext>
            </a:extLst>
          </p:cNvPr>
          <p:cNvSpPr txBox="1"/>
          <p:nvPr/>
        </p:nvSpPr>
        <p:spPr>
          <a:xfrm>
            <a:off x="3124200" y="5695890"/>
            <a:ext cx="772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1430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B739F1E-7B2A-472F-99DD-6C151190F0BB}"/>
              </a:ext>
            </a:extLst>
          </p:cNvPr>
          <p:cNvSpPr txBox="1"/>
          <p:nvPr/>
        </p:nvSpPr>
        <p:spPr>
          <a:xfrm>
            <a:off x="4648200" y="5695890"/>
            <a:ext cx="772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1445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A1EC683-6282-4F99-B2E5-5101645F7DB1}"/>
              </a:ext>
            </a:extLst>
          </p:cNvPr>
          <p:cNvSpPr txBox="1"/>
          <p:nvPr/>
        </p:nvSpPr>
        <p:spPr>
          <a:xfrm>
            <a:off x="6121630" y="5650468"/>
            <a:ext cx="264137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7828A5E-96EE-49F8-93F5-B56D3D080067}"/>
              </a:ext>
            </a:extLst>
          </p:cNvPr>
          <p:cNvSpPr txBox="1"/>
          <p:nvPr/>
        </p:nvSpPr>
        <p:spPr>
          <a:xfrm>
            <a:off x="1828800" y="6096000"/>
            <a:ext cx="772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324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5061323-6F18-4761-B0A9-C3BCB83E36D7}"/>
              </a:ext>
            </a:extLst>
          </p:cNvPr>
          <p:cNvSpPr txBox="1"/>
          <p:nvPr/>
        </p:nvSpPr>
        <p:spPr>
          <a:xfrm>
            <a:off x="3124200" y="6096000"/>
            <a:ext cx="772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1589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0F353ED-F90D-40A6-B021-9F181E02DD52}"/>
              </a:ext>
            </a:extLst>
          </p:cNvPr>
          <p:cNvSpPr txBox="1"/>
          <p:nvPr/>
        </p:nvSpPr>
        <p:spPr>
          <a:xfrm>
            <a:off x="4648200" y="6096000"/>
            <a:ext cx="772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1620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3924BAC-6DB4-4B8A-BA1D-DCBD1D0C513C}"/>
              </a:ext>
            </a:extLst>
          </p:cNvPr>
          <p:cNvSpPr txBox="1"/>
          <p:nvPr/>
        </p:nvSpPr>
        <p:spPr>
          <a:xfrm>
            <a:off x="6172200" y="6107668"/>
            <a:ext cx="264137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066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5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0"/>
                            </p:stCondLst>
                            <p:childTnLst>
                              <p:par>
                                <p:cTn id="9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500"/>
                            </p:stCondLst>
                            <p:childTnLst>
                              <p:par>
                                <p:cTn id="12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000"/>
                            </p:stCondLst>
                            <p:childTnLst>
                              <p:par>
                                <p:cTn id="1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500"/>
                            </p:stCondLst>
                            <p:childTnLst>
                              <p:par>
                                <p:cTn id="1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3000"/>
                            </p:stCondLst>
                            <p:childTnLst>
                              <p:par>
                                <p:cTn id="14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00"/>
                            </p:stCondLst>
                            <p:childTnLst>
                              <p:par>
                                <p:cTn id="1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500"/>
                            </p:stCondLst>
                            <p:childTnLst>
                              <p:par>
                                <p:cTn id="16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47" grpId="0" animBg="1"/>
      <p:bldP spid="40" grpId="0" animBg="1"/>
      <p:bldP spid="51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6" grpId="0" animBg="1"/>
      <p:bldP spid="67" grpId="0" animBg="1"/>
      <p:bldP spid="68" grpId="0" animBg="1"/>
      <p:bldP spid="69" grpId="0" animBg="1"/>
      <p:bldP spid="37" grpId="0"/>
      <p:bldP spid="38" grpId="0"/>
      <p:bldP spid="41" grpId="0"/>
      <p:bldP spid="42" grpId="0" animBg="1"/>
      <p:bldP spid="43" grpId="0"/>
      <p:bldP spid="44" grpId="0"/>
      <p:bldP spid="46" grpId="0"/>
      <p:bldP spid="48" grpId="0" animBg="1"/>
      <p:bldP spid="49" grpId="0"/>
      <p:bldP spid="50" grpId="0"/>
      <p:bldP spid="52" grpId="0"/>
      <p:bldP spid="5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Asymptotic Notations -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Example 14: </a:t>
                </a: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m:rPr>
                        <m:nor/>
                      </m:rP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0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n-IN" dirty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n-IN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IN" b="0" i="1" dirty="0" smtClean="0">
                        <a:latin typeface="Cambria Math" panose="02040503050406030204" pitchFamily="18" charset="0"/>
                      </a:rPr>
                      <m:t>+5</m:t>
                    </m:r>
                    <m:r>
                      <m:rPr>
                        <m:nor/>
                      </m:rPr>
                      <a:rPr lang="en-IN" b="0" i="1" dirty="0" smtClean="0">
                        <a:latin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IN" b="0" i="1" dirty="0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and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IN" b="0" i="0" dirty="0" smtClean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</m:oMath>
                </a14:m>
                <a:endParaRPr lang="en-US" dirty="0"/>
              </a:p>
              <a:p>
                <a:pPr marL="914400" lvl="2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0" t="-17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1143222"/>
                  </p:ext>
                </p:extLst>
              </p:nvPr>
            </p:nvGraphicFramePr>
            <p:xfrm>
              <a:off x="844936" y="3066804"/>
              <a:ext cx="8098743" cy="2668245"/>
            </p:xfrm>
            <a:graphic>
              <a:graphicData uri="http://schemas.openxmlformats.org/drawingml/2006/table">
                <a:tbl>
                  <a:tblPr firstRow="1" firstCol="1" bandRow="1">
                    <a:tableStyleId>{8A107856-5554-42FB-B03E-39F5DBC370BA}</a:tableStyleId>
                  </a:tblPr>
                  <a:tblGrid>
                    <a:gridCol w="45596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2008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0817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016340">
                      <a:extLst>
                        <a:ext uri="{9D8B030D-6E8A-4147-A177-3AD203B41FA5}">
                          <a16:colId xmlns:a16="http://schemas.microsoft.com/office/drawing/2014/main" val="2568714214"/>
                        </a:ext>
                      </a:extLst>
                    </a:gridCol>
                    <a:gridCol w="289818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2346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sz="1800" b="1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800" b="1" dirty="0" smtClean="0">
                                    <a:effectLst/>
                                  </a:rPr>
                                  <m:t>c</m:t>
                                </m:r>
                                <m:r>
                                  <m:rPr>
                                    <m:nor/>
                                  </m:rPr>
                                  <a:rPr lang="en-US" sz="1800" b="1" dirty="0" smtClean="0">
                                    <a:effectLst/>
                                  </a:rPr>
                                  <m:t>1 ∗</m:t>
                                </m:r>
                                <m:r>
                                  <a:rPr lang="en-US" sz="1800" b="1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d>
                                  <m:dPr>
                                    <m:ctrlPr>
                                      <a:rPr lang="en-US" sz="1800" b="1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1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</m:d>
                                <m:r>
                                  <a:rPr lang="en-US" sz="1800" b="1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1800" b="1" kern="1200" dirty="0">
                                    <a:solidFill>
                                      <a:srgbClr val="C00000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sz="1800" kern="1200" dirty="0">
                                    <a:solidFill>
                                      <a:srgbClr val="C00000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c</m:t>
                                </m:r>
                                <m:r>
                                  <m:rPr>
                                    <m:nor/>
                                  </m:rPr>
                                  <a:rPr lang="en-US" sz="1800" kern="1200" dirty="0">
                                    <a:solidFill>
                                      <a:srgbClr val="C00000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=1)</m:t>
                                </m:r>
                              </m:oMath>
                            </m:oMathPara>
                          </a14:m>
                          <a:endParaRPr lang="en-US" sz="1800" kern="1200" dirty="0">
                            <a:solidFill>
                              <a:srgbClr val="C0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f(n)</a:t>
                          </a: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800" b="1" dirty="0" smtClean="0">
                                    <a:effectLst/>
                                  </a:rPr>
                                  <m:t>c</m:t>
                                </m:r>
                                <m:r>
                                  <m:rPr>
                                    <m:nor/>
                                  </m:rPr>
                                  <a:rPr lang="en-IN" sz="1800" b="1" i="0" dirty="0" smtClean="0">
                                    <a:effectLst/>
                                  </a:rPr>
                                  <m:t>2</m:t>
                                </m:r>
                                <m:r>
                                  <m:rPr>
                                    <m:nor/>
                                  </m:rPr>
                                  <a:rPr lang="en-US" sz="1800" b="1" dirty="0" smtClean="0">
                                    <a:effectLst/>
                                  </a:rPr>
                                  <m:t> ∗</m:t>
                                </m:r>
                                <m:r>
                                  <a:rPr lang="en-US" sz="1800" b="1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d>
                                  <m:dPr>
                                    <m:ctrlPr>
                                      <a:rPr lang="en-US" sz="1800" b="1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1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</m:d>
                                <m:r>
                                  <a:rPr lang="en-US" sz="1800" b="1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1800" b="1" kern="1200" dirty="0">
                                    <a:solidFill>
                                      <a:srgbClr val="C00000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sz="1800" kern="1200" dirty="0">
                                    <a:solidFill>
                                      <a:srgbClr val="C00000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c</m:t>
                                </m:r>
                                <m:r>
                                  <m:rPr>
                                    <m:nor/>
                                  </m:rPr>
                                  <a:rPr lang="en-US" sz="1800" kern="1200" dirty="0">
                                    <a:solidFill>
                                      <a:srgbClr val="C00000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en-IN" sz="1800" b="1" i="0" kern="1200" dirty="0" smtClean="0">
                                    <a:solidFill>
                                      <a:srgbClr val="C00000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5</m:t>
                                </m:r>
                                <m:r>
                                  <m:rPr>
                                    <m:nor/>
                                  </m:rPr>
                                  <a:rPr lang="en-US" sz="1800" kern="1200" dirty="0">
                                    <a:solidFill>
                                      <a:srgbClr val="C00000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kern="1200" dirty="0">
                            <a:solidFill>
                              <a:srgbClr val="C0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cs typeface="Times New Roman"/>
                            </a:rPr>
                            <a:t>Check on condition</a:t>
                          </a:r>
                          <a:endParaRPr lang="en-US" sz="1800" b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1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1∗</m:t>
                                </m:r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sz="16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6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IN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2∗</m:t>
                                </m:r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2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1∗</m:t>
                                </m:r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sz="16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6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IN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2∗</m:t>
                                </m:r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3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1∗</m:t>
                                </m:r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sz="16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6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IN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2∗</m:t>
                                </m:r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4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1∗</m:t>
                                </m:r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sz="16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6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IN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2∗</m:t>
                                </m:r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  <a:latin typeface="+mj-lt"/>
                              <a:ea typeface="Calibri"/>
                              <a:cs typeface="Times New Roman"/>
                            </a:rPr>
                            <a:t>5</a:t>
                          </a: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1∗</m:t>
                                </m:r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sz="16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6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IN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2∗</m:t>
                                </m:r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803098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1143222"/>
                  </p:ext>
                </p:extLst>
              </p:nvPr>
            </p:nvGraphicFramePr>
            <p:xfrm>
              <a:off x="844936" y="3066804"/>
              <a:ext cx="8098743" cy="2668245"/>
            </p:xfrm>
            <a:graphic>
              <a:graphicData uri="http://schemas.openxmlformats.org/drawingml/2006/table">
                <a:tbl>
                  <a:tblPr firstRow="1" firstCol="1" bandRow="1">
                    <a:tableStyleId>{8A107856-5554-42FB-B03E-39F5DBC370BA}</a:tableStyleId>
                  </a:tblPr>
                  <a:tblGrid>
                    <a:gridCol w="45596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2008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0817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016340">
                      <a:extLst>
                        <a:ext uri="{9D8B030D-6E8A-4147-A177-3AD203B41FA5}">
                          <a16:colId xmlns:a16="http://schemas.microsoft.com/office/drawing/2014/main" val="2568714214"/>
                        </a:ext>
                      </a:extLst>
                    </a:gridCol>
                    <a:gridCol w="289818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234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333" t="-1429" r="-1676000" b="-53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6950" t="-1429" r="-345745" b="-53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f(n)</a:t>
                          </a: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58308" t="-1429" r="-144411" b="-53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cs typeface="Times New Roman"/>
                            </a:rPr>
                            <a:t>Check on condition</a:t>
                          </a:r>
                          <a:endParaRPr lang="en-US" sz="1800" b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1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79622" t="-97260" r="-420" b="-4095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2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79622" t="-194595" r="-420" b="-3040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3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79622" t="-294595" r="-420" b="-2040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4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79622" t="-400000" r="-420" b="-1068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  <a:latin typeface="+mj-lt"/>
                              <a:ea typeface="Calibri"/>
                              <a:cs typeface="Times New Roman"/>
                            </a:rPr>
                            <a:t>5</a:t>
                          </a: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79622" t="-493243" r="-420" b="-54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030985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6" name="TextBox 15"/>
          <p:cNvSpPr txBox="1"/>
          <p:nvPr/>
        </p:nvSpPr>
        <p:spPr>
          <a:xfrm>
            <a:off x="2057400" y="35052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57400" y="3984435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57400" y="4436931"/>
            <a:ext cx="601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8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828800" y="4879890"/>
            <a:ext cx="772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16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914400" y="3857606"/>
            <a:ext cx="2286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914400" y="4303415"/>
            <a:ext cx="2286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914400" y="4737370"/>
            <a:ext cx="2286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914400" y="5185203"/>
            <a:ext cx="2286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65C550CD-6454-4B6F-9740-C11E663E0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40808EF-DF98-4797-B618-52483D318B72}"/>
                  </a:ext>
                </a:extLst>
              </p:cNvPr>
              <p:cNvSpPr txBox="1"/>
              <p:nvPr/>
            </p:nvSpPr>
            <p:spPr>
              <a:xfrm>
                <a:off x="8351926" y="1902308"/>
                <a:ext cx="2851915" cy="971969"/>
              </a:xfrm>
              <a:prstGeom prst="round2Diag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𝑷𝒓𝒐𝒗𝒆</m:t>
                      </m:r>
                      <m:r>
                        <a:rPr lang="en-IN" sz="24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𝒕𝒉𝒂𝒕</m:t>
                      </m:r>
                    </m:oMath>
                  </m:oMathPara>
                </a14:m>
                <a:endParaRPr lang="en-IN" sz="2400" b="1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4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4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sz="24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d>
                        <m:dPr>
                          <m:ctrlPr>
                            <a:rPr lang="en-US" sz="24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  <m:d>
                            <m:dPr>
                              <m:ctrlPr>
                                <a:rPr lang="en-US" sz="2400" b="1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b="1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40808EF-DF98-4797-B618-52483D318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1926" y="1902308"/>
                <a:ext cx="2851915" cy="971969"/>
              </a:xfrm>
              <a:prstGeom prst="round2Diag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684CFE40-F10C-4EA4-A119-3BA048D7796E}"/>
              </a:ext>
            </a:extLst>
          </p:cNvPr>
          <p:cNvSpPr txBox="1"/>
          <p:nvPr/>
        </p:nvSpPr>
        <p:spPr>
          <a:xfrm>
            <a:off x="838200" y="5334000"/>
            <a:ext cx="8098742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61582E7-406C-4C77-A6CA-45DDE9FC7190}"/>
              </a:ext>
            </a:extLst>
          </p:cNvPr>
          <p:cNvCxnSpPr>
            <a:cxnSpLocks/>
          </p:cNvCxnSpPr>
          <p:nvPr/>
        </p:nvCxnSpPr>
        <p:spPr>
          <a:xfrm>
            <a:off x="533400" y="5323748"/>
            <a:ext cx="0" cy="894172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9BCF29F-24C4-4198-BAF4-32641610BCCB}"/>
                  </a:ext>
                </a:extLst>
              </p:cNvPr>
              <p:cNvSpPr txBox="1"/>
              <p:nvPr/>
            </p:nvSpPr>
            <p:spPr>
              <a:xfrm>
                <a:off x="9355504" y="3600154"/>
                <a:ext cx="2316661" cy="1930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15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2000" dirty="0"/>
                  <a:t>Here for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IN" sz="2000" b="0" i="1" dirty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IN" sz="2000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sz="2000" i="1" dirty="0">
                        <a:latin typeface="Cambria Math" panose="02040503050406030204" pitchFamily="18" charset="0"/>
                      </a:rPr>
                      <m:t>1∗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sz="2000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sz="2000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IN" sz="2000" i="1" dirty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IN" sz="2000" i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15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𝑠𝑜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 baseline="-25000" dirty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000" b="0" i="1" dirty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IN" sz="2000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15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IN" sz="2000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000" b="0" i="1" dirty="0" smtClean="0">
                          <a:latin typeface="Cambria Math" panose="02040503050406030204" pitchFamily="18" charset="0"/>
                        </a:rPr>
                        <m:t>1,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IN" sz="20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000" b="0" i="1" dirty="0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9BCF29F-24C4-4198-BAF4-32641610B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5504" y="3600154"/>
                <a:ext cx="2316661" cy="1930785"/>
              </a:xfrm>
              <a:prstGeom prst="rect">
                <a:avLst/>
              </a:prstGeom>
              <a:blipFill>
                <a:blip r:embed="rId5"/>
                <a:stretch>
                  <a:fillRect l="-789" t="-6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AF2CE4C1-D8BD-48E0-A95B-9C5F0B6047BC}"/>
              </a:ext>
            </a:extLst>
          </p:cNvPr>
          <p:cNvSpPr txBox="1"/>
          <p:nvPr/>
        </p:nvSpPr>
        <p:spPr>
          <a:xfrm>
            <a:off x="3292319" y="35052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BEAB369-9172-4B64-9044-4D7BC36FF0DA}"/>
              </a:ext>
            </a:extLst>
          </p:cNvPr>
          <p:cNvSpPr txBox="1"/>
          <p:nvPr/>
        </p:nvSpPr>
        <p:spPr>
          <a:xfrm>
            <a:off x="3276600" y="3984435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7303A77-CA78-4E1E-8014-34956CE240FE}"/>
              </a:ext>
            </a:extLst>
          </p:cNvPr>
          <p:cNvSpPr txBox="1"/>
          <p:nvPr/>
        </p:nvSpPr>
        <p:spPr>
          <a:xfrm>
            <a:off x="3300004" y="4419600"/>
            <a:ext cx="601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78BAA80-744E-449F-B721-6B2415286851}"/>
              </a:ext>
            </a:extLst>
          </p:cNvPr>
          <p:cNvSpPr txBox="1"/>
          <p:nvPr/>
        </p:nvSpPr>
        <p:spPr>
          <a:xfrm>
            <a:off x="3124200" y="4857690"/>
            <a:ext cx="772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102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A336FA0-6A5B-4EAD-A254-22FC5F6A3299}"/>
              </a:ext>
            </a:extLst>
          </p:cNvPr>
          <p:cNvSpPr txBox="1"/>
          <p:nvPr/>
        </p:nvSpPr>
        <p:spPr>
          <a:xfrm>
            <a:off x="4763432" y="3522048"/>
            <a:ext cx="531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10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E09F88D-DCF2-4451-A039-7A7660FC7FB8}"/>
              </a:ext>
            </a:extLst>
          </p:cNvPr>
          <p:cNvSpPr txBox="1"/>
          <p:nvPr/>
        </p:nvSpPr>
        <p:spPr>
          <a:xfrm>
            <a:off x="4800600" y="3984435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64DEE05-B256-4C92-9645-45592427B0D5}"/>
              </a:ext>
            </a:extLst>
          </p:cNvPr>
          <p:cNvSpPr txBox="1"/>
          <p:nvPr/>
        </p:nvSpPr>
        <p:spPr>
          <a:xfrm>
            <a:off x="4800600" y="4410093"/>
            <a:ext cx="601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6F7F408-2D64-49AD-9B0F-73148C7050E3}"/>
              </a:ext>
            </a:extLst>
          </p:cNvPr>
          <p:cNvSpPr txBox="1"/>
          <p:nvPr/>
        </p:nvSpPr>
        <p:spPr>
          <a:xfrm>
            <a:off x="4642961" y="4852694"/>
            <a:ext cx="772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80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1DDA1EC-33E7-4AA6-99C6-6630CFCFCB00}"/>
              </a:ext>
            </a:extLst>
          </p:cNvPr>
          <p:cNvSpPr txBox="1"/>
          <p:nvPr/>
        </p:nvSpPr>
        <p:spPr>
          <a:xfrm>
            <a:off x="6216158" y="3974068"/>
            <a:ext cx="25487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F957429-87AE-4A0F-8060-1D2A79DBB9A4}"/>
              </a:ext>
            </a:extLst>
          </p:cNvPr>
          <p:cNvSpPr txBox="1"/>
          <p:nvPr/>
        </p:nvSpPr>
        <p:spPr>
          <a:xfrm>
            <a:off x="6235182" y="4444714"/>
            <a:ext cx="2527818" cy="2988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1A5E045-2282-4181-BA8E-C7BDFC308A94}"/>
              </a:ext>
            </a:extLst>
          </p:cNvPr>
          <p:cNvSpPr txBox="1"/>
          <p:nvPr/>
        </p:nvSpPr>
        <p:spPr>
          <a:xfrm>
            <a:off x="6202303" y="4888468"/>
            <a:ext cx="25487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BC1A497-5F21-493B-8559-1A30CF4862D6}"/>
              </a:ext>
            </a:extLst>
          </p:cNvPr>
          <p:cNvSpPr txBox="1"/>
          <p:nvPr/>
        </p:nvSpPr>
        <p:spPr>
          <a:xfrm>
            <a:off x="6220449" y="3516868"/>
            <a:ext cx="25487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462D789-25B2-4763-997C-608BD4BEE385}"/>
              </a:ext>
            </a:extLst>
          </p:cNvPr>
          <p:cNvCxnSpPr/>
          <p:nvPr/>
        </p:nvCxnSpPr>
        <p:spPr>
          <a:xfrm>
            <a:off x="914400" y="5638800"/>
            <a:ext cx="2286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573C670-D6CC-420F-A125-7F328396AC5C}"/>
              </a:ext>
            </a:extLst>
          </p:cNvPr>
          <p:cNvSpPr txBox="1"/>
          <p:nvPr/>
        </p:nvSpPr>
        <p:spPr>
          <a:xfrm>
            <a:off x="1834640" y="5314890"/>
            <a:ext cx="772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32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664FFE-EA44-4B8B-BDAB-0C497BF8C1AA}"/>
              </a:ext>
            </a:extLst>
          </p:cNvPr>
          <p:cNvSpPr txBox="1"/>
          <p:nvPr/>
        </p:nvSpPr>
        <p:spPr>
          <a:xfrm>
            <a:off x="3130040" y="5292690"/>
            <a:ext cx="772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159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6886453-1707-49FE-AAB4-A9B18A072105}"/>
              </a:ext>
            </a:extLst>
          </p:cNvPr>
          <p:cNvSpPr txBox="1"/>
          <p:nvPr/>
        </p:nvSpPr>
        <p:spPr>
          <a:xfrm>
            <a:off x="4637723" y="5257077"/>
            <a:ext cx="772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160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DD2EB0B-1BEA-439A-A709-B55D95E9E773}"/>
              </a:ext>
            </a:extLst>
          </p:cNvPr>
          <p:cNvSpPr txBox="1"/>
          <p:nvPr/>
        </p:nvSpPr>
        <p:spPr>
          <a:xfrm>
            <a:off x="6202303" y="5334000"/>
            <a:ext cx="25487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331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0"/>
                            </p:stCondLst>
                            <p:childTnLst>
                              <p:par>
                                <p:cTn id="7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5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47" grpId="0" animBg="1"/>
      <p:bldP spid="40" grpId="0" animBg="1"/>
      <p:bldP spid="51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6" grpId="0" animBg="1"/>
      <p:bldP spid="67" grpId="0" animBg="1"/>
      <p:bldP spid="68" grpId="0" animBg="1"/>
      <p:bldP spid="69" grpId="0" animBg="1"/>
      <p:bldP spid="31" grpId="0"/>
      <p:bldP spid="32" grpId="0"/>
      <p:bldP spid="37" grpId="0"/>
      <p:bldP spid="3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Notations - Exercise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dirty="0"/>
                  <a:t>Check whether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l-GR" dirty="0"/>
                      <m:t>Ω</m:t>
                    </m:r>
                    <m:r>
                      <m:rPr>
                        <m:nor/>
                      </m:rPr>
                      <a:rPr lang="en-IN" dirty="0"/>
                      <m:t> 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𝒈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 or not.</a:t>
                </a: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f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) = 4</m:t>
                    </m:r>
                    <m:r>
                      <a:rPr lang="en-US" i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baseline="300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+</m:t>
                    </m:r>
                    <m:r>
                      <a:rPr lang="en-US" b="0" i="1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16</m:t>
                    </m:r>
                    <m:r>
                      <a:rPr lang="en-US" i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+ 2</m:t>
                    </m:r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g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i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baseline="30000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pt-BR" dirty="0"/>
              </a:p>
              <a:p>
                <a:pPr marL="0" indent="0" algn="just">
                  <a:buNone/>
                </a:pPr>
                <a:r>
                  <a:rPr lang="pt-BR" dirty="0"/>
                  <a:t>	</a:t>
                </a:r>
                <a:r>
                  <a:rPr lang="pt-BR" b="1" dirty="0">
                    <a:solidFill>
                      <a:schemeClr val="accent2">
                        <a:lumMod val="75000"/>
                      </a:schemeClr>
                    </a:solidFill>
                  </a:rPr>
                  <a:t>For any value of C and  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n</a:t>
                </a:r>
                <a:r>
                  <a:rPr lang="en-US" b="1" baseline="-25000" dirty="0">
                    <a:solidFill>
                      <a:schemeClr val="accent2">
                        <a:lumMod val="75000"/>
                      </a:schemeClr>
                    </a:solidFill>
                  </a:rPr>
                  <a:t>0</a:t>
                </a:r>
                <a:r>
                  <a:rPr lang="pt-BR" b="1" dirty="0">
                    <a:solidFill>
                      <a:schemeClr val="accent2">
                        <a:lumMod val="7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𝐟</m:t>
                    </m:r>
                    <m:d>
                      <m:dPr>
                        <m:ctrlPr>
                          <a:rPr lang="en-US" b="1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l-GR" b="1" dirty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m:t>Ω</m:t>
                    </m:r>
                    <m:r>
                      <m:rPr>
                        <m:nor/>
                      </m:rPr>
                      <a:rPr lang="en-IN" b="1" dirty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m:t> </m:t>
                    </m:r>
                    <m:d>
                      <m:dPr>
                        <m:ctrlPr>
                          <a:rPr lang="en-US" b="1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𝐠</m:t>
                        </m:r>
                        <m:d>
                          <m:dPr>
                            <m:ctrlPr>
                              <a:rPr lang="en-US" b="1" i="1" dirty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d>
                      </m:e>
                    </m:d>
                    <m:r>
                      <a:rPr lang="en-US" b="1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𝐜𝐚</m:t>
                    </m:r>
                    <m:sSup>
                      <m:sSupPr>
                        <m:ctrlPr>
                          <a:rPr lang="en-US" b="1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𝐧</m:t>
                        </m:r>
                      </m:e>
                      <m:sup>
                        <m:r>
                          <a:rPr lang="en-US" b="1" i="0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1" i="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𝐭</m:t>
                    </m:r>
                    <m:r>
                      <a:rPr lang="en-US" b="1" i="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𝐛𝐞</m:t>
                    </m:r>
                    <m:r>
                      <a:rPr lang="en-US" b="1" i="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𝐩𝐫𝐨𝐯𝐞𝐝</m:t>
                    </m:r>
                    <m:r>
                      <a:rPr lang="en-US" b="1" i="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1" dirty="0"/>
              </a:p>
              <a:p>
                <a:pPr marL="0" indent="0" algn="just">
                  <a:buNone/>
                </a:pPr>
                <a:endParaRPr lang="en-US" b="1" dirty="0"/>
              </a:p>
              <a:p>
                <a:pPr algn="just"/>
                <a:r>
                  <a:rPr lang="en-US" dirty="0"/>
                  <a:t>Prove that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O</m:t>
                    </m:r>
                    <m:r>
                      <m:rPr>
                        <m:nor/>
                      </m:rPr>
                      <a:rPr lang="en-IN" dirty="0"/>
                      <m:t> 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𝒈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m:t>f</m:t>
                      </m:r>
                      <m:r>
                        <a:rPr lang="en-US" i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) = 4</m:t>
                      </m:r>
                      <m:r>
                        <a:rPr lang="en-US" i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baseline="300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+16</m:t>
                      </m:r>
                      <m:r>
                        <a:rPr lang="en-US" i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+ 2</m:t>
                      </m:r>
                    </m:oMath>
                  </m:oMathPara>
                </a14:m>
                <a:endParaRPr lang="pt-B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m:t>g</m:t>
                      </m:r>
                      <m:r>
                        <a:rPr lang="en-US" i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i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baseline="300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pt-BR" dirty="0"/>
              </a:p>
              <a:p>
                <a:pPr marL="0" indent="0" algn="ctr">
                  <a:lnSpc>
                    <a:spcPct val="115000"/>
                  </a:lnSpc>
                  <a:spcBef>
                    <a:spcPts val="300"/>
                  </a:spcBef>
                  <a:spcAft>
                    <a:spcPts val="300"/>
                  </a:spcAft>
                  <a:buNone/>
                </a:pP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Taking n</a:t>
                </a:r>
                <a:r>
                  <a:rPr lang="en-US" b="1" baseline="-25000" dirty="0">
                    <a:solidFill>
                      <a:schemeClr val="accent2">
                        <a:lumMod val="75000"/>
                      </a:schemeClr>
                    </a:solidFill>
                  </a:rPr>
                  <a:t>0</a:t>
                </a:r>
                <a14:m>
                  <m:oMath xmlns:m="http://schemas.openxmlformats.org/officeDocument/2006/math">
                    <m:r>
                      <a:rPr lang="en-US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this equality can be proved.</a:t>
                </a:r>
              </a:p>
              <a:p>
                <a:pPr marL="0" indent="0" algn="ctr">
                  <a:buNone/>
                </a:pPr>
                <a:endParaRPr lang="pt-BR" dirty="0"/>
              </a:p>
              <a:p>
                <a:pPr marL="0" lvl="1" indent="0" algn="ctr">
                  <a:buNone/>
                </a:pPr>
                <a:endParaRPr lang="en-US" dirty="0"/>
              </a:p>
              <a:p>
                <a:pPr marL="0" lvl="1" indent="0" algn="ctr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85" t="-11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EEBC8-9AB1-4C97-BE29-C468F7D4E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444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Notations - Exercise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02919" y="2011680"/>
                <a:ext cx="9784080" cy="4411174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F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ind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l-GR" dirty="0"/>
                      <m:t>Ω</m:t>
                    </m:r>
                    <m:r>
                      <m:rPr>
                        <m:nor/>
                      </m:rPr>
                      <a:rPr lang="en-US" b="0" i="0" dirty="0" smtClean="0"/>
                      <m:t>−</m:t>
                    </m:r>
                    <m:r>
                      <m:rPr>
                        <m:nor/>
                      </m:rPr>
                      <a:rPr lang="en-US" b="0" i="0" dirty="0" smtClean="0"/>
                      <m:t>notation</m:t>
                    </m:r>
                    <m:r>
                      <m:rPr>
                        <m:nor/>
                      </m:rPr>
                      <a:rPr lang="en-US" b="0" i="0" dirty="0" smtClean="0"/>
                      <m:t> </m:t>
                    </m:r>
                  </m:oMath>
                </a14:m>
                <a:r>
                  <a:rPr lang="pt-BR" dirty="0"/>
                  <a:t>for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 4</m:t>
                    </m:r>
                    <m:r>
                      <a:rPr lang="en-US" b="0" i="1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∗2</m:t>
                    </m:r>
                    <m:r>
                      <a:rPr lang="en-US" b="0" i="1" baseline="30000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+</m:t>
                    </m:r>
                    <m:r>
                      <a:rPr lang="en-US" b="0" i="1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:r>
                  <a:rPr lang="en-US" b="1" i="1" dirty="0">
                    <a:solidFill>
                      <a:schemeClr val="accent2">
                        <a:lumMod val="75000"/>
                      </a:schemeClr>
                    </a:solidFill>
                  </a:rPr>
                  <a:t>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baseline="30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b="1" i="1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n</a:t>
                </a:r>
                <a:r>
                  <a:rPr lang="en-US" b="1" baseline="-25000" dirty="0">
                    <a:solidFill>
                      <a:schemeClr val="accent2">
                        <a:lumMod val="75000"/>
                      </a:schemeClr>
                    </a:solidFill>
                  </a:rPr>
                  <a:t>0</a:t>
                </a:r>
                <a14:m>
                  <m:oMath xmlns:m="http://schemas.openxmlformats.org/officeDocument/2006/math">
                    <m:r>
                      <a:rPr lang="en-US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b="1" dirty="0"/>
              </a:p>
              <a:p>
                <a:pPr marL="0" indent="0" algn="just">
                  <a:buNone/>
                </a:pPr>
                <a:endParaRPr lang="en-US" b="1" dirty="0"/>
              </a:p>
              <a:p>
                <a:pPr algn="just"/>
                <a:r>
                  <a:rPr lang="en-US" dirty="0"/>
                  <a:t>Check equality (True/False).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baseline="300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IN" b="0" i="1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i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pt-BR" i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l-GR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Cambria Math" panose="02040503050406030204" pitchFamily="18" charset="0"/>
                  </a:rPr>
                  <a:t>θ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baseline="300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Cambria Math" panose="02040503050406030204" pitchFamily="18" charset="0"/>
                  </a:rPr>
                  <a:t>) is ...... </a:t>
                </a:r>
              </a:p>
              <a:p>
                <a:pPr marL="0" indent="0" algn="ctr">
                  <a:buNone/>
                </a:pPr>
                <a:r>
                  <a:rPr lang="pt-BR" sz="2400" b="1" dirty="0">
                    <a:solidFill>
                      <a:schemeClr val="accent2">
                        <a:lumMod val="75000"/>
                      </a:schemeClr>
                    </a:solidFill>
                  </a:rPr>
                  <a:t>True</a:t>
                </a:r>
              </a:p>
              <a:p>
                <a:pPr marL="0" indent="0" algn="ctr">
                  <a:buNone/>
                </a:pPr>
                <a:endParaRPr lang="pt-BR" dirty="0"/>
              </a:p>
              <a:p>
                <a:pPr algn="just"/>
                <a:r>
                  <a:rPr lang="en-US" dirty="0"/>
                  <a:t>Check equality (True/False).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!</m:t>
                    </m:r>
                    <m:r>
                      <a:rPr lang="en-US" i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pt-BR" i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Cambria Math" panose="02040503050406030204" pitchFamily="18" charset="0"/>
                  </a:rPr>
                  <a:t>O(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baseline="30000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Cambria Math" panose="02040503050406030204" pitchFamily="18" charset="0"/>
                  </a:rPr>
                  <a:t>) is ...... </a:t>
                </a:r>
              </a:p>
              <a:p>
                <a:pPr marL="0" indent="0" algn="ctr">
                  <a:buNone/>
                </a:pPr>
                <a:r>
                  <a:rPr lang="pt-BR" sz="2400" b="1" dirty="0">
                    <a:solidFill>
                      <a:schemeClr val="accent2">
                        <a:lumMod val="75000"/>
                      </a:schemeClr>
                    </a:solidFill>
                  </a:rPr>
                  <a:t>True</a:t>
                </a:r>
                <a:endParaRPr lang="en-US" dirty="0"/>
              </a:p>
              <a:p>
                <a:pPr marL="0" lvl="1" indent="0" algn="ctr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2919" y="2011680"/>
                <a:ext cx="9784080" cy="4411174"/>
              </a:xfrm>
              <a:blipFill>
                <a:blip r:embed="rId2"/>
                <a:stretch>
                  <a:fillRect l="-561" t="-24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EEBC8-9AB1-4C97-BE29-C468F7D4E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9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99" y="1981200"/>
            <a:ext cx="8610601" cy="4114800"/>
          </a:xfrm>
        </p:spPr>
        <p:txBody>
          <a:bodyPr>
            <a:normAutofit/>
          </a:bodyPr>
          <a:lstStyle/>
          <a:p>
            <a:r>
              <a:rPr lang="en-US" sz="2400" dirty="0"/>
              <a:t>Suppose, you are given a jar containing some business cards.</a:t>
            </a:r>
          </a:p>
          <a:p>
            <a:r>
              <a:rPr lang="en-US" sz="2400" dirty="0"/>
              <a:t>You are asked to determine whether the name “</a:t>
            </a:r>
            <a:r>
              <a:rPr lang="en-US" sz="2400" dirty="0" err="1"/>
              <a:t>Mukesh</a:t>
            </a:r>
            <a:r>
              <a:rPr lang="en-US" sz="2400" dirty="0"/>
              <a:t> </a:t>
            </a:r>
            <a:r>
              <a:rPr lang="en-US" sz="2400" dirty="0" err="1"/>
              <a:t>Ambani</a:t>
            </a:r>
            <a:r>
              <a:rPr lang="en-US" sz="2400" dirty="0"/>
              <a:t>" is in the jar.  </a:t>
            </a:r>
          </a:p>
          <a:p>
            <a:r>
              <a:rPr lang="en-US" sz="2400" dirty="0"/>
              <a:t>To do this, you decide to simply go through all the cards one by one.</a:t>
            </a:r>
          </a:p>
          <a:p>
            <a:endParaRPr lang="en-US" sz="2400" dirty="0"/>
          </a:p>
          <a:p>
            <a:r>
              <a:rPr lang="en-US" sz="2400" dirty="0"/>
              <a:t>How long this takes? </a:t>
            </a:r>
          </a:p>
          <a:p>
            <a:pPr marL="400050"/>
            <a:r>
              <a:rPr lang="en-US" sz="2400" dirty="0">
                <a:solidFill>
                  <a:srgbClr val="C00000"/>
                </a:solidFill>
              </a:rPr>
              <a:t>Can be determined by how many cards are in the jar, i.e., Size of Input.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8441" y="2057400"/>
            <a:ext cx="2167759" cy="19050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565A5-384D-4D7D-BF38-0448738C3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3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Prove (i) </a:t>
                </a:r>
                <a:r>
                  <a:rPr lang="pt-BR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Is 2</a:t>
                </a:r>
                <a:r>
                  <a:rPr lang="pt-BR" baseline="300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n+1</a:t>
                </a:r>
                <a:r>
                  <a:rPr lang="pt-BR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= O(2</a:t>
                </a:r>
                <a:r>
                  <a:rPr lang="pt-BR" baseline="300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n</a:t>
                </a:r>
                <a:r>
                  <a:rPr lang="pt-BR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) ?</a:t>
                </a:r>
                <a:r>
                  <a:rPr lang="pt-BR" dirty="0"/>
                  <a:t> (ii) </a:t>
                </a:r>
                <a:r>
                  <a:rPr lang="pt-BR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Is 2</a:t>
                </a:r>
                <a:r>
                  <a:rPr lang="pt-BR" baseline="300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2n</a:t>
                </a:r>
                <a:r>
                  <a:rPr lang="pt-BR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= O(2</a:t>
                </a:r>
                <a:r>
                  <a:rPr lang="pt-BR" baseline="300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n</a:t>
                </a:r>
                <a:r>
                  <a:rPr lang="pt-BR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)?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Check the correctness for the following equality.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20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sSup>
                        <m:sSupPr>
                          <m:ctrlPr>
                            <a:rPr lang="en-US" sz="2200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2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r>
                            <a:rPr lang="en-US" sz="22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20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m:rPr>
                          <m:sty m:val="p"/>
                        </m:rPr>
                        <a:rPr lang="en-US" sz="220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sz="220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20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en-US" sz="220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200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2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r>
                            <a:rPr lang="en-US" sz="22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200" i="1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Find </a:t>
                </a:r>
                <a:r>
                  <a:rPr lang="el-GR" dirty="0"/>
                  <a:t>θ </a:t>
                </a:r>
                <a:r>
                  <a:rPr lang="en-US" dirty="0"/>
                  <a:t>notation for the following function</a:t>
                </a:r>
              </a:p>
              <a:p>
                <a:pPr marL="400050" lvl="1" indent="0" algn="ctr">
                  <a:buNone/>
                </a:pPr>
                <a:r>
                  <a:rPr lang="en-US" sz="22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f</a:t>
                </a:r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) = 3 ∗ 2</m:t>
                    </m:r>
                    <m:r>
                      <a:rPr lang="en-US" sz="2200" i="1" baseline="300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+ 4</m:t>
                    </m:r>
                    <m:r>
                      <a:rPr lang="en-US" sz="2200" i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baseline="300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200" i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+ 5</m:t>
                    </m:r>
                    <m:r>
                      <a:rPr lang="en-US" sz="2200" i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+ 2</m:t>
                    </m:r>
                  </m:oMath>
                </a14:m>
                <a:endParaRPr lang="en-US" sz="220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Find O</a:t>
                </a:r>
                <a:r>
                  <a:rPr lang="el-GR" dirty="0"/>
                  <a:t> </a:t>
                </a:r>
                <a:r>
                  <a:rPr lang="en-US" dirty="0"/>
                  <a:t>notation for the following function</a:t>
                </a:r>
              </a:p>
              <a:p>
                <a:pPr marL="400050" lvl="1" indent="0" algn="ctr">
                  <a:buNone/>
                </a:pPr>
                <a:r>
                  <a:rPr lang="en-US" sz="22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f</a:t>
                </a:r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) = 4</m:t>
                    </m:r>
                    <m:r>
                      <a:rPr lang="en-US" sz="2200" i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baseline="300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200" i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 + 2</m:t>
                    </m:r>
                    <m:r>
                      <a:rPr lang="en-US" sz="2200" i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+ 3 </m:t>
                    </m:r>
                  </m:oMath>
                </a14:m>
                <a:endParaRPr lang="en-US" sz="2200" b="1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  <a:p>
                <a:pPr marL="457200" lvl="1" indent="-457200">
                  <a:buFont typeface="+mj-lt"/>
                  <a:buAutoNum type="arabicPeriod" startAt="5"/>
                </a:pPr>
                <a:r>
                  <a:rPr lang="en-US" sz="2400" dirty="0"/>
                  <a:t>Find </a:t>
                </a:r>
                <a:r>
                  <a:rPr lang="el-GR" sz="2400" dirty="0"/>
                  <a:t>Ω </a:t>
                </a:r>
                <a:r>
                  <a:rPr lang="en-US" sz="2400" dirty="0"/>
                  <a:t>notation for the following function</a:t>
                </a:r>
              </a:p>
              <a:p>
                <a:pPr marL="857250" lvl="3" indent="0" algn="ctr">
                  <a:buNone/>
                </a:pPr>
                <a:r>
                  <a:rPr lang="en-US" sz="22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f</a:t>
                </a:r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) = 5</m:t>
                    </m:r>
                    <m:r>
                      <a:rPr lang="en-US" sz="2200" i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baseline="300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200" i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sz="2200" i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baseline="300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200" i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+ 3</m:t>
                    </m:r>
                    <m:r>
                      <a:rPr lang="en-US" sz="2200" i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+ 2 </m:t>
                    </m:r>
                  </m:oMath>
                </a14:m>
                <a:endParaRPr lang="en-US" sz="220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  <a:p>
                <a:pPr marL="0" lvl="1" indent="0" algn="ctr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7" t="-20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EEBC8-9AB1-4C97-BE29-C468F7D4E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9364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11680"/>
            <a:ext cx="10995591" cy="4206240"/>
          </a:xfrm>
        </p:spPr>
        <p:txBody>
          <a:bodyPr>
            <a:normAutofit/>
          </a:bodyPr>
          <a:lstStyle/>
          <a:p>
            <a:pPr marL="0" lvl="1" indent="0" algn="just">
              <a:buNone/>
            </a:pPr>
            <a:r>
              <a:rPr lang="en-US" sz="2400" i="0" dirty="0">
                <a:effectLst/>
              </a:rPr>
              <a:t>While writing an algorithm, we mainly focus on the </a:t>
            </a:r>
            <a:r>
              <a:rPr lang="en-US" sz="2400" i="0" dirty="0">
                <a:solidFill>
                  <a:srgbClr val="C00000"/>
                </a:solidFill>
                <a:effectLst/>
              </a:rPr>
              <a:t>worst case </a:t>
            </a:r>
            <a:r>
              <a:rPr lang="en-US" sz="2400" i="0" dirty="0">
                <a:effectLst/>
              </a:rPr>
              <a:t>because it gives us an upper bound and a guarantee that our algorithm will </a:t>
            </a:r>
            <a:r>
              <a:rPr lang="en-US" sz="2400" i="0" dirty="0">
                <a:solidFill>
                  <a:srgbClr val="C00000"/>
                </a:solidFill>
                <a:effectLst/>
              </a:rPr>
              <a:t>never perform worse </a:t>
            </a:r>
            <a:r>
              <a:rPr lang="en-US" sz="2400" i="0" dirty="0">
                <a:effectLst/>
              </a:rPr>
              <a:t>than that.</a:t>
            </a:r>
          </a:p>
          <a:p>
            <a:pPr marL="0" lvl="1" indent="0" algn="just">
              <a:buNone/>
            </a:pPr>
            <a:endParaRPr lang="en-US" sz="2400" dirty="0"/>
          </a:p>
          <a:p>
            <a:pPr marL="0" lvl="1" indent="0" algn="just">
              <a:buNone/>
            </a:pPr>
            <a:r>
              <a:rPr lang="en-US" sz="2400" i="0" dirty="0">
                <a:effectLst/>
              </a:rPr>
              <a:t>Also, for most of the practical cases, average case is close to the worst case.</a:t>
            </a:r>
            <a:endParaRPr lang="en-US" sz="2400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EEBC8-9AB1-4C97-BE29-C468F7D4E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9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of rate of growth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F5EEBAA-445E-4DC5-A16D-C7E560590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7B8535-7606-4C03-AAB3-6DCD6289078E}"/>
              </a:ext>
            </a:extLst>
          </p:cNvPr>
          <p:cNvSpPr txBox="1"/>
          <p:nvPr/>
        </p:nvSpPr>
        <p:spPr>
          <a:xfrm>
            <a:off x="533400" y="2057400"/>
            <a:ext cx="110717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Commonly used functions and their comparison:</a:t>
            </a:r>
          </a:p>
          <a:p>
            <a:endParaRPr lang="en-US" sz="2400" b="1" dirty="0"/>
          </a:p>
          <a:p>
            <a:pPr algn="just">
              <a:buFont typeface="+mj-lt"/>
              <a:buAutoNum type="arabicPeriod"/>
            </a:pPr>
            <a:r>
              <a:rPr lang="en-IN" sz="2400" b="1" i="0" dirty="0">
                <a:solidFill>
                  <a:srgbClr val="333333"/>
                </a:solidFill>
                <a:effectLst/>
              </a:rPr>
              <a:t> Constant Functions</a:t>
            </a:r>
            <a:r>
              <a:rPr lang="en-IN" sz="2400" b="0" i="0" dirty="0">
                <a:solidFill>
                  <a:srgbClr val="333333"/>
                </a:solidFill>
                <a:effectLst/>
              </a:rPr>
              <a:t> - f(n) = 1 - Whatever is the input size n, these functions take a constant amount of time.</a:t>
            </a:r>
          </a:p>
          <a:p>
            <a:pPr algn="just">
              <a:buFont typeface="+mj-lt"/>
              <a:buAutoNum type="arabicPeriod"/>
            </a:pPr>
            <a:endParaRPr lang="en-IN" sz="2400" b="0" i="0" dirty="0">
              <a:solidFill>
                <a:srgbClr val="333333"/>
              </a:solidFill>
              <a:effectLst/>
            </a:endParaRPr>
          </a:p>
          <a:p>
            <a:pPr algn="just">
              <a:buFont typeface="+mj-lt"/>
              <a:buAutoNum type="arabicPeriod"/>
            </a:pPr>
            <a:r>
              <a:rPr lang="en-IN" sz="2400" b="1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2400" b="1" dirty="0">
                <a:solidFill>
                  <a:srgbClr val="333333"/>
                </a:solidFill>
              </a:rPr>
              <a:t>Logarithmic Functions</a:t>
            </a:r>
            <a:r>
              <a:rPr lang="en-US" sz="2400" dirty="0">
                <a:solidFill>
                  <a:srgbClr val="333333"/>
                </a:solidFill>
              </a:rPr>
              <a:t> - f(n) = log(n) - These are slower growing than even linear functions.</a:t>
            </a:r>
          </a:p>
          <a:p>
            <a:pPr algn="just">
              <a:buFont typeface="+mj-lt"/>
              <a:buAutoNum type="arabicPeriod"/>
            </a:pPr>
            <a:endParaRPr lang="en-US" sz="2400" dirty="0">
              <a:solidFill>
                <a:srgbClr val="333333"/>
              </a:solidFill>
            </a:endParaRPr>
          </a:p>
          <a:p>
            <a:pPr algn="just">
              <a:buFont typeface="+mj-lt"/>
              <a:buAutoNum type="arabicPeriod"/>
            </a:pPr>
            <a:r>
              <a:rPr lang="en-IN" sz="2400" b="1" i="0" dirty="0">
                <a:solidFill>
                  <a:srgbClr val="333333"/>
                </a:solidFill>
                <a:effectLst/>
              </a:rPr>
              <a:t> Linear Functions</a:t>
            </a:r>
            <a:r>
              <a:rPr lang="en-IN" sz="2400" b="0" i="0" dirty="0">
                <a:solidFill>
                  <a:srgbClr val="333333"/>
                </a:solidFill>
                <a:effectLst/>
              </a:rPr>
              <a:t> - f(n) = n - These functions grow linearly with the input size n.</a:t>
            </a:r>
          </a:p>
          <a:p>
            <a:pPr algn="just">
              <a:buFont typeface="+mj-lt"/>
              <a:buAutoNum type="arabicPeriod"/>
            </a:pPr>
            <a:endParaRPr lang="en-IN" sz="2400" dirty="0">
              <a:solidFill>
                <a:srgbClr val="333333"/>
              </a:solidFill>
            </a:endParaRPr>
          </a:p>
          <a:p>
            <a:pPr algn="just">
              <a:buFont typeface="+mj-lt"/>
              <a:buAutoNum type="arabicPeriod"/>
            </a:pPr>
            <a:r>
              <a:rPr lang="en-US" sz="2400" b="1" dirty="0">
                <a:solidFill>
                  <a:srgbClr val="333333"/>
                </a:solidFill>
              </a:rPr>
              <a:t> </a:t>
            </a:r>
            <a:r>
              <a:rPr lang="en-US" sz="2400" b="1" dirty="0" err="1">
                <a:solidFill>
                  <a:srgbClr val="333333"/>
                </a:solidFill>
              </a:rPr>
              <a:t>Superlinear</a:t>
            </a:r>
            <a:r>
              <a:rPr lang="en-US" sz="2400" b="1" dirty="0">
                <a:solidFill>
                  <a:srgbClr val="333333"/>
                </a:solidFill>
              </a:rPr>
              <a:t> Functions</a:t>
            </a:r>
            <a:r>
              <a:rPr lang="en-US" sz="2400" dirty="0">
                <a:solidFill>
                  <a:srgbClr val="333333"/>
                </a:solidFill>
              </a:rPr>
              <a:t> - f(n) = </a:t>
            </a:r>
            <a:r>
              <a:rPr lang="en-US" sz="2400" dirty="0" err="1">
                <a:solidFill>
                  <a:srgbClr val="333333"/>
                </a:solidFill>
              </a:rPr>
              <a:t>nlog</a:t>
            </a:r>
            <a:r>
              <a:rPr lang="en-US" sz="2400" dirty="0">
                <a:solidFill>
                  <a:srgbClr val="333333"/>
                </a:solidFill>
              </a:rPr>
              <a:t>(n) - Faster growing than linear but slower than quadratic.</a:t>
            </a:r>
            <a:endParaRPr lang="en-IN" sz="2400" b="0" i="0" dirty="0">
              <a:solidFill>
                <a:srgbClr val="3333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23582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of rate of growth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F5EEBAA-445E-4DC5-A16D-C7E560590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7B8535-7606-4C03-AAB3-6DCD6289078E}"/>
              </a:ext>
            </a:extLst>
          </p:cNvPr>
          <p:cNvSpPr txBox="1"/>
          <p:nvPr/>
        </p:nvSpPr>
        <p:spPr>
          <a:xfrm>
            <a:off x="533400" y="1828800"/>
            <a:ext cx="1107179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Commonly used functions and their comparison:</a:t>
            </a:r>
          </a:p>
          <a:p>
            <a:endParaRPr lang="en-US" sz="2400" b="1" dirty="0"/>
          </a:p>
          <a:p>
            <a:pPr algn="just"/>
            <a:r>
              <a:rPr lang="en-US" sz="2400" b="1" i="0" dirty="0">
                <a:solidFill>
                  <a:srgbClr val="333333"/>
                </a:solidFill>
                <a:effectLst/>
                <a:latin typeface="Noto Sans"/>
              </a:rPr>
              <a:t>5. </a:t>
            </a:r>
            <a:r>
              <a:rPr lang="en-IN" sz="2400" b="1" dirty="0">
                <a:solidFill>
                  <a:srgbClr val="333333"/>
                </a:solidFill>
              </a:rPr>
              <a:t>Quadratic Functions</a:t>
            </a:r>
            <a:r>
              <a:rPr lang="en-IN" sz="2400" dirty="0">
                <a:solidFill>
                  <a:srgbClr val="333333"/>
                </a:solidFill>
              </a:rPr>
              <a:t> - f(n) = n</a:t>
            </a:r>
            <a:r>
              <a:rPr lang="en-IN" sz="2400" baseline="30000" dirty="0">
                <a:solidFill>
                  <a:srgbClr val="333333"/>
                </a:solidFill>
              </a:rPr>
              <a:t>2</a:t>
            </a:r>
            <a:r>
              <a:rPr lang="en-IN" sz="2400" dirty="0">
                <a:solidFill>
                  <a:srgbClr val="333333"/>
                </a:solidFill>
              </a:rPr>
              <a:t> - These functions grow faster than the </a:t>
            </a:r>
            <a:r>
              <a:rPr lang="en-IN" sz="2400" dirty="0" err="1">
                <a:solidFill>
                  <a:srgbClr val="333333"/>
                </a:solidFill>
              </a:rPr>
              <a:t>superlinear</a:t>
            </a:r>
            <a:r>
              <a:rPr lang="en-IN" sz="2400" dirty="0">
                <a:solidFill>
                  <a:srgbClr val="333333"/>
                </a:solidFill>
              </a:rPr>
              <a:t> functions i.e., </a:t>
            </a:r>
            <a:r>
              <a:rPr lang="en-IN" sz="2400" dirty="0" err="1">
                <a:solidFill>
                  <a:srgbClr val="333333"/>
                </a:solidFill>
              </a:rPr>
              <a:t>nlog</a:t>
            </a:r>
            <a:r>
              <a:rPr lang="en-IN" sz="2400" dirty="0">
                <a:solidFill>
                  <a:srgbClr val="333333"/>
                </a:solidFill>
              </a:rPr>
              <a:t>(n).</a:t>
            </a:r>
          </a:p>
          <a:p>
            <a:pPr algn="just"/>
            <a:r>
              <a:rPr lang="en-US" sz="2400" b="1" i="0" dirty="0">
                <a:solidFill>
                  <a:srgbClr val="333333"/>
                </a:solidFill>
                <a:effectLst/>
                <a:latin typeface="Noto Sans"/>
              </a:rPr>
              <a:t> </a:t>
            </a:r>
          </a:p>
          <a:p>
            <a:pPr algn="just"/>
            <a:r>
              <a:rPr lang="en-US" sz="2400" b="1" i="0" dirty="0">
                <a:solidFill>
                  <a:srgbClr val="333333"/>
                </a:solidFill>
                <a:effectLst/>
              </a:rPr>
              <a:t>6. </a:t>
            </a:r>
            <a:r>
              <a:rPr lang="en-IN" sz="2400" b="1" dirty="0">
                <a:solidFill>
                  <a:srgbClr val="333333"/>
                </a:solidFill>
              </a:rPr>
              <a:t>Cubic Functions</a:t>
            </a:r>
            <a:r>
              <a:rPr lang="en-IN" sz="2400" dirty="0">
                <a:solidFill>
                  <a:srgbClr val="333333"/>
                </a:solidFill>
              </a:rPr>
              <a:t> - f(n) = n</a:t>
            </a:r>
            <a:r>
              <a:rPr lang="en-IN" sz="2400" baseline="30000" dirty="0">
                <a:solidFill>
                  <a:srgbClr val="333333"/>
                </a:solidFill>
              </a:rPr>
              <a:t>3</a:t>
            </a:r>
            <a:r>
              <a:rPr lang="en-IN" sz="2400" dirty="0">
                <a:solidFill>
                  <a:srgbClr val="333333"/>
                </a:solidFill>
              </a:rPr>
              <a:t> - Faster growing than quadratic but slower than exponential. </a:t>
            </a:r>
            <a:endParaRPr lang="en-US" sz="2400" b="0" i="0" dirty="0">
              <a:solidFill>
                <a:srgbClr val="333333"/>
              </a:solidFill>
              <a:effectLst/>
            </a:endParaRPr>
          </a:p>
          <a:p>
            <a:pPr algn="just"/>
            <a:endParaRPr lang="en-US" sz="2400" dirty="0">
              <a:solidFill>
                <a:srgbClr val="333333"/>
              </a:solidFill>
            </a:endParaRPr>
          </a:p>
          <a:p>
            <a:pPr algn="just"/>
            <a:r>
              <a:rPr lang="en-US" sz="2400" b="1" i="0" dirty="0">
                <a:solidFill>
                  <a:srgbClr val="333333"/>
                </a:solidFill>
                <a:effectLst/>
              </a:rPr>
              <a:t>7. Exponential Functions</a:t>
            </a:r>
            <a:r>
              <a:rPr lang="en-US" sz="2400" b="0" i="0" dirty="0">
                <a:solidFill>
                  <a:srgbClr val="333333"/>
                </a:solidFill>
                <a:effectLst/>
              </a:rPr>
              <a:t> - f(n) = </a:t>
            </a:r>
            <a:r>
              <a:rPr lang="en-US" sz="2400" b="0" i="0" dirty="0" err="1">
                <a:solidFill>
                  <a:srgbClr val="333333"/>
                </a:solidFill>
                <a:effectLst/>
              </a:rPr>
              <a:t>c</a:t>
            </a:r>
            <a:r>
              <a:rPr lang="en-US" sz="2400" b="0" i="0" baseline="30000" dirty="0" err="1">
                <a:solidFill>
                  <a:srgbClr val="333333"/>
                </a:solidFill>
                <a:effectLst/>
              </a:rPr>
              <a:t>n</a:t>
            </a:r>
            <a:r>
              <a:rPr lang="en-US" sz="2400" b="0" i="0" dirty="0">
                <a:solidFill>
                  <a:srgbClr val="333333"/>
                </a:solidFill>
                <a:effectLst/>
              </a:rPr>
              <a:t> - Faster than all of the functions mentioned here except the factorial functions.</a:t>
            </a:r>
          </a:p>
          <a:p>
            <a:pPr algn="just"/>
            <a:endParaRPr lang="en-US" sz="2400" dirty="0">
              <a:solidFill>
                <a:srgbClr val="333333"/>
              </a:solidFill>
            </a:endParaRPr>
          </a:p>
          <a:p>
            <a:pPr algn="just"/>
            <a:r>
              <a:rPr lang="en-US" sz="2400" b="1" i="0" dirty="0">
                <a:solidFill>
                  <a:srgbClr val="333333"/>
                </a:solidFill>
                <a:effectLst/>
              </a:rPr>
              <a:t>8</a:t>
            </a:r>
            <a:r>
              <a:rPr lang="en-US" sz="2400" b="1" dirty="0">
                <a:solidFill>
                  <a:srgbClr val="333333"/>
                </a:solidFill>
              </a:rPr>
              <a:t>. </a:t>
            </a:r>
            <a:r>
              <a:rPr lang="en-US" sz="2400" b="1" i="0" dirty="0">
                <a:solidFill>
                  <a:srgbClr val="333333"/>
                </a:solidFill>
                <a:effectLst/>
              </a:rPr>
              <a:t>Factorial Functions</a:t>
            </a:r>
            <a:r>
              <a:rPr lang="en-US" sz="2400" b="0" i="0" dirty="0">
                <a:solidFill>
                  <a:srgbClr val="333333"/>
                </a:solidFill>
                <a:effectLst/>
              </a:rPr>
              <a:t> - f(n) = n! - Fastest growing than all these functions mentioned here.</a:t>
            </a:r>
          </a:p>
        </p:txBody>
      </p:sp>
    </p:spTree>
    <p:extLst>
      <p:ext uri="{BB962C8B-B14F-4D97-AF65-F5344CB8AC3E}">
        <p14:creationId xmlns:p14="http://schemas.microsoft.com/office/powerpoint/2010/main" val="2601317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of rate of growth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/>
              </p:cNvGraphicFramePr>
              <p:nvPr/>
            </p:nvGraphicFramePr>
            <p:xfrm>
              <a:off x="1295400" y="2499360"/>
              <a:ext cx="9220199" cy="3063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9145">
                      <a:extLst>
                        <a:ext uri="{9D8B030D-6E8A-4147-A177-3AD203B41FA5}">
                          <a16:colId xmlns:a16="http://schemas.microsoft.com/office/drawing/2014/main" val="1804823095"/>
                        </a:ext>
                      </a:extLst>
                    </a:gridCol>
                    <a:gridCol w="971640">
                      <a:extLst>
                        <a:ext uri="{9D8B030D-6E8A-4147-A177-3AD203B41FA5}">
                          <a16:colId xmlns:a16="http://schemas.microsoft.com/office/drawing/2014/main" val="146111838"/>
                        </a:ext>
                      </a:extLst>
                    </a:gridCol>
                    <a:gridCol w="1215753">
                      <a:extLst>
                        <a:ext uri="{9D8B030D-6E8A-4147-A177-3AD203B41FA5}">
                          <a16:colId xmlns:a16="http://schemas.microsoft.com/office/drawing/2014/main" val="3060244292"/>
                        </a:ext>
                      </a:extLst>
                    </a:gridCol>
                    <a:gridCol w="1367432">
                      <a:extLst>
                        <a:ext uri="{9D8B030D-6E8A-4147-A177-3AD203B41FA5}">
                          <a16:colId xmlns:a16="http://schemas.microsoft.com/office/drawing/2014/main" val="593426351"/>
                        </a:ext>
                      </a:extLst>
                    </a:gridCol>
                    <a:gridCol w="1689183">
                      <a:extLst>
                        <a:ext uri="{9D8B030D-6E8A-4147-A177-3AD203B41FA5}">
                          <a16:colId xmlns:a16="http://schemas.microsoft.com/office/drawing/2014/main" val="3123481914"/>
                        </a:ext>
                      </a:extLst>
                    </a:gridCol>
                    <a:gridCol w="1666262">
                      <a:extLst>
                        <a:ext uri="{9D8B030D-6E8A-4147-A177-3AD203B41FA5}">
                          <a16:colId xmlns:a16="http://schemas.microsoft.com/office/drawing/2014/main" val="3685998376"/>
                        </a:ext>
                      </a:extLst>
                    </a:gridCol>
                    <a:gridCol w="1470784">
                      <a:extLst>
                        <a:ext uri="{9D8B030D-6E8A-4147-A177-3AD203B41FA5}">
                          <a16:colId xmlns:a16="http://schemas.microsoft.com/office/drawing/2014/main" val="633097854"/>
                        </a:ext>
                      </a:extLst>
                    </a:gridCol>
                  </a:tblGrid>
                  <a:tr h="6858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2400" b="1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sz="2400" b="1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𝒍𝒐𝒈</m:t>
                                    </m:r>
                                  </m:fName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sz="2400" b="1" i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𝒏𝒍𝒐𝒈</m:t>
                                </m:r>
                                <m:r>
                                  <a:rPr lang="en-US" sz="2400" b="1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1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sz="2400" b="1" i="1" baseline="3000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sz="2400" b="1" i="1" baseline="3000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sz="2400" b="1" baseline="300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2400" b="1" i="1" baseline="3000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sz="2400" b="1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!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470291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/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/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/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/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/>
                            <a:t>24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32594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/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/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/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/>
                            <a:t>4096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/>
                            <a:t>65536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/>
                            <a:t>2.09 x 10</a:t>
                          </a:r>
                          <a:r>
                            <a:rPr lang="en-US" sz="2000" b="0" i="0" baseline="30000" dirty="0"/>
                            <a:t>13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747961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/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/>
                            <a:t>384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/>
                            <a:t>4096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262144</a:t>
                          </a:r>
                          <a:endParaRPr lang="en-US" sz="2000" b="0" i="0" dirty="0"/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1.84 × 10</a:t>
                          </a:r>
                          <a:r>
                            <a:rPr lang="en-US" sz="2000" b="0" i="0" u="none" strike="noStrike" kern="1200" baseline="300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19</a:t>
                          </a:r>
                          <a:endParaRPr lang="en-US" sz="2000" b="0" i="0" baseline="30000" dirty="0"/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baseline="0" dirty="0"/>
                            <a:t>1.26 x 10</a:t>
                          </a:r>
                          <a:r>
                            <a:rPr lang="en-US" sz="2000" b="0" i="0" baseline="30000" dirty="0"/>
                            <a:t>29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724851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/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/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/>
                            <a:t>2048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/>
                            <a:t>65536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16777216</a:t>
                          </a:r>
                          <a:endParaRPr lang="en-US" sz="2000" b="0" i="0" dirty="0"/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1.15 × 10</a:t>
                          </a:r>
                          <a:r>
                            <a:rPr lang="en-US" sz="2000" b="0" i="0" u="none" strike="noStrike" kern="1200" baseline="300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77</a:t>
                          </a:r>
                          <a:endParaRPr lang="en-US" sz="2000" b="0" i="0" baseline="30000" dirty="0"/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0" baseline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000" b="0" i="0" baseline="0" dirty="0"/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632923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/>
                            <a:t>1024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/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/>
                            <a:t>10240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1048576</a:t>
                          </a:r>
                          <a:endParaRPr lang="en-US" sz="2000" b="0" i="0" dirty="0"/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1.07 × 10</a:t>
                          </a:r>
                          <a:r>
                            <a:rPr lang="en-US" sz="2000" b="0" i="0" u="none" strike="noStrike" kern="1200" baseline="300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</a:t>
                          </a:r>
                          <a:endParaRPr lang="en-US" sz="2000" b="0" i="0" baseline="30000" dirty="0"/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1.79 × 10</a:t>
                          </a:r>
                          <a:r>
                            <a:rPr lang="en-US" sz="2000" b="0" i="0" u="none" strike="noStrike" kern="1200" baseline="300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308</a:t>
                          </a:r>
                          <a:endParaRPr lang="en-US" sz="2000" b="0" i="0" baseline="30000" dirty="0"/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0" baseline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000" b="0" i="0" baseline="0" dirty="0"/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69815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/>
                            <a:t>4096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/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/>
                            <a:t>49152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16777216</a:t>
                          </a:r>
                          <a:endParaRPr lang="en-US" sz="2000" b="0" i="0" dirty="0"/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6.87 × 10</a:t>
                          </a:r>
                          <a:r>
                            <a:rPr lang="en-US" sz="2000" b="0" i="0" u="none" strike="noStrike" kern="1200" baseline="300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</a:t>
                          </a:r>
                          <a:endParaRPr lang="en-US" sz="2000" b="0" i="0" baseline="30000" dirty="0"/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</a:t>
                          </a:r>
                          <a:r>
                            <a:rPr lang="en-US" sz="2000" b="0" i="0" u="none" strike="noStrike" kern="1200" baseline="300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1233</a:t>
                          </a:r>
                          <a:endParaRPr lang="en-US" sz="2000" b="0" i="0" baseline="30000" dirty="0"/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0" baseline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000" b="0" i="0" baseline="0" dirty="0"/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412400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11800110"/>
                  </p:ext>
                </p:extLst>
              </p:nvPr>
            </p:nvGraphicFramePr>
            <p:xfrm>
              <a:off x="1295400" y="2499360"/>
              <a:ext cx="9220199" cy="3063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9145">
                      <a:extLst>
                        <a:ext uri="{9D8B030D-6E8A-4147-A177-3AD203B41FA5}">
                          <a16:colId xmlns:a16="http://schemas.microsoft.com/office/drawing/2014/main" val="1804823095"/>
                        </a:ext>
                      </a:extLst>
                    </a:gridCol>
                    <a:gridCol w="971640">
                      <a:extLst>
                        <a:ext uri="{9D8B030D-6E8A-4147-A177-3AD203B41FA5}">
                          <a16:colId xmlns:a16="http://schemas.microsoft.com/office/drawing/2014/main" val="146111838"/>
                        </a:ext>
                      </a:extLst>
                    </a:gridCol>
                    <a:gridCol w="1215753">
                      <a:extLst>
                        <a:ext uri="{9D8B030D-6E8A-4147-A177-3AD203B41FA5}">
                          <a16:colId xmlns:a16="http://schemas.microsoft.com/office/drawing/2014/main" val="3060244292"/>
                        </a:ext>
                      </a:extLst>
                    </a:gridCol>
                    <a:gridCol w="1367432">
                      <a:extLst>
                        <a:ext uri="{9D8B030D-6E8A-4147-A177-3AD203B41FA5}">
                          <a16:colId xmlns:a16="http://schemas.microsoft.com/office/drawing/2014/main" val="593426351"/>
                        </a:ext>
                      </a:extLst>
                    </a:gridCol>
                    <a:gridCol w="1689183">
                      <a:extLst>
                        <a:ext uri="{9D8B030D-6E8A-4147-A177-3AD203B41FA5}">
                          <a16:colId xmlns:a16="http://schemas.microsoft.com/office/drawing/2014/main" val="3123481914"/>
                        </a:ext>
                      </a:extLst>
                    </a:gridCol>
                    <a:gridCol w="1666262">
                      <a:extLst>
                        <a:ext uri="{9D8B030D-6E8A-4147-A177-3AD203B41FA5}">
                          <a16:colId xmlns:a16="http://schemas.microsoft.com/office/drawing/2014/main" val="3685998376"/>
                        </a:ext>
                      </a:extLst>
                    </a:gridCol>
                    <a:gridCol w="1470784">
                      <a:extLst>
                        <a:ext uri="{9D8B030D-6E8A-4147-A177-3AD203B41FA5}">
                          <a16:colId xmlns:a16="http://schemas.microsoft.com/office/drawing/2014/main" val="633097854"/>
                        </a:ext>
                      </a:extLst>
                    </a:gridCol>
                  </a:tblGrid>
                  <a:tr h="685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25" t="-1770" r="-998551" b="-3601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7421" t="-1770" r="-766667" b="-3601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9000" t="-1770" r="-509500" b="-3601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2321" t="-1770" r="-354911" b="-3601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0650" t="-1770" r="-187004" b="-3601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64599" t="-1770" r="-89051" b="-3601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8216" t="-1770" r="-1245" b="-3601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470291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/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/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/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/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/>
                            <a:t>24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325947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/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/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/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/>
                            <a:t>4096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/>
                            <a:t>65536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/>
                            <a:t>2.09 x 10</a:t>
                          </a:r>
                          <a:r>
                            <a:rPr lang="en-US" sz="2000" b="0" i="0" baseline="30000" dirty="0"/>
                            <a:t>13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7479616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/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/>
                            <a:t>384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/>
                            <a:t>4096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262144</a:t>
                          </a:r>
                          <a:endParaRPr lang="en-US" sz="2000" b="0" i="0" dirty="0"/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1.84 × 10</a:t>
                          </a:r>
                          <a:r>
                            <a:rPr lang="en-US" sz="2000" b="0" i="0" u="none" strike="noStrike" kern="1200" baseline="300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19</a:t>
                          </a:r>
                          <a:endParaRPr lang="en-US" sz="2000" b="0" i="0" baseline="30000" dirty="0"/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baseline="0" dirty="0"/>
                            <a:t>1.26 x 10</a:t>
                          </a:r>
                          <a:r>
                            <a:rPr lang="en-US" sz="2000" b="0" i="0" baseline="30000" dirty="0"/>
                            <a:t>29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7248515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/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/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/>
                            <a:t>2048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/>
                            <a:t>65536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16777216</a:t>
                          </a:r>
                          <a:endParaRPr lang="en-US" sz="2000" b="0" i="0" dirty="0"/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1.15 × 10</a:t>
                          </a:r>
                          <a:r>
                            <a:rPr lang="en-US" sz="2000" b="0" i="0" u="none" strike="noStrike" kern="1200" baseline="300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77</a:t>
                          </a:r>
                          <a:endParaRPr lang="en-US" sz="2000" b="0" i="0" baseline="30000" dirty="0"/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8216" t="-476923" r="-1245" b="-22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329237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/>
                            <a:t>1024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/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/>
                            <a:t>10240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1048576</a:t>
                          </a:r>
                          <a:endParaRPr lang="en-US" sz="2000" b="0" i="0" dirty="0"/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1.07 × 10</a:t>
                          </a:r>
                          <a:r>
                            <a:rPr lang="en-US" sz="2000" b="0" i="0" u="none" strike="noStrike" kern="1200" baseline="300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</a:t>
                          </a:r>
                          <a:endParaRPr lang="en-US" sz="2000" b="0" i="0" baseline="30000" dirty="0"/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1.79 × 10</a:t>
                          </a:r>
                          <a:r>
                            <a:rPr lang="en-US" sz="2000" b="0" i="0" u="none" strike="noStrike" kern="1200" baseline="300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308</a:t>
                          </a:r>
                          <a:endParaRPr lang="en-US" sz="2000" b="0" i="0" baseline="30000" dirty="0"/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8216" t="-576923" r="-1245" b="-12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98153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/>
                            <a:t>4096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/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/>
                            <a:t>49152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16777216</a:t>
                          </a:r>
                          <a:endParaRPr lang="en-US" sz="2000" b="0" i="0" dirty="0"/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6.87 × 10</a:t>
                          </a:r>
                          <a:r>
                            <a:rPr lang="en-US" sz="2000" b="0" i="0" u="none" strike="noStrike" kern="1200" baseline="300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</a:t>
                          </a:r>
                          <a:endParaRPr lang="en-US" sz="2000" b="0" i="0" baseline="30000" dirty="0"/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</a:t>
                          </a:r>
                          <a:r>
                            <a:rPr lang="en-US" sz="2000" b="0" i="0" u="none" strike="noStrike" kern="1200" baseline="300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1233</a:t>
                          </a:r>
                          <a:endParaRPr lang="en-US" sz="2000" b="0" i="0" baseline="30000" dirty="0"/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8216" t="-676923" r="-1245" b="-2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12400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ounded Rectangle 4"/>
          <p:cNvSpPr/>
          <p:nvPr/>
        </p:nvSpPr>
        <p:spPr>
          <a:xfrm>
            <a:off x="1295399" y="3962400"/>
            <a:ext cx="9220199" cy="381000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F5EEBAA-445E-4DC5-A16D-C7E560590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471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548C7-E459-4791-8719-86BD7AE30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of rate of growth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63F2D5-45B5-4733-8766-04251D417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6810" y="4876800"/>
            <a:ext cx="11224190" cy="1392223"/>
          </a:xfrm>
        </p:spPr>
        <p:txBody>
          <a:bodyPr>
            <a:noAutofit/>
          </a:bodyPr>
          <a:lstStyle/>
          <a:p>
            <a:pPr algn="just"/>
            <a:r>
              <a:rPr lang="en-US" sz="2400" b="0" i="0" dirty="0">
                <a:solidFill>
                  <a:srgbClr val="333333"/>
                </a:solidFill>
                <a:effectLst/>
              </a:rPr>
              <a:t>From the graph, you can see that for any sufficiently larger n, </a:t>
            </a:r>
          </a:p>
          <a:p>
            <a:pPr algn="ctr"/>
            <a:r>
              <a:rPr lang="en-US" sz="2400" b="1" i="0" dirty="0">
                <a:solidFill>
                  <a:srgbClr val="333333"/>
                </a:solidFill>
                <a:effectLst/>
              </a:rPr>
              <a:t>n! ≥ 2</a:t>
            </a:r>
            <a:r>
              <a:rPr lang="en-US" sz="2400" b="1" i="0" baseline="30000" dirty="0">
                <a:solidFill>
                  <a:srgbClr val="333333"/>
                </a:solidFill>
                <a:effectLst/>
              </a:rPr>
              <a:t>n </a:t>
            </a:r>
            <a:r>
              <a:rPr lang="en-US" sz="2400" b="1" i="0" dirty="0">
                <a:solidFill>
                  <a:srgbClr val="333333"/>
                </a:solidFill>
                <a:effectLst/>
              </a:rPr>
              <a:t>≥ n</a:t>
            </a:r>
            <a:r>
              <a:rPr lang="en-US" sz="2400" b="1" i="0" baseline="30000" dirty="0">
                <a:solidFill>
                  <a:srgbClr val="333333"/>
                </a:solidFill>
                <a:effectLst/>
              </a:rPr>
              <a:t>3 </a:t>
            </a:r>
            <a:r>
              <a:rPr lang="en-US" sz="2400" b="1" i="0" dirty="0">
                <a:solidFill>
                  <a:srgbClr val="333333"/>
                </a:solidFill>
                <a:effectLst/>
              </a:rPr>
              <a:t>≥ n</a:t>
            </a:r>
            <a:r>
              <a:rPr lang="en-US" sz="2400" b="1" i="0" baseline="30000" dirty="0">
                <a:solidFill>
                  <a:srgbClr val="333333"/>
                </a:solidFill>
                <a:effectLst/>
              </a:rPr>
              <a:t>2</a:t>
            </a:r>
            <a:r>
              <a:rPr lang="en-US" sz="2400" b="1" i="0" dirty="0">
                <a:solidFill>
                  <a:srgbClr val="333333"/>
                </a:solidFill>
                <a:effectLst/>
              </a:rPr>
              <a:t> ≥ </a:t>
            </a:r>
            <a:r>
              <a:rPr lang="en-US" sz="2400" b="1" i="0" dirty="0" err="1">
                <a:solidFill>
                  <a:srgbClr val="333333"/>
                </a:solidFill>
                <a:effectLst/>
              </a:rPr>
              <a:t>nlog</a:t>
            </a:r>
            <a:r>
              <a:rPr lang="en-US" sz="2400" b="1" i="0" dirty="0">
                <a:solidFill>
                  <a:srgbClr val="333333"/>
                </a:solidFill>
                <a:effectLst/>
              </a:rPr>
              <a:t>(n) ≥ n ≥ log(n) ≥ 1</a:t>
            </a:r>
          </a:p>
          <a:p>
            <a:pPr algn="just"/>
            <a:r>
              <a:rPr lang="en-US" sz="2400" b="0" i="0" dirty="0">
                <a:solidFill>
                  <a:srgbClr val="333333"/>
                </a:solidFill>
                <a:effectLst/>
              </a:rPr>
              <a:t>Since we always </a:t>
            </a:r>
            <a:r>
              <a:rPr lang="en-US" sz="2400" b="0" i="0" dirty="0">
                <a:solidFill>
                  <a:srgbClr val="C00000"/>
                </a:solidFill>
                <a:effectLst/>
              </a:rPr>
              <a:t>want to keep the rate of the growth as low as possible</a:t>
            </a:r>
            <a:r>
              <a:rPr lang="en-US" sz="2400" b="0" i="0" dirty="0">
                <a:solidFill>
                  <a:srgbClr val="333333"/>
                </a:solidFill>
                <a:effectLst/>
              </a:rPr>
              <a:t>, we try to make an algorithm to follow the </a:t>
            </a:r>
            <a:r>
              <a:rPr lang="en-US" sz="2400" b="0" i="0" dirty="0">
                <a:solidFill>
                  <a:srgbClr val="00B050"/>
                </a:solidFill>
                <a:effectLst/>
              </a:rPr>
              <a:t>function with least growth rate to accomplish a task</a:t>
            </a:r>
            <a:r>
              <a:rPr lang="en-US" sz="2400" b="0" i="0" dirty="0">
                <a:solidFill>
                  <a:srgbClr val="333333"/>
                </a:solidFill>
                <a:effectLst/>
              </a:rPr>
              <a:t>.</a:t>
            </a:r>
            <a:endParaRPr lang="en-US" sz="2400" dirty="0">
              <a:solidFill>
                <a:srgbClr val="333333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2C1146-378F-4A0B-A20F-4316973AD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0F25353-C042-4B17-83F4-0FAC4F6A63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000" y="1219201"/>
            <a:ext cx="110490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8B209F5-DF74-43DF-81CA-C10F59F4CA5F}"/>
              </a:ext>
            </a:extLst>
          </p:cNvPr>
          <p:cNvSpPr/>
          <p:nvPr/>
        </p:nvSpPr>
        <p:spPr>
          <a:xfrm>
            <a:off x="3505200" y="5334000"/>
            <a:ext cx="5334000" cy="5334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5511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of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502" y="1848740"/>
            <a:ext cx="8762999" cy="609600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Arrange the given notations in the increasing order of their values.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59C8C-0A57-44DC-BC43-54BB2A7E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E674AC-A3C7-4CC0-95A7-8900B8605955}"/>
              </a:ext>
            </a:extLst>
          </p:cNvPr>
          <p:cNvSpPr txBox="1"/>
          <p:nvPr/>
        </p:nvSpPr>
        <p:spPr>
          <a:xfrm>
            <a:off x="762000" y="2474905"/>
            <a:ext cx="10224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C00000"/>
                </a:solidFill>
              </a:rPr>
              <a:t>Example 1: </a:t>
            </a:r>
            <a:r>
              <a:rPr lang="en-IN" sz="2400" dirty="0"/>
              <a:t>2</a:t>
            </a:r>
            <a:r>
              <a:rPr lang="en-IN" sz="2400" baseline="30000" dirty="0"/>
              <a:t>n</a:t>
            </a:r>
            <a:r>
              <a:rPr lang="en-IN" sz="2400" dirty="0"/>
              <a:t>, n log n, n</a:t>
            </a:r>
            <a:r>
              <a:rPr lang="en-IN" sz="2400" baseline="30000" dirty="0"/>
              <a:t>2</a:t>
            </a:r>
            <a:r>
              <a:rPr lang="en-IN" sz="2400" dirty="0"/>
              <a:t>, 1, n, log n, n!, n</a:t>
            </a:r>
            <a:r>
              <a:rPr lang="en-IN" sz="2400" baseline="30000" dirty="0"/>
              <a:t>3</a:t>
            </a:r>
            <a:r>
              <a:rPr lang="en-IN" sz="2400" dirty="0"/>
              <a:t> </a:t>
            </a:r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C9384AC5-474D-4DEF-8392-D5E97BA60AAD}"/>
              </a:ext>
            </a:extLst>
          </p:cNvPr>
          <p:cNvGraphicFramePr>
            <a:graphicFrameLocks/>
          </p:cNvGraphicFramePr>
          <p:nvPr/>
        </p:nvGraphicFramePr>
        <p:xfrm>
          <a:off x="1157894" y="2953135"/>
          <a:ext cx="9043188" cy="22670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449">
                  <a:extLst>
                    <a:ext uri="{9D8B030D-6E8A-4147-A177-3AD203B41FA5}">
                      <a16:colId xmlns:a16="http://schemas.microsoft.com/office/drawing/2014/main" val="1804823095"/>
                    </a:ext>
                  </a:extLst>
                </a:gridCol>
                <a:gridCol w="657226">
                  <a:extLst>
                    <a:ext uri="{9D8B030D-6E8A-4147-A177-3AD203B41FA5}">
                      <a16:colId xmlns:a16="http://schemas.microsoft.com/office/drawing/2014/main" val="146111838"/>
                    </a:ext>
                  </a:extLst>
                </a:gridCol>
                <a:gridCol w="1067993">
                  <a:extLst>
                    <a:ext uri="{9D8B030D-6E8A-4147-A177-3AD203B41FA5}">
                      <a16:colId xmlns:a16="http://schemas.microsoft.com/office/drawing/2014/main" val="3060244292"/>
                    </a:ext>
                  </a:extLst>
                </a:gridCol>
                <a:gridCol w="739379">
                  <a:extLst>
                    <a:ext uri="{9D8B030D-6E8A-4147-A177-3AD203B41FA5}">
                      <a16:colId xmlns:a16="http://schemas.microsoft.com/office/drawing/2014/main" val="593426351"/>
                    </a:ext>
                  </a:extLst>
                </a:gridCol>
                <a:gridCol w="1396606">
                  <a:extLst>
                    <a:ext uri="{9D8B030D-6E8A-4147-A177-3AD203B41FA5}">
                      <a16:colId xmlns:a16="http://schemas.microsoft.com/office/drawing/2014/main" val="3123481914"/>
                    </a:ext>
                  </a:extLst>
                </a:gridCol>
                <a:gridCol w="1024818">
                  <a:extLst>
                    <a:ext uri="{9D8B030D-6E8A-4147-A177-3AD203B41FA5}">
                      <a16:colId xmlns:a16="http://schemas.microsoft.com/office/drawing/2014/main" val="3685998376"/>
                    </a:ext>
                  </a:extLst>
                </a:gridCol>
                <a:gridCol w="1278835">
                  <a:extLst>
                    <a:ext uri="{9D8B030D-6E8A-4147-A177-3AD203B41FA5}">
                      <a16:colId xmlns:a16="http://schemas.microsoft.com/office/drawing/2014/main" val="633097854"/>
                    </a:ext>
                  </a:extLst>
                </a:gridCol>
                <a:gridCol w="762304">
                  <a:extLst>
                    <a:ext uri="{9D8B030D-6E8A-4147-A177-3AD203B41FA5}">
                      <a16:colId xmlns:a16="http://schemas.microsoft.com/office/drawing/2014/main" val="844874220"/>
                    </a:ext>
                  </a:extLst>
                </a:gridCol>
                <a:gridCol w="1361578">
                  <a:extLst>
                    <a:ext uri="{9D8B030D-6E8A-4147-A177-3AD203B41FA5}">
                      <a16:colId xmlns:a16="http://schemas.microsoft.com/office/drawing/2014/main" val="3014961157"/>
                    </a:ext>
                  </a:extLst>
                </a:gridCol>
              </a:tblGrid>
              <a:tr h="682091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i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baseline="300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baseline="300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4702910"/>
                  </a:ext>
                </a:extLst>
              </a:tr>
              <a:tr h="394097">
                <a:tc>
                  <a:txBody>
                    <a:bodyPr/>
                    <a:lstStyle/>
                    <a:p>
                      <a:pPr algn="ctr"/>
                      <a:endParaRPr lang="en-US" sz="2000" b="0" i="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3259470"/>
                  </a:ext>
                </a:extLst>
              </a:tr>
              <a:tr h="394097">
                <a:tc>
                  <a:txBody>
                    <a:bodyPr/>
                    <a:lstStyle/>
                    <a:p>
                      <a:pPr algn="ctr"/>
                      <a:endParaRPr lang="en-US" sz="2000" b="0" i="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baseline="30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baseline="30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baseline="30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796162"/>
                  </a:ext>
                </a:extLst>
              </a:tr>
              <a:tr h="394097">
                <a:tc>
                  <a:txBody>
                    <a:bodyPr/>
                    <a:lstStyle/>
                    <a:p>
                      <a:pPr algn="ctr"/>
                      <a:endParaRPr lang="en-US" sz="2000" b="0" i="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baseline="30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baseline="30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baseline="30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baseline="30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2485153"/>
                  </a:ext>
                </a:extLst>
              </a:tr>
              <a:tr h="394097">
                <a:tc>
                  <a:txBody>
                    <a:bodyPr/>
                    <a:lstStyle/>
                    <a:p>
                      <a:pPr algn="ctr"/>
                      <a:endParaRPr lang="en-US" sz="2000" b="0" i="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baseline="30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baseline="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baseline="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baseline="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329237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BDF676A-E9EC-4766-9555-C49130EA3A3B}"/>
              </a:ext>
            </a:extLst>
          </p:cNvPr>
          <p:cNvSpPr txBox="1"/>
          <p:nvPr/>
        </p:nvSpPr>
        <p:spPr>
          <a:xfrm>
            <a:off x="10363199" y="3200400"/>
            <a:ext cx="167640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As per theoretical knowledge let’s arrange them first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DBE768-9DB1-4932-A2BC-D732D3877DC6}"/>
              </a:ext>
            </a:extLst>
          </p:cNvPr>
          <p:cNvSpPr txBox="1"/>
          <p:nvPr/>
        </p:nvSpPr>
        <p:spPr>
          <a:xfrm>
            <a:off x="1371600" y="3124200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+mj-lt"/>
              </a:rPr>
              <a:t>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56AD0F-D166-466A-8A35-559F683C6194}"/>
              </a:ext>
            </a:extLst>
          </p:cNvPr>
          <p:cNvSpPr txBox="1"/>
          <p:nvPr/>
        </p:nvSpPr>
        <p:spPr>
          <a:xfrm>
            <a:off x="2743200" y="3124200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C00000"/>
                </a:solidFill>
              </a:rPr>
              <a:t>log 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F8702B-1DB8-4B7E-B747-254C510036CA}"/>
              </a:ext>
            </a:extLst>
          </p:cNvPr>
          <p:cNvSpPr txBox="1"/>
          <p:nvPr/>
        </p:nvSpPr>
        <p:spPr>
          <a:xfrm>
            <a:off x="2133600" y="3147536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C00000"/>
                </a:solidFill>
              </a:rPr>
              <a:t>1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302AE9-AFA2-4D7B-92FE-73023F137932}"/>
              </a:ext>
            </a:extLst>
          </p:cNvPr>
          <p:cNvSpPr txBox="1"/>
          <p:nvPr/>
        </p:nvSpPr>
        <p:spPr>
          <a:xfrm>
            <a:off x="3810000" y="3124200"/>
            <a:ext cx="990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C00000"/>
                </a:solidFill>
              </a:rPr>
              <a:t>n</a:t>
            </a:r>
          </a:p>
          <a:p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26AB8A-EC29-4DE0-BDED-2031D7641E85}"/>
              </a:ext>
            </a:extLst>
          </p:cNvPr>
          <p:cNvSpPr txBox="1"/>
          <p:nvPr/>
        </p:nvSpPr>
        <p:spPr>
          <a:xfrm>
            <a:off x="4572000" y="312420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C00000"/>
                </a:solidFill>
              </a:rPr>
              <a:t>n log n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518025-CA47-4C28-8E87-51C00DEC69B1}"/>
              </a:ext>
            </a:extLst>
          </p:cNvPr>
          <p:cNvSpPr txBox="1"/>
          <p:nvPr/>
        </p:nvSpPr>
        <p:spPr>
          <a:xfrm>
            <a:off x="6019800" y="3124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n</a:t>
            </a:r>
            <a:r>
              <a:rPr lang="en-US" sz="2400" b="1" baseline="30000" dirty="0">
                <a:solidFill>
                  <a:srgbClr val="C00000"/>
                </a:solidFill>
              </a:rPr>
              <a:t>2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F0F7BA-34A6-410D-AC80-5B412D5AFE89}"/>
              </a:ext>
            </a:extLst>
          </p:cNvPr>
          <p:cNvSpPr txBox="1"/>
          <p:nvPr/>
        </p:nvSpPr>
        <p:spPr>
          <a:xfrm>
            <a:off x="7239000" y="31197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n</a:t>
            </a:r>
            <a:r>
              <a:rPr lang="en-US" sz="2400" b="1" baseline="30000" dirty="0">
                <a:solidFill>
                  <a:srgbClr val="C00000"/>
                </a:solidFill>
              </a:rPr>
              <a:t>3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15C2CA-24FD-4BCF-83B2-8D906C9C9630}"/>
              </a:ext>
            </a:extLst>
          </p:cNvPr>
          <p:cNvSpPr txBox="1"/>
          <p:nvPr/>
        </p:nvSpPr>
        <p:spPr>
          <a:xfrm>
            <a:off x="8229600" y="31197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2</a:t>
            </a:r>
            <a:r>
              <a:rPr lang="en-US" sz="2400" b="1" baseline="30000" dirty="0">
                <a:solidFill>
                  <a:srgbClr val="C00000"/>
                </a:solidFill>
              </a:rPr>
              <a:t>n</a:t>
            </a:r>
            <a:endParaRPr lang="en-IN" baseline="30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C8E47D-3D1B-4E09-9C8F-EBC84CD1FA7C}"/>
              </a:ext>
            </a:extLst>
          </p:cNvPr>
          <p:cNvSpPr txBox="1"/>
          <p:nvPr/>
        </p:nvSpPr>
        <p:spPr>
          <a:xfrm>
            <a:off x="9296400" y="31197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n!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372627-FD36-4515-9343-289AAACE304E}"/>
              </a:ext>
            </a:extLst>
          </p:cNvPr>
          <p:cNvSpPr txBox="1"/>
          <p:nvPr/>
        </p:nvSpPr>
        <p:spPr>
          <a:xfrm>
            <a:off x="1371600" y="3576935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+mj-lt"/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7BF3ED-E824-4547-BBEE-935FD704A6F1}"/>
              </a:ext>
            </a:extLst>
          </p:cNvPr>
          <p:cNvSpPr txBox="1"/>
          <p:nvPr/>
        </p:nvSpPr>
        <p:spPr>
          <a:xfrm>
            <a:off x="2133600" y="3576935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+mj-lt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AC338E-A65A-4CC8-9942-2BCA4B3C1829}"/>
              </a:ext>
            </a:extLst>
          </p:cNvPr>
          <p:cNvSpPr txBox="1"/>
          <p:nvPr/>
        </p:nvSpPr>
        <p:spPr>
          <a:xfrm>
            <a:off x="2895600" y="35814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+mj-lt"/>
              </a:rPr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03282D-7DE6-41F5-9BC8-EB428A352FC7}"/>
              </a:ext>
            </a:extLst>
          </p:cNvPr>
          <p:cNvSpPr txBox="1"/>
          <p:nvPr/>
        </p:nvSpPr>
        <p:spPr>
          <a:xfrm>
            <a:off x="3809999" y="3562290"/>
            <a:ext cx="685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+mj-lt"/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1DEAA9-80E3-4BB6-82F6-151E50B8F00A}"/>
              </a:ext>
            </a:extLst>
          </p:cNvPr>
          <p:cNvSpPr txBox="1"/>
          <p:nvPr/>
        </p:nvSpPr>
        <p:spPr>
          <a:xfrm>
            <a:off x="4876800" y="35814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+mj-lt"/>
              </a:rPr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E0164C-E01C-449D-B5D4-DEAD12CEF5A1}"/>
              </a:ext>
            </a:extLst>
          </p:cNvPr>
          <p:cNvSpPr txBox="1"/>
          <p:nvPr/>
        </p:nvSpPr>
        <p:spPr>
          <a:xfrm>
            <a:off x="6019800" y="3581400"/>
            <a:ext cx="685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+mj-lt"/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B72C0EE-21A7-466E-8259-B4CE89CBC638}"/>
              </a:ext>
            </a:extLst>
          </p:cNvPr>
          <p:cNvSpPr txBox="1"/>
          <p:nvPr/>
        </p:nvSpPr>
        <p:spPr>
          <a:xfrm>
            <a:off x="7238999" y="3581400"/>
            <a:ext cx="685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+mj-lt"/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71D4CC-D0A8-48A6-B4B9-49574AFE9A2F}"/>
              </a:ext>
            </a:extLst>
          </p:cNvPr>
          <p:cNvSpPr txBox="1"/>
          <p:nvPr/>
        </p:nvSpPr>
        <p:spPr>
          <a:xfrm>
            <a:off x="8229599" y="3581400"/>
            <a:ext cx="685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+mj-lt"/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CD5522-9230-408C-B037-AA5BED263B89}"/>
              </a:ext>
            </a:extLst>
          </p:cNvPr>
          <p:cNvSpPr txBox="1"/>
          <p:nvPr/>
        </p:nvSpPr>
        <p:spPr>
          <a:xfrm>
            <a:off x="9296399" y="3581400"/>
            <a:ext cx="685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+mj-lt"/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0D9C3BE-1000-4694-AFB3-1C31D0966ABD}"/>
              </a:ext>
            </a:extLst>
          </p:cNvPr>
          <p:cNvSpPr txBox="1"/>
          <p:nvPr/>
        </p:nvSpPr>
        <p:spPr>
          <a:xfrm>
            <a:off x="1295400" y="4019490"/>
            <a:ext cx="623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+mj-lt"/>
              </a:rPr>
              <a:t>10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DF14AF-7A79-4EA9-A54A-438F8ED2BA73}"/>
              </a:ext>
            </a:extLst>
          </p:cNvPr>
          <p:cNvSpPr txBox="1"/>
          <p:nvPr/>
        </p:nvSpPr>
        <p:spPr>
          <a:xfrm>
            <a:off x="2133600" y="401949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+mj-lt"/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73AE692-F46D-4746-9394-ACAE3F9DB9AC}"/>
              </a:ext>
            </a:extLst>
          </p:cNvPr>
          <p:cNvSpPr txBox="1"/>
          <p:nvPr/>
        </p:nvSpPr>
        <p:spPr>
          <a:xfrm>
            <a:off x="3719822" y="4038600"/>
            <a:ext cx="623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+mj-lt"/>
              </a:rPr>
              <a:t>10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3E68CF0-323E-433A-8EEF-8F2C36E20B22}"/>
              </a:ext>
            </a:extLst>
          </p:cNvPr>
          <p:cNvSpPr txBox="1"/>
          <p:nvPr/>
        </p:nvSpPr>
        <p:spPr>
          <a:xfrm>
            <a:off x="5929622" y="4038600"/>
            <a:ext cx="623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+mj-lt"/>
              </a:rPr>
              <a:t>100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7B9F4BB-F7B2-441C-90AB-6DB67AE94C4D}"/>
              </a:ext>
            </a:extLst>
          </p:cNvPr>
          <p:cNvSpPr txBox="1"/>
          <p:nvPr/>
        </p:nvSpPr>
        <p:spPr>
          <a:xfrm>
            <a:off x="6996422" y="4038600"/>
            <a:ext cx="775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+mj-lt"/>
              </a:rPr>
              <a:t>1000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FD3DDBD-B272-4485-808E-EA1083CE5166}"/>
              </a:ext>
            </a:extLst>
          </p:cNvPr>
          <p:cNvSpPr txBox="1"/>
          <p:nvPr/>
        </p:nvSpPr>
        <p:spPr>
          <a:xfrm>
            <a:off x="8063222" y="4038600"/>
            <a:ext cx="775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+mj-lt"/>
              </a:rPr>
              <a:t>1024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094E317-A29B-4D59-8DDB-6AEF6A162AC1}"/>
              </a:ext>
            </a:extLst>
          </p:cNvPr>
          <p:cNvSpPr txBox="1"/>
          <p:nvPr/>
        </p:nvSpPr>
        <p:spPr>
          <a:xfrm>
            <a:off x="2667000" y="40386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+mj-lt"/>
              </a:rPr>
              <a:t>3.322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240F470-718E-48BD-8D1C-31CA25371CE8}"/>
              </a:ext>
            </a:extLst>
          </p:cNvPr>
          <p:cNvSpPr txBox="1"/>
          <p:nvPr/>
        </p:nvSpPr>
        <p:spPr>
          <a:xfrm>
            <a:off x="4724400" y="40386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+mj-lt"/>
              </a:rPr>
              <a:t>33.22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6A77DB5-87C7-4534-AC21-B8971E83F315}"/>
              </a:ext>
            </a:extLst>
          </p:cNvPr>
          <p:cNvSpPr txBox="1"/>
          <p:nvPr/>
        </p:nvSpPr>
        <p:spPr>
          <a:xfrm>
            <a:off x="8901422" y="4038600"/>
            <a:ext cx="1385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+mj-lt"/>
              </a:rPr>
              <a:t>36,28,800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708656-28FC-4E2B-B801-AF7FA45DB9B6}"/>
              </a:ext>
            </a:extLst>
          </p:cNvPr>
          <p:cNvSpPr txBox="1"/>
          <p:nvPr/>
        </p:nvSpPr>
        <p:spPr>
          <a:xfrm>
            <a:off x="1295400" y="4419600"/>
            <a:ext cx="623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+mj-lt"/>
              </a:rPr>
              <a:t>50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7542186-5DE0-4E1E-84CA-79577231073A}"/>
              </a:ext>
            </a:extLst>
          </p:cNvPr>
          <p:cNvSpPr txBox="1"/>
          <p:nvPr/>
        </p:nvSpPr>
        <p:spPr>
          <a:xfrm>
            <a:off x="2133600" y="441960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+mj-lt"/>
              </a:rPr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B53FFDE-9C33-4333-97D7-128C9FFA0F96}"/>
              </a:ext>
            </a:extLst>
          </p:cNvPr>
          <p:cNvSpPr txBox="1"/>
          <p:nvPr/>
        </p:nvSpPr>
        <p:spPr>
          <a:xfrm>
            <a:off x="3733800" y="4419600"/>
            <a:ext cx="623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+mj-lt"/>
              </a:rPr>
              <a:t>50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3548697-E41E-415B-B76C-66B1A2E9C165}"/>
              </a:ext>
            </a:extLst>
          </p:cNvPr>
          <p:cNvSpPr txBox="1"/>
          <p:nvPr/>
        </p:nvSpPr>
        <p:spPr>
          <a:xfrm>
            <a:off x="5867400" y="4419600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+mj-lt"/>
              </a:rPr>
              <a:t>2500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61A8C73-965D-4215-A04C-39493A17B5C9}"/>
              </a:ext>
            </a:extLst>
          </p:cNvPr>
          <p:cNvSpPr txBox="1"/>
          <p:nvPr/>
        </p:nvSpPr>
        <p:spPr>
          <a:xfrm>
            <a:off x="6858000" y="4419600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+mj-lt"/>
              </a:rPr>
              <a:t>1,25,000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20F055B-2468-4B6F-9DBF-62A21BCBC77C}"/>
              </a:ext>
            </a:extLst>
          </p:cNvPr>
          <p:cNvSpPr txBox="1"/>
          <p:nvPr/>
        </p:nvSpPr>
        <p:spPr>
          <a:xfrm>
            <a:off x="8229600" y="4419600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+mj-lt"/>
              </a:rPr>
              <a:t>∞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B13F77F-813B-4042-840F-1C327C6392FE}"/>
              </a:ext>
            </a:extLst>
          </p:cNvPr>
          <p:cNvSpPr txBox="1"/>
          <p:nvPr/>
        </p:nvSpPr>
        <p:spPr>
          <a:xfrm>
            <a:off x="2667000" y="44196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+mj-lt"/>
              </a:rPr>
              <a:t>5.644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16F8A15-6065-4A96-8FE8-70C49DB3EE4E}"/>
              </a:ext>
            </a:extLst>
          </p:cNvPr>
          <p:cNvSpPr txBox="1"/>
          <p:nvPr/>
        </p:nvSpPr>
        <p:spPr>
          <a:xfrm>
            <a:off x="4648200" y="44196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+mj-lt"/>
              </a:rPr>
              <a:t>282.21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25DAD50-B441-44FF-B8AD-1A56A67AEBF0}"/>
              </a:ext>
            </a:extLst>
          </p:cNvPr>
          <p:cNvSpPr txBox="1"/>
          <p:nvPr/>
        </p:nvSpPr>
        <p:spPr>
          <a:xfrm>
            <a:off x="9296400" y="4419600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+mj-lt"/>
              </a:rPr>
              <a:t>∞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5D579E1-839E-4541-B4FE-41395BB4CCE0}"/>
              </a:ext>
            </a:extLst>
          </p:cNvPr>
          <p:cNvSpPr txBox="1"/>
          <p:nvPr/>
        </p:nvSpPr>
        <p:spPr>
          <a:xfrm>
            <a:off x="1281422" y="4800600"/>
            <a:ext cx="623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+mj-lt"/>
              </a:rPr>
              <a:t>100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F00FF1E-EE6D-4BE6-AA7F-4E370AFFE428}"/>
              </a:ext>
            </a:extLst>
          </p:cNvPr>
          <p:cNvSpPr txBox="1"/>
          <p:nvPr/>
        </p:nvSpPr>
        <p:spPr>
          <a:xfrm>
            <a:off x="2133600" y="480060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+mj-lt"/>
              </a:rPr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20FD869-93A2-433A-B368-F9DE57F05EFA}"/>
              </a:ext>
            </a:extLst>
          </p:cNvPr>
          <p:cNvSpPr txBox="1"/>
          <p:nvPr/>
        </p:nvSpPr>
        <p:spPr>
          <a:xfrm>
            <a:off x="3719822" y="4800600"/>
            <a:ext cx="623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+mj-lt"/>
              </a:rPr>
              <a:t>100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69DE9F8-CFC8-4FC7-BAF0-457CEBE253D1}"/>
              </a:ext>
            </a:extLst>
          </p:cNvPr>
          <p:cNvSpPr txBox="1"/>
          <p:nvPr/>
        </p:nvSpPr>
        <p:spPr>
          <a:xfrm>
            <a:off x="5791200" y="4800600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+mj-lt"/>
              </a:rPr>
              <a:t>10,000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9138873-5260-4966-869D-455A0871408F}"/>
              </a:ext>
            </a:extLst>
          </p:cNvPr>
          <p:cNvSpPr txBox="1"/>
          <p:nvPr/>
        </p:nvSpPr>
        <p:spPr>
          <a:xfrm>
            <a:off x="6781800" y="480060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+mj-lt"/>
              </a:rPr>
              <a:t>1,000,000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F1690C9-FA6F-4016-AD8A-9BB5F96CEA4C}"/>
              </a:ext>
            </a:extLst>
          </p:cNvPr>
          <p:cNvSpPr txBox="1"/>
          <p:nvPr/>
        </p:nvSpPr>
        <p:spPr>
          <a:xfrm>
            <a:off x="8229600" y="4800600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+mj-lt"/>
              </a:rPr>
              <a:t>∞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9A5C505-58C0-4952-8A78-9F3765DFF671}"/>
              </a:ext>
            </a:extLst>
          </p:cNvPr>
          <p:cNvSpPr txBox="1"/>
          <p:nvPr/>
        </p:nvSpPr>
        <p:spPr>
          <a:xfrm>
            <a:off x="9296400" y="4800600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+mj-lt"/>
              </a:rPr>
              <a:t>∞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122BC08-EC40-42E2-ABA6-F16A0D2A6BC3}"/>
              </a:ext>
            </a:extLst>
          </p:cNvPr>
          <p:cNvSpPr txBox="1"/>
          <p:nvPr/>
        </p:nvSpPr>
        <p:spPr>
          <a:xfrm>
            <a:off x="2667000" y="48006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+mj-lt"/>
              </a:rPr>
              <a:t>6.6438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73E1257-68D4-4F5C-B12A-930341B1FC5A}"/>
              </a:ext>
            </a:extLst>
          </p:cNvPr>
          <p:cNvSpPr txBox="1"/>
          <p:nvPr/>
        </p:nvSpPr>
        <p:spPr>
          <a:xfrm>
            <a:off x="4572000" y="48006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+mj-lt"/>
              </a:rPr>
              <a:t>664.38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C2971A-1EA5-4865-A4FC-3D1639DC1272}"/>
              </a:ext>
            </a:extLst>
          </p:cNvPr>
          <p:cNvSpPr txBox="1"/>
          <p:nvPr/>
        </p:nvSpPr>
        <p:spPr>
          <a:xfrm>
            <a:off x="914400" y="5486400"/>
            <a:ext cx="104394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Order proves right for testing n values we have considered. So final answer is,</a:t>
            </a:r>
          </a:p>
          <a:p>
            <a:pPr algn="ctr"/>
            <a:r>
              <a:rPr lang="en-IN" sz="2800" dirty="0">
                <a:solidFill>
                  <a:srgbClr val="C00000"/>
                </a:solidFill>
              </a:rPr>
              <a:t>1, log n, n, n log n, n</a:t>
            </a:r>
            <a:r>
              <a:rPr lang="en-IN" sz="2800" baseline="30000" dirty="0">
                <a:solidFill>
                  <a:srgbClr val="C00000"/>
                </a:solidFill>
              </a:rPr>
              <a:t>2</a:t>
            </a:r>
            <a:r>
              <a:rPr lang="en-IN" sz="2800" dirty="0">
                <a:solidFill>
                  <a:srgbClr val="C00000"/>
                </a:solidFill>
              </a:rPr>
              <a:t>, n</a:t>
            </a:r>
            <a:r>
              <a:rPr lang="en-IN" sz="2800" baseline="30000" dirty="0">
                <a:solidFill>
                  <a:srgbClr val="C00000"/>
                </a:solidFill>
              </a:rPr>
              <a:t>3</a:t>
            </a:r>
            <a:r>
              <a:rPr lang="en-IN" sz="2800" dirty="0">
                <a:solidFill>
                  <a:srgbClr val="C00000"/>
                </a:solidFill>
              </a:rPr>
              <a:t>, 2</a:t>
            </a:r>
            <a:r>
              <a:rPr lang="en-IN" sz="2800" baseline="30000" dirty="0">
                <a:solidFill>
                  <a:srgbClr val="C00000"/>
                </a:solidFill>
              </a:rPr>
              <a:t>n</a:t>
            </a:r>
            <a:r>
              <a:rPr lang="en-IN" sz="2800" dirty="0">
                <a:solidFill>
                  <a:srgbClr val="C00000"/>
                </a:solidFill>
              </a:rPr>
              <a:t>, n!</a:t>
            </a:r>
          </a:p>
        </p:txBody>
      </p:sp>
    </p:spTree>
    <p:extLst>
      <p:ext uri="{BB962C8B-B14F-4D97-AF65-F5344CB8AC3E}">
        <p14:creationId xmlns:p14="http://schemas.microsoft.com/office/powerpoint/2010/main" val="383590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/>
      <p:bldP spid="5" grpId="0"/>
      <p:bldP spid="8" grpId="0"/>
      <p:bldP spid="9" grpId="0"/>
      <p:bldP spid="14" grpId="0"/>
      <p:bldP spid="15" grpId="0"/>
      <p:bldP spid="16" grpId="0"/>
      <p:bldP spid="11" grpId="0"/>
      <p:bldP spid="18" grpId="0"/>
      <p:bldP spid="19" grpId="0"/>
      <p:bldP spid="20" grpId="0"/>
      <p:bldP spid="21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1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of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502" y="1828800"/>
            <a:ext cx="8762999" cy="425801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Arrange the given notations in the increasing order of their values.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59C8C-0A57-44DC-BC43-54BB2A7E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8E674AC-A3C7-4CC0-95A7-8900B8605955}"/>
                  </a:ext>
                </a:extLst>
              </p:cNvPr>
              <p:cNvSpPr txBox="1"/>
              <p:nvPr/>
            </p:nvSpPr>
            <p:spPr>
              <a:xfrm>
                <a:off x="762000" y="2286000"/>
                <a:ext cx="10224999" cy="465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solidFill>
                      <a:srgbClr val="C00000"/>
                    </a:solidFill>
                  </a:rPr>
                  <a:t>Example 2: </a:t>
                </a:r>
                <a:r>
                  <a:rPr lang="en-IN" sz="2400" dirty="0">
                    <a:solidFill>
                      <a:schemeClr val="tx1"/>
                    </a:solidFill>
                  </a:rPr>
                  <a:t>n, n log n, 2</a:t>
                </a:r>
                <a:r>
                  <a:rPr lang="en-IN" sz="2400" baseline="30000" dirty="0">
                    <a:solidFill>
                      <a:schemeClr val="tx1"/>
                    </a:solidFill>
                  </a:rPr>
                  <a:t>n</a:t>
                </a:r>
                <a:r>
                  <a:rPr lang="en-IN" sz="2400" dirty="0">
                    <a:solidFill>
                      <a:schemeClr val="tx1"/>
                    </a:solidFill>
                  </a:rPr>
                  <a:t>, log n,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IN" sz="2400" dirty="0">
                    <a:solidFill>
                      <a:schemeClr val="tx1"/>
                    </a:solidFill>
                  </a:rPr>
                  <a:t>, </a:t>
                </a:r>
                <a:r>
                  <a:rPr lang="en-IN" sz="2400" dirty="0" err="1">
                    <a:solidFill>
                      <a:schemeClr val="tx1"/>
                    </a:solidFill>
                  </a:rPr>
                  <a:t>e</a:t>
                </a:r>
                <a:r>
                  <a:rPr lang="en-IN" sz="2400" baseline="30000" dirty="0" err="1">
                    <a:solidFill>
                      <a:schemeClr val="tx1"/>
                    </a:solidFill>
                  </a:rPr>
                  <a:t>n</a:t>
                </a:r>
                <a:r>
                  <a:rPr lang="en-IN" sz="2400" dirty="0">
                    <a:solidFill>
                      <a:schemeClr val="tx1"/>
                    </a:solidFill>
                  </a:rPr>
                  <a:t>, n</a:t>
                </a:r>
                <a:r>
                  <a:rPr lang="en-IN" sz="2400" baseline="30000" dirty="0">
                    <a:solidFill>
                      <a:schemeClr val="tx1"/>
                    </a:solidFill>
                  </a:rPr>
                  <a:t>2</a:t>
                </a:r>
                <a:r>
                  <a:rPr lang="en-IN" sz="2400" dirty="0">
                    <a:solidFill>
                      <a:schemeClr val="tx1"/>
                    </a:solidFill>
                  </a:rPr>
                  <a:t> + log n, n</a:t>
                </a:r>
                <a:r>
                  <a:rPr lang="en-IN" sz="2400" baseline="30000" dirty="0">
                    <a:solidFill>
                      <a:schemeClr val="tx1"/>
                    </a:solidFill>
                  </a:rPr>
                  <a:t>2</a:t>
                </a:r>
                <a:r>
                  <a:rPr lang="en-IN" sz="2400" dirty="0">
                    <a:solidFill>
                      <a:schemeClr val="tx1"/>
                    </a:solidFill>
                  </a:rPr>
                  <a:t>, n</a:t>
                </a:r>
                <a:r>
                  <a:rPr lang="en-IN" sz="2400" baseline="30000" dirty="0">
                    <a:solidFill>
                      <a:schemeClr val="tx1"/>
                    </a:solidFill>
                  </a:rPr>
                  <a:t>3</a:t>
                </a:r>
                <a:r>
                  <a:rPr lang="en-IN" sz="2400" dirty="0">
                    <a:solidFill>
                      <a:schemeClr val="tx1"/>
                    </a:solidFill>
                  </a:rPr>
                  <a:t>, log </a:t>
                </a:r>
                <a:r>
                  <a:rPr lang="en-IN" sz="2400" dirty="0" err="1">
                    <a:solidFill>
                      <a:schemeClr val="tx1"/>
                    </a:solidFill>
                  </a:rPr>
                  <a:t>log</a:t>
                </a:r>
                <a:r>
                  <a:rPr lang="en-IN" sz="2400" dirty="0">
                    <a:solidFill>
                      <a:schemeClr val="tx1"/>
                    </a:solidFill>
                  </a:rPr>
                  <a:t> n, (log n)</a:t>
                </a:r>
                <a:r>
                  <a:rPr lang="en-IN" sz="2400" baseline="30000" dirty="0">
                    <a:solidFill>
                      <a:schemeClr val="tx1"/>
                    </a:solidFill>
                  </a:rPr>
                  <a:t>2</a:t>
                </a:r>
                <a:r>
                  <a:rPr lang="en-IN" sz="2400" dirty="0">
                    <a:solidFill>
                      <a:schemeClr val="tx1"/>
                    </a:solidFill>
                  </a:rPr>
                  <a:t>, n! </a:t>
                </a:r>
                <a:endParaRPr lang="en-IN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8E674AC-A3C7-4CC0-95A7-8900B8605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286000"/>
                <a:ext cx="10224999" cy="465769"/>
              </a:xfrm>
              <a:prstGeom prst="rect">
                <a:avLst/>
              </a:prstGeom>
              <a:blipFill>
                <a:blip r:embed="rId2"/>
                <a:stretch>
                  <a:fillRect l="-894" t="-9211" b="-302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C9384AC5-474D-4DEF-8392-D5E97BA60AAD}"/>
              </a:ext>
            </a:extLst>
          </p:cNvPr>
          <p:cNvGraphicFramePr>
            <a:graphicFrameLocks/>
          </p:cNvGraphicFramePr>
          <p:nvPr/>
        </p:nvGraphicFramePr>
        <p:xfrm>
          <a:off x="152400" y="2909859"/>
          <a:ext cx="11582398" cy="22600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1804823095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4611183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06024429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59342635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123481914"/>
                    </a:ext>
                  </a:extLst>
                </a:gridCol>
                <a:gridCol w="1177786">
                  <a:extLst>
                    <a:ext uri="{9D8B030D-6E8A-4147-A177-3AD203B41FA5}">
                      <a16:colId xmlns:a16="http://schemas.microsoft.com/office/drawing/2014/main" val="368599837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633097854"/>
                    </a:ext>
                  </a:extLst>
                </a:gridCol>
                <a:gridCol w="798444">
                  <a:extLst>
                    <a:ext uri="{9D8B030D-6E8A-4147-A177-3AD203B41FA5}">
                      <a16:colId xmlns:a16="http://schemas.microsoft.com/office/drawing/2014/main" val="393383757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771913889"/>
                    </a:ext>
                  </a:extLst>
                </a:gridCol>
                <a:gridCol w="1109870">
                  <a:extLst>
                    <a:ext uri="{9D8B030D-6E8A-4147-A177-3AD203B41FA5}">
                      <a16:colId xmlns:a16="http://schemas.microsoft.com/office/drawing/2014/main" val="84487422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014961157"/>
                    </a:ext>
                  </a:extLst>
                </a:gridCol>
                <a:gridCol w="1371598">
                  <a:extLst>
                    <a:ext uri="{9D8B030D-6E8A-4147-A177-3AD203B41FA5}">
                      <a16:colId xmlns:a16="http://schemas.microsoft.com/office/drawing/2014/main" val="3479496480"/>
                    </a:ext>
                  </a:extLst>
                </a:gridCol>
              </a:tblGrid>
              <a:tr h="675113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i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baseline="300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baseline="300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4702910"/>
                  </a:ext>
                </a:extLst>
              </a:tr>
              <a:tr h="392187">
                <a:tc>
                  <a:txBody>
                    <a:bodyPr/>
                    <a:lstStyle/>
                    <a:p>
                      <a:pPr algn="ctr"/>
                      <a:endParaRPr lang="en-US" sz="2000" b="0" i="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3259470"/>
                  </a:ext>
                </a:extLst>
              </a:tr>
              <a:tr h="392187">
                <a:tc>
                  <a:txBody>
                    <a:bodyPr/>
                    <a:lstStyle/>
                    <a:p>
                      <a:pPr algn="ctr"/>
                      <a:endParaRPr lang="en-US" sz="2000" b="0" i="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baseline="30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baseline="30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baseline="30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baseline="30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baseline="30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baseline="30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796162"/>
                  </a:ext>
                </a:extLst>
              </a:tr>
              <a:tr h="392187">
                <a:tc>
                  <a:txBody>
                    <a:bodyPr/>
                    <a:lstStyle/>
                    <a:p>
                      <a:pPr algn="ctr"/>
                      <a:endParaRPr lang="en-US" sz="2000" b="0" i="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baseline="30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baseline="30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baseline="30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baseline="30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baseline="30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baseline="30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baseline="30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2485153"/>
                  </a:ext>
                </a:extLst>
              </a:tr>
              <a:tr h="392187">
                <a:tc>
                  <a:txBody>
                    <a:bodyPr/>
                    <a:lstStyle/>
                    <a:p>
                      <a:pPr algn="ctr"/>
                      <a:endParaRPr lang="en-US" sz="2000" b="0" i="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baseline="30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baseline="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baseline="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baseline="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baseline="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baseline="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baseline="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329237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CDBE768-9DB1-4932-A2BC-D732D3877DC6}"/>
              </a:ext>
            </a:extLst>
          </p:cNvPr>
          <p:cNvSpPr txBox="1"/>
          <p:nvPr/>
        </p:nvSpPr>
        <p:spPr>
          <a:xfrm>
            <a:off x="304800" y="312420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C00000"/>
                </a:solidFill>
                <a:latin typeface="+mj-lt"/>
              </a:rPr>
              <a:t>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56AD0F-D166-466A-8A35-559F683C6194}"/>
              </a:ext>
            </a:extLst>
          </p:cNvPr>
          <p:cNvSpPr txBox="1"/>
          <p:nvPr/>
        </p:nvSpPr>
        <p:spPr>
          <a:xfrm>
            <a:off x="1828800" y="31242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C00000"/>
                </a:solidFill>
              </a:rPr>
              <a:t>2</a:t>
            </a:r>
            <a:r>
              <a:rPr lang="en-US" sz="2000" b="1" i="1" baseline="30000" dirty="0">
                <a:solidFill>
                  <a:srgbClr val="C00000"/>
                </a:solidFill>
              </a:rPr>
              <a:t>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F8702B-1DB8-4B7E-B747-254C510036CA}"/>
              </a:ext>
            </a:extLst>
          </p:cNvPr>
          <p:cNvSpPr txBox="1"/>
          <p:nvPr/>
        </p:nvSpPr>
        <p:spPr>
          <a:xfrm>
            <a:off x="685800" y="3147536"/>
            <a:ext cx="1080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C00000"/>
                </a:solidFill>
              </a:rPr>
              <a:t>n log n</a:t>
            </a:r>
            <a:endParaRPr lang="en-IN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302AE9-AFA2-4D7B-92FE-73023F137932}"/>
              </a:ext>
            </a:extLst>
          </p:cNvPr>
          <p:cNvSpPr txBox="1"/>
          <p:nvPr/>
        </p:nvSpPr>
        <p:spPr>
          <a:xfrm>
            <a:off x="2743200" y="31242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C00000"/>
                </a:solidFill>
              </a:rPr>
              <a:t>log n</a:t>
            </a:r>
            <a:endParaRPr lang="en-IN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D26AB8A-EC29-4DE0-BDED-2031D7641E85}"/>
                  </a:ext>
                </a:extLst>
              </p:cNvPr>
              <p:cNvSpPr txBox="1"/>
              <p:nvPr/>
            </p:nvSpPr>
            <p:spPr>
              <a:xfrm>
                <a:off x="3429000" y="3124200"/>
                <a:ext cx="657844" cy="4035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I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I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rad>
                    </m:oMath>
                  </m:oMathPara>
                </a14:m>
                <a:endParaRPr lang="en-IN" sz="2000" b="1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D26AB8A-EC29-4DE0-BDED-2031D7641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3124200"/>
                <a:ext cx="657844" cy="4035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C2518025-CA47-4C28-8E87-51C00DEC69B1}"/>
              </a:ext>
            </a:extLst>
          </p:cNvPr>
          <p:cNvSpPr txBox="1"/>
          <p:nvPr/>
        </p:nvSpPr>
        <p:spPr>
          <a:xfrm>
            <a:off x="4267200" y="3124200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C00000"/>
                </a:solidFill>
              </a:rPr>
              <a:t>e</a:t>
            </a:r>
            <a:r>
              <a:rPr lang="en-US" sz="2000" b="1" baseline="30000" dirty="0" err="1">
                <a:solidFill>
                  <a:srgbClr val="C00000"/>
                </a:solidFill>
              </a:rPr>
              <a:t>n</a:t>
            </a:r>
            <a:endParaRPr lang="en-IN" sz="1600" baseline="30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F0F7BA-34A6-410D-AC80-5B412D5AFE89}"/>
              </a:ext>
            </a:extLst>
          </p:cNvPr>
          <p:cNvSpPr txBox="1"/>
          <p:nvPr/>
        </p:nvSpPr>
        <p:spPr>
          <a:xfrm>
            <a:off x="5257800" y="3119735"/>
            <a:ext cx="1219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n</a:t>
            </a:r>
            <a:r>
              <a:rPr lang="en-US" sz="2000" b="1" baseline="30000" dirty="0">
                <a:solidFill>
                  <a:srgbClr val="C00000"/>
                </a:solidFill>
              </a:rPr>
              <a:t>2</a:t>
            </a:r>
            <a:r>
              <a:rPr lang="en-US" sz="2000" b="1" dirty="0">
                <a:solidFill>
                  <a:srgbClr val="C00000"/>
                </a:solidFill>
              </a:rPr>
              <a:t> + log n</a:t>
            </a:r>
            <a:endParaRPr lang="en-IN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15C2CA-24FD-4BCF-83B2-8D906C9C9630}"/>
              </a:ext>
            </a:extLst>
          </p:cNvPr>
          <p:cNvSpPr txBox="1"/>
          <p:nvPr/>
        </p:nvSpPr>
        <p:spPr>
          <a:xfrm>
            <a:off x="6629400" y="3119735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C00000"/>
                </a:solidFill>
              </a:rPr>
              <a:t>n</a:t>
            </a:r>
            <a:r>
              <a:rPr lang="en-IN" sz="2000" b="1" baseline="30000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C8E47D-3D1B-4E09-9C8F-EBC84CD1FA7C}"/>
              </a:ext>
            </a:extLst>
          </p:cNvPr>
          <p:cNvSpPr txBox="1"/>
          <p:nvPr/>
        </p:nvSpPr>
        <p:spPr>
          <a:xfrm>
            <a:off x="7543800" y="3119735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C00000"/>
                </a:solidFill>
              </a:rPr>
              <a:t>n</a:t>
            </a:r>
            <a:r>
              <a:rPr lang="en-IN" sz="2000" b="1" baseline="30000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372627-FD36-4515-9343-289AAACE304E}"/>
              </a:ext>
            </a:extLst>
          </p:cNvPr>
          <p:cNvSpPr txBox="1"/>
          <p:nvPr/>
        </p:nvSpPr>
        <p:spPr>
          <a:xfrm>
            <a:off x="304800" y="357693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7BF3ED-E824-4547-BBEE-935FD704A6F1}"/>
              </a:ext>
            </a:extLst>
          </p:cNvPr>
          <p:cNvSpPr txBox="1"/>
          <p:nvPr/>
        </p:nvSpPr>
        <p:spPr>
          <a:xfrm>
            <a:off x="914400" y="357693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AC338E-A65A-4CC8-9942-2BCA4B3C1829}"/>
              </a:ext>
            </a:extLst>
          </p:cNvPr>
          <p:cNvSpPr txBox="1"/>
          <p:nvPr/>
        </p:nvSpPr>
        <p:spPr>
          <a:xfrm>
            <a:off x="1828800" y="3581400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03282D-7DE6-41F5-9BC8-EB428A352FC7}"/>
              </a:ext>
            </a:extLst>
          </p:cNvPr>
          <p:cNvSpPr txBox="1"/>
          <p:nvPr/>
        </p:nvSpPr>
        <p:spPr>
          <a:xfrm>
            <a:off x="2895599" y="3581400"/>
            <a:ext cx="685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1DEAA9-80E3-4BB6-82F6-151E50B8F00A}"/>
              </a:ext>
            </a:extLst>
          </p:cNvPr>
          <p:cNvSpPr txBox="1"/>
          <p:nvPr/>
        </p:nvSpPr>
        <p:spPr>
          <a:xfrm>
            <a:off x="3657601" y="3581400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E0164C-E01C-449D-B5D4-DEAD12CEF5A1}"/>
              </a:ext>
            </a:extLst>
          </p:cNvPr>
          <p:cNvSpPr txBox="1"/>
          <p:nvPr/>
        </p:nvSpPr>
        <p:spPr>
          <a:xfrm>
            <a:off x="4191000" y="3581400"/>
            <a:ext cx="68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2.71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B72C0EE-21A7-466E-8259-B4CE89CBC638}"/>
              </a:ext>
            </a:extLst>
          </p:cNvPr>
          <p:cNvSpPr txBox="1"/>
          <p:nvPr/>
        </p:nvSpPr>
        <p:spPr>
          <a:xfrm>
            <a:off x="5562600" y="3581400"/>
            <a:ext cx="685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71D4CC-D0A8-48A6-B4B9-49574AFE9A2F}"/>
              </a:ext>
            </a:extLst>
          </p:cNvPr>
          <p:cNvSpPr txBox="1"/>
          <p:nvPr/>
        </p:nvSpPr>
        <p:spPr>
          <a:xfrm>
            <a:off x="6629400" y="3581400"/>
            <a:ext cx="685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CD5522-9230-408C-B037-AA5BED263B89}"/>
              </a:ext>
            </a:extLst>
          </p:cNvPr>
          <p:cNvSpPr txBox="1"/>
          <p:nvPr/>
        </p:nvSpPr>
        <p:spPr>
          <a:xfrm>
            <a:off x="7543800" y="3581400"/>
            <a:ext cx="685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0D9C3BE-1000-4694-AFB3-1C31D0966ABD}"/>
              </a:ext>
            </a:extLst>
          </p:cNvPr>
          <p:cNvSpPr txBox="1"/>
          <p:nvPr/>
        </p:nvSpPr>
        <p:spPr>
          <a:xfrm>
            <a:off x="228600" y="4019490"/>
            <a:ext cx="62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10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DF14AF-7A79-4EA9-A54A-438F8ED2BA73}"/>
              </a:ext>
            </a:extLst>
          </p:cNvPr>
          <p:cNvSpPr txBox="1"/>
          <p:nvPr/>
        </p:nvSpPr>
        <p:spPr>
          <a:xfrm>
            <a:off x="762000" y="401949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33.21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73AE692-F46D-4746-9394-ACAE3F9DB9AC}"/>
              </a:ext>
            </a:extLst>
          </p:cNvPr>
          <p:cNvSpPr txBox="1"/>
          <p:nvPr/>
        </p:nvSpPr>
        <p:spPr>
          <a:xfrm>
            <a:off x="2743200" y="4038600"/>
            <a:ext cx="62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3.32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3E68CF0-323E-433A-8EEF-8F2C36E20B22}"/>
              </a:ext>
            </a:extLst>
          </p:cNvPr>
          <p:cNvSpPr txBox="1"/>
          <p:nvPr/>
        </p:nvSpPr>
        <p:spPr>
          <a:xfrm>
            <a:off x="4114799" y="4038600"/>
            <a:ext cx="1219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22,026.46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7B9F4BB-F7B2-441C-90AB-6DB67AE94C4D}"/>
              </a:ext>
            </a:extLst>
          </p:cNvPr>
          <p:cNvSpPr txBox="1"/>
          <p:nvPr/>
        </p:nvSpPr>
        <p:spPr>
          <a:xfrm>
            <a:off x="5334000" y="4038600"/>
            <a:ext cx="90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103.32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FD3DDBD-B272-4485-808E-EA1083CE5166}"/>
              </a:ext>
            </a:extLst>
          </p:cNvPr>
          <p:cNvSpPr txBox="1"/>
          <p:nvPr/>
        </p:nvSpPr>
        <p:spPr>
          <a:xfrm>
            <a:off x="6553200" y="40386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100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094E317-A29B-4D59-8DDB-6AEF6A162AC1}"/>
              </a:ext>
            </a:extLst>
          </p:cNvPr>
          <p:cNvSpPr txBox="1"/>
          <p:nvPr/>
        </p:nvSpPr>
        <p:spPr>
          <a:xfrm>
            <a:off x="1676400" y="40386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1024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240F470-718E-48BD-8D1C-31CA25371CE8}"/>
              </a:ext>
            </a:extLst>
          </p:cNvPr>
          <p:cNvSpPr txBox="1"/>
          <p:nvPr/>
        </p:nvSpPr>
        <p:spPr>
          <a:xfrm>
            <a:off x="3456956" y="4038600"/>
            <a:ext cx="657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3.16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6A77DB5-87C7-4534-AC21-B8971E83F315}"/>
              </a:ext>
            </a:extLst>
          </p:cNvPr>
          <p:cNvSpPr txBox="1"/>
          <p:nvPr/>
        </p:nvSpPr>
        <p:spPr>
          <a:xfrm>
            <a:off x="7377422" y="4038600"/>
            <a:ext cx="77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1000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708656-28FC-4E2B-B801-AF7FA45DB9B6}"/>
              </a:ext>
            </a:extLst>
          </p:cNvPr>
          <p:cNvSpPr txBox="1"/>
          <p:nvPr/>
        </p:nvSpPr>
        <p:spPr>
          <a:xfrm>
            <a:off x="228600" y="4419600"/>
            <a:ext cx="62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50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7542186-5DE0-4E1E-84CA-79577231073A}"/>
              </a:ext>
            </a:extLst>
          </p:cNvPr>
          <p:cNvSpPr txBox="1"/>
          <p:nvPr/>
        </p:nvSpPr>
        <p:spPr>
          <a:xfrm>
            <a:off x="685800" y="4419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282.19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B53FFDE-9C33-4333-97D7-128C9FFA0F96}"/>
              </a:ext>
            </a:extLst>
          </p:cNvPr>
          <p:cNvSpPr txBox="1"/>
          <p:nvPr/>
        </p:nvSpPr>
        <p:spPr>
          <a:xfrm>
            <a:off x="2743200" y="4419600"/>
            <a:ext cx="62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5.64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3548697-E41E-415B-B76C-66B1A2E9C165}"/>
              </a:ext>
            </a:extLst>
          </p:cNvPr>
          <p:cNvSpPr txBox="1"/>
          <p:nvPr/>
        </p:nvSpPr>
        <p:spPr>
          <a:xfrm>
            <a:off x="4114800" y="44196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5.18*10</a:t>
            </a:r>
            <a:r>
              <a:rPr lang="en-IN" baseline="30000" dirty="0">
                <a:latin typeface="+mj-lt"/>
              </a:rPr>
              <a:t>21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61A8C73-965D-4215-A04C-39493A17B5C9}"/>
              </a:ext>
            </a:extLst>
          </p:cNvPr>
          <p:cNvSpPr txBox="1"/>
          <p:nvPr/>
        </p:nvSpPr>
        <p:spPr>
          <a:xfrm>
            <a:off x="5257800" y="4419600"/>
            <a:ext cx="100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2505.64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20F055B-2468-4B6F-9DBF-62A21BCBC77C}"/>
              </a:ext>
            </a:extLst>
          </p:cNvPr>
          <p:cNvSpPr txBox="1"/>
          <p:nvPr/>
        </p:nvSpPr>
        <p:spPr>
          <a:xfrm>
            <a:off x="6477000" y="4419600"/>
            <a:ext cx="77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2500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B13F77F-813B-4042-840F-1C327C6392FE}"/>
              </a:ext>
            </a:extLst>
          </p:cNvPr>
          <p:cNvSpPr txBox="1"/>
          <p:nvPr/>
        </p:nvSpPr>
        <p:spPr>
          <a:xfrm>
            <a:off x="1524000" y="44196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1.12*10</a:t>
            </a:r>
            <a:r>
              <a:rPr lang="en-IN" baseline="30000" dirty="0">
                <a:latin typeface="+mj-lt"/>
              </a:rPr>
              <a:t>15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16F8A15-6065-4A96-8FE8-70C49DB3EE4E}"/>
              </a:ext>
            </a:extLst>
          </p:cNvPr>
          <p:cNvSpPr txBox="1"/>
          <p:nvPr/>
        </p:nvSpPr>
        <p:spPr>
          <a:xfrm>
            <a:off x="3429000" y="4419600"/>
            <a:ext cx="62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7.07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25DAD50-B441-44FF-B8AD-1A56A67AEBF0}"/>
              </a:ext>
            </a:extLst>
          </p:cNvPr>
          <p:cNvSpPr txBox="1"/>
          <p:nvPr/>
        </p:nvSpPr>
        <p:spPr>
          <a:xfrm>
            <a:off x="7239000" y="4419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1,25,000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5D579E1-839E-4541-B4FE-41395BB4CCE0}"/>
              </a:ext>
            </a:extLst>
          </p:cNvPr>
          <p:cNvSpPr txBox="1"/>
          <p:nvPr/>
        </p:nvSpPr>
        <p:spPr>
          <a:xfrm>
            <a:off x="152400" y="4800600"/>
            <a:ext cx="62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100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F00FF1E-EE6D-4BE6-AA7F-4E370AFFE428}"/>
              </a:ext>
            </a:extLst>
          </p:cNvPr>
          <p:cNvSpPr txBox="1"/>
          <p:nvPr/>
        </p:nvSpPr>
        <p:spPr>
          <a:xfrm>
            <a:off x="685800" y="4800600"/>
            <a:ext cx="92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664.38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20FD869-93A2-433A-B368-F9DE57F05EFA}"/>
              </a:ext>
            </a:extLst>
          </p:cNvPr>
          <p:cNvSpPr txBox="1"/>
          <p:nvPr/>
        </p:nvSpPr>
        <p:spPr>
          <a:xfrm>
            <a:off x="2729222" y="4800600"/>
            <a:ext cx="62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6.64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69DE9F8-CFC8-4FC7-BAF0-457CEBE253D1}"/>
              </a:ext>
            </a:extLst>
          </p:cNvPr>
          <p:cNvSpPr txBox="1"/>
          <p:nvPr/>
        </p:nvSpPr>
        <p:spPr>
          <a:xfrm>
            <a:off x="4114800" y="48006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2.68*10</a:t>
            </a:r>
            <a:r>
              <a:rPr lang="en-IN" baseline="30000" dirty="0">
                <a:latin typeface="+mj-lt"/>
              </a:rPr>
              <a:t>43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9138873-5260-4966-869D-455A0871408F}"/>
              </a:ext>
            </a:extLst>
          </p:cNvPr>
          <p:cNvSpPr txBox="1"/>
          <p:nvPr/>
        </p:nvSpPr>
        <p:spPr>
          <a:xfrm>
            <a:off x="5257800" y="4800600"/>
            <a:ext cx="121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10,006.64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F1690C9-FA6F-4016-AD8A-9BB5F96CEA4C}"/>
              </a:ext>
            </a:extLst>
          </p:cNvPr>
          <p:cNvSpPr txBox="1"/>
          <p:nvPr/>
        </p:nvSpPr>
        <p:spPr>
          <a:xfrm>
            <a:off x="7239000" y="4800600"/>
            <a:ext cx="1281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1,000,000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9A5C505-58C0-4952-8A78-9F3765DFF671}"/>
              </a:ext>
            </a:extLst>
          </p:cNvPr>
          <p:cNvSpPr txBox="1"/>
          <p:nvPr/>
        </p:nvSpPr>
        <p:spPr>
          <a:xfrm>
            <a:off x="6400799" y="4800600"/>
            <a:ext cx="927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10,000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122BC08-EC40-42E2-ABA6-F16A0D2A6BC3}"/>
              </a:ext>
            </a:extLst>
          </p:cNvPr>
          <p:cNvSpPr txBox="1"/>
          <p:nvPr/>
        </p:nvSpPr>
        <p:spPr>
          <a:xfrm>
            <a:off x="1524000" y="48006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1.26*10</a:t>
            </a:r>
            <a:r>
              <a:rPr lang="en-IN" baseline="30000" dirty="0">
                <a:latin typeface="+mj-lt"/>
              </a:rPr>
              <a:t>30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73E1257-68D4-4F5C-B12A-930341B1FC5A}"/>
              </a:ext>
            </a:extLst>
          </p:cNvPr>
          <p:cNvSpPr txBox="1"/>
          <p:nvPr/>
        </p:nvSpPr>
        <p:spPr>
          <a:xfrm>
            <a:off x="3505926" y="4800600"/>
            <a:ext cx="68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AC2971A-1EA5-4865-A4FC-3D1639DC1272}"/>
                  </a:ext>
                </a:extLst>
              </p:cNvPr>
              <p:cNvSpPr txBox="1"/>
              <p:nvPr/>
            </p:nvSpPr>
            <p:spPr>
              <a:xfrm>
                <a:off x="914400" y="5486400"/>
                <a:ext cx="10439400" cy="897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/>
                  <a:t>So final answer is,</a:t>
                </a:r>
              </a:p>
              <a:p>
                <a:pPr algn="ctr"/>
                <a:r>
                  <a:rPr lang="en-IN" sz="2800" dirty="0">
                    <a:solidFill>
                      <a:srgbClr val="C00000"/>
                    </a:solidFill>
                  </a:rPr>
                  <a:t>log log n, log n,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sz="28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IN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IN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IN" sz="2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IN" sz="2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N" sz="2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IN" sz="2800" b="0" i="0" baseline="300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IN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8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800" dirty="0">
                    <a:solidFill>
                      <a:srgbClr val="C00000"/>
                    </a:solidFill>
                  </a:rPr>
                  <a:t>n, n log n, n</a:t>
                </a:r>
                <a:r>
                  <a:rPr lang="en-IN" sz="2800" baseline="30000" dirty="0">
                    <a:solidFill>
                      <a:srgbClr val="C00000"/>
                    </a:solidFill>
                  </a:rPr>
                  <a:t>2</a:t>
                </a:r>
                <a:r>
                  <a:rPr lang="en-IN" sz="2800" dirty="0">
                    <a:solidFill>
                      <a:srgbClr val="C00000"/>
                    </a:solidFill>
                  </a:rPr>
                  <a:t>, n</a:t>
                </a:r>
                <a:r>
                  <a:rPr lang="en-IN" sz="2800" baseline="30000" dirty="0">
                    <a:solidFill>
                      <a:srgbClr val="C00000"/>
                    </a:solidFill>
                  </a:rPr>
                  <a:t>2</a:t>
                </a:r>
                <a:r>
                  <a:rPr lang="en-IN" sz="2800" dirty="0">
                    <a:solidFill>
                      <a:srgbClr val="C00000"/>
                    </a:solidFill>
                  </a:rPr>
                  <a:t> + log n, n</a:t>
                </a:r>
                <a:r>
                  <a:rPr lang="en-IN" sz="2800" baseline="30000" dirty="0">
                    <a:solidFill>
                      <a:srgbClr val="C00000"/>
                    </a:solidFill>
                  </a:rPr>
                  <a:t>3</a:t>
                </a:r>
                <a:r>
                  <a:rPr lang="en-IN" sz="2800" dirty="0">
                    <a:solidFill>
                      <a:srgbClr val="C00000"/>
                    </a:solidFill>
                  </a:rPr>
                  <a:t>, 2</a:t>
                </a:r>
                <a:r>
                  <a:rPr lang="en-IN" sz="2800" baseline="30000" dirty="0">
                    <a:solidFill>
                      <a:srgbClr val="C00000"/>
                    </a:solidFill>
                  </a:rPr>
                  <a:t>n</a:t>
                </a:r>
                <a:r>
                  <a:rPr lang="en-IN" sz="2800" dirty="0">
                    <a:solidFill>
                      <a:srgbClr val="C00000"/>
                    </a:solidFill>
                  </a:rPr>
                  <a:t>, </a:t>
                </a:r>
                <a:r>
                  <a:rPr lang="en-IN" sz="2800" dirty="0" err="1">
                    <a:solidFill>
                      <a:srgbClr val="C00000"/>
                    </a:solidFill>
                  </a:rPr>
                  <a:t>e</a:t>
                </a:r>
                <a:r>
                  <a:rPr lang="en-IN" sz="2800" baseline="30000" dirty="0" err="1">
                    <a:solidFill>
                      <a:srgbClr val="C00000"/>
                    </a:solidFill>
                  </a:rPr>
                  <a:t>n</a:t>
                </a:r>
                <a:r>
                  <a:rPr lang="en-IN" sz="2800" dirty="0">
                    <a:solidFill>
                      <a:srgbClr val="C00000"/>
                    </a:solidFill>
                  </a:rPr>
                  <a:t>, n!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AC2971A-1EA5-4865-A4FC-3D1639DC1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5486400"/>
                <a:ext cx="10439400" cy="897362"/>
              </a:xfrm>
              <a:prstGeom prst="rect">
                <a:avLst/>
              </a:prstGeom>
              <a:blipFill>
                <a:blip r:embed="rId4"/>
                <a:stretch>
                  <a:fillRect l="-876" t="-5442" b="-190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>
            <a:extLst>
              <a:ext uri="{FF2B5EF4-FFF2-40B4-BE49-F238E27FC236}">
                <a16:creationId xmlns:a16="http://schemas.microsoft.com/office/drawing/2014/main" id="{4F4D4D5E-0AE5-4DBE-B10C-8501B5224833}"/>
              </a:ext>
            </a:extLst>
          </p:cNvPr>
          <p:cNvSpPr txBox="1"/>
          <p:nvPr/>
        </p:nvSpPr>
        <p:spPr>
          <a:xfrm>
            <a:off x="8305800" y="3124200"/>
            <a:ext cx="12184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C00000"/>
                </a:solidFill>
              </a:rPr>
              <a:t>log log n</a:t>
            </a:r>
            <a:endParaRPr lang="en-IN" sz="2000" b="1" baseline="30000" dirty="0">
              <a:solidFill>
                <a:srgbClr val="C0000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B72C4BF-4A54-4B5A-9AB1-74CDCD090160}"/>
              </a:ext>
            </a:extLst>
          </p:cNvPr>
          <p:cNvSpPr txBox="1"/>
          <p:nvPr/>
        </p:nvSpPr>
        <p:spPr>
          <a:xfrm>
            <a:off x="8686800" y="3581400"/>
            <a:ext cx="685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-1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2B4F437-5BB5-4384-BF30-49B2A9F9B740}"/>
              </a:ext>
            </a:extLst>
          </p:cNvPr>
          <p:cNvSpPr txBox="1"/>
          <p:nvPr/>
        </p:nvSpPr>
        <p:spPr>
          <a:xfrm>
            <a:off x="8610600" y="4038600"/>
            <a:ext cx="77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1.73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BF9C3D1-C82C-41CB-B0AC-06CDC2850A97}"/>
              </a:ext>
            </a:extLst>
          </p:cNvPr>
          <p:cNvSpPr txBox="1"/>
          <p:nvPr/>
        </p:nvSpPr>
        <p:spPr>
          <a:xfrm>
            <a:off x="8610600" y="4419600"/>
            <a:ext cx="685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2.49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A06A993-7DC0-4659-B39C-E6CD0D587C1B}"/>
              </a:ext>
            </a:extLst>
          </p:cNvPr>
          <p:cNvSpPr txBox="1"/>
          <p:nvPr/>
        </p:nvSpPr>
        <p:spPr>
          <a:xfrm>
            <a:off x="8610599" y="4800600"/>
            <a:ext cx="685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2.73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E94A0F5-782E-4A07-AF2A-F7FCACEB5AB4}"/>
              </a:ext>
            </a:extLst>
          </p:cNvPr>
          <p:cNvSpPr txBox="1"/>
          <p:nvPr/>
        </p:nvSpPr>
        <p:spPr>
          <a:xfrm>
            <a:off x="9448800" y="3124200"/>
            <a:ext cx="12184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C00000"/>
                </a:solidFill>
              </a:rPr>
              <a:t>(log n)</a:t>
            </a:r>
            <a:r>
              <a:rPr lang="en-IN" sz="2000" b="1" baseline="30000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0E00D7F-5F82-4746-B9B4-4AD60485421A}"/>
              </a:ext>
            </a:extLst>
          </p:cNvPr>
          <p:cNvSpPr txBox="1"/>
          <p:nvPr/>
        </p:nvSpPr>
        <p:spPr>
          <a:xfrm>
            <a:off x="9677400" y="3581400"/>
            <a:ext cx="685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8DA2638-BD5B-4FF9-ACBB-168F1C531111}"/>
              </a:ext>
            </a:extLst>
          </p:cNvPr>
          <p:cNvSpPr txBox="1"/>
          <p:nvPr/>
        </p:nvSpPr>
        <p:spPr>
          <a:xfrm>
            <a:off x="9448800" y="4038600"/>
            <a:ext cx="77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11.02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BB898F9-52DD-40F4-AAC4-4373E9A8B8CF}"/>
              </a:ext>
            </a:extLst>
          </p:cNvPr>
          <p:cNvSpPr txBox="1"/>
          <p:nvPr/>
        </p:nvSpPr>
        <p:spPr>
          <a:xfrm>
            <a:off x="9448800" y="4419600"/>
            <a:ext cx="77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31.80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D5BBFEF-ADE4-40B8-887F-9D8474D00812}"/>
              </a:ext>
            </a:extLst>
          </p:cNvPr>
          <p:cNvSpPr txBox="1"/>
          <p:nvPr/>
        </p:nvSpPr>
        <p:spPr>
          <a:xfrm>
            <a:off x="9448800" y="4800600"/>
            <a:ext cx="77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44.08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28D5C20-F959-44F2-A0D1-1FAC51D42ADD}"/>
              </a:ext>
            </a:extLst>
          </p:cNvPr>
          <p:cNvSpPr txBox="1"/>
          <p:nvPr/>
        </p:nvSpPr>
        <p:spPr>
          <a:xfrm>
            <a:off x="10821853" y="3124200"/>
            <a:ext cx="684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C00000"/>
                </a:solidFill>
              </a:rPr>
              <a:t>n!</a:t>
            </a:r>
            <a:endParaRPr lang="en-IN" sz="2000" b="1" baseline="30000" dirty="0">
              <a:solidFill>
                <a:srgbClr val="C0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F50C760-7F9F-43ED-88FD-5C216BD7DEF6}"/>
              </a:ext>
            </a:extLst>
          </p:cNvPr>
          <p:cNvSpPr txBox="1"/>
          <p:nvPr/>
        </p:nvSpPr>
        <p:spPr>
          <a:xfrm>
            <a:off x="10896599" y="3581400"/>
            <a:ext cx="685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CEE7823-932D-46BE-A819-6354E153B41A}"/>
              </a:ext>
            </a:extLst>
          </p:cNvPr>
          <p:cNvSpPr txBox="1"/>
          <p:nvPr/>
        </p:nvSpPr>
        <p:spPr>
          <a:xfrm>
            <a:off x="10516326" y="4038600"/>
            <a:ext cx="121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36,28,800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BA20FFE-3446-47A8-8A2D-3D0D9135484C}"/>
              </a:ext>
            </a:extLst>
          </p:cNvPr>
          <p:cNvSpPr txBox="1"/>
          <p:nvPr/>
        </p:nvSpPr>
        <p:spPr>
          <a:xfrm>
            <a:off x="10515600" y="4419600"/>
            <a:ext cx="1179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3.04*10</a:t>
            </a:r>
            <a:r>
              <a:rPr lang="en-IN" baseline="30000" dirty="0">
                <a:latin typeface="+mj-lt"/>
              </a:rPr>
              <a:t>64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A3D72D3-6D07-47DA-8CE0-06A81EA543E3}"/>
              </a:ext>
            </a:extLst>
          </p:cNvPr>
          <p:cNvSpPr txBox="1"/>
          <p:nvPr/>
        </p:nvSpPr>
        <p:spPr>
          <a:xfrm>
            <a:off x="10439400" y="4800600"/>
            <a:ext cx="1281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9.33*10</a:t>
            </a:r>
            <a:r>
              <a:rPr lang="en-IN" baseline="30000" dirty="0">
                <a:latin typeface="+mj-lt"/>
              </a:rPr>
              <a:t>157</a:t>
            </a:r>
          </a:p>
        </p:txBody>
      </p:sp>
    </p:spTree>
    <p:extLst>
      <p:ext uri="{BB962C8B-B14F-4D97-AF65-F5344CB8AC3E}">
        <p14:creationId xmlns:p14="http://schemas.microsoft.com/office/powerpoint/2010/main" val="431899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/>
      <p:bldP spid="8" grpId="0"/>
      <p:bldP spid="9" grpId="0"/>
      <p:bldP spid="14" grpId="0"/>
      <p:bldP spid="15" grpId="0"/>
      <p:bldP spid="16" grpId="0"/>
      <p:bldP spid="11" grpId="0"/>
      <p:bldP spid="18" grpId="0"/>
      <p:bldP spid="19" grpId="0"/>
      <p:bldP spid="20" grpId="0"/>
      <p:bldP spid="21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12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of Function (HW)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502" y="1848740"/>
            <a:ext cx="8762999" cy="609600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Arrange the given notations in the increasing order of their values.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5491780"/>
                  </p:ext>
                </p:extLst>
              </p:nvPr>
            </p:nvGraphicFramePr>
            <p:xfrm>
              <a:off x="1710727" y="3144140"/>
              <a:ext cx="7955977" cy="6068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6273">
                      <a:extLst>
                        <a:ext uri="{9D8B030D-6E8A-4147-A177-3AD203B41FA5}">
                          <a16:colId xmlns:a16="http://schemas.microsoft.com/office/drawing/2014/main" val="2709402537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3252694521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3776547894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3777864780"/>
                        </a:ext>
                      </a:extLst>
                    </a:gridCol>
                    <a:gridCol w="634692">
                      <a:extLst>
                        <a:ext uri="{9D8B030D-6E8A-4147-A177-3AD203B41FA5}">
                          <a16:colId xmlns:a16="http://schemas.microsoft.com/office/drawing/2014/main" val="1140023161"/>
                        </a:ext>
                      </a:extLst>
                    </a:gridCol>
                    <a:gridCol w="421412">
                      <a:extLst>
                        <a:ext uri="{9D8B030D-6E8A-4147-A177-3AD203B41FA5}">
                          <a16:colId xmlns:a16="http://schemas.microsoft.com/office/drawing/2014/main" val="1292681857"/>
                        </a:ext>
                      </a:extLst>
                    </a:gridCol>
                    <a:gridCol w="1306096">
                      <a:extLst>
                        <a:ext uri="{9D8B030D-6E8A-4147-A177-3AD203B41FA5}">
                          <a16:colId xmlns:a16="http://schemas.microsoft.com/office/drawing/2014/main" val="3091747945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2450183584"/>
                        </a:ext>
                      </a:extLst>
                    </a:gridCol>
                    <a:gridCol w="751304">
                      <a:extLst>
                        <a:ext uri="{9D8B030D-6E8A-4147-A177-3AD203B41FA5}">
                          <a16:colId xmlns:a16="http://schemas.microsoft.com/office/drawing/2014/main" val="4265400761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3390434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IN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18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log 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𝑛𝑙𝑜𝑔𝑛</m:t>
                                </m:r>
                              </m:oMath>
                            </m:oMathPara>
                          </a14:m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800" b="0" i="1" baseline="300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1800" b="0" baseline="30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𝑙𝑜𝑔𝑛</m:t>
                                </m:r>
                              </m:oMath>
                            </m:oMathPara>
                          </a14:m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I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18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IN" sz="18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800" b="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18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1800" b="0" i="1" baseline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𝑙𝑜𝑔𝑛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800" b="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func>
                                      <m:funcPr>
                                        <m:ctrlPr>
                                          <a:rPr lang="en-I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IN" sz="18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I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func>
                                  </m:sup>
                                </m:sSup>
                              </m:oMath>
                            </m:oMathPara>
                          </a14:m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18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sup>
                                    <m:r>
                                      <a:rPr lang="en-IN" sz="18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800" b="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18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sz="18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sz="18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IN" sz="18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sup>
                                </m:sSup>
                              </m:oMath>
                            </m:oMathPara>
                          </a14:m>
                          <a:endParaRPr lang="en-US" sz="1800" b="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98474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5491780"/>
                  </p:ext>
                </p:extLst>
              </p:nvPr>
            </p:nvGraphicFramePr>
            <p:xfrm>
              <a:off x="1710727" y="3144140"/>
              <a:ext cx="7955977" cy="6068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6273">
                      <a:extLst>
                        <a:ext uri="{9D8B030D-6E8A-4147-A177-3AD203B41FA5}">
                          <a16:colId xmlns:a16="http://schemas.microsoft.com/office/drawing/2014/main" val="2709402537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3252694521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3776547894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3777864780"/>
                        </a:ext>
                      </a:extLst>
                    </a:gridCol>
                    <a:gridCol w="634692">
                      <a:extLst>
                        <a:ext uri="{9D8B030D-6E8A-4147-A177-3AD203B41FA5}">
                          <a16:colId xmlns:a16="http://schemas.microsoft.com/office/drawing/2014/main" val="1140023161"/>
                        </a:ext>
                      </a:extLst>
                    </a:gridCol>
                    <a:gridCol w="421412">
                      <a:extLst>
                        <a:ext uri="{9D8B030D-6E8A-4147-A177-3AD203B41FA5}">
                          <a16:colId xmlns:a16="http://schemas.microsoft.com/office/drawing/2014/main" val="1292681857"/>
                        </a:ext>
                      </a:extLst>
                    </a:gridCol>
                    <a:gridCol w="1306096">
                      <a:extLst>
                        <a:ext uri="{9D8B030D-6E8A-4147-A177-3AD203B41FA5}">
                          <a16:colId xmlns:a16="http://schemas.microsoft.com/office/drawing/2014/main" val="3091747945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2450183584"/>
                        </a:ext>
                      </a:extLst>
                    </a:gridCol>
                    <a:gridCol w="751304">
                      <a:extLst>
                        <a:ext uri="{9D8B030D-6E8A-4147-A177-3AD203B41FA5}">
                          <a16:colId xmlns:a16="http://schemas.microsoft.com/office/drawing/2014/main" val="4265400761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3390434344"/>
                        </a:ext>
                      </a:extLst>
                    </a:gridCol>
                  </a:tblGrid>
                  <a:tr h="60680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37" t="-6931" r="-732484" b="-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5333" t="-6931" r="-666667" b="-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0667" t="-6931" r="-1233333" b="-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38938" t="-6931" r="-718584" b="-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76923" t="-6931" r="-680769" b="-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69565" t="-6931" r="-926087" b="-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12617" t="-6931" r="-198598" b="-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84768" t="-6931" r="-181457" b="-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40650" t="-6931" r="-122764" b="-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71333" t="-6931" r="-667" b="-19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984743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2" name="TextBox 21"/>
          <p:cNvSpPr txBox="1"/>
          <p:nvPr/>
        </p:nvSpPr>
        <p:spPr>
          <a:xfrm>
            <a:off x="1710730" y="2682478"/>
            <a:ext cx="365413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400" b="1" dirty="0"/>
              <a:t>1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Table 3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9349913"/>
                  </p:ext>
                </p:extLst>
              </p:nvPr>
            </p:nvGraphicFramePr>
            <p:xfrm>
              <a:off x="1710726" y="5261673"/>
              <a:ext cx="8756076" cy="3771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1857">
                      <a:extLst>
                        <a:ext uri="{9D8B030D-6E8A-4147-A177-3AD203B41FA5}">
                          <a16:colId xmlns:a16="http://schemas.microsoft.com/office/drawing/2014/main" val="2709402537"/>
                        </a:ext>
                      </a:extLst>
                    </a:gridCol>
                    <a:gridCol w="1887017">
                      <a:extLst>
                        <a:ext uri="{9D8B030D-6E8A-4147-A177-3AD203B41FA5}">
                          <a16:colId xmlns:a16="http://schemas.microsoft.com/office/drawing/2014/main" val="3252694521"/>
                        </a:ext>
                      </a:extLst>
                    </a:gridCol>
                    <a:gridCol w="405065">
                      <a:extLst>
                        <a:ext uri="{9D8B030D-6E8A-4147-A177-3AD203B41FA5}">
                          <a16:colId xmlns:a16="http://schemas.microsoft.com/office/drawing/2014/main" val="3776547894"/>
                        </a:ext>
                      </a:extLst>
                    </a:gridCol>
                    <a:gridCol w="1188271">
                      <a:extLst>
                        <a:ext uri="{9D8B030D-6E8A-4147-A177-3AD203B41FA5}">
                          <a16:colId xmlns:a16="http://schemas.microsoft.com/office/drawing/2014/main" val="3777864780"/>
                        </a:ext>
                      </a:extLst>
                    </a:gridCol>
                    <a:gridCol w="1328068">
                      <a:extLst>
                        <a:ext uri="{9D8B030D-6E8A-4147-A177-3AD203B41FA5}">
                          <a16:colId xmlns:a16="http://schemas.microsoft.com/office/drawing/2014/main" val="1140023161"/>
                        </a:ext>
                      </a:extLst>
                    </a:gridCol>
                    <a:gridCol w="1562899">
                      <a:extLst>
                        <a:ext uri="{9D8B030D-6E8A-4147-A177-3AD203B41FA5}">
                          <a16:colId xmlns:a16="http://schemas.microsoft.com/office/drawing/2014/main" val="3091747945"/>
                        </a:ext>
                      </a:extLst>
                    </a:gridCol>
                    <a:gridCol w="1562899">
                      <a:extLst>
                        <a:ext uri="{9D8B030D-6E8A-4147-A177-3AD203B41FA5}">
                          <a16:colId xmlns:a16="http://schemas.microsoft.com/office/drawing/2014/main" val="3759191163"/>
                        </a:ext>
                      </a:extLst>
                    </a:gridCol>
                  </a:tblGrid>
                  <a:tr h="309202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sz="1800" b="1" i="1" baseline="300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  <m:r>
                                  <a:rPr lang="en-US" sz="1800" b="1" i="1" baseline="300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18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p>
                                    <m:r>
                                      <a:rPr lang="en-US" sz="18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sz="1800" b="1" i="1" baseline="300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sSup>
                                  <m:sSupPr>
                                    <m:ctrlPr>
                                      <a:rPr lang="en-US" sz="1800" b="1" i="1" baseline="3000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/>
                                  <m:sup/>
                                </m:sSup>
                                <m:r>
                                  <a:rPr lang="en-US" sz="1800" b="1" i="1" baseline="300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sz="1800" b="1" i="1" baseline="300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sz="1800" b="1" baseline="30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p>
                                    <m:r>
                                      <a:rPr lang="en-US" sz="18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8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8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8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  <m:r>
                                      <a:rPr lang="en-US" sz="18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800" b="1" dirty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</m:e>
                                  <m:sup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US" sz="18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1800" b="1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b="1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e>
                                      <m:sup>
                                        <m:r>
                                          <a:rPr lang="en-US" sz="1800" b="1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18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𝒍𝒐𝒈𝒏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800" b="1" baseline="30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𝒏𝒍𝒐𝒈𝒏</m:t>
                                </m:r>
                                <m:r>
                                  <a:rPr lang="en-US" sz="1800" b="1" i="1" baseline="300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800" b="1" baseline="30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98474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Table 3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9349913"/>
                  </p:ext>
                </p:extLst>
              </p:nvPr>
            </p:nvGraphicFramePr>
            <p:xfrm>
              <a:off x="1710726" y="5261673"/>
              <a:ext cx="8756076" cy="3771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1857">
                      <a:extLst>
                        <a:ext uri="{9D8B030D-6E8A-4147-A177-3AD203B41FA5}">
                          <a16:colId xmlns:a16="http://schemas.microsoft.com/office/drawing/2014/main" val="2709402537"/>
                        </a:ext>
                      </a:extLst>
                    </a:gridCol>
                    <a:gridCol w="1887017">
                      <a:extLst>
                        <a:ext uri="{9D8B030D-6E8A-4147-A177-3AD203B41FA5}">
                          <a16:colId xmlns:a16="http://schemas.microsoft.com/office/drawing/2014/main" val="3252694521"/>
                        </a:ext>
                      </a:extLst>
                    </a:gridCol>
                    <a:gridCol w="405065">
                      <a:extLst>
                        <a:ext uri="{9D8B030D-6E8A-4147-A177-3AD203B41FA5}">
                          <a16:colId xmlns:a16="http://schemas.microsoft.com/office/drawing/2014/main" val="3776547894"/>
                        </a:ext>
                      </a:extLst>
                    </a:gridCol>
                    <a:gridCol w="1188271">
                      <a:extLst>
                        <a:ext uri="{9D8B030D-6E8A-4147-A177-3AD203B41FA5}">
                          <a16:colId xmlns:a16="http://schemas.microsoft.com/office/drawing/2014/main" val="3777864780"/>
                        </a:ext>
                      </a:extLst>
                    </a:gridCol>
                    <a:gridCol w="1328068">
                      <a:extLst>
                        <a:ext uri="{9D8B030D-6E8A-4147-A177-3AD203B41FA5}">
                          <a16:colId xmlns:a16="http://schemas.microsoft.com/office/drawing/2014/main" val="1140023161"/>
                        </a:ext>
                      </a:extLst>
                    </a:gridCol>
                    <a:gridCol w="1562899">
                      <a:extLst>
                        <a:ext uri="{9D8B030D-6E8A-4147-A177-3AD203B41FA5}">
                          <a16:colId xmlns:a16="http://schemas.microsoft.com/office/drawing/2014/main" val="3091747945"/>
                        </a:ext>
                      </a:extLst>
                    </a:gridCol>
                    <a:gridCol w="1562899">
                      <a:extLst>
                        <a:ext uri="{9D8B030D-6E8A-4147-A177-3AD203B41FA5}">
                          <a16:colId xmlns:a16="http://schemas.microsoft.com/office/drawing/2014/main" val="3759191163"/>
                        </a:ext>
                      </a:extLst>
                    </a:gridCol>
                  </a:tblGrid>
                  <a:tr h="3771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41" t="-109677" r="-966667" b="-17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3871" t="-109677" r="-320968" b="-17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75758" t="-109677" r="-1407576" b="-17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62564" t="-109677" r="-376410" b="-17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24312" t="-109677" r="-236697" b="-17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59922" t="-109677" r="-100778" b="-17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61719" t="-109677" r="-1172" b="-1758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984743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5" name="TextBox 34"/>
          <p:cNvSpPr txBox="1"/>
          <p:nvPr/>
        </p:nvSpPr>
        <p:spPr>
          <a:xfrm>
            <a:off x="1710729" y="4800008"/>
            <a:ext cx="365413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400" b="1" dirty="0"/>
              <a:t>2</a:t>
            </a:r>
            <a:endParaRPr lang="en-US" sz="2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59C8C-0A57-44DC-BC43-54BB2A7E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D78DDC2-6EE7-45D0-B04B-78C22BDAA987}"/>
                  </a:ext>
                </a:extLst>
              </p:cNvPr>
              <p:cNvSpPr txBox="1"/>
              <p:nvPr/>
            </p:nvSpPr>
            <p:spPr>
              <a:xfrm>
                <a:off x="3581401" y="4038600"/>
                <a:ext cx="640080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dirty="0">
                    <a:solidFill>
                      <a:srgbClr val="C00000"/>
                    </a:solidFill>
                  </a:rPr>
                  <a:t>Ans 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IN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  <m:r>
                      <a:rPr lang="en-IN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𝒍𝒐𝒈𝒏</m:t>
                    </m:r>
                  </m:oMath>
                </a14:m>
                <a:r>
                  <a:rPr lang="en-IN" b="1" dirty="0">
                    <a:solidFill>
                      <a:schemeClr val="tx1"/>
                    </a:solidFill>
                  </a:rPr>
                  <a:t> 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func>
                          <m:func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</m:fName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IN" b="1" dirty="0">
                    <a:solidFill>
                      <a:schemeClr val="tx1"/>
                    </a:solidFill>
                  </a:rPr>
                  <a:t> ,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𝒏𝒍𝒐𝒈𝒏</m:t>
                    </m:r>
                  </m:oMath>
                </a14:m>
                <a:r>
                  <a:rPr lang="en-US" b="1" dirty="0"/>
                  <a:t> 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 dirty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IN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:r>
                  <a:rPr lang="en-US" b="1" dirty="0">
                    <a:latin typeface="Cambria Math" panose="02040503050406030204" pitchFamily="18" charset="0"/>
                  </a:rPr>
                  <a:t>log n </a:t>
                </a:r>
                <a:r>
                  <a:rPr lang="en-US" b="1" i="1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b="1" i="1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𝒍𝒐𝒈𝒏</m:t>
                        </m:r>
                      </m:sup>
                    </m:sSup>
                  </m:oMath>
                </a14:m>
                <a:r>
                  <a:rPr lang="en-US" b="1" i="1" dirty="0">
                    <a:latin typeface="Cambria Math" panose="02040503050406030204" pitchFamily="18" charset="0"/>
                  </a:rPr>
                  <a:t> ,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baseline="30000" dirty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b="1" i="1" dirty="0">
                    <a:latin typeface="Cambria Math" panose="02040503050406030204" pitchFamily="18" charset="0"/>
                  </a:rPr>
                  <a:t> 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  <m:sup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b="1" i="1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b="1" i="1" dirty="0">
                    <a:latin typeface="Cambria Math" panose="02040503050406030204" pitchFamily="18" charset="0"/>
                  </a:rPr>
                  <a:t> </a:t>
                </a:r>
                <a:r>
                  <a:rPr lang="en-US" b="1" dirty="0"/>
                  <a:t> </a:t>
                </a:r>
                <a:r>
                  <a:rPr lang="en-IN" b="1" dirty="0">
                    <a:solidFill>
                      <a:schemeClr val="tx1"/>
                    </a:solidFill>
                  </a:rPr>
                  <a:t>  </a:t>
                </a:r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D78DDC2-6EE7-45D0-B04B-78C22BDAA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1" y="4038600"/>
                <a:ext cx="6400800" cy="492443"/>
              </a:xfrm>
              <a:prstGeom prst="rect">
                <a:avLst/>
              </a:prstGeom>
              <a:blipFill>
                <a:blip r:embed="rId4"/>
                <a:stretch>
                  <a:fillRect l="-857" b="-75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DAECFA7-03E2-48B9-9F2E-D5B933C6F01A}"/>
                  </a:ext>
                </a:extLst>
              </p:cNvPr>
              <p:cNvSpPr txBox="1"/>
              <p:nvPr/>
            </p:nvSpPr>
            <p:spPr>
              <a:xfrm>
                <a:off x="3429000" y="5908357"/>
                <a:ext cx="6934200" cy="380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dirty="0">
                    <a:solidFill>
                      <a:srgbClr val="C00000"/>
                    </a:solidFill>
                  </a:rPr>
                  <a:t>Ans :</a:t>
                </a:r>
                <a14:m>
                  <m:oMath xmlns:m="http://schemas.openxmlformats.org/officeDocument/2006/math">
                    <m:r>
                      <a:rPr lang="en-IN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𝒏𝒍𝒐𝒈𝒏</m:t>
                    </m:r>
                    <m:r>
                      <a:rPr lang="en-IN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type m:val="lin"/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𝒍𝒐𝒈𝒏</m:t>
                        </m:r>
                      </m:den>
                    </m:f>
                  </m:oMath>
                </a14:m>
                <a:r>
                  <a:rPr lang="en-IN" b="1" dirty="0">
                    <a:solidFill>
                      <a:schemeClr val="tx1"/>
                    </a:solidFill>
                  </a:rPr>
                  <a:t> 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𝒆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IN" b="1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IN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1" i="1" baseline="30000" dirty="0"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en-US" b="1" dirty="0"/>
                  <a:t> ,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baseline="30000" dirty="0">
                        <a:latin typeface="Cambria Math" panose="02040503050406030204" pitchFamily="18" charset="0"/>
                      </a:rPr>
                      <m:t>𝟖</m:t>
                    </m:r>
                  </m:oMath>
                </a14:m>
                <a:r>
                  <a:rPr lang="en-US" b="1" i="1" dirty="0">
                    <a:latin typeface="Cambria Math" panose="02040503050406030204" pitchFamily="18" charset="0"/>
                  </a:rPr>
                  <a:t> 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𝒆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b="1" dirty="0"/>
                          <m:t> 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b="1" i="1" dirty="0">
                    <a:latin typeface="Cambria Math" panose="02040503050406030204" pitchFamily="18" charset="0"/>
                  </a:rPr>
                  <a:t> ,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baseline="30000" dirty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b="1" baseline="30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DAECFA7-03E2-48B9-9F2E-D5B933C6F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5908357"/>
                <a:ext cx="6934200" cy="380810"/>
              </a:xfrm>
              <a:prstGeom prst="rect">
                <a:avLst/>
              </a:prstGeom>
              <a:blipFill>
                <a:blip r:embed="rId5"/>
                <a:stretch>
                  <a:fillRect l="-792" t="-109524" b="-1698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4683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5" grpId="0" animBg="1"/>
      <p:bldP spid="4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808" y="2057400"/>
            <a:ext cx="10766991" cy="420624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Linear search is a method for </a:t>
            </a:r>
            <a:r>
              <a:rPr lang="en-US" sz="2400" b="1" dirty="0"/>
              <a:t>finding a particular value </a:t>
            </a:r>
            <a:r>
              <a:rPr lang="en-US" sz="2400" dirty="0"/>
              <a:t>from the given list.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The algorithm checks each element, </a:t>
            </a:r>
            <a:r>
              <a:rPr lang="en-US" sz="2400" b="1" dirty="0"/>
              <a:t>one at a time </a:t>
            </a:r>
            <a:r>
              <a:rPr lang="en-US" sz="2400" dirty="0"/>
              <a:t>and in sequence, until the desired element is found. 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Linear search is the simplest search algorithm.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It is a special case of </a:t>
            </a:r>
            <a:r>
              <a:rPr lang="en-US" sz="2400" b="1" dirty="0">
                <a:solidFill>
                  <a:srgbClr val="C00000"/>
                </a:solidFill>
              </a:rPr>
              <a:t>brute-force search</a:t>
            </a:r>
            <a:r>
              <a:rPr lang="en-US" sz="2400" dirty="0">
                <a:solidFill>
                  <a:srgbClr val="C00000"/>
                </a:solidFill>
              </a:rPr>
              <a:t>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D3258-0B40-489D-9043-CF4952AE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0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 -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057400" y="1824335"/>
                <a:ext cx="364234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sz="2400" b="1" dirty="0"/>
                  <a:t>Search for </a:t>
                </a:r>
                <a14:m>
                  <m:oMath xmlns:m="http://schemas.openxmlformats.org/officeDocument/2006/math">
                    <m:r>
                      <a:rPr lang="en-I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IN" sz="2400" b="1" dirty="0"/>
                  <a:t> in given array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1824335"/>
                <a:ext cx="3642344" cy="461665"/>
              </a:xfrm>
              <a:prstGeom prst="rect">
                <a:avLst/>
              </a:prstGeom>
              <a:blipFill>
                <a:blip r:embed="rId2"/>
                <a:stretch>
                  <a:fillRect l="-2680" t="-10526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8924955"/>
                  </p:ext>
                </p:extLst>
              </p:nvPr>
            </p:nvGraphicFramePr>
            <p:xfrm>
              <a:off x="6122715" y="1905000"/>
              <a:ext cx="3173685" cy="457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3473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b="1" i="1" dirty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b="1" i="1" dirty="0" smtClean="0">
                                    <a:latin typeface="Cambria Math" panose="02040503050406030204" pitchFamily="18" charset="0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b="1" i="1" dirty="0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b="1" i="1" dirty="0" smtClean="0"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8924955"/>
                  </p:ext>
                </p:extLst>
              </p:nvPr>
            </p:nvGraphicFramePr>
            <p:xfrm>
              <a:off x="6122715" y="1905000"/>
              <a:ext cx="3173685" cy="457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3473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62" t="-1316" r="-403846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962" t="-1316" r="-303846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9048" t="-1316" r="-200952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923" t="-1316" r="-102885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1923" t="-1316" r="-2885" b="-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Straight Connector 5"/>
          <p:cNvCxnSpPr/>
          <p:nvPr/>
        </p:nvCxnSpPr>
        <p:spPr>
          <a:xfrm>
            <a:off x="1752600" y="2362200"/>
            <a:ext cx="8763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57200" y="2373868"/>
            <a:ext cx="11277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Comparing </a:t>
            </a:r>
            <a:r>
              <a:rPr lang="en-IN" b="1" dirty="0"/>
              <a:t>value of </a:t>
            </a:r>
            <a:r>
              <a:rPr lang="en-IN" b="1" dirty="0" err="1"/>
              <a:t>i</a:t>
            </a:r>
            <a:r>
              <a:rPr lang="en-IN" b="1" baseline="30000" dirty="0" err="1"/>
              <a:t>th</a:t>
            </a:r>
            <a:r>
              <a:rPr lang="en-IN" b="1" dirty="0"/>
              <a:t> index </a:t>
            </a:r>
            <a:r>
              <a:rPr lang="en-IN" dirty="0"/>
              <a:t>with the given element one by one, until we get the required element or end of the array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752600" y="2819400"/>
            <a:ext cx="8763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52600" y="2831068"/>
            <a:ext cx="1226618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1: i=0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8539286"/>
                  </p:ext>
                </p:extLst>
              </p:nvPr>
            </p:nvGraphicFramePr>
            <p:xfrm>
              <a:off x="2465118" y="3352800"/>
              <a:ext cx="3173685" cy="457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3473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b="1" i="1" dirty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b="1" i="1" dirty="0" smtClean="0">
                                    <a:latin typeface="Cambria Math" panose="02040503050406030204" pitchFamily="18" charset="0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b="1" i="1" dirty="0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b="1" i="1" dirty="0" smtClean="0"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8539286"/>
                  </p:ext>
                </p:extLst>
              </p:nvPr>
            </p:nvGraphicFramePr>
            <p:xfrm>
              <a:off x="2465118" y="3352800"/>
              <a:ext cx="3173685" cy="457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3473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62" t="-2667" r="-403846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2667" r="-300000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923" t="-2667" r="-202885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9048" t="-2667" r="-100952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2885" t="-2667" r="-1923" b="-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1" name="Group 10"/>
          <p:cNvGrpSpPr/>
          <p:nvPr/>
        </p:nvGrpSpPr>
        <p:grpSpPr>
          <a:xfrm>
            <a:off x="2693715" y="3805535"/>
            <a:ext cx="260008" cy="614065"/>
            <a:chOff x="457200" y="3505200"/>
            <a:chExt cx="260008" cy="614065"/>
          </a:xfrm>
        </p:grpSpPr>
        <p:sp>
          <p:nvSpPr>
            <p:cNvPr id="12" name="TextBox 11"/>
            <p:cNvSpPr txBox="1"/>
            <p:nvPr/>
          </p:nvSpPr>
          <p:spPr>
            <a:xfrm>
              <a:off x="457200" y="3657600"/>
              <a:ext cx="2600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rgbClr val="C00000"/>
                  </a:solidFill>
                </a:rPr>
                <a:t>i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587204" y="3505200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/>
          <p:cNvCxnSpPr/>
          <p:nvPr/>
        </p:nvCxnSpPr>
        <p:spPr>
          <a:xfrm>
            <a:off x="1752600" y="4724400"/>
            <a:ext cx="4038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69538" y="4736068"/>
            <a:ext cx="1223412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2: i=1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3736887"/>
                  </p:ext>
                </p:extLst>
              </p:nvPr>
            </p:nvGraphicFramePr>
            <p:xfrm>
              <a:off x="2424903" y="5257800"/>
              <a:ext cx="3173685" cy="457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3473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b="1" i="1" dirty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b="1" i="1" dirty="0" smtClean="0">
                                    <a:latin typeface="Cambria Math" panose="02040503050406030204" pitchFamily="18" charset="0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b="1" i="1" dirty="0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b="1" i="1" dirty="0" smtClean="0"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3736887"/>
                  </p:ext>
                </p:extLst>
              </p:nvPr>
            </p:nvGraphicFramePr>
            <p:xfrm>
              <a:off x="2424903" y="5257800"/>
              <a:ext cx="3173685" cy="457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3473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962" t="-1316" r="-403846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1316" r="-300000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1923" t="-1316" r="-202885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99048" t="-1316" r="-100952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02885" t="-1316" r="-1923" b="-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7" name="Group 16"/>
          <p:cNvGrpSpPr/>
          <p:nvPr/>
        </p:nvGrpSpPr>
        <p:grpSpPr>
          <a:xfrm>
            <a:off x="2653500" y="5710535"/>
            <a:ext cx="260008" cy="614065"/>
            <a:chOff x="457200" y="3505200"/>
            <a:chExt cx="260008" cy="614065"/>
          </a:xfrm>
        </p:grpSpPr>
        <p:sp>
          <p:nvSpPr>
            <p:cNvPr id="18" name="TextBox 17"/>
            <p:cNvSpPr txBox="1"/>
            <p:nvPr/>
          </p:nvSpPr>
          <p:spPr>
            <a:xfrm>
              <a:off x="457200" y="3657600"/>
              <a:ext cx="2600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rgbClr val="C00000"/>
                  </a:solidFill>
                </a:rPr>
                <a:t>i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587204" y="3505200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/>
          <p:cNvCxnSpPr/>
          <p:nvPr/>
        </p:nvCxnSpPr>
        <p:spPr>
          <a:xfrm>
            <a:off x="5791200" y="2819400"/>
            <a:ext cx="0" cy="3886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802778" y="2831068"/>
            <a:ext cx="1221809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3: i=2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Table 2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3375301"/>
                  </p:ext>
                </p:extLst>
              </p:nvPr>
            </p:nvGraphicFramePr>
            <p:xfrm>
              <a:off x="6122718" y="3352800"/>
              <a:ext cx="3173685" cy="457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3473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b="1" i="1" dirty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b="1" i="1" dirty="0" smtClean="0">
                                    <a:latin typeface="Cambria Math" panose="02040503050406030204" pitchFamily="18" charset="0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b="1" i="1" dirty="0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b="1" i="1" dirty="0" smtClean="0"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Table 2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3375301"/>
                  </p:ext>
                </p:extLst>
              </p:nvPr>
            </p:nvGraphicFramePr>
            <p:xfrm>
              <a:off x="6122718" y="3352800"/>
              <a:ext cx="3173685" cy="457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3473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62" t="-2667" r="-403846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2667" r="-300000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923" t="-2667" r="-202885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9048" t="-2667" r="-100952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2885" t="-2667" r="-1923" b="-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3" name="Group 22"/>
          <p:cNvGrpSpPr/>
          <p:nvPr/>
        </p:nvGrpSpPr>
        <p:grpSpPr>
          <a:xfrm>
            <a:off x="6941799" y="3805535"/>
            <a:ext cx="260008" cy="614065"/>
            <a:chOff x="457200" y="3505200"/>
            <a:chExt cx="260008" cy="614065"/>
          </a:xfrm>
        </p:grpSpPr>
        <p:sp>
          <p:nvSpPr>
            <p:cNvPr id="24" name="TextBox 23"/>
            <p:cNvSpPr txBox="1"/>
            <p:nvPr/>
          </p:nvSpPr>
          <p:spPr>
            <a:xfrm>
              <a:off x="457200" y="3657600"/>
              <a:ext cx="2600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rgbClr val="C00000"/>
                  </a:solidFill>
                </a:rPr>
                <a:t>i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587204" y="3505200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26" name="Straight Connector 25"/>
          <p:cNvCxnSpPr/>
          <p:nvPr/>
        </p:nvCxnSpPr>
        <p:spPr>
          <a:xfrm>
            <a:off x="5791200" y="4724400"/>
            <a:ext cx="472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791203" y="4736068"/>
            <a:ext cx="122822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4: i=3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Table 2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1845858"/>
                  </p:ext>
                </p:extLst>
              </p:nvPr>
            </p:nvGraphicFramePr>
            <p:xfrm>
              <a:off x="6111143" y="5334000"/>
              <a:ext cx="3173685" cy="457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3473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b="1" i="1" dirty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b="1" i="1" dirty="0" smtClean="0">
                                    <a:latin typeface="Cambria Math" panose="02040503050406030204" pitchFamily="18" charset="0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b="1" i="1" dirty="0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b="1" i="1" dirty="0" smtClean="0"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Table 2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1845858"/>
                  </p:ext>
                </p:extLst>
              </p:nvPr>
            </p:nvGraphicFramePr>
            <p:xfrm>
              <a:off x="6111143" y="5334000"/>
              <a:ext cx="3173685" cy="457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3473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962" t="-2667" r="-403846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0000" t="-2667" r="-300000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1923" t="-2667" r="-202885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99048" t="-2667" r="-100952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402885" t="-2667" r="-1923" b="-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9" name="Group 28"/>
          <p:cNvGrpSpPr/>
          <p:nvPr/>
        </p:nvGrpSpPr>
        <p:grpSpPr>
          <a:xfrm>
            <a:off x="7566950" y="5786735"/>
            <a:ext cx="260008" cy="614065"/>
            <a:chOff x="457200" y="3505200"/>
            <a:chExt cx="260008" cy="614065"/>
          </a:xfrm>
        </p:grpSpPr>
        <p:sp>
          <p:nvSpPr>
            <p:cNvPr id="30" name="TextBox 29"/>
            <p:cNvSpPr txBox="1"/>
            <p:nvPr/>
          </p:nvSpPr>
          <p:spPr>
            <a:xfrm>
              <a:off x="457200" y="3657600"/>
              <a:ext cx="2600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rgbClr val="C00000"/>
                  </a:solidFill>
                </a:rPr>
                <a:t>i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V="1">
              <a:off x="587204" y="3505200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8077200" y="4941428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0" y="4941428"/>
                <a:ext cx="43794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/>
          <p:cNvSpPr/>
          <p:nvPr/>
        </p:nvSpPr>
        <p:spPr>
          <a:xfrm>
            <a:off x="6248403" y="6260068"/>
            <a:ext cx="3177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Element found at </a:t>
            </a:r>
            <a:r>
              <a:rPr lang="en-IN" b="1" dirty="0" err="1"/>
              <a:t>i</a:t>
            </a:r>
            <a:r>
              <a:rPr lang="en-IN" b="1" baseline="30000" dirty="0" err="1"/>
              <a:t>th</a:t>
            </a:r>
            <a:r>
              <a:rPr lang="en-IN" b="1" dirty="0"/>
              <a:t> index, i=3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412568" y="4324290"/>
                <a:ext cx="822307" cy="400110"/>
              </a:xfrm>
              <a:prstGeom prst="rect">
                <a:avLst/>
              </a:prstGeom>
              <a:noFill/>
              <a:ln>
                <a:solidFill>
                  <a:srgbClr val="0066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568" y="4324290"/>
                <a:ext cx="822307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0066FF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937927" y="6229290"/>
                <a:ext cx="822307" cy="400110"/>
              </a:xfrm>
              <a:prstGeom prst="rect">
                <a:avLst/>
              </a:prstGeom>
              <a:noFill/>
              <a:ln>
                <a:solidFill>
                  <a:srgbClr val="0066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7927" y="6229290"/>
                <a:ext cx="822307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0066FF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7391400" y="4324290"/>
                <a:ext cx="822307" cy="400110"/>
              </a:xfrm>
              <a:prstGeom prst="rect">
                <a:avLst/>
              </a:prstGeom>
              <a:noFill/>
              <a:ln>
                <a:solidFill>
                  <a:srgbClr val="0066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4324290"/>
                <a:ext cx="822307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0066FF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FFE0A1A0-FDE6-4C29-97E1-8B8317962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06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3.42276E-6 L 0.06076 3.42276E-6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89547E-6 L 0.06823 -2.89547E-6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22109E-6 L 0.06666 1.22109E-6 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9" grpId="0" animBg="1"/>
      <p:bldP spid="15" grpId="0" animBg="1"/>
      <p:bldP spid="21" grpId="0" animBg="1"/>
      <p:bldP spid="27" grpId="0" animBg="1"/>
      <p:bldP spid="32" grpId="0"/>
      <p:bldP spid="33" grpId="0"/>
      <p:bldP spid="3" grpId="0" animBg="1"/>
      <p:bldP spid="34" grpId="0" animBg="1"/>
      <p:bldP spid="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 Algorithm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52600" y="2451080"/>
            <a:ext cx="8610600" cy="3416320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Input	: Array A, element</a:t>
            </a:r>
          </a:p>
          <a:p>
            <a:r>
              <a:rPr lang="en-IN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Output	: First index of element in A or</a:t>
            </a:r>
          </a:p>
          <a:p>
            <a:r>
              <a:rPr lang="en-IN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		  -1 if not found </a:t>
            </a:r>
            <a:r>
              <a:rPr lang="en-IN" sz="2400" dirty="0">
                <a:latin typeface="Consolas" pitchFamily="49" charset="0"/>
                <a:cs typeface="Consolas" pitchFamily="49" charset="0"/>
              </a:rPr>
              <a:t>	</a:t>
            </a:r>
          </a:p>
          <a:p>
            <a:endParaRPr lang="en-IN" sz="2400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IN" sz="24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Algorithm: </a:t>
            </a:r>
            <a:r>
              <a:rPr lang="en-IN" sz="2400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Linear_Search</a:t>
            </a:r>
            <a:endParaRPr lang="en-IN" sz="2400" b="1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for i = 1 to last index of A: 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	 if A[i] equals element: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		 return i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return -1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93373-A32B-440D-8684-B0188DD81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6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11680"/>
            <a:ext cx="11049000" cy="4206240"/>
          </a:xfrm>
        </p:spPr>
        <p:txBody>
          <a:bodyPr/>
          <a:lstStyle/>
          <a:p>
            <a:r>
              <a:rPr lang="en-US" dirty="0"/>
              <a:t>The required element in the given array can be found at,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E.g. 2: It is at the first position</a:t>
            </a:r>
          </a:p>
          <a:p>
            <a:pPr marL="457200" lvl="1" indent="0">
              <a:buNone/>
            </a:pPr>
            <a:r>
              <a:rPr lang="en-US" sz="2200" b="1" dirty="0">
                <a:solidFill>
                  <a:srgbClr val="C00000"/>
                </a:solidFill>
              </a:rPr>
              <a:t>	Best Case: minimum comparison is required</a:t>
            </a:r>
          </a:p>
          <a:p>
            <a:pPr marL="914400" lvl="1" indent="-457200">
              <a:buFont typeface="+mj-lt"/>
              <a:buAutoNum type="arabicPeriod" startAt="2"/>
            </a:pPr>
            <a:r>
              <a:rPr lang="en-US" sz="2200" dirty="0"/>
              <a:t>E.g. 3 or 1: Anywhere after the first position</a:t>
            </a:r>
          </a:p>
          <a:p>
            <a:pPr marL="457200" lvl="1" indent="0">
              <a:buNone/>
            </a:pPr>
            <a:r>
              <a:rPr lang="en-US" sz="2200" b="1" dirty="0">
                <a:solidFill>
                  <a:srgbClr val="C00000"/>
                </a:solidFill>
              </a:rPr>
              <a:t>	Average Case: average number of comparison is required </a:t>
            </a:r>
          </a:p>
          <a:p>
            <a:pPr marL="914400" lvl="1" indent="-457200">
              <a:buFont typeface="+mj-lt"/>
              <a:buAutoNum type="arabicPeriod" startAt="3"/>
            </a:pPr>
            <a:r>
              <a:rPr lang="en-US" sz="2200" dirty="0"/>
              <a:t>E.g. 8 or 7: Last position or does not found at all</a:t>
            </a:r>
          </a:p>
          <a:p>
            <a:pPr marL="457200" lvl="1" indent="0">
              <a:buNone/>
            </a:pPr>
            <a:r>
              <a:rPr lang="en-US" sz="2200" b="1" dirty="0">
                <a:solidFill>
                  <a:srgbClr val="C00000"/>
                </a:solidFill>
              </a:rPr>
              <a:t>	Worst Case: maximum comparison is required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573862"/>
              </p:ext>
            </p:extLst>
          </p:nvPr>
        </p:nvGraphicFramePr>
        <p:xfrm>
          <a:off x="4065318" y="4876800"/>
          <a:ext cx="3173685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4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9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8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065317" y="4872335"/>
            <a:ext cx="637309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7" name="Left Brace 6"/>
          <p:cNvSpPr/>
          <p:nvPr/>
        </p:nvSpPr>
        <p:spPr>
          <a:xfrm rot="16200000">
            <a:off x="5399313" y="4637310"/>
            <a:ext cx="533400" cy="1926779"/>
          </a:xfrm>
          <a:prstGeom prst="leftBrace">
            <a:avLst/>
          </a:prstGeom>
          <a:ln w="28575">
            <a:solidFill>
              <a:srgbClr val="009E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 rot="16200000">
            <a:off x="7103852" y="4055852"/>
            <a:ext cx="346496" cy="1295400"/>
          </a:xfrm>
          <a:prstGeom prst="rightBrace">
            <a:avLst>
              <a:gd name="adj1" fmla="val 8333"/>
              <a:gd name="adj2" fmla="val 47541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ular Callout 8"/>
          <p:cNvSpPr/>
          <p:nvPr/>
        </p:nvSpPr>
        <p:spPr>
          <a:xfrm>
            <a:off x="3326086" y="5579918"/>
            <a:ext cx="1322114" cy="516082"/>
          </a:xfrm>
          <a:prstGeom prst="wedgeRoundRectCallout">
            <a:avLst>
              <a:gd name="adj1" fmla="val 26457"/>
              <a:gd name="adj2" fmla="val -85664"/>
              <a:gd name="adj3" fmla="val 16667"/>
            </a:avLst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66FF"/>
                </a:solidFill>
              </a:rPr>
              <a:t>Best Case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4702626" y="6113318"/>
            <a:ext cx="1610591" cy="516082"/>
          </a:xfrm>
          <a:prstGeom prst="wedgeRoundRectCallout">
            <a:avLst>
              <a:gd name="adj1" fmla="val 11188"/>
              <a:gd name="adj2" fmla="val -88307"/>
              <a:gd name="adj3" fmla="val 16667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B050"/>
                </a:solidFill>
              </a:rPr>
              <a:t>Average Case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7696200" y="4114933"/>
            <a:ext cx="1447800" cy="380867"/>
          </a:xfrm>
          <a:prstGeom prst="wedgeRoundRectCallout">
            <a:avLst>
              <a:gd name="adj1" fmla="val -81526"/>
              <a:gd name="adj2" fmla="val 65245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Worst Case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9A83FD3-EF71-4B10-A9BA-0E6A6B43A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47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Algorithm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45517"/>
              </p:ext>
            </p:extLst>
          </p:nvPr>
        </p:nvGraphicFramePr>
        <p:xfrm>
          <a:off x="1600200" y="2057400"/>
          <a:ext cx="8839200" cy="457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946400">
                  <a:extLst>
                    <a:ext uri="{9D8B030D-6E8A-4147-A177-3AD203B41FA5}">
                      <a16:colId xmlns:a16="http://schemas.microsoft.com/office/drawing/2014/main" val="2413822120"/>
                    </a:ext>
                  </a:extLst>
                </a:gridCol>
                <a:gridCol w="2946400">
                  <a:extLst>
                    <a:ext uri="{9D8B030D-6E8A-4147-A177-3AD203B41FA5}">
                      <a16:colId xmlns:a16="http://schemas.microsoft.com/office/drawing/2014/main" val="604224479"/>
                    </a:ext>
                  </a:extLst>
                </a:gridCol>
                <a:gridCol w="2946400">
                  <a:extLst>
                    <a:ext uri="{9D8B030D-6E8A-4147-A177-3AD203B41FA5}">
                      <a16:colId xmlns:a16="http://schemas.microsoft.com/office/drawing/2014/main" val="440591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C00000"/>
                          </a:solidFill>
                        </a:rPr>
                        <a:t>Best case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C00000"/>
                          </a:solidFill>
                        </a:rPr>
                        <a:t>Average case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C00000"/>
                          </a:solidFill>
                        </a:rPr>
                        <a:t>Worst</a:t>
                      </a:r>
                      <a:r>
                        <a:rPr lang="en-US" sz="2400" b="0" baseline="0" dirty="0">
                          <a:solidFill>
                            <a:srgbClr val="C00000"/>
                          </a:solidFill>
                        </a:rPr>
                        <a:t> case</a:t>
                      </a:r>
                      <a:endParaRPr lang="en-US" sz="2400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282484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078122"/>
              </p:ext>
            </p:extLst>
          </p:nvPr>
        </p:nvGraphicFramePr>
        <p:xfrm>
          <a:off x="1600200" y="3197352"/>
          <a:ext cx="8839200" cy="701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946400">
                  <a:extLst>
                    <a:ext uri="{9D8B030D-6E8A-4147-A177-3AD203B41FA5}">
                      <a16:colId xmlns:a16="http://schemas.microsoft.com/office/drawing/2014/main" val="2413822120"/>
                    </a:ext>
                  </a:extLst>
                </a:gridCol>
                <a:gridCol w="2946400">
                  <a:extLst>
                    <a:ext uri="{9D8B030D-6E8A-4147-A177-3AD203B41FA5}">
                      <a16:colId xmlns:a16="http://schemas.microsoft.com/office/drawing/2014/main" val="604224479"/>
                    </a:ext>
                  </a:extLst>
                </a:gridCol>
                <a:gridCol w="2946400">
                  <a:extLst>
                    <a:ext uri="{9D8B030D-6E8A-4147-A177-3AD203B41FA5}">
                      <a16:colId xmlns:a16="http://schemas.microsoft.com/office/drawing/2014/main" val="440591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000" b="0" dirty="0"/>
                        <a:t>Algorithm’s behavior under optimal condition 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dirty="0"/>
                        <a:t>Algorithm’s behavior under random condition 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Algorithm’s behavior under the worst condition 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923639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743191"/>
              </p:ext>
            </p:extLst>
          </p:nvPr>
        </p:nvGraphicFramePr>
        <p:xfrm>
          <a:off x="1600200" y="2505456"/>
          <a:ext cx="8839200" cy="701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946400">
                  <a:extLst>
                    <a:ext uri="{9D8B030D-6E8A-4147-A177-3AD203B41FA5}">
                      <a16:colId xmlns:a16="http://schemas.microsoft.com/office/drawing/2014/main" val="2413822120"/>
                    </a:ext>
                  </a:extLst>
                </a:gridCol>
                <a:gridCol w="2946400">
                  <a:extLst>
                    <a:ext uri="{9D8B030D-6E8A-4147-A177-3AD203B41FA5}">
                      <a16:colId xmlns:a16="http://schemas.microsoft.com/office/drawing/2014/main" val="604224479"/>
                    </a:ext>
                  </a:extLst>
                </a:gridCol>
                <a:gridCol w="2946400">
                  <a:extLst>
                    <a:ext uri="{9D8B030D-6E8A-4147-A177-3AD203B41FA5}">
                      <a16:colId xmlns:a16="http://schemas.microsoft.com/office/drawing/2014/main" val="440591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000" b="0" dirty="0"/>
                        <a:t>Resource usage is minimum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dirty="0"/>
                        <a:t>Resource usage is average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dirty="0"/>
                        <a:t>Resource usage is maximum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34204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785053"/>
              </p:ext>
            </p:extLst>
          </p:nvPr>
        </p:nvGraphicFramePr>
        <p:xfrm>
          <a:off x="1600200" y="4578096"/>
          <a:ext cx="8839200" cy="701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946400">
                  <a:extLst>
                    <a:ext uri="{9D8B030D-6E8A-4147-A177-3AD203B41FA5}">
                      <a16:colId xmlns:a16="http://schemas.microsoft.com/office/drawing/2014/main" val="2413822120"/>
                    </a:ext>
                  </a:extLst>
                </a:gridCol>
                <a:gridCol w="2946400">
                  <a:extLst>
                    <a:ext uri="{9D8B030D-6E8A-4147-A177-3AD203B41FA5}">
                      <a16:colId xmlns:a16="http://schemas.microsoft.com/office/drawing/2014/main" val="604224479"/>
                    </a:ext>
                  </a:extLst>
                </a:gridCol>
                <a:gridCol w="2946400">
                  <a:extLst>
                    <a:ext uri="{9D8B030D-6E8A-4147-A177-3AD203B41FA5}">
                      <a16:colId xmlns:a16="http://schemas.microsoft.com/office/drawing/2014/main" val="440591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000" b="0" dirty="0"/>
                        <a:t>Lower bound on running time 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dirty="0"/>
                        <a:t>Average bound on running time 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Upper bound on running time 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923639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936992"/>
              </p:ext>
            </p:extLst>
          </p:nvPr>
        </p:nvGraphicFramePr>
        <p:xfrm>
          <a:off x="1600200" y="3886200"/>
          <a:ext cx="8839200" cy="701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946400">
                  <a:extLst>
                    <a:ext uri="{9D8B030D-6E8A-4147-A177-3AD203B41FA5}">
                      <a16:colId xmlns:a16="http://schemas.microsoft.com/office/drawing/2014/main" val="2413822120"/>
                    </a:ext>
                  </a:extLst>
                </a:gridCol>
                <a:gridCol w="2946400">
                  <a:extLst>
                    <a:ext uri="{9D8B030D-6E8A-4147-A177-3AD203B41FA5}">
                      <a16:colId xmlns:a16="http://schemas.microsoft.com/office/drawing/2014/main" val="604224479"/>
                    </a:ext>
                  </a:extLst>
                </a:gridCol>
                <a:gridCol w="2946400">
                  <a:extLst>
                    <a:ext uri="{9D8B030D-6E8A-4147-A177-3AD203B41FA5}">
                      <a16:colId xmlns:a16="http://schemas.microsoft.com/office/drawing/2014/main" val="440591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000" b="0" dirty="0"/>
                        <a:t>Minimum number of steps or operations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dirty="0"/>
                        <a:t>Average number of steps or operations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Maximum number of steps or operations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34204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605923"/>
              </p:ext>
            </p:extLst>
          </p:nvPr>
        </p:nvGraphicFramePr>
        <p:xfrm>
          <a:off x="1600200" y="5269992"/>
          <a:ext cx="8839200" cy="701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946400">
                  <a:extLst>
                    <a:ext uri="{9D8B030D-6E8A-4147-A177-3AD203B41FA5}">
                      <a16:colId xmlns:a16="http://schemas.microsoft.com/office/drawing/2014/main" val="2413822120"/>
                    </a:ext>
                  </a:extLst>
                </a:gridCol>
                <a:gridCol w="5892800">
                  <a:extLst>
                    <a:ext uri="{9D8B030D-6E8A-4147-A177-3AD203B41FA5}">
                      <a16:colId xmlns:a16="http://schemas.microsoft.com/office/drawing/2014/main" val="604224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000" b="1" dirty="0"/>
                        <a:t>Generally</a:t>
                      </a:r>
                      <a:r>
                        <a:rPr lang="en-US" sz="2000" b="1" baseline="0" dirty="0"/>
                        <a:t> occurs very rare in real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Average and worst-case performances are the most used in algorithm analysis.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342040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1C98F-DA63-4F29-92AC-93768589D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842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1D2DA32-AC8B-4194-BF85-FF4A5B40EB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11349</TotalTime>
  <Words>4920</Words>
  <Application>Microsoft Office PowerPoint</Application>
  <PresentationFormat>Widescreen</PresentationFormat>
  <Paragraphs>1006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7" baseType="lpstr">
      <vt:lpstr>Bahnschrift SemiBold SemiConden</vt:lpstr>
      <vt:lpstr>Calibri</vt:lpstr>
      <vt:lpstr>Calibri (Body)</vt:lpstr>
      <vt:lpstr>Cambria</vt:lpstr>
      <vt:lpstr>Cambria Math</vt:lpstr>
      <vt:lpstr>Consolas</vt:lpstr>
      <vt:lpstr>Noto Sans</vt:lpstr>
      <vt:lpstr>Wingdings</vt:lpstr>
      <vt:lpstr>Banded</vt:lpstr>
      <vt:lpstr>Unit 1  Analysis of Algorithms</vt:lpstr>
      <vt:lpstr>Topics to be covered</vt:lpstr>
      <vt:lpstr>PERFORMANCE ANALYSIS of algorithm </vt:lpstr>
      <vt:lpstr>Linear Search</vt:lpstr>
      <vt:lpstr>Linear Search</vt:lpstr>
      <vt:lpstr>Linear Search - Example</vt:lpstr>
      <vt:lpstr>Linear Search Algorithm</vt:lpstr>
      <vt:lpstr>Linear Search</vt:lpstr>
      <vt:lpstr>Analysis of Algorithm</vt:lpstr>
      <vt:lpstr>Book Finder</vt:lpstr>
      <vt:lpstr>Number Sorting</vt:lpstr>
      <vt:lpstr>Best, Average, &amp; Worst Case</vt:lpstr>
      <vt:lpstr>Bounds on Running Time </vt:lpstr>
      <vt:lpstr>Elementary Operation</vt:lpstr>
      <vt:lpstr>Elementary operation </vt:lpstr>
      <vt:lpstr>Elementary operation </vt:lpstr>
      <vt:lpstr>Elementary operation </vt:lpstr>
      <vt:lpstr>Asymptotic Notation</vt:lpstr>
      <vt:lpstr>Asymptotic Notations</vt:lpstr>
      <vt:lpstr>O-Notation (Big O notation) (Upper Bound)</vt:lpstr>
      <vt:lpstr>Ω-Notation (Omega notation) (Lower Bound)</vt:lpstr>
      <vt:lpstr>θ-Notation (Theta notation) (Same order) </vt:lpstr>
      <vt:lpstr>Asymptotic Notations</vt:lpstr>
      <vt:lpstr>Asymptotic Notations</vt:lpstr>
      <vt:lpstr>Asymptotic Notations - Example</vt:lpstr>
      <vt:lpstr>Asymptotic Notations - Example</vt:lpstr>
      <vt:lpstr>Asymptotic Notations - Example</vt:lpstr>
      <vt:lpstr>Asymptotic Notations - Example</vt:lpstr>
      <vt:lpstr>Asymptotic Notations - Example</vt:lpstr>
      <vt:lpstr>Asymptotic Notations - Example</vt:lpstr>
      <vt:lpstr>Asymptotic Notations - Example</vt:lpstr>
      <vt:lpstr>Asymptotic Notations - Example</vt:lpstr>
      <vt:lpstr>Asymptotic Notations - Example</vt:lpstr>
      <vt:lpstr>Asymptotic Notations - Example</vt:lpstr>
      <vt:lpstr>Asymptotic Notations - Example</vt:lpstr>
      <vt:lpstr>Asymptotic Notations - Example</vt:lpstr>
      <vt:lpstr>Asymptotic Notations - Example</vt:lpstr>
      <vt:lpstr>Asymptotic Notations - Exercise</vt:lpstr>
      <vt:lpstr>Asymptotic Notations - Exercise</vt:lpstr>
      <vt:lpstr>Home Work</vt:lpstr>
      <vt:lpstr>Summary</vt:lpstr>
      <vt:lpstr>Order of rate of growth</vt:lpstr>
      <vt:lpstr>Order of rate of growth</vt:lpstr>
      <vt:lpstr>Order of rate of growth</vt:lpstr>
      <vt:lpstr>Order of rate of growth</vt:lpstr>
      <vt:lpstr>Growth of Function</vt:lpstr>
      <vt:lpstr>Growth of Function</vt:lpstr>
      <vt:lpstr>Growth of Function (HW)</vt:lpstr>
    </vt:vector>
  </TitlesOfParts>
  <Company>Darshan Institute of Engg. &amp; Tech.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W5 of Computer Engineering (Why, What, When, Where, How)</dc:title>
  <dc:creator>Darshan Institute of Engg. &amp; Tech.</dc:creator>
  <cp:lastModifiedBy>Kinjal Mistree</cp:lastModifiedBy>
  <cp:revision>1858</cp:revision>
  <dcterms:created xsi:type="dcterms:W3CDTF">2013-05-17T03:00:03Z</dcterms:created>
  <dcterms:modified xsi:type="dcterms:W3CDTF">2021-07-07T08:22:35Z</dcterms:modified>
</cp:coreProperties>
</file>