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24"/>
  </p:notesMasterIdLst>
  <p:handoutMasterIdLst>
    <p:handoutMasterId r:id="rId25"/>
  </p:handoutMasterIdLst>
  <p:sldIdLst>
    <p:sldId id="256" r:id="rId2"/>
    <p:sldId id="288" r:id="rId3"/>
    <p:sldId id="305" r:id="rId4"/>
    <p:sldId id="348" r:id="rId5"/>
    <p:sldId id="307" r:id="rId6"/>
    <p:sldId id="309" r:id="rId7"/>
    <p:sldId id="292" r:id="rId8"/>
    <p:sldId id="311" r:id="rId9"/>
    <p:sldId id="310" r:id="rId10"/>
    <p:sldId id="312" r:id="rId11"/>
    <p:sldId id="313" r:id="rId12"/>
    <p:sldId id="410" r:id="rId13"/>
    <p:sldId id="411" r:id="rId14"/>
    <p:sldId id="412" r:id="rId15"/>
    <p:sldId id="357" r:id="rId16"/>
    <p:sldId id="351" r:id="rId17"/>
    <p:sldId id="353" r:id="rId18"/>
    <p:sldId id="352" r:id="rId19"/>
    <p:sldId id="354" r:id="rId20"/>
    <p:sldId id="355" r:id="rId21"/>
    <p:sldId id="356"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90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9" autoAdjust="0"/>
    <p:restoredTop sz="94660" autoAdjust="0"/>
  </p:normalViewPr>
  <p:slideViewPr>
    <p:cSldViewPr snapToGrid="0">
      <p:cViewPr varScale="1">
        <p:scale>
          <a:sx n="69" d="100"/>
          <a:sy n="69" d="100"/>
        </p:scale>
        <p:origin x="81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87E4BA-3E7B-40A5-920C-51B317EBC2D3}" type="datetimeFigureOut">
              <a:rPr lang="en-US" smtClean="0"/>
              <a:pPr/>
              <a:t>6/25/2021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4D4BCF-04A6-470F-B79C-0133C5CDADE2}"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1433CF-1D6D-4D61-8C5E-26630D2AA0DD}" type="datetimeFigureOut">
              <a:rPr lang="en-US" smtClean="0"/>
              <a:pPr/>
              <a:t>6/25/2021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041830-0A4A-400B-9133-186C52E91530}" type="slidenum">
              <a:rPr lang="en-US" smtClean="0"/>
              <a:pPr/>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1</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11</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2898589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12</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3731549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13</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2448099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14</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2923886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16</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2290528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17</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378496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18</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2848560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19</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3109163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20</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31127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21</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1235233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2</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4</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8338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5</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176301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6</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2267162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7</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8</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116455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9</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429671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041830-0A4A-400B-9133-186C52E91530}" type="slidenum">
              <a:rPr lang="en-US" smtClean="0"/>
              <a:pPr/>
              <a:t>10</a:t>
            </a:fld>
            <a:endParaRPr lang="en-US"/>
          </a:p>
        </p:txBody>
      </p:sp>
      <p:sp>
        <p:nvSpPr>
          <p:cNvPr id="5" name="Date Placeholder 4"/>
          <p:cNvSpPr>
            <a:spLocks noGrp="1"/>
          </p:cNvSpPr>
          <p:nvPr>
            <p:ph type="dt" idx="11"/>
          </p:nvPr>
        </p:nvSpPr>
        <p:spPr/>
        <p:txBody>
          <a:bodyPr/>
          <a:lstStyle/>
          <a:p>
            <a:fld id="{F91433CF-1D6D-4D61-8C5E-26630D2AA0DD}" type="datetimeFigureOut">
              <a:rPr lang="en-US" smtClean="0"/>
              <a:pPr/>
              <a:t>6/25/2021</a:t>
            </a:fld>
            <a:endParaRPr lang="en-US"/>
          </a:p>
        </p:txBody>
      </p:sp>
    </p:spTree>
    <p:extLst>
      <p:ext uri="{BB962C8B-B14F-4D97-AF65-F5344CB8AC3E}">
        <p14:creationId xmlns:p14="http://schemas.microsoft.com/office/powerpoint/2010/main" val="401397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0E862CE-0AC1-4008-8218-2C4D72D63CA1}" type="datetime1">
              <a:rPr lang="en-IN" smtClean="0"/>
              <a:pPr/>
              <a:t>25-06-2021</a:t>
            </a:fld>
            <a:endParaRPr lang="en-IN"/>
          </a:p>
        </p:txBody>
      </p:sp>
      <p:sp>
        <p:nvSpPr>
          <p:cNvPr id="5" name="Footer Placeholder 4"/>
          <p:cNvSpPr>
            <a:spLocks noGrp="1"/>
          </p:cNvSpPr>
          <p:nvPr>
            <p:ph type="ftr" sz="quarter" idx="11"/>
          </p:nvPr>
        </p:nvSpPr>
        <p:spPr/>
        <p:txBody>
          <a:bodyPr/>
          <a:lstStyle/>
          <a:p>
            <a:r>
              <a:rPr lang="en-IN"/>
              <a:t>CGPIT,Bardoli</a:t>
            </a:r>
          </a:p>
        </p:txBody>
      </p:sp>
      <p:sp>
        <p:nvSpPr>
          <p:cNvPr id="6" name="Slide Number Placeholder 5"/>
          <p:cNvSpPr>
            <a:spLocks noGrp="1"/>
          </p:cNvSpPr>
          <p:nvPr>
            <p:ph type="sldNum" sz="quarter" idx="12"/>
          </p:nvPr>
        </p:nvSpPr>
        <p:spPr/>
        <p:txBody>
          <a:bodyPr/>
          <a:lstStyle/>
          <a:p>
            <a:fld id="{F69096CA-0E50-42FC-AC70-97FFD823159F}" type="slidenum">
              <a:rPr lang="en-IN" smtClean="0"/>
              <a:pPr/>
              <a:t>‹#›</a:t>
            </a:fld>
            <a:endParaRPr lang="en-IN"/>
          </a:p>
        </p:txBody>
      </p:sp>
    </p:spTree>
    <p:extLst>
      <p:ext uri="{BB962C8B-B14F-4D97-AF65-F5344CB8AC3E}">
        <p14:creationId xmlns:p14="http://schemas.microsoft.com/office/powerpoint/2010/main" val="5148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34B0E5-A529-4972-805E-6EC857F19B2E}" type="datetime1">
              <a:rPr lang="en-IN" smtClean="0"/>
              <a:pPr/>
              <a:t>25-06-2021</a:t>
            </a:fld>
            <a:endParaRPr lang="en-IN"/>
          </a:p>
        </p:txBody>
      </p:sp>
      <p:sp>
        <p:nvSpPr>
          <p:cNvPr id="5" name="Footer Placeholder 4"/>
          <p:cNvSpPr>
            <a:spLocks noGrp="1"/>
          </p:cNvSpPr>
          <p:nvPr>
            <p:ph type="ftr" sz="quarter" idx="11"/>
          </p:nvPr>
        </p:nvSpPr>
        <p:spPr/>
        <p:txBody>
          <a:bodyPr/>
          <a:lstStyle/>
          <a:p>
            <a:r>
              <a:rPr lang="en-IN"/>
              <a:t>CGPIT,Bardoli</a:t>
            </a:r>
          </a:p>
        </p:txBody>
      </p:sp>
      <p:sp>
        <p:nvSpPr>
          <p:cNvPr id="6" name="Slide Number Placeholder 5"/>
          <p:cNvSpPr>
            <a:spLocks noGrp="1"/>
          </p:cNvSpPr>
          <p:nvPr>
            <p:ph type="sldNum" sz="quarter" idx="12"/>
          </p:nvPr>
        </p:nvSpPr>
        <p:spPr/>
        <p:txBody>
          <a:bodyPr/>
          <a:lstStyle/>
          <a:p>
            <a:fld id="{F69096CA-0E50-42FC-AC70-97FFD823159F}" type="slidenum">
              <a:rPr lang="en-IN" smtClean="0"/>
              <a:pPr/>
              <a:t>‹#›</a:t>
            </a:fld>
            <a:endParaRPr lang="en-IN"/>
          </a:p>
        </p:txBody>
      </p:sp>
    </p:spTree>
    <p:extLst>
      <p:ext uri="{BB962C8B-B14F-4D97-AF65-F5344CB8AC3E}">
        <p14:creationId xmlns:p14="http://schemas.microsoft.com/office/powerpoint/2010/main" val="295150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2535FF-A8B6-49BF-8DAE-E11295F633AC}" type="datetime1">
              <a:rPr lang="en-IN" smtClean="0"/>
              <a:pPr/>
              <a:t>25-06-2021</a:t>
            </a:fld>
            <a:endParaRPr lang="en-IN"/>
          </a:p>
        </p:txBody>
      </p:sp>
      <p:sp>
        <p:nvSpPr>
          <p:cNvPr id="5" name="Footer Placeholder 4"/>
          <p:cNvSpPr>
            <a:spLocks noGrp="1"/>
          </p:cNvSpPr>
          <p:nvPr>
            <p:ph type="ftr" sz="quarter" idx="11"/>
          </p:nvPr>
        </p:nvSpPr>
        <p:spPr/>
        <p:txBody>
          <a:bodyPr/>
          <a:lstStyle/>
          <a:p>
            <a:r>
              <a:rPr lang="en-IN"/>
              <a:t>CGPIT,Bardoli</a:t>
            </a:r>
          </a:p>
        </p:txBody>
      </p:sp>
      <p:sp>
        <p:nvSpPr>
          <p:cNvPr id="6" name="Slide Number Placeholder 5"/>
          <p:cNvSpPr>
            <a:spLocks noGrp="1"/>
          </p:cNvSpPr>
          <p:nvPr>
            <p:ph type="sldNum" sz="quarter" idx="12"/>
          </p:nvPr>
        </p:nvSpPr>
        <p:spPr/>
        <p:txBody>
          <a:bodyPr/>
          <a:lstStyle/>
          <a:p>
            <a:fld id="{F69096CA-0E50-42FC-AC70-97FFD823159F}" type="slidenum">
              <a:rPr lang="en-IN" smtClean="0"/>
              <a:pPr/>
              <a:t>‹#›</a:t>
            </a:fld>
            <a:endParaRPr lang="en-IN"/>
          </a:p>
        </p:txBody>
      </p:sp>
    </p:spTree>
    <p:extLst>
      <p:ext uri="{BB962C8B-B14F-4D97-AF65-F5344CB8AC3E}">
        <p14:creationId xmlns:p14="http://schemas.microsoft.com/office/powerpoint/2010/main" val="2081225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8376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Basics of Algorithms and Mathematics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solidFill>
            <a:srgbClr val="F48CAF"/>
          </a:solid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solidFill>
            <a:srgbClr val="DFDFDF">
              <a:alpha val="49804"/>
            </a:srgbClr>
          </a:solidFill>
          <a:ln>
            <a:noFill/>
          </a:ln>
        </p:spPr>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161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9701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Basics of Algorithms and Mathematics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82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1DCCA4-33A7-46E4-8A2B-070EA46B6267}" type="datetime1">
              <a:rPr lang="en-IN" smtClean="0"/>
              <a:pPr/>
              <a:t>25-06-2021</a:t>
            </a:fld>
            <a:endParaRPr lang="en-IN"/>
          </a:p>
        </p:txBody>
      </p:sp>
      <p:sp>
        <p:nvSpPr>
          <p:cNvPr id="5" name="Footer Placeholder 4"/>
          <p:cNvSpPr>
            <a:spLocks noGrp="1"/>
          </p:cNvSpPr>
          <p:nvPr>
            <p:ph type="ftr" sz="quarter" idx="11"/>
          </p:nvPr>
        </p:nvSpPr>
        <p:spPr/>
        <p:txBody>
          <a:bodyPr/>
          <a:lstStyle/>
          <a:p>
            <a:r>
              <a:rPr lang="en-IN"/>
              <a:t>CGPIT,Bardoli</a:t>
            </a:r>
          </a:p>
        </p:txBody>
      </p:sp>
      <p:sp>
        <p:nvSpPr>
          <p:cNvPr id="6" name="Slide Number Placeholder 5"/>
          <p:cNvSpPr>
            <a:spLocks noGrp="1"/>
          </p:cNvSpPr>
          <p:nvPr>
            <p:ph type="sldNum" sz="quarter" idx="12"/>
          </p:nvPr>
        </p:nvSpPr>
        <p:spPr/>
        <p:txBody>
          <a:bodyPr/>
          <a:lstStyle/>
          <a:p>
            <a:fld id="{F69096CA-0E50-42FC-AC70-97FFD823159F}" type="slidenum">
              <a:rPr lang="en-IN" smtClean="0"/>
              <a:pPr/>
              <a:t>‹#›</a:t>
            </a:fld>
            <a:endParaRPr lang="en-IN"/>
          </a:p>
        </p:txBody>
      </p:sp>
    </p:spTree>
    <p:extLst>
      <p:ext uri="{BB962C8B-B14F-4D97-AF65-F5344CB8AC3E}">
        <p14:creationId xmlns:p14="http://schemas.microsoft.com/office/powerpoint/2010/main" val="222619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CB5A8-097D-4760-905B-275CB7E7DC39}" type="datetime1">
              <a:rPr lang="en-IN" smtClean="0"/>
              <a:pPr/>
              <a:t>25-06-2021</a:t>
            </a:fld>
            <a:endParaRPr lang="en-IN"/>
          </a:p>
        </p:txBody>
      </p:sp>
      <p:sp>
        <p:nvSpPr>
          <p:cNvPr id="5" name="Footer Placeholder 4"/>
          <p:cNvSpPr>
            <a:spLocks noGrp="1"/>
          </p:cNvSpPr>
          <p:nvPr>
            <p:ph type="ftr" sz="quarter" idx="11"/>
          </p:nvPr>
        </p:nvSpPr>
        <p:spPr/>
        <p:txBody>
          <a:bodyPr/>
          <a:lstStyle/>
          <a:p>
            <a:r>
              <a:rPr lang="en-IN"/>
              <a:t>CGPIT,Bardoli</a:t>
            </a:r>
          </a:p>
        </p:txBody>
      </p:sp>
      <p:sp>
        <p:nvSpPr>
          <p:cNvPr id="6" name="Slide Number Placeholder 5"/>
          <p:cNvSpPr>
            <a:spLocks noGrp="1"/>
          </p:cNvSpPr>
          <p:nvPr>
            <p:ph type="sldNum" sz="quarter" idx="12"/>
          </p:nvPr>
        </p:nvSpPr>
        <p:spPr/>
        <p:txBody>
          <a:bodyPr/>
          <a:lstStyle/>
          <a:p>
            <a:fld id="{F69096CA-0E50-42FC-AC70-97FFD823159F}" type="slidenum">
              <a:rPr lang="en-IN" smtClean="0"/>
              <a:pPr/>
              <a:t>‹#›</a:t>
            </a:fld>
            <a:endParaRPr lang="en-IN"/>
          </a:p>
        </p:txBody>
      </p:sp>
    </p:spTree>
    <p:extLst>
      <p:ext uri="{BB962C8B-B14F-4D97-AF65-F5344CB8AC3E}">
        <p14:creationId xmlns:p14="http://schemas.microsoft.com/office/powerpoint/2010/main" val="250575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D2C5166-836E-479D-B7A4-BEC8BC523AF9}" type="datetime1">
              <a:rPr lang="en-IN" smtClean="0"/>
              <a:pPr/>
              <a:t>25-06-2021</a:t>
            </a:fld>
            <a:endParaRPr lang="en-IN"/>
          </a:p>
        </p:txBody>
      </p:sp>
      <p:sp>
        <p:nvSpPr>
          <p:cNvPr id="6" name="Footer Placeholder 5"/>
          <p:cNvSpPr>
            <a:spLocks noGrp="1"/>
          </p:cNvSpPr>
          <p:nvPr>
            <p:ph type="ftr" sz="quarter" idx="11"/>
          </p:nvPr>
        </p:nvSpPr>
        <p:spPr/>
        <p:txBody>
          <a:bodyPr/>
          <a:lstStyle/>
          <a:p>
            <a:r>
              <a:rPr lang="en-IN"/>
              <a:t>CGPIT,Bardoli</a:t>
            </a:r>
          </a:p>
        </p:txBody>
      </p:sp>
      <p:sp>
        <p:nvSpPr>
          <p:cNvPr id="7" name="Slide Number Placeholder 6"/>
          <p:cNvSpPr>
            <a:spLocks noGrp="1"/>
          </p:cNvSpPr>
          <p:nvPr>
            <p:ph type="sldNum" sz="quarter" idx="12"/>
          </p:nvPr>
        </p:nvSpPr>
        <p:spPr/>
        <p:txBody>
          <a:bodyPr/>
          <a:lstStyle/>
          <a:p>
            <a:fld id="{F69096CA-0E50-42FC-AC70-97FFD823159F}" type="slidenum">
              <a:rPr lang="en-IN" smtClean="0"/>
              <a:pPr/>
              <a:t>‹#›</a:t>
            </a:fld>
            <a:endParaRPr lang="en-IN"/>
          </a:p>
        </p:txBody>
      </p:sp>
    </p:spTree>
    <p:extLst>
      <p:ext uri="{BB962C8B-B14F-4D97-AF65-F5344CB8AC3E}">
        <p14:creationId xmlns:p14="http://schemas.microsoft.com/office/powerpoint/2010/main" val="329206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8AAD1E9-7644-4719-9143-1922ABEF20DA}" type="datetime1">
              <a:rPr lang="en-IN" smtClean="0"/>
              <a:pPr/>
              <a:t>25-06-2021</a:t>
            </a:fld>
            <a:endParaRPr lang="en-IN"/>
          </a:p>
        </p:txBody>
      </p:sp>
      <p:sp>
        <p:nvSpPr>
          <p:cNvPr id="8" name="Footer Placeholder 7"/>
          <p:cNvSpPr>
            <a:spLocks noGrp="1"/>
          </p:cNvSpPr>
          <p:nvPr>
            <p:ph type="ftr" sz="quarter" idx="11"/>
          </p:nvPr>
        </p:nvSpPr>
        <p:spPr/>
        <p:txBody>
          <a:bodyPr/>
          <a:lstStyle/>
          <a:p>
            <a:r>
              <a:rPr lang="en-IN"/>
              <a:t>CGPIT,Bardoli</a:t>
            </a:r>
          </a:p>
        </p:txBody>
      </p:sp>
      <p:sp>
        <p:nvSpPr>
          <p:cNvPr id="9" name="Slide Number Placeholder 8"/>
          <p:cNvSpPr>
            <a:spLocks noGrp="1"/>
          </p:cNvSpPr>
          <p:nvPr>
            <p:ph type="sldNum" sz="quarter" idx="12"/>
          </p:nvPr>
        </p:nvSpPr>
        <p:spPr/>
        <p:txBody>
          <a:bodyPr/>
          <a:lstStyle/>
          <a:p>
            <a:fld id="{F69096CA-0E50-42FC-AC70-97FFD823159F}" type="slidenum">
              <a:rPr lang="en-IN" smtClean="0"/>
              <a:pPr/>
              <a:t>‹#›</a:t>
            </a:fld>
            <a:endParaRPr lang="en-IN"/>
          </a:p>
        </p:txBody>
      </p:sp>
    </p:spTree>
    <p:extLst>
      <p:ext uri="{BB962C8B-B14F-4D97-AF65-F5344CB8AC3E}">
        <p14:creationId xmlns:p14="http://schemas.microsoft.com/office/powerpoint/2010/main" val="177296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C9C6DE9-DA46-4960-B5DE-CF7C6E1E2006}" type="datetime1">
              <a:rPr lang="en-IN" smtClean="0"/>
              <a:pPr/>
              <a:t>25-06-2021</a:t>
            </a:fld>
            <a:endParaRPr lang="en-IN"/>
          </a:p>
        </p:txBody>
      </p:sp>
      <p:sp>
        <p:nvSpPr>
          <p:cNvPr id="4" name="Footer Placeholder 3"/>
          <p:cNvSpPr>
            <a:spLocks noGrp="1"/>
          </p:cNvSpPr>
          <p:nvPr>
            <p:ph type="ftr" sz="quarter" idx="11"/>
          </p:nvPr>
        </p:nvSpPr>
        <p:spPr/>
        <p:txBody>
          <a:bodyPr/>
          <a:lstStyle/>
          <a:p>
            <a:r>
              <a:rPr lang="en-IN"/>
              <a:t>CGPIT,Bardoli</a:t>
            </a:r>
          </a:p>
        </p:txBody>
      </p:sp>
      <p:sp>
        <p:nvSpPr>
          <p:cNvPr id="5" name="Slide Number Placeholder 4"/>
          <p:cNvSpPr>
            <a:spLocks noGrp="1"/>
          </p:cNvSpPr>
          <p:nvPr>
            <p:ph type="sldNum" sz="quarter" idx="12"/>
          </p:nvPr>
        </p:nvSpPr>
        <p:spPr/>
        <p:txBody>
          <a:bodyPr/>
          <a:lstStyle/>
          <a:p>
            <a:fld id="{F69096CA-0E50-42FC-AC70-97FFD823159F}" type="slidenum">
              <a:rPr lang="en-IN" smtClean="0"/>
              <a:pPr/>
              <a:t>‹#›</a:t>
            </a:fld>
            <a:endParaRPr lang="en-IN"/>
          </a:p>
        </p:txBody>
      </p:sp>
    </p:spTree>
    <p:extLst>
      <p:ext uri="{BB962C8B-B14F-4D97-AF65-F5344CB8AC3E}">
        <p14:creationId xmlns:p14="http://schemas.microsoft.com/office/powerpoint/2010/main" val="289871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C6001-2381-494C-AB05-40CDF1C79001}" type="datetime1">
              <a:rPr lang="en-IN" smtClean="0"/>
              <a:pPr/>
              <a:t>25-06-2021</a:t>
            </a:fld>
            <a:endParaRPr lang="en-IN"/>
          </a:p>
        </p:txBody>
      </p:sp>
      <p:sp>
        <p:nvSpPr>
          <p:cNvPr id="3" name="Footer Placeholder 2"/>
          <p:cNvSpPr>
            <a:spLocks noGrp="1"/>
          </p:cNvSpPr>
          <p:nvPr>
            <p:ph type="ftr" sz="quarter" idx="11"/>
          </p:nvPr>
        </p:nvSpPr>
        <p:spPr/>
        <p:txBody>
          <a:bodyPr/>
          <a:lstStyle/>
          <a:p>
            <a:r>
              <a:rPr lang="en-IN"/>
              <a:t>CGPIT,Bardoli</a:t>
            </a:r>
          </a:p>
        </p:txBody>
      </p:sp>
      <p:sp>
        <p:nvSpPr>
          <p:cNvPr id="4" name="Slide Number Placeholder 3"/>
          <p:cNvSpPr>
            <a:spLocks noGrp="1"/>
          </p:cNvSpPr>
          <p:nvPr>
            <p:ph type="sldNum" sz="quarter" idx="12"/>
          </p:nvPr>
        </p:nvSpPr>
        <p:spPr/>
        <p:txBody>
          <a:bodyPr/>
          <a:lstStyle/>
          <a:p>
            <a:fld id="{F69096CA-0E50-42FC-AC70-97FFD823159F}" type="slidenum">
              <a:rPr lang="en-IN" smtClean="0"/>
              <a:pPr/>
              <a:t>‹#›</a:t>
            </a:fld>
            <a:endParaRPr lang="en-IN"/>
          </a:p>
        </p:txBody>
      </p:sp>
    </p:spTree>
    <p:extLst>
      <p:ext uri="{BB962C8B-B14F-4D97-AF65-F5344CB8AC3E}">
        <p14:creationId xmlns:p14="http://schemas.microsoft.com/office/powerpoint/2010/main" val="21918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8274F1-172D-4300-A805-AA565161C411}" type="datetime1">
              <a:rPr lang="en-IN" smtClean="0"/>
              <a:pPr/>
              <a:t>25-06-2021</a:t>
            </a:fld>
            <a:endParaRPr lang="en-IN"/>
          </a:p>
        </p:txBody>
      </p:sp>
      <p:sp>
        <p:nvSpPr>
          <p:cNvPr id="6" name="Footer Placeholder 5"/>
          <p:cNvSpPr>
            <a:spLocks noGrp="1"/>
          </p:cNvSpPr>
          <p:nvPr>
            <p:ph type="ftr" sz="quarter" idx="11"/>
          </p:nvPr>
        </p:nvSpPr>
        <p:spPr/>
        <p:txBody>
          <a:bodyPr/>
          <a:lstStyle/>
          <a:p>
            <a:r>
              <a:rPr lang="en-IN"/>
              <a:t>CGPIT,Bardoli</a:t>
            </a:r>
          </a:p>
        </p:txBody>
      </p:sp>
      <p:sp>
        <p:nvSpPr>
          <p:cNvPr id="7" name="Slide Number Placeholder 6"/>
          <p:cNvSpPr>
            <a:spLocks noGrp="1"/>
          </p:cNvSpPr>
          <p:nvPr>
            <p:ph type="sldNum" sz="quarter" idx="12"/>
          </p:nvPr>
        </p:nvSpPr>
        <p:spPr/>
        <p:txBody>
          <a:bodyPr/>
          <a:lstStyle/>
          <a:p>
            <a:fld id="{F69096CA-0E50-42FC-AC70-97FFD823159F}" type="slidenum">
              <a:rPr lang="en-IN" smtClean="0"/>
              <a:pPr/>
              <a:t>‹#›</a:t>
            </a:fld>
            <a:endParaRPr lang="en-IN"/>
          </a:p>
        </p:txBody>
      </p:sp>
    </p:spTree>
    <p:extLst>
      <p:ext uri="{BB962C8B-B14F-4D97-AF65-F5344CB8AC3E}">
        <p14:creationId xmlns:p14="http://schemas.microsoft.com/office/powerpoint/2010/main" val="20529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EC970B-DF5B-42D2-9006-E2947AF2474D}" type="datetime1">
              <a:rPr lang="en-IN" smtClean="0"/>
              <a:pPr/>
              <a:t>25-06-2021</a:t>
            </a:fld>
            <a:endParaRPr lang="en-IN"/>
          </a:p>
        </p:txBody>
      </p:sp>
      <p:sp>
        <p:nvSpPr>
          <p:cNvPr id="6" name="Footer Placeholder 5"/>
          <p:cNvSpPr>
            <a:spLocks noGrp="1"/>
          </p:cNvSpPr>
          <p:nvPr>
            <p:ph type="ftr" sz="quarter" idx="11"/>
          </p:nvPr>
        </p:nvSpPr>
        <p:spPr/>
        <p:txBody>
          <a:bodyPr/>
          <a:lstStyle/>
          <a:p>
            <a:r>
              <a:rPr lang="en-IN"/>
              <a:t>CGPIT,Bardoli</a:t>
            </a:r>
          </a:p>
        </p:txBody>
      </p:sp>
      <p:sp>
        <p:nvSpPr>
          <p:cNvPr id="7" name="Slide Number Placeholder 6"/>
          <p:cNvSpPr>
            <a:spLocks noGrp="1"/>
          </p:cNvSpPr>
          <p:nvPr>
            <p:ph type="sldNum" sz="quarter" idx="12"/>
          </p:nvPr>
        </p:nvSpPr>
        <p:spPr/>
        <p:txBody>
          <a:bodyPr/>
          <a:lstStyle/>
          <a:p>
            <a:fld id="{F69096CA-0E50-42FC-AC70-97FFD823159F}" type="slidenum">
              <a:rPr lang="en-IN" smtClean="0"/>
              <a:pPr/>
              <a:t>‹#›</a:t>
            </a:fld>
            <a:endParaRPr lang="en-IN"/>
          </a:p>
        </p:txBody>
      </p:sp>
    </p:spTree>
    <p:extLst>
      <p:ext uri="{BB962C8B-B14F-4D97-AF65-F5344CB8AC3E}">
        <p14:creationId xmlns:p14="http://schemas.microsoft.com/office/powerpoint/2010/main" val="77116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44077-F697-468E-B2C1-1EC43087DC24}" type="datetime1">
              <a:rPr lang="en-IN" smtClean="0"/>
              <a:pPr/>
              <a:t>25-06-2021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CGPIT,Bardoli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096CA-0E50-42FC-AC70-97FFD823159F}" type="slidenum">
              <a:rPr lang="en-IN" smtClean="0"/>
              <a:pPr/>
              <a:t>‹#›</a:t>
            </a:fld>
            <a:endParaRPr lang="en-IN"/>
          </a:p>
        </p:txBody>
      </p:sp>
    </p:spTree>
    <p:extLst>
      <p:ext uri="{BB962C8B-B14F-4D97-AF65-F5344CB8AC3E}">
        <p14:creationId xmlns:p14="http://schemas.microsoft.com/office/powerpoint/2010/main" val="407717983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1"/>
            <a:ext cx="12192000" cy="5969727"/>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l="1003" t="19954"/>
          <a:stretch>
            <a:fillRect/>
          </a:stretch>
        </p:blipFill>
        <p:spPr bwMode="auto">
          <a:xfrm>
            <a:off x="2" y="5865223"/>
            <a:ext cx="7758514" cy="143692"/>
          </a:xfrm>
          <a:prstGeom prst="rect">
            <a:avLst/>
          </a:prstGeom>
          <a:noFill/>
          <a:ln w="9525">
            <a:noFill/>
            <a:miter lim="800000"/>
            <a:headEnd/>
            <a:tailEnd/>
          </a:ln>
          <a:effectLst/>
        </p:spPr>
      </p:pic>
      <p:pic>
        <p:nvPicPr>
          <p:cNvPr id="10" name="Picture 5"/>
          <p:cNvPicPr>
            <a:picLocks noChangeAspect="1" noChangeArrowheads="1"/>
          </p:cNvPicPr>
          <p:nvPr/>
        </p:nvPicPr>
        <p:blipFill>
          <a:blip r:embed="rId4" cstate="print"/>
          <a:srcRect l="1003" t="19954" r="42319" b="18762"/>
          <a:stretch>
            <a:fillRect/>
          </a:stretch>
        </p:blipFill>
        <p:spPr bwMode="auto">
          <a:xfrm>
            <a:off x="7750041" y="5873930"/>
            <a:ext cx="4441959" cy="110011"/>
          </a:xfrm>
          <a:prstGeom prst="rect">
            <a:avLst/>
          </a:prstGeom>
          <a:noFill/>
          <a:ln w="9525">
            <a:noFill/>
            <a:miter lim="800000"/>
            <a:headEnd/>
            <a:tailEnd/>
          </a:ln>
          <a:effectLst/>
        </p:spPr>
      </p:pic>
      <p:sp>
        <p:nvSpPr>
          <p:cNvPr id="11" name="Shape 78"/>
          <p:cNvSpPr txBox="1">
            <a:spLocks noGrp="1"/>
          </p:cNvSpPr>
          <p:nvPr>
            <p:ph type="ctrTitle"/>
          </p:nvPr>
        </p:nvSpPr>
        <p:spPr>
          <a:xfrm>
            <a:off x="558424" y="663300"/>
            <a:ext cx="10983686" cy="1546500"/>
          </a:xfrm>
          <a:prstGeom prst="rect">
            <a:avLst/>
          </a:prstGeom>
        </p:spPr>
        <p:txBody>
          <a:bodyPr lIns="91425" tIns="91425" rIns="91425" bIns="91425" anchor="t" anchorCtr="0">
            <a:noAutofit/>
          </a:bodyPr>
          <a:lstStyle/>
          <a:p>
            <a:r>
              <a:rPr lang="en-US" sz="4800" dirty="0">
                <a:solidFill>
                  <a:schemeClr val="accent6">
                    <a:lumMod val="60000"/>
                    <a:lumOff val="40000"/>
                  </a:schemeClr>
                </a:solidFill>
                <a:latin typeface="Cambria" pitchFamily="18" charset="0"/>
                <a:ea typeface="Cambria" pitchFamily="18" charset="0"/>
                <a:cs typeface="Times New Roman" pitchFamily="18" charset="0"/>
              </a:rPr>
              <a:t>Unit 1</a:t>
            </a:r>
            <a:br>
              <a:rPr lang="en-US" dirty="0">
                <a:solidFill>
                  <a:schemeClr val="bg1"/>
                </a:solidFill>
                <a:latin typeface="Cambria" pitchFamily="18" charset="0"/>
                <a:ea typeface="Cambria" pitchFamily="18" charset="0"/>
                <a:cs typeface="Times New Roman" pitchFamily="18" charset="0"/>
              </a:rPr>
            </a:br>
            <a:r>
              <a:rPr lang="en-US" dirty="0">
                <a:solidFill>
                  <a:srgbClr val="FFC000"/>
                </a:solidFill>
                <a:latin typeface="Cambria" pitchFamily="18" charset="0"/>
                <a:ea typeface="Cambria" pitchFamily="18" charset="0"/>
                <a:cs typeface="Times New Roman" pitchFamily="18" charset="0"/>
              </a:rPr>
              <a:t>Analysis of Algorithms</a:t>
            </a:r>
            <a:endParaRPr lang="en" dirty="0">
              <a:solidFill>
                <a:srgbClr val="FFC000"/>
              </a:solidFill>
              <a:latin typeface="Cambria" pitchFamily="18" charset="0"/>
              <a:ea typeface="Cambria" pitchFamily="18" charset="0"/>
              <a:cs typeface="Times New Roman" pitchFamily="18" charset="0"/>
            </a:endParaRPr>
          </a:p>
        </p:txBody>
      </p:sp>
      <p:sp>
        <p:nvSpPr>
          <p:cNvPr id="7" name="TextBox 6"/>
          <p:cNvSpPr txBox="1"/>
          <p:nvPr/>
        </p:nvSpPr>
        <p:spPr>
          <a:xfrm>
            <a:off x="6511636" y="3603009"/>
            <a:ext cx="5653068" cy="1261884"/>
          </a:xfrm>
          <a:prstGeom prst="rect">
            <a:avLst/>
          </a:prstGeom>
          <a:noFill/>
        </p:spPr>
        <p:txBody>
          <a:bodyPr wrap="square" rtlCol="0">
            <a:spAutoFit/>
          </a:bodyPr>
          <a:lstStyle/>
          <a:p>
            <a:r>
              <a:rPr lang="en-US" sz="2800" dirty="0">
                <a:solidFill>
                  <a:schemeClr val="bg1"/>
                </a:solidFill>
                <a:latin typeface="Times New Roman" pitchFamily="18" charset="0"/>
                <a:cs typeface="Times New Roman" pitchFamily="18" charset="0"/>
              </a:rPr>
              <a:t>Prof. Kinjal Mistree</a:t>
            </a:r>
          </a:p>
          <a:p>
            <a:r>
              <a:rPr lang="en-US" sz="2400" dirty="0">
                <a:solidFill>
                  <a:schemeClr val="accent6">
                    <a:lumMod val="60000"/>
                    <a:lumOff val="40000"/>
                  </a:schemeClr>
                </a:solidFill>
                <a:latin typeface="Times New Roman" pitchFamily="18" charset="0"/>
                <a:cs typeface="Times New Roman" pitchFamily="18" charset="0"/>
              </a:rPr>
              <a:t>Department of Computer Engineering</a:t>
            </a:r>
          </a:p>
          <a:p>
            <a:r>
              <a:rPr lang="en-US" sz="2400" dirty="0">
                <a:solidFill>
                  <a:schemeClr val="accent6">
                    <a:lumMod val="60000"/>
                    <a:lumOff val="40000"/>
                  </a:schemeClr>
                </a:solidFill>
                <a:latin typeface="Times New Roman" pitchFamily="18" charset="0"/>
                <a:cs typeface="Times New Roman" pitchFamily="18" charset="0"/>
              </a:rPr>
              <a:t>CGPIT, UTU</a:t>
            </a:r>
          </a:p>
        </p:txBody>
      </p:sp>
    </p:spTree>
    <p:extLst>
      <p:ext uri="{BB962C8B-B14F-4D97-AF65-F5344CB8AC3E}">
        <p14:creationId xmlns:p14="http://schemas.microsoft.com/office/powerpoint/2010/main" val="3681647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4" y="286747"/>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Algorithm vs Flowchart</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10</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26DDCCE8-4DE6-4F84-BACB-F69A0D441B3A}"/>
              </a:ext>
            </a:extLst>
          </p:cNvPr>
          <p:cNvPicPr>
            <a:picLocks noChangeAspect="1"/>
          </p:cNvPicPr>
          <p:nvPr/>
        </p:nvPicPr>
        <p:blipFill>
          <a:blip r:embed="rId4"/>
          <a:stretch>
            <a:fillRect/>
          </a:stretch>
        </p:blipFill>
        <p:spPr>
          <a:xfrm>
            <a:off x="2171493" y="1645624"/>
            <a:ext cx="7081838" cy="4540069"/>
          </a:xfrm>
          <a:prstGeom prst="rect">
            <a:avLst/>
          </a:prstGeom>
        </p:spPr>
      </p:pic>
      <p:cxnSp>
        <p:nvCxnSpPr>
          <p:cNvPr id="11" name="Straight Connector 10">
            <a:extLst>
              <a:ext uri="{FF2B5EF4-FFF2-40B4-BE49-F238E27FC236}">
                <a16:creationId xmlns:a16="http://schemas.microsoft.com/office/drawing/2014/main" id="{3795C6B7-94BB-48CC-9A49-887E313B47F7}"/>
              </a:ext>
            </a:extLst>
          </p:cNvPr>
          <p:cNvCxnSpPr>
            <a:cxnSpLocks/>
          </p:cNvCxnSpPr>
          <p:nvPr/>
        </p:nvCxnSpPr>
        <p:spPr>
          <a:xfrm>
            <a:off x="6207437" y="1646400"/>
            <a:ext cx="0" cy="45392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9CAFE2-A2E3-4547-9136-5555B9850712}"/>
              </a:ext>
            </a:extLst>
          </p:cNvPr>
          <p:cNvCxnSpPr>
            <a:cxnSpLocks/>
          </p:cNvCxnSpPr>
          <p:nvPr/>
        </p:nvCxnSpPr>
        <p:spPr>
          <a:xfrm flipH="1" flipV="1">
            <a:off x="6345382" y="3429000"/>
            <a:ext cx="457200" cy="20409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A50853E-2AFF-411A-9116-D8CCB4093645}"/>
              </a:ext>
            </a:extLst>
          </p:cNvPr>
          <p:cNvCxnSpPr/>
          <p:nvPr/>
        </p:nvCxnSpPr>
        <p:spPr>
          <a:xfrm flipV="1">
            <a:off x="6345382" y="2646218"/>
            <a:ext cx="637309" cy="7827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58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0" y="133781"/>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Study of an algorithm includes..</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11</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6" name="TextBox 5"/>
          <p:cNvSpPr txBox="1"/>
          <p:nvPr/>
        </p:nvSpPr>
        <p:spPr>
          <a:xfrm>
            <a:off x="656586" y="1684542"/>
            <a:ext cx="10878827" cy="2918748"/>
          </a:xfrm>
          <a:prstGeom prst="rect">
            <a:avLst/>
          </a:prstGeom>
          <a:noFill/>
        </p:spPr>
        <p:txBody>
          <a:bodyPr wrap="square" rtlCol="0">
            <a:spAutoFit/>
          </a:bodyPr>
          <a:lstStyle/>
          <a:p>
            <a:pPr marL="342900" lvl="1" indent="-342900">
              <a:spcBef>
                <a:spcPts val="1000"/>
              </a:spcBef>
              <a:buFont typeface="Arial" panose="020B0604020202020204" pitchFamily="34" charset="0"/>
              <a:buChar char="•"/>
            </a:pPr>
            <a:r>
              <a:rPr lang="en-US" sz="2400" dirty="0"/>
              <a:t>How to device an algorithm</a:t>
            </a:r>
          </a:p>
          <a:p>
            <a:pPr marL="342900" lvl="1" indent="-342900">
              <a:spcBef>
                <a:spcPts val="1000"/>
              </a:spcBef>
              <a:buFont typeface="Arial" panose="020B0604020202020204" pitchFamily="34" charset="0"/>
              <a:buChar char="•"/>
            </a:pPr>
            <a:r>
              <a:rPr lang="en-US" sz="2400" dirty="0"/>
              <a:t>How to validate an algorithm</a:t>
            </a:r>
          </a:p>
          <a:p>
            <a:pPr marL="342900" lvl="1" indent="-342900">
              <a:spcBef>
                <a:spcPts val="1000"/>
              </a:spcBef>
              <a:buFont typeface="Arial" panose="020B0604020202020204" pitchFamily="34" charset="0"/>
              <a:buChar char="•"/>
            </a:pPr>
            <a:r>
              <a:rPr lang="en-US" sz="2400" dirty="0"/>
              <a:t>How to analyze an algorithm</a:t>
            </a:r>
          </a:p>
          <a:p>
            <a:pPr marL="342900" lvl="1" indent="-342900">
              <a:spcBef>
                <a:spcPts val="1000"/>
              </a:spcBef>
              <a:buFont typeface="Arial" panose="020B0604020202020204" pitchFamily="34" charset="0"/>
              <a:buChar char="•"/>
            </a:pPr>
            <a:r>
              <a:rPr lang="en-US" sz="2400" dirty="0"/>
              <a:t>Testing a program</a:t>
            </a:r>
          </a:p>
          <a:p>
            <a:pPr marL="342900" lvl="1" indent="-342900">
              <a:spcBef>
                <a:spcPts val="1000"/>
              </a:spcBef>
              <a:buFont typeface="Arial" panose="020B0604020202020204" pitchFamily="34" charset="0"/>
              <a:buChar char="•"/>
            </a:pPr>
            <a:r>
              <a:rPr lang="en-US" sz="2400" dirty="0"/>
              <a:t>How to evaluate performance of an algorithm</a:t>
            </a:r>
          </a:p>
          <a:p>
            <a:pPr marL="342900" lvl="1" indent="-342900">
              <a:spcBef>
                <a:spcPts val="1000"/>
              </a:spcBef>
              <a:buFont typeface="Arial" panose="020B0604020202020204" pitchFamily="34" charset="0"/>
              <a:buChar char="•"/>
            </a:pPr>
            <a:endParaRPr lang="en-US" sz="2200" dirty="0">
              <a:solidFill>
                <a:schemeClr val="bg2">
                  <a:lumMod val="50000"/>
                </a:schemeClr>
              </a:solidFill>
            </a:endParaRPr>
          </a:p>
        </p:txBody>
      </p:sp>
    </p:spTree>
    <p:extLst>
      <p:ext uri="{BB962C8B-B14F-4D97-AF65-F5344CB8AC3E}">
        <p14:creationId xmlns:p14="http://schemas.microsoft.com/office/powerpoint/2010/main" val="199812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0" y="133781"/>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Importance of choosing a right algorithm </a:t>
            </a:r>
            <a:r>
              <a:rPr lang="en-US" sz="3600" dirty="0">
                <a:solidFill>
                  <a:srgbClr val="C30909"/>
                </a:solidFill>
                <a:latin typeface="Cambria" pitchFamily="18" charset="0"/>
                <a:ea typeface="Cambria" pitchFamily="18" charset="0"/>
                <a:cs typeface="Times New Roman" pitchFamily="18" charset="0"/>
              </a:rPr>
              <a:t>(Simple Multiplication Methods)</a:t>
            </a:r>
            <a:endParaRPr lang="en-US" dirty="0">
              <a:solidFill>
                <a:srgbClr val="C30909"/>
              </a:solidFill>
              <a:latin typeface="Cambria" pitchFamily="18" charset="0"/>
              <a:ea typeface="Cambria" pitchFamily="18" charset="0"/>
              <a:cs typeface="Times New Roman" pitchFamily="18" charset="0"/>
            </a:endParaRP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12</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83" name="Text Placeholder 2">
            <a:extLst>
              <a:ext uri="{FF2B5EF4-FFF2-40B4-BE49-F238E27FC236}">
                <a16:creationId xmlns:a16="http://schemas.microsoft.com/office/drawing/2014/main" id="{E5445F1C-2363-4AB1-A32C-514FFEBFBC62}"/>
              </a:ext>
            </a:extLst>
          </p:cNvPr>
          <p:cNvSpPr txBox="1">
            <a:spLocks/>
          </p:cNvSpPr>
          <p:nvPr/>
        </p:nvSpPr>
        <p:spPr>
          <a:xfrm>
            <a:off x="1160117" y="1503745"/>
            <a:ext cx="3276600" cy="639762"/>
          </a:xfrm>
          <a:prstGeom prst="rect">
            <a:avLst/>
          </a:prstGeom>
          <a:noFill/>
        </p:spPr>
        <p:txBody>
          <a:bodyPr vert="horz" lIns="91440" tIns="45720" rIns="91440" bIns="45720" rtlCol="0">
            <a:normAutofit/>
          </a:bodyPr>
          <a:lstStyle>
            <a:lvl1pPr marL="342900" indent="-342900" algn="just" defTabSz="914400" rtl="0" eaLnBrk="1" latinLnBrk="0" hangingPunct="1">
              <a:lnSpc>
                <a:spcPct val="114000"/>
              </a:lnSpc>
              <a:spcBef>
                <a:spcPts val="0"/>
              </a:spcBef>
              <a:spcAft>
                <a:spcPts val="1200"/>
              </a:spcAft>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ts val="0"/>
              </a:spcBef>
              <a:spcAft>
                <a:spcPts val="1200"/>
              </a:spcAft>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ts val="0"/>
              </a:spcBef>
              <a:spcAft>
                <a:spcPts val="1200"/>
              </a:spcAft>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ts val="0"/>
              </a:spcBef>
              <a:spcAft>
                <a:spcPts val="12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ts val="0"/>
              </a:spcBef>
              <a:spcAft>
                <a:spcPts val="12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b="1" dirty="0">
                <a:solidFill>
                  <a:schemeClr val="accent6">
                    <a:lumMod val="75000"/>
                  </a:schemeClr>
                </a:solidFill>
                <a:latin typeface="+mn-lt"/>
              </a:rPr>
              <a:t>1. American approach</a:t>
            </a:r>
          </a:p>
        </p:txBody>
      </p:sp>
      <p:sp>
        <p:nvSpPr>
          <p:cNvPr id="84" name="Text Placeholder 4">
            <a:extLst>
              <a:ext uri="{FF2B5EF4-FFF2-40B4-BE49-F238E27FC236}">
                <a16:creationId xmlns:a16="http://schemas.microsoft.com/office/drawing/2014/main" id="{060A7D47-A92D-4CCE-8B18-D88CB2D3C7F8}"/>
              </a:ext>
            </a:extLst>
          </p:cNvPr>
          <p:cNvSpPr txBox="1">
            <a:spLocks/>
          </p:cNvSpPr>
          <p:nvPr/>
        </p:nvSpPr>
        <p:spPr>
          <a:xfrm>
            <a:off x="6277946" y="1503745"/>
            <a:ext cx="3505200" cy="639762"/>
          </a:xfrm>
          <a:prstGeom prst="rect">
            <a:avLst/>
          </a:prstGeom>
          <a:no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b="1" dirty="0">
                <a:solidFill>
                  <a:schemeClr val="accent6">
                    <a:lumMod val="75000"/>
                  </a:schemeClr>
                </a:solidFill>
              </a:rPr>
              <a:t>2. English approach</a:t>
            </a:r>
          </a:p>
        </p:txBody>
      </p:sp>
      <p:sp>
        <p:nvSpPr>
          <p:cNvPr id="85" name="Rectangle 84">
            <a:extLst>
              <a:ext uri="{FF2B5EF4-FFF2-40B4-BE49-F238E27FC236}">
                <a16:creationId xmlns:a16="http://schemas.microsoft.com/office/drawing/2014/main" id="{85BF5876-2ECC-482C-B5C1-507C33EAEC32}"/>
              </a:ext>
            </a:extLst>
          </p:cNvPr>
          <p:cNvSpPr/>
          <p:nvPr/>
        </p:nvSpPr>
        <p:spPr>
          <a:xfrm>
            <a:off x="2514652" y="2254632"/>
            <a:ext cx="1025912" cy="5334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9 8 1</a:t>
            </a:r>
          </a:p>
        </p:txBody>
      </p:sp>
      <p:sp>
        <p:nvSpPr>
          <p:cNvPr id="86" name="Rectangle 85">
            <a:extLst>
              <a:ext uri="{FF2B5EF4-FFF2-40B4-BE49-F238E27FC236}">
                <a16:creationId xmlns:a16="http://schemas.microsoft.com/office/drawing/2014/main" id="{F48B8AA1-4989-49B9-8C1F-C859001B76D2}"/>
              </a:ext>
            </a:extLst>
          </p:cNvPr>
          <p:cNvSpPr/>
          <p:nvPr/>
        </p:nvSpPr>
        <p:spPr>
          <a:xfrm>
            <a:off x="2316127" y="3401095"/>
            <a:ext cx="1282390" cy="533400"/>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3 9 2 4</a:t>
            </a:r>
          </a:p>
        </p:txBody>
      </p:sp>
      <p:sp>
        <p:nvSpPr>
          <p:cNvPr id="87" name="Rectangle 86">
            <a:extLst>
              <a:ext uri="{FF2B5EF4-FFF2-40B4-BE49-F238E27FC236}">
                <a16:creationId xmlns:a16="http://schemas.microsoft.com/office/drawing/2014/main" id="{2BD82EEF-102D-47EC-8B5C-B63DE8F101B8}"/>
              </a:ext>
            </a:extLst>
          </p:cNvPr>
          <p:cNvSpPr/>
          <p:nvPr/>
        </p:nvSpPr>
        <p:spPr>
          <a:xfrm>
            <a:off x="2074517" y="3934495"/>
            <a:ext cx="1295400" cy="533400"/>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2 9 4 3</a:t>
            </a:r>
          </a:p>
        </p:txBody>
      </p:sp>
      <p:sp>
        <p:nvSpPr>
          <p:cNvPr id="88" name="Rectangle 87">
            <a:extLst>
              <a:ext uri="{FF2B5EF4-FFF2-40B4-BE49-F238E27FC236}">
                <a16:creationId xmlns:a16="http://schemas.microsoft.com/office/drawing/2014/main" id="{16ADE5D2-46D3-437A-8366-A75249910673}"/>
              </a:ext>
            </a:extLst>
          </p:cNvPr>
          <p:cNvSpPr/>
          <p:nvPr/>
        </p:nvSpPr>
        <p:spPr>
          <a:xfrm>
            <a:off x="1858926" y="4464432"/>
            <a:ext cx="1282390" cy="533400"/>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1 9 6 2</a:t>
            </a:r>
          </a:p>
        </p:txBody>
      </p:sp>
      <p:sp>
        <p:nvSpPr>
          <p:cNvPr id="89" name="Rectangle 88">
            <a:extLst>
              <a:ext uri="{FF2B5EF4-FFF2-40B4-BE49-F238E27FC236}">
                <a16:creationId xmlns:a16="http://schemas.microsoft.com/office/drawing/2014/main" id="{F9876629-8AE2-45B2-AE96-9B539054BE18}"/>
              </a:ext>
            </a:extLst>
          </p:cNvPr>
          <p:cNvSpPr/>
          <p:nvPr/>
        </p:nvSpPr>
        <p:spPr>
          <a:xfrm>
            <a:off x="1858926" y="4997832"/>
            <a:ext cx="1025912" cy="552797"/>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9 8 1</a:t>
            </a:r>
          </a:p>
        </p:txBody>
      </p:sp>
      <p:sp>
        <p:nvSpPr>
          <p:cNvPr id="90" name="Rectangle 89">
            <a:extLst>
              <a:ext uri="{FF2B5EF4-FFF2-40B4-BE49-F238E27FC236}">
                <a16:creationId xmlns:a16="http://schemas.microsoft.com/office/drawing/2014/main" id="{12B7FFE0-2C4D-470F-8859-B05E4D11C553}"/>
              </a:ext>
            </a:extLst>
          </p:cNvPr>
          <p:cNvSpPr/>
          <p:nvPr/>
        </p:nvSpPr>
        <p:spPr>
          <a:xfrm>
            <a:off x="1693517" y="5683632"/>
            <a:ext cx="1752600" cy="533400"/>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424242"/>
                </a:solidFill>
                <a:effectLst/>
                <a:uLnTx/>
                <a:uFillTx/>
                <a:ea typeface="+mn-ea"/>
                <a:cs typeface="+mn-cs"/>
              </a:rPr>
              <a:t>1 2 1 0 5 5 4</a:t>
            </a:r>
          </a:p>
        </p:txBody>
      </p:sp>
      <p:sp>
        <p:nvSpPr>
          <p:cNvPr id="91" name="Rectangle 90">
            <a:extLst>
              <a:ext uri="{FF2B5EF4-FFF2-40B4-BE49-F238E27FC236}">
                <a16:creationId xmlns:a16="http://schemas.microsoft.com/office/drawing/2014/main" id="{C8D68026-DDAD-4BFB-B197-6A1A6058B6F0}"/>
              </a:ext>
            </a:extLst>
          </p:cNvPr>
          <p:cNvSpPr/>
          <p:nvPr/>
        </p:nvSpPr>
        <p:spPr>
          <a:xfrm>
            <a:off x="3141316" y="2788032"/>
            <a:ext cx="256817"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4</a:t>
            </a:r>
          </a:p>
        </p:txBody>
      </p:sp>
      <p:sp>
        <p:nvSpPr>
          <p:cNvPr id="92" name="Rectangle 91">
            <a:extLst>
              <a:ext uri="{FF2B5EF4-FFF2-40B4-BE49-F238E27FC236}">
                <a16:creationId xmlns:a16="http://schemas.microsoft.com/office/drawing/2014/main" id="{4D2230FB-3502-4988-855B-82CFE401D74E}"/>
              </a:ext>
            </a:extLst>
          </p:cNvPr>
          <p:cNvSpPr/>
          <p:nvPr/>
        </p:nvSpPr>
        <p:spPr>
          <a:xfrm>
            <a:off x="2856961" y="2788032"/>
            <a:ext cx="284356"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3</a:t>
            </a:r>
          </a:p>
        </p:txBody>
      </p:sp>
      <p:sp>
        <p:nvSpPr>
          <p:cNvPr id="93" name="Rectangle 92">
            <a:extLst>
              <a:ext uri="{FF2B5EF4-FFF2-40B4-BE49-F238E27FC236}">
                <a16:creationId xmlns:a16="http://schemas.microsoft.com/office/drawing/2014/main" id="{A9902460-DA2E-48D6-9C22-C6B0FA0202C2}"/>
              </a:ext>
            </a:extLst>
          </p:cNvPr>
          <p:cNvSpPr/>
          <p:nvPr/>
        </p:nvSpPr>
        <p:spPr>
          <a:xfrm>
            <a:off x="2636134" y="2788032"/>
            <a:ext cx="276583"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2</a:t>
            </a:r>
          </a:p>
        </p:txBody>
      </p:sp>
      <p:sp>
        <p:nvSpPr>
          <p:cNvPr id="94" name="Rectangle 93">
            <a:extLst>
              <a:ext uri="{FF2B5EF4-FFF2-40B4-BE49-F238E27FC236}">
                <a16:creationId xmlns:a16="http://schemas.microsoft.com/office/drawing/2014/main" id="{563C0D11-ABAF-4911-82F5-A8BD6518AE99}"/>
              </a:ext>
            </a:extLst>
          </p:cNvPr>
          <p:cNvSpPr/>
          <p:nvPr/>
        </p:nvSpPr>
        <p:spPr>
          <a:xfrm>
            <a:off x="2379317" y="2788032"/>
            <a:ext cx="256817"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1</a:t>
            </a:r>
          </a:p>
        </p:txBody>
      </p:sp>
      <p:sp>
        <p:nvSpPr>
          <p:cNvPr id="95" name="Rectangle 94">
            <a:extLst>
              <a:ext uri="{FF2B5EF4-FFF2-40B4-BE49-F238E27FC236}">
                <a16:creationId xmlns:a16="http://schemas.microsoft.com/office/drawing/2014/main" id="{7FAB122D-ADFF-4D64-BAFA-79B3EFF4CEDF}"/>
              </a:ext>
            </a:extLst>
          </p:cNvPr>
          <p:cNvSpPr/>
          <p:nvPr/>
        </p:nvSpPr>
        <p:spPr>
          <a:xfrm>
            <a:off x="7546059" y="2254632"/>
            <a:ext cx="1025912" cy="5334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9 8 1</a:t>
            </a:r>
          </a:p>
        </p:txBody>
      </p:sp>
      <p:sp>
        <p:nvSpPr>
          <p:cNvPr id="96" name="Rectangle 95">
            <a:extLst>
              <a:ext uri="{FF2B5EF4-FFF2-40B4-BE49-F238E27FC236}">
                <a16:creationId xmlns:a16="http://schemas.microsoft.com/office/drawing/2014/main" id="{997AA089-CD66-482C-B63F-D17241793D5D}"/>
              </a:ext>
            </a:extLst>
          </p:cNvPr>
          <p:cNvSpPr/>
          <p:nvPr/>
        </p:nvSpPr>
        <p:spPr>
          <a:xfrm>
            <a:off x="7258324" y="4921632"/>
            <a:ext cx="1282390" cy="533400"/>
          </a:xfrm>
          <a:prstGeom prst="rect">
            <a:avLst/>
          </a:prstGeom>
          <a:solidFill>
            <a:srgbClr val="EEECE1"/>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3 9 2 4</a:t>
            </a:r>
          </a:p>
        </p:txBody>
      </p:sp>
      <p:sp>
        <p:nvSpPr>
          <p:cNvPr id="97" name="Rectangle 96">
            <a:extLst>
              <a:ext uri="{FF2B5EF4-FFF2-40B4-BE49-F238E27FC236}">
                <a16:creationId xmlns:a16="http://schemas.microsoft.com/office/drawing/2014/main" id="{1D754611-A4CD-44B8-802E-4EC4CC4B0E41}"/>
              </a:ext>
            </a:extLst>
          </p:cNvPr>
          <p:cNvSpPr/>
          <p:nvPr/>
        </p:nvSpPr>
        <p:spPr>
          <a:xfrm>
            <a:off x="7029724" y="4388232"/>
            <a:ext cx="1295400" cy="533400"/>
          </a:xfrm>
          <a:prstGeom prst="rect">
            <a:avLst/>
          </a:prstGeom>
          <a:solidFill>
            <a:srgbClr val="EEECE1"/>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2 9 4 3</a:t>
            </a:r>
          </a:p>
        </p:txBody>
      </p:sp>
      <p:sp>
        <p:nvSpPr>
          <p:cNvPr id="98" name="Rectangle 97">
            <a:extLst>
              <a:ext uri="{FF2B5EF4-FFF2-40B4-BE49-F238E27FC236}">
                <a16:creationId xmlns:a16="http://schemas.microsoft.com/office/drawing/2014/main" id="{EB90D1E9-3038-429D-B854-CBDEDC99AB1B}"/>
              </a:ext>
            </a:extLst>
          </p:cNvPr>
          <p:cNvSpPr/>
          <p:nvPr/>
        </p:nvSpPr>
        <p:spPr>
          <a:xfrm>
            <a:off x="6801124" y="3854832"/>
            <a:ext cx="1282390" cy="533400"/>
          </a:xfrm>
          <a:prstGeom prst="rect">
            <a:avLst/>
          </a:prstGeom>
          <a:solidFill>
            <a:srgbClr val="EEECE1"/>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1 9 6 2</a:t>
            </a:r>
          </a:p>
        </p:txBody>
      </p:sp>
      <p:sp>
        <p:nvSpPr>
          <p:cNvPr id="99" name="Rectangle 98">
            <a:extLst>
              <a:ext uri="{FF2B5EF4-FFF2-40B4-BE49-F238E27FC236}">
                <a16:creationId xmlns:a16="http://schemas.microsoft.com/office/drawing/2014/main" id="{03E16F1C-4FF8-45DF-A8AC-6F0562F6F30E}"/>
              </a:ext>
            </a:extLst>
          </p:cNvPr>
          <p:cNvSpPr/>
          <p:nvPr/>
        </p:nvSpPr>
        <p:spPr>
          <a:xfrm>
            <a:off x="6801124" y="3378235"/>
            <a:ext cx="1004708" cy="476597"/>
          </a:xfrm>
          <a:prstGeom prst="rect">
            <a:avLst/>
          </a:prstGeom>
          <a:solidFill>
            <a:srgbClr val="EEECE1"/>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9 8 1</a:t>
            </a:r>
          </a:p>
        </p:txBody>
      </p:sp>
      <p:sp>
        <p:nvSpPr>
          <p:cNvPr id="100" name="Rectangle 99">
            <a:extLst>
              <a:ext uri="{FF2B5EF4-FFF2-40B4-BE49-F238E27FC236}">
                <a16:creationId xmlns:a16="http://schemas.microsoft.com/office/drawing/2014/main" id="{4872585A-7F57-46EA-8EEA-853B50EA58C8}"/>
              </a:ext>
            </a:extLst>
          </p:cNvPr>
          <p:cNvSpPr/>
          <p:nvPr/>
        </p:nvSpPr>
        <p:spPr>
          <a:xfrm>
            <a:off x="6724924" y="5607432"/>
            <a:ext cx="1752600" cy="533400"/>
          </a:xfrm>
          <a:prstGeom prst="rect">
            <a:avLst/>
          </a:prstGeom>
          <a:solidFill>
            <a:srgbClr val="EEECE1"/>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424242"/>
                </a:solidFill>
                <a:effectLst/>
                <a:uLnTx/>
                <a:uFillTx/>
                <a:ea typeface="+mn-ea"/>
                <a:cs typeface="+mn-cs"/>
              </a:rPr>
              <a:t>1 2 1 0 5 5 4</a:t>
            </a:r>
          </a:p>
        </p:txBody>
      </p:sp>
      <p:sp>
        <p:nvSpPr>
          <p:cNvPr id="101" name="Rectangle 100">
            <a:extLst>
              <a:ext uri="{FF2B5EF4-FFF2-40B4-BE49-F238E27FC236}">
                <a16:creationId xmlns:a16="http://schemas.microsoft.com/office/drawing/2014/main" id="{69119B36-92BB-46ED-AF9F-44AF31955E60}"/>
              </a:ext>
            </a:extLst>
          </p:cNvPr>
          <p:cNvSpPr/>
          <p:nvPr/>
        </p:nvSpPr>
        <p:spPr>
          <a:xfrm>
            <a:off x="8172723" y="2788032"/>
            <a:ext cx="256817"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4</a:t>
            </a:r>
          </a:p>
        </p:txBody>
      </p:sp>
      <p:sp>
        <p:nvSpPr>
          <p:cNvPr id="102" name="Rectangle 101">
            <a:extLst>
              <a:ext uri="{FF2B5EF4-FFF2-40B4-BE49-F238E27FC236}">
                <a16:creationId xmlns:a16="http://schemas.microsoft.com/office/drawing/2014/main" id="{C3D08A4B-A4FD-483E-BAF1-7F4646F71F65}"/>
              </a:ext>
            </a:extLst>
          </p:cNvPr>
          <p:cNvSpPr/>
          <p:nvPr/>
        </p:nvSpPr>
        <p:spPr>
          <a:xfrm>
            <a:off x="7888368" y="2788032"/>
            <a:ext cx="284356"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3</a:t>
            </a:r>
          </a:p>
        </p:txBody>
      </p:sp>
      <p:sp>
        <p:nvSpPr>
          <p:cNvPr id="103" name="Rectangle 102">
            <a:extLst>
              <a:ext uri="{FF2B5EF4-FFF2-40B4-BE49-F238E27FC236}">
                <a16:creationId xmlns:a16="http://schemas.microsoft.com/office/drawing/2014/main" id="{AD096EE7-0596-454D-A161-179CF08202ED}"/>
              </a:ext>
            </a:extLst>
          </p:cNvPr>
          <p:cNvSpPr/>
          <p:nvPr/>
        </p:nvSpPr>
        <p:spPr>
          <a:xfrm>
            <a:off x="7667541" y="2788032"/>
            <a:ext cx="276583"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2</a:t>
            </a:r>
          </a:p>
        </p:txBody>
      </p:sp>
      <p:sp>
        <p:nvSpPr>
          <p:cNvPr id="104" name="Rectangle 103">
            <a:extLst>
              <a:ext uri="{FF2B5EF4-FFF2-40B4-BE49-F238E27FC236}">
                <a16:creationId xmlns:a16="http://schemas.microsoft.com/office/drawing/2014/main" id="{893FABB9-DCF5-4572-B4F3-D0E8C54A029A}"/>
              </a:ext>
            </a:extLst>
          </p:cNvPr>
          <p:cNvSpPr/>
          <p:nvPr/>
        </p:nvSpPr>
        <p:spPr>
          <a:xfrm>
            <a:off x="7410724" y="2788032"/>
            <a:ext cx="256817"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1</a:t>
            </a:r>
          </a:p>
        </p:txBody>
      </p:sp>
      <p:cxnSp>
        <p:nvCxnSpPr>
          <p:cNvPr id="105" name="Straight Connector 104">
            <a:extLst>
              <a:ext uri="{FF2B5EF4-FFF2-40B4-BE49-F238E27FC236}">
                <a16:creationId xmlns:a16="http://schemas.microsoft.com/office/drawing/2014/main" id="{42610220-1CE6-44A3-8D64-AE64F5192C03}"/>
              </a:ext>
            </a:extLst>
          </p:cNvPr>
          <p:cNvCxnSpPr/>
          <p:nvPr/>
        </p:nvCxnSpPr>
        <p:spPr>
          <a:xfrm>
            <a:off x="1872443" y="3245232"/>
            <a:ext cx="1954674" cy="0"/>
          </a:xfrm>
          <a:prstGeom prst="line">
            <a:avLst/>
          </a:prstGeom>
          <a:noFill/>
          <a:ln w="19050" cap="flat" cmpd="sng" algn="ctr">
            <a:solidFill>
              <a:srgbClr val="C00000"/>
            </a:solidFill>
            <a:prstDash val="solid"/>
          </a:ln>
          <a:effectLst/>
        </p:spPr>
      </p:cxnSp>
      <p:cxnSp>
        <p:nvCxnSpPr>
          <p:cNvPr id="106" name="Straight Connector 105">
            <a:extLst>
              <a:ext uri="{FF2B5EF4-FFF2-40B4-BE49-F238E27FC236}">
                <a16:creationId xmlns:a16="http://schemas.microsoft.com/office/drawing/2014/main" id="{E87E9756-FDE4-4894-B5C8-15AC8ECEBD08}"/>
              </a:ext>
            </a:extLst>
          </p:cNvPr>
          <p:cNvCxnSpPr/>
          <p:nvPr/>
        </p:nvCxnSpPr>
        <p:spPr>
          <a:xfrm>
            <a:off x="1371652" y="5550629"/>
            <a:ext cx="2286000" cy="0"/>
          </a:xfrm>
          <a:prstGeom prst="line">
            <a:avLst/>
          </a:prstGeom>
          <a:noFill/>
          <a:ln w="19050" cap="flat" cmpd="sng" algn="ctr">
            <a:solidFill>
              <a:srgbClr val="C00000"/>
            </a:solidFill>
            <a:prstDash val="solid"/>
          </a:ln>
          <a:effectLst/>
        </p:spPr>
      </p:cxnSp>
      <p:cxnSp>
        <p:nvCxnSpPr>
          <p:cNvPr id="107" name="Straight Connector 106">
            <a:extLst>
              <a:ext uri="{FF2B5EF4-FFF2-40B4-BE49-F238E27FC236}">
                <a16:creationId xmlns:a16="http://schemas.microsoft.com/office/drawing/2014/main" id="{B89F896B-D0EE-46C5-A960-DA70562C5463}"/>
              </a:ext>
            </a:extLst>
          </p:cNvPr>
          <p:cNvCxnSpPr/>
          <p:nvPr/>
        </p:nvCxnSpPr>
        <p:spPr>
          <a:xfrm>
            <a:off x="6648724" y="3245232"/>
            <a:ext cx="2133600" cy="0"/>
          </a:xfrm>
          <a:prstGeom prst="line">
            <a:avLst/>
          </a:prstGeom>
          <a:noFill/>
          <a:ln w="19050" cap="flat" cmpd="sng" algn="ctr">
            <a:solidFill>
              <a:srgbClr val="C00000"/>
            </a:solidFill>
            <a:prstDash val="solid"/>
          </a:ln>
          <a:effectLst/>
        </p:spPr>
      </p:cxnSp>
      <p:cxnSp>
        <p:nvCxnSpPr>
          <p:cNvPr id="108" name="Straight Connector 107">
            <a:extLst>
              <a:ext uri="{FF2B5EF4-FFF2-40B4-BE49-F238E27FC236}">
                <a16:creationId xmlns:a16="http://schemas.microsoft.com/office/drawing/2014/main" id="{55AD3AA2-62D7-4719-BF64-16ED77719AFB}"/>
              </a:ext>
            </a:extLst>
          </p:cNvPr>
          <p:cNvCxnSpPr/>
          <p:nvPr/>
        </p:nvCxnSpPr>
        <p:spPr>
          <a:xfrm>
            <a:off x="6496324" y="5455032"/>
            <a:ext cx="2514600" cy="0"/>
          </a:xfrm>
          <a:prstGeom prst="line">
            <a:avLst/>
          </a:prstGeom>
          <a:noFill/>
          <a:ln w="19050" cap="flat" cmpd="sng" algn="ctr">
            <a:solidFill>
              <a:srgbClr val="C00000"/>
            </a:solidFill>
            <a:prstDash val="solid"/>
          </a:ln>
          <a:effectLst/>
        </p:spPr>
      </p:cxnSp>
    </p:spTree>
    <p:extLst>
      <p:ext uri="{BB962C8B-B14F-4D97-AF65-F5344CB8AC3E}">
        <p14:creationId xmlns:p14="http://schemas.microsoft.com/office/powerpoint/2010/main" val="64181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500"/>
                                        <p:tgtEl>
                                          <p:spTgt spid="9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500"/>
                                        <p:tgtEl>
                                          <p:spTgt spid="9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500"/>
                                        <p:tgtEl>
                                          <p:spTgt spid="94"/>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wipe(down)">
                                      <p:cBhvr>
                                        <p:cTn id="28" dur="500"/>
                                        <p:tgtEl>
                                          <p:spTgt spid="10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91"/>
                                        </p:tgtEl>
                                        <p:attrNameLst>
                                          <p:attrName>fillcolor</p:attrName>
                                        </p:attrNameLst>
                                      </p:cBhvr>
                                      <p:to>
                                        <a:srgbClr val="00B0F0"/>
                                      </p:to>
                                    </p:animClr>
                                    <p:set>
                                      <p:cBhvr>
                                        <p:cTn id="33" dur="2000" fill="hold"/>
                                        <p:tgtEl>
                                          <p:spTgt spid="91"/>
                                        </p:tgtEl>
                                        <p:attrNameLst>
                                          <p:attrName>fill.type</p:attrName>
                                        </p:attrNameLst>
                                      </p:cBhvr>
                                      <p:to>
                                        <p:strVal val="solid"/>
                                      </p:to>
                                    </p:set>
                                    <p:set>
                                      <p:cBhvr>
                                        <p:cTn id="34" dur="2000" fill="hold"/>
                                        <p:tgtEl>
                                          <p:spTgt spid="91"/>
                                        </p:tgtEl>
                                        <p:attrNameLst>
                                          <p:attrName>fill.on</p:attrName>
                                        </p:attrNameLst>
                                      </p:cBhvr>
                                      <p:to>
                                        <p:strVal val="true"/>
                                      </p:to>
                                    </p:set>
                                  </p:childTnLst>
                                </p:cTn>
                              </p:par>
                            </p:childTnLst>
                          </p:cTn>
                        </p:par>
                        <p:par>
                          <p:cTn id="35" fill="hold">
                            <p:stCondLst>
                              <p:cond delay="2000"/>
                            </p:stCondLst>
                            <p:childTnLst>
                              <p:par>
                                <p:cTn id="36" presetID="22" presetClass="entr" presetSubtype="2"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wipe(right)">
                                      <p:cBhvr>
                                        <p:cTn id="38" dur="500"/>
                                        <p:tgtEl>
                                          <p:spTgt spid="8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92"/>
                                        </p:tgtEl>
                                        <p:attrNameLst>
                                          <p:attrName>fillcolor</p:attrName>
                                        </p:attrNameLst>
                                      </p:cBhvr>
                                      <p:to>
                                        <a:srgbClr val="00B0F0"/>
                                      </p:to>
                                    </p:animClr>
                                    <p:set>
                                      <p:cBhvr>
                                        <p:cTn id="43" dur="2000" fill="hold"/>
                                        <p:tgtEl>
                                          <p:spTgt spid="92"/>
                                        </p:tgtEl>
                                        <p:attrNameLst>
                                          <p:attrName>fill.type</p:attrName>
                                        </p:attrNameLst>
                                      </p:cBhvr>
                                      <p:to>
                                        <p:strVal val="solid"/>
                                      </p:to>
                                    </p:set>
                                    <p:set>
                                      <p:cBhvr>
                                        <p:cTn id="44" dur="2000" fill="hold"/>
                                        <p:tgtEl>
                                          <p:spTgt spid="92"/>
                                        </p:tgtEl>
                                        <p:attrNameLst>
                                          <p:attrName>fill.on</p:attrName>
                                        </p:attrNameLst>
                                      </p:cBhvr>
                                      <p:to>
                                        <p:strVal val="true"/>
                                      </p:to>
                                    </p:set>
                                  </p:childTnLst>
                                </p:cTn>
                              </p:par>
                            </p:childTnLst>
                          </p:cTn>
                        </p:par>
                        <p:par>
                          <p:cTn id="45" fill="hold">
                            <p:stCondLst>
                              <p:cond delay="2000"/>
                            </p:stCondLst>
                            <p:childTnLst>
                              <p:par>
                                <p:cTn id="46" presetID="22" presetClass="entr" presetSubtype="2"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wipe(right)">
                                      <p:cBhvr>
                                        <p:cTn id="48" dur="500"/>
                                        <p:tgtEl>
                                          <p:spTgt spid="8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93"/>
                                        </p:tgtEl>
                                        <p:attrNameLst>
                                          <p:attrName>fillcolor</p:attrName>
                                        </p:attrNameLst>
                                      </p:cBhvr>
                                      <p:to>
                                        <a:srgbClr val="00B0F0"/>
                                      </p:to>
                                    </p:animClr>
                                    <p:set>
                                      <p:cBhvr>
                                        <p:cTn id="53" dur="2000" fill="hold"/>
                                        <p:tgtEl>
                                          <p:spTgt spid="93"/>
                                        </p:tgtEl>
                                        <p:attrNameLst>
                                          <p:attrName>fill.type</p:attrName>
                                        </p:attrNameLst>
                                      </p:cBhvr>
                                      <p:to>
                                        <p:strVal val="solid"/>
                                      </p:to>
                                    </p:set>
                                    <p:set>
                                      <p:cBhvr>
                                        <p:cTn id="54" dur="2000" fill="hold"/>
                                        <p:tgtEl>
                                          <p:spTgt spid="93"/>
                                        </p:tgtEl>
                                        <p:attrNameLst>
                                          <p:attrName>fill.on</p:attrName>
                                        </p:attrNameLst>
                                      </p:cBhvr>
                                      <p:to>
                                        <p:strVal val="true"/>
                                      </p:to>
                                    </p:set>
                                  </p:childTnLst>
                                </p:cTn>
                              </p:par>
                            </p:childTnLst>
                          </p:cTn>
                        </p:par>
                        <p:par>
                          <p:cTn id="55" fill="hold">
                            <p:stCondLst>
                              <p:cond delay="2000"/>
                            </p:stCondLst>
                            <p:childTnLst>
                              <p:par>
                                <p:cTn id="56" presetID="22" presetClass="entr" presetSubtype="2" fill="hold" grpId="0" nodeType="after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wipe(right)">
                                      <p:cBhvr>
                                        <p:cTn id="58" dur="500"/>
                                        <p:tgtEl>
                                          <p:spTgt spid="8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94"/>
                                        </p:tgtEl>
                                        <p:attrNameLst>
                                          <p:attrName>fillcolor</p:attrName>
                                        </p:attrNameLst>
                                      </p:cBhvr>
                                      <p:to>
                                        <a:srgbClr val="00B0F0"/>
                                      </p:to>
                                    </p:animClr>
                                    <p:set>
                                      <p:cBhvr>
                                        <p:cTn id="63" dur="2000" fill="hold"/>
                                        <p:tgtEl>
                                          <p:spTgt spid="94"/>
                                        </p:tgtEl>
                                        <p:attrNameLst>
                                          <p:attrName>fill.type</p:attrName>
                                        </p:attrNameLst>
                                      </p:cBhvr>
                                      <p:to>
                                        <p:strVal val="solid"/>
                                      </p:to>
                                    </p:set>
                                    <p:set>
                                      <p:cBhvr>
                                        <p:cTn id="64" dur="2000" fill="hold"/>
                                        <p:tgtEl>
                                          <p:spTgt spid="94"/>
                                        </p:tgtEl>
                                        <p:attrNameLst>
                                          <p:attrName>fill.on</p:attrName>
                                        </p:attrNameLst>
                                      </p:cBhvr>
                                      <p:to>
                                        <p:strVal val="true"/>
                                      </p:to>
                                    </p:set>
                                  </p:childTnLst>
                                </p:cTn>
                              </p:par>
                            </p:childTnLst>
                          </p:cTn>
                        </p:par>
                        <p:par>
                          <p:cTn id="65" fill="hold">
                            <p:stCondLst>
                              <p:cond delay="2000"/>
                            </p:stCondLst>
                            <p:childTnLst>
                              <p:par>
                                <p:cTn id="66" presetID="22" presetClass="entr" presetSubtype="2" fill="hold" grpId="0" nodeType="afterEffect">
                                  <p:stCondLst>
                                    <p:cond delay="0"/>
                                  </p:stCondLst>
                                  <p:childTnLst>
                                    <p:set>
                                      <p:cBhvr>
                                        <p:cTn id="67" dur="1" fill="hold">
                                          <p:stCondLst>
                                            <p:cond delay="0"/>
                                          </p:stCondLst>
                                        </p:cTn>
                                        <p:tgtEl>
                                          <p:spTgt spid="89"/>
                                        </p:tgtEl>
                                        <p:attrNameLst>
                                          <p:attrName>style.visibility</p:attrName>
                                        </p:attrNameLst>
                                      </p:cBhvr>
                                      <p:to>
                                        <p:strVal val="visible"/>
                                      </p:to>
                                    </p:set>
                                    <p:animEffect transition="in" filter="wipe(right)">
                                      <p:cBhvr>
                                        <p:cTn id="68" dur="500"/>
                                        <p:tgtEl>
                                          <p:spTgt spid="8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wipe(down)">
                                      <p:cBhvr>
                                        <p:cTn id="73" dur="500"/>
                                        <p:tgtEl>
                                          <p:spTgt spid="10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fade">
                                      <p:cBhvr>
                                        <p:cTn id="76" dur="500"/>
                                        <p:tgtEl>
                                          <p:spTgt spid="9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fade">
                                      <p:cBhvr>
                                        <p:cTn id="81" dur="500"/>
                                        <p:tgtEl>
                                          <p:spTgt spid="8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95"/>
                                        </p:tgtEl>
                                        <p:attrNameLst>
                                          <p:attrName>style.visibility</p:attrName>
                                        </p:attrNameLst>
                                      </p:cBhvr>
                                      <p:to>
                                        <p:strVal val="visible"/>
                                      </p:to>
                                    </p:set>
                                    <p:animEffect transition="in" filter="fade">
                                      <p:cBhvr>
                                        <p:cTn id="86" dur="500"/>
                                        <p:tgtEl>
                                          <p:spTgt spid="95"/>
                                        </p:tgtEl>
                                      </p:cBhvr>
                                    </p:animEffect>
                                  </p:childTnLst>
                                </p:cTn>
                              </p:par>
                            </p:childTnLst>
                          </p:cTn>
                        </p:par>
                        <p:par>
                          <p:cTn id="87" fill="hold">
                            <p:stCondLst>
                              <p:cond delay="500"/>
                            </p:stCondLst>
                            <p:childTnLst>
                              <p:par>
                                <p:cTn id="88" presetID="10" presetClass="entr" presetSubtype="0" fill="hold" grpId="1" nodeType="afterEffect">
                                  <p:stCondLst>
                                    <p:cond delay="0"/>
                                  </p:stCondLst>
                                  <p:childTnLst>
                                    <p:set>
                                      <p:cBhvr>
                                        <p:cTn id="89" dur="1" fill="hold">
                                          <p:stCondLst>
                                            <p:cond delay="0"/>
                                          </p:stCondLst>
                                        </p:cTn>
                                        <p:tgtEl>
                                          <p:spTgt spid="104"/>
                                        </p:tgtEl>
                                        <p:attrNameLst>
                                          <p:attrName>style.visibility</p:attrName>
                                        </p:attrNameLst>
                                      </p:cBhvr>
                                      <p:to>
                                        <p:strVal val="visible"/>
                                      </p:to>
                                    </p:set>
                                    <p:animEffect transition="in" filter="fade">
                                      <p:cBhvr>
                                        <p:cTn id="90" dur="500"/>
                                        <p:tgtEl>
                                          <p:spTgt spid="104"/>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103"/>
                                        </p:tgtEl>
                                        <p:attrNameLst>
                                          <p:attrName>style.visibility</p:attrName>
                                        </p:attrNameLst>
                                      </p:cBhvr>
                                      <p:to>
                                        <p:strVal val="visible"/>
                                      </p:to>
                                    </p:set>
                                    <p:animEffect transition="in" filter="fade">
                                      <p:cBhvr>
                                        <p:cTn id="93" dur="500"/>
                                        <p:tgtEl>
                                          <p:spTgt spid="103"/>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102"/>
                                        </p:tgtEl>
                                        <p:attrNameLst>
                                          <p:attrName>style.visibility</p:attrName>
                                        </p:attrNameLst>
                                      </p:cBhvr>
                                      <p:to>
                                        <p:strVal val="visible"/>
                                      </p:to>
                                    </p:set>
                                    <p:animEffect transition="in" filter="fade">
                                      <p:cBhvr>
                                        <p:cTn id="96" dur="500"/>
                                        <p:tgtEl>
                                          <p:spTgt spid="102"/>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101"/>
                                        </p:tgtEl>
                                        <p:attrNameLst>
                                          <p:attrName>style.visibility</p:attrName>
                                        </p:attrNameLst>
                                      </p:cBhvr>
                                      <p:to>
                                        <p:strVal val="visible"/>
                                      </p:to>
                                    </p:set>
                                    <p:animEffect transition="in" filter="fade">
                                      <p:cBhvr>
                                        <p:cTn id="99" dur="500"/>
                                        <p:tgtEl>
                                          <p:spTgt spid="101"/>
                                        </p:tgtEl>
                                      </p:cBhvr>
                                    </p:animEffect>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wipe(down)">
                                      <p:cBhvr>
                                        <p:cTn id="103" dur="500"/>
                                        <p:tgtEl>
                                          <p:spTgt spid="107"/>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mph" presetSubtype="2" fill="hold" grpId="0" nodeType="clickEffect">
                                  <p:stCondLst>
                                    <p:cond delay="0"/>
                                  </p:stCondLst>
                                  <p:childTnLst>
                                    <p:animClr clrSpc="rgb" dir="cw">
                                      <p:cBhvr override="childStyle">
                                        <p:cTn id="107" dur="2000" fill="hold"/>
                                        <p:tgtEl>
                                          <p:spTgt spid="104"/>
                                        </p:tgtEl>
                                        <p:attrNameLst>
                                          <p:attrName>style.color</p:attrName>
                                        </p:attrNameLst>
                                      </p:cBhvr>
                                      <p:to>
                                        <a:srgbClr val="00B0F0"/>
                                      </p:to>
                                    </p:animClr>
                                  </p:childTnLst>
                                </p:cTn>
                              </p:par>
                            </p:childTnLst>
                          </p:cTn>
                        </p:par>
                        <p:par>
                          <p:cTn id="108" fill="hold">
                            <p:stCondLst>
                              <p:cond delay="2000"/>
                            </p:stCondLst>
                            <p:childTnLst>
                              <p:par>
                                <p:cTn id="109" presetID="22" presetClass="entr" presetSubtype="2" fill="hold" grpId="0" nodeType="afterEffect">
                                  <p:stCondLst>
                                    <p:cond delay="0"/>
                                  </p:stCondLst>
                                  <p:childTnLst>
                                    <p:set>
                                      <p:cBhvr>
                                        <p:cTn id="110" dur="1" fill="hold">
                                          <p:stCondLst>
                                            <p:cond delay="0"/>
                                          </p:stCondLst>
                                        </p:cTn>
                                        <p:tgtEl>
                                          <p:spTgt spid="99"/>
                                        </p:tgtEl>
                                        <p:attrNameLst>
                                          <p:attrName>style.visibility</p:attrName>
                                        </p:attrNameLst>
                                      </p:cBhvr>
                                      <p:to>
                                        <p:strVal val="visible"/>
                                      </p:to>
                                    </p:set>
                                    <p:animEffect transition="in" filter="wipe(right)">
                                      <p:cBhvr>
                                        <p:cTn id="111" dur="500"/>
                                        <p:tgtEl>
                                          <p:spTgt spid="99"/>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mph" presetSubtype="2" fill="hold" grpId="0" nodeType="clickEffect">
                                  <p:stCondLst>
                                    <p:cond delay="0"/>
                                  </p:stCondLst>
                                  <p:childTnLst>
                                    <p:animClr clrSpc="rgb" dir="cw">
                                      <p:cBhvr override="childStyle">
                                        <p:cTn id="115" dur="2000" fill="hold"/>
                                        <p:tgtEl>
                                          <p:spTgt spid="103"/>
                                        </p:tgtEl>
                                        <p:attrNameLst>
                                          <p:attrName>style.color</p:attrName>
                                        </p:attrNameLst>
                                      </p:cBhvr>
                                      <p:to>
                                        <a:srgbClr val="00B0F0"/>
                                      </p:to>
                                    </p:animClr>
                                  </p:childTnLst>
                                </p:cTn>
                              </p:par>
                            </p:childTnLst>
                          </p:cTn>
                        </p:par>
                        <p:par>
                          <p:cTn id="116" fill="hold">
                            <p:stCondLst>
                              <p:cond delay="2000"/>
                            </p:stCondLst>
                            <p:childTnLst>
                              <p:par>
                                <p:cTn id="117" presetID="22" presetClass="entr" presetSubtype="2" fill="hold" grpId="0" nodeType="afterEffect">
                                  <p:stCondLst>
                                    <p:cond delay="0"/>
                                  </p:stCondLst>
                                  <p:childTnLst>
                                    <p:set>
                                      <p:cBhvr>
                                        <p:cTn id="118" dur="1" fill="hold">
                                          <p:stCondLst>
                                            <p:cond delay="0"/>
                                          </p:stCondLst>
                                        </p:cTn>
                                        <p:tgtEl>
                                          <p:spTgt spid="98"/>
                                        </p:tgtEl>
                                        <p:attrNameLst>
                                          <p:attrName>style.visibility</p:attrName>
                                        </p:attrNameLst>
                                      </p:cBhvr>
                                      <p:to>
                                        <p:strVal val="visible"/>
                                      </p:to>
                                    </p:set>
                                    <p:animEffect transition="in" filter="wipe(right)">
                                      <p:cBhvr>
                                        <p:cTn id="119" dur="500"/>
                                        <p:tgtEl>
                                          <p:spTgt spid="98"/>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mph" presetSubtype="2" fill="hold" grpId="0" nodeType="clickEffect">
                                  <p:stCondLst>
                                    <p:cond delay="0"/>
                                  </p:stCondLst>
                                  <p:childTnLst>
                                    <p:animClr clrSpc="rgb" dir="cw">
                                      <p:cBhvr override="childStyle">
                                        <p:cTn id="123" dur="2000" fill="hold"/>
                                        <p:tgtEl>
                                          <p:spTgt spid="102"/>
                                        </p:tgtEl>
                                        <p:attrNameLst>
                                          <p:attrName>style.color</p:attrName>
                                        </p:attrNameLst>
                                      </p:cBhvr>
                                      <p:to>
                                        <a:srgbClr val="00B0F0"/>
                                      </p:to>
                                    </p:animClr>
                                  </p:childTnLst>
                                </p:cTn>
                              </p:par>
                            </p:childTnLst>
                          </p:cTn>
                        </p:par>
                        <p:par>
                          <p:cTn id="124" fill="hold">
                            <p:stCondLst>
                              <p:cond delay="2000"/>
                            </p:stCondLst>
                            <p:childTnLst>
                              <p:par>
                                <p:cTn id="125" presetID="22" presetClass="entr" presetSubtype="2" fill="hold" grpId="0" nodeType="afterEffect">
                                  <p:stCondLst>
                                    <p:cond delay="0"/>
                                  </p:stCondLst>
                                  <p:childTnLst>
                                    <p:set>
                                      <p:cBhvr>
                                        <p:cTn id="126" dur="1" fill="hold">
                                          <p:stCondLst>
                                            <p:cond delay="0"/>
                                          </p:stCondLst>
                                        </p:cTn>
                                        <p:tgtEl>
                                          <p:spTgt spid="97"/>
                                        </p:tgtEl>
                                        <p:attrNameLst>
                                          <p:attrName>style.visibility</p:attrName>
                                        </p:attrNameLst>
                                      </p:cBhvr>
                                      <p:to>
                                        <p:strVal val="visible"/>
                                      </p:to>
                                    </p:set>
                                    <p:animEffect transition="in" filter="wipe(right)">
                                      <p:cBhvr>
                                        <p:cTn id="127" dur="500"/>
                                        <p:tgtEl>
                                          <p:spTgt spid="97"/>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mph" presetSubtype="2" fill="hold" grpId="0" nodeType="clickEffect">
                                  <p:stCondLst>
                                    <p:cond delay="0"/>
                                  </p:stCondLst>
                                  <p:childTnLst>
                                    <p:animClr clrSpc="rgb" dir="cw">
                                      <p:cBhvr override="childStyle">
                                        <p:cTn id="131" dur="2000" fill="hold"/>
                                        <p:tgtEl>
                                          <p:spTgt spid="101"/>
                                        </p:tgtEl>
                                        <p:attrNameLst>
                                          <p:attrName>style.color</p:attrName>
                                        </p:attrNameLst>
                                      </p:cBhvr>
                                      <p:to>
                                        <a:srgbClr val="00B0F0"/>
                                      </p:to>
                                    </p:animClr>
                                  </p:childTnLst>
                                </p:cTn>
                              </p:par>
                            </p:childTnLst>
                          </p:cTn>
                        </p:par>
                        <p:par>
                          <p:cTn id="132" fill="hold">
                            <p:stCondLst>
                              <p:cond delay="2000"/>
                            </p:stCondLst>
                            <p:childTnLst>
                              <p:par>
                                <p:cTn id="133" presetID="22" presetClass="entr" presetSubtype="2" fill="hold" grpId="0" nodeType="afterEffect">
                                  <p:stCondLst>
                                    <p:cond delay="0"/>
                                  </p:stCondLst>
                                  <p:childTnLst>
                                    <p:set>
                                      <p:cBhvr>
                                        <p:cTn id="134" dur="1" fill="hold">
                                          <p:stCondLst>
                                            <p:cond delay="0"/>
                                          </p:stCondLst>
                                        </p:cTn>
                                        <p:tgtEl>
                                          <p:spTgt spid="96"/>
                                        </p:tgtEl>
                                        <p:attrNameLst>
                                          <p:attrName>style.visibility</p:attrName>
                                        </p:attrNameLst>
                                      </p:cBhvr>
                                      <p:to>
                                        <p:strVal val="visible"/>
                                      </p:to>
                                    </p:set>
                                    <p:animEffect transition="in" filter="wipe(right)">
                                      <p:cBhvr>
                                        <p:cTn id="135" dur="500"/>
                                        <p:tgtEl>
                                          <p:spTgt spid="96"/>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08"/>
                                        </p:tgtEl>
                                        <p:attrNameLst>
                                          <p:attrName>style.visibility</p:attrName>
                                        </p:attrNameLst>
                                      </p:cBhvr>
                                      <p:to>
                                        <p:strVal val="visible"/>
                                      </p:to>
                                    </p:set>
                                    <p:animEffect transition="in" filter="wipe(down)">
                                      <p:cBhvr>
                                        <p:cTn id="140" dur="500"/>
                                        <p:tgtEl>
                                          <p:spTgt spid="108"/>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00"/>
                                        </p:tgtEl>
                                        <p:attrNameLst>
                                          <p:attrName>style.visibility</p:attrName>
                                        </p:attrNameLst>
                                      </p:cBhvr>
                                      <p:to>
                                        <p:strVal val="visible"/>
                                      </p:to>
                                    </p:set>
                                    <p:animEffect transition="in" filter="fade">
                                      <p:cBhvr>
                                        <p:cTn id="14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85" grpId="0"/>
      <p:bldP spid="86" grpId="0" animBg="1"/>
      <p:bldP spid="87" grpId="0" animBg="1"/>
      <p:bldP spid="88" grpId="0" animBg="1"/>
      <p:bldP spid="89" grpId="0" animBg="1"/>
      <p:bldP spid="90" grpId="0" animBg="1"/>
      <p:bldP spid="91" grpId="0"/>
      <p:bldP spid="92" grpId="0"/>
      <p:bldP spid="93" grpId="0"/>
      <p:bldP spid="94" grpId="0"/>
      <p:bldP spid="95" grpId="0"/>
      <p:bldP spid="96" grpId="0" animBg="1"/>
      <p:bldP spid="97" grpId="0" animBg="1"/>
      <p:bldP spid="98" grpId="0" animBg="1"/>
      <p:bldP spid="99" grpId="0" animBg="1"/>
      <p:bldP spid="100" grpId="0" animBg="1"/>
      <p:bldP spid="101" grpId="0"/>
      <p:bldP spid="101" grpId="1"/>
      <p:bldP spid="102" grpId="0"/>
      <p:bldP spid="102" grpId="1"/>
      <p:bldP spid="103" grpId="0"/>
      <p:bldP spid="103" grpId="1"/>
      <p:bldP spid="104" grpId="0"/>
      <p:bldP spid="10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13</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17" name="Title 1">
            <a:extLst>
              <a:ext uri="{FF2B5EF4-FFF2-40B4-BE49-F238E27FC236}">
                <a16:creationId xmlns:a16="http://schemas.microsoft.com/office/drawing/2014/main" id="{389EB4E6-910F-4B9A-A393-B4D930781B8D}"/>
              </a:ext>
            </a:extLst>
          </p:cNvPr>
          <p:cNvSpPr txBox="1">
            <a:spLocks/>
          </p:cNvSpPr>
          <p:nvPr/>
        </p:nvSpPr>
        <p:spPr>
          <a:xfrm>
            <a:off x="668740" y="133781"/>
            <a:ext cx="112291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185C5"/>
                </a:solidFill>
                <a:latin typeface="Cambria" pitchFamily="18" charset="0"/>
                <a:ea typeface="Cambria" pitchFamily="18" charset="0"/>
                <a:cs typeface="Times New Roman" pitchFamily="18" charset="0"/>
              </a:rPr>
              <a:t>Importance of choosing a right algorithm </a:t>
            </a:r>
            <a:r>
              <a:rPr lang="en-US" sz="3600" dirty="0">
                <a:solidFill>
                  <a:srgbClr val="C30909"/>
                </a:solidFill>
                <a:latin typeface="Cambria" pitchFamily="18" charset="0"/>
                <a:ea typeface="Cambria" pitchFamily="18" charset="0"/>
                <a:cs typeface="Times New Roman" pitchFamily="18" charset="0"/>
              </a:rPr>
              <a:t>(Simple Multiplication Methods)</a:t>
            </a:r>
            <a:endParaRPr lang="en-US" dirty="0">
              <a:solidFill>
                <a:srgbClr val="C30909"/>
              </a:solidFill>
              <a:latin typeface="Cambria" pitchFamily="18" charset="0"/>
              <a:ea typeface="Cambria" pitchFamily="18" charset="0"/>
              <a:cs typeface="Times New Roman" pitchFamily="18" charset="0"/>
            </a:endParaRPr>
          </a:p>
        </p:txBody>
      </p:sp>
      <p:sp>
        <p:nvSpPr>
          <p:cNvPr id="76" name="Content Placeholder 2">
            <a:extLst>
              <a:ext uri="{FF2B5EF4-FFF2-40B4-BE49-F238E27FC236}">
                <a16:creationId xmlns:a16="http://schemas.microsoft.com/office/drawing/2014/main" id="{EF588AA6-F437-4619-BEC6-4F23F4A30E6B}"/>
              </a:ext>
            </a:extLst>
          </p:cNvPr>
          <p:cNvSpPr txBox="1">
            <a:spLocks/>
          </p:cNvSpPr>
          <p:nvPr/>
        </p:nvSpPr>
        <p:spPr>
          <a:xfrm>
            <a:off x="510094" y="1583882"/>
            <a:ext cx="7411471" cy="445075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accent6">
                  <a:lumMod val="75000"/>
                </a:schemeClr>
              </a:buClr>
              <a:buFont typeface="+mj-lt"/>
              <a:buAutoNum type="arabicPeriod" startAt="3"/>
            </a:pPr>
            <a:r>
              <a:rPr lang="en-US" b="1" dirty="0">
                <a:solidFill>
                  <a:schemeClr val="accent6">
                    <a:lumMod val="75000"/>
                  </a:schemeClr>
                </a:solidFill>
              </a:rPr>
              <a:t>à 𝒍𝒂 𝒓𝒖𝒔𝒔𝒆 multiplication</a:t>
            </a:r>
          </a:p>
          <a:p>
            <a:pPr marL="1058862" lvl="1" indent="-514350">
              <a:buFont typeface="+mj-lt"/>
              <a:buAutoNum type="romanLcPeriod"/>
            </a:pPr>
            <a:r>
              <a:rPr lang="en-US" dirty="0"/>
              <a:t>Write the multiplicand and multiplier side by side.</a:t>
            </a:r>
          </a:p>
          <a:p>
            <a:pPr marL="1058862" lvl="1" indent="-514350">
              <a:buFont typeface="+mj-lt"/>
              <a:buAutoNum type="romanLcPeriod"/>
            </a:pPr>
            <a:r>
              <a:rPr lang="en-US" dirty="0"/>
              <a:t>Make two columns, one under each operand.</a:t>
            </a:r>
          </a:p>
          <a:p>
            <a:pPr marL="1058862" lvl="1" indent="-514350">
              <a:buFont typeface="+mj-lt"/>
              <a:buAutoNum type="romanLcPeriod"/>
            </a:pPr>
            <a:r>
              <a:rPr lang="en-US" dirty="0"/>
              <a:t>Repeat step </a:t>
            </a:r>
            <a:r>
              <a:rPr lang="en-US" dirty="0">
                <a:solidFill>
                  <a:schemeClr val="accent6"/>
                </a:solidFill>
              </a:rPr>
              <a:t>iv </a:t>
            </a:r>
            <a:r>
              <a:rPr lang="en-US" dirty="0"/>
              <a:t>and </a:t>
            </a:r>
            <a:r>
              <a:rPr lang="en-US" dirty="0">
                <a:solidFill>
                  <a:schemeClr val="accent6"/>
                </a:solidFill>
              </a:rPr>
              <a:t>v</a:t>
            </a:r>
            <a:r>
              <a:rPr lang="en-US" dirty="0"/>
              <a:t> until the number in the left column is 1.</a:t>
            </a:r>
          </a:p>
          <a:p>
            <a:pPr marL="1058862" lvl="1" indent="-514350">
              <a:buFont typeface="+mj-lt"/>
              <a:buAutoNum type="romanLcPeriod"/>
            </a:pPr>
            <a:r>
              <a:rPr lang="en-US" dirty="0"/>
              <a:t>Divide the number in the left hand column by 2, ignoring any fractions.</a:t>
            </a:r>
          </a:p>
          <a:p>
            <a:pPr marL="1058862" lvl="1" indent="-514350">
              <a:buFont typeface="+mj-lt"/>
              <a:buAutoNum type="romanLcPeriod"/>
            </a:pPr>
            <a:r>
              <a:rPr lang="en-US" dirty="0"/>
              <a:t>Double the number in the right hand column by adding it to itself. </a:t>
            </a:r>
          </a:p>
          <a:p>
            <a:pPr marL="1058862" lvl="1" indent="-514350">
              <a:buFont typeface="+mj-lt"/>
              <a:buAutoNum type="romanLcPeriod"/>
            </a:pPr>
            <a:r>
              <a:rPr lang="en-US" dirty="0"/>
              <a:t>Next cross out each row where the number in the left hand column is even.</a:t>
            </a:r>
          </a:p>
          <a:p>
            <a:pPr marL="1058862" lvl="1" indent="-514350">
              <a:buFont typeface="+mj-lt"/>
              <a:buAutoNum type="romanLcPeriod"/>
            </a:pPr>
            <a:r>
              <a:rPr lang="en-US" dirty="0"/>
              <a:t>Finally add up the numbers that remain in the right hand column.</a:t>
            </a:r>
          </a:p>
          <a:p>
            <a:pPr marL="914400" lvl="1" indent="-457200">
              <a:buFont typeface="+mj-lt"/>
              <a:buAutoNum type="romanLcPeriod"/>
            </a:pPr>
            <a:endParaRPr lang="en-US" dirty="0"/>
          </a:p>
        </p:txBody>
      </p:sp>
      <p:sp>
        <p:nvSpPr>
          <p:cNvPr id="77" name="Rectangle 76">
            <a:extLst>
              <a:ext uri="{FF2B5EF4-FFF2-40B4-BE49-F238E27FC236}">
                <a16:creationId xmlns:a16="http://schemas.microsoft.com/office/drawing/2014/main" id="{00ED4FC2-7A55-43F3-A5CE-75AE79356D28}"/>
              </a:ext>
            </a:extLst>
          </p:cNvPr>
          <p:cNvSpPr/>
          <p:nvPr/>
        </p:nvSpPr>
        <p:spPr>
          <a:xfrm>
            <a:off x="9334273" y="1132609"/>
            <a:ext cx="1205344" cy="419100"/>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ea typeface="+mn-ea"/>
                <a:cs typeface="+mn-cs"/>
              </a:rPr>
              <a:t>1234</a:t>
            </a:r>
          </a:p>
        </p:txBody>
      </p:sp>
      <p:sp>
        <p:nvSpPr>
          <p:cNvPr id="78" name="Rectangle 77">
            <a:extLst>
              <a:ext uri="{FF2B5EF4-FFF2-40B4-BE49-F238E27FC236}">
                <a16:creationId xmlns:a16="http://schemas.microsoft.com/office/drawing/2014/main" id="{AB3F5DA3-889F-45AF-B6DF-3A0C410E9F17}"/>
              </a:ext>
            </a:extLst>
          </p:cNvPr>
          <p:cNvSpPr/>
          <p:nvPr/>
        </p:nvSpPr>
        <p:spPr>
          <a:xfrm>
            <a:off x="9335813" y="1590964"/>
            <a:ext cx="1205344"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2468</a:t>
            </a:r>
          </a:p>
        </p:txBody>
      </p:sp>
      <p:sp>
        <p:nvSpPr>
          <p:cNvPr id="79" name="Rectangle 78">
            <a:extLst>
              <a:ext uri="{FF2B5EF4-FFF2-40B4-BE49-F238E27FC236}">
                <a16:creationId xmlns:a16="http://schemas.microsoft.com/office/drawing/2014/main" id="{879595FC-5BF5-4894-8B37-537BDF44E744}"/>
              </a:ext>
            </a:extLst>
          </p:cNvPr>
          <p:cNvSpPr/>
          <p:nvPr/>
        </p:nvSpPr>
        <p:spPr>
          <a:xfrm>
            <a:off x="9337353" y="2049319"/>
            <a:ext cx="1205344"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4936</a:t>
            </a:r>
          </a:p>
        </p:txBody>
      </p:sp>
      <p:sp>
        <p:nvSpPr>
          <p:cNvPr id="80" name="Rectangle 79">
            <a:extLst>
              <a:ext uri="{FF2B5EF4-FFF2-40B4-BE49-F238E27FC236}">
                <a16:creationId xmlns:a16="http://schemas.microsoft.com/office/drawing/2014/main" id="{00DAC7DD-F886-4F2C-96C9-34652282C77C}"/>
              </a:ext>
            </a:extLst>
          </p:cNvPr>
          <p:cNvSpPr/>
          <p:nvPr/>
        </p:nvSpPr>
        <p:spPr>
          <a:xfrm>
            <a:off x="9338893" y="2507674"/>
            <a:ext cx="1205344"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9872</a:t>
            </a:r>
          </a:p>
        </p:txBody>
      </p:sp>
      <p:sp>
        <p:nvSpPr>
          <p:cNvPr id="81" name="Rectangle 80">
            <a:extLst>
              <a:ext uri="{FF2B5EF4-FFF2-40B4-BE49-F238E27FC236}">
                <a16:creationId xmlns:a16="http://schemas.microsoft.com/office/drawing/2014/main" id="{BEE18132-BF5F-4EF6-92C3-47CA12D481B3}"/>
              </a:ext>
            </a:extLst>
          </p:cNvPr>
          <p:cNvSpPr/>
          <p:nvPr/>
        </p:nvSpPr>
        <p:spPr>
          <a:xfrm>
            <a:off x="9345052" y="2966029"/>
            <a:ext cx="1205344"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19744</a:t>
            </a:r>
          </a:p>
        </p:txBody>
      </p:sp>
      <p:sp>
        <p:nvSpPr>
          <p:cNvPr id="82" name="Rectangle 81">
            <a:extLst>
              <a:ext uri="{FF2B5EF4-FFF2-40B4-BE49-F238E27FC236}">
                <a16:creationId xmlns:a16="http://schemas.microsoft.com/office/drawing/2014/main" id="{D47E7963-491D-4477-9CBA-F8D6ED444420}"/>
              </a:ext>
            </a:extLst>
          </p:cNvPr>
          <p:cNvSpPr/>
          <p:nvPr/>
        </p:nvSpPr>
        <p:spPr>
          <a:xfrm>
            <a:off x="9346592" y="3424384"/>
            <a:ext cx="1205344"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39488</a:t>
            </a:r>
          </a:p>
        </p:txBody>
      </p:sp>
      <p:sp>
        <p:nvSpPr>
          <p:cNvPr id="83" name="Rectangle 82">
            <a:extLst>
              <a:ext uri="{FF2B5EF4-FFF2-40B4-BE49-F238E27FC236}">
                <a16:creationId xmlns:a16="http://schemas.microsoft.com/office/drawing/2014/main" id="{842575F7-CAE8-4FE1-BDC2-C345404F92F3}"/>
              </a:ext>
            </a:extLst>
          </p:cNvPr>
          <p:cNvSpPr/>
          <p:nvPr/>
        </p:nvSpPr>
        <p:spPr>
          <a:xfrm>
            <a:off x="9340433" y="3882739"/>
            <a:ext cx="1205343"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78976</a:t>
            </a:r>
          </a:p>
        </p:txBody>
      </p:sp>
      <p:sp>
        <p:nvSpPr>
          <p:cNvPr id="84" name="Rectangle 83">
            <a:extLst>
              <a:ext uri="{FF2B5EF4-FFF2-40B4-BE49-F238E27FC236}">
                <a16:creationId xmlns:a16="http://schemas.microsoft.com/office/drawing/2014/main" id="{47865C2B-D83E-4946-9144-2231F8262833}"/>
              </a:ext>
            </a:extLst>
          </p:cNvPr>
          <p:cNvSpPr/>
          <p:nvPr/>
        </p:nvSpPr>
        <p:spPr>
          <a:xfrm>
            <a:off x="9348128" y="4341094"/>
            <a:ext cx="1205344"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157952</a:t>
            </a:r>
          </a:p>
        </p:txBody>
      </p:sp>
      <p:sp>
        <p:nvSpPr>
          <p:cNvPr id="85" name="Rectangle 84">
            <a:extLst>
              <a:ext uri="{FF2B5EF4-FFF2-40B4-BE49-F238E27FC236}">
                <a16:creationId xmlns:a16="http://schemas.microsoft.com/office/drawing/2014/main" id="{F2FECC48-5676-483A-9400-51F95A972C25}"/>
              </a:ext>
            </a:extLst>
          </p:cNvPr>
          <p:cNvSpPr/>
          <p:nvPr/>
        </p:nvSpPr>
        <p:spPr>
          <a:xfrm>
            <a:off x="9343512" y="4799449"/>
            <a:ext cx="1205344"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315904</a:t>
            </a:r>
          </a:p>
        </p:txBody>
      </p:sp>
      <p:sp>
        <p:nvSpPr>
          <p:cNvPr id="86" name="Rectangle 85">
            <a:extLst>
              <a:ext uri="{FF2B5EF4-FFF2-40B4-BE49-F238E27FC236}">
                <a16:creationId xmlns:a16="http://schemas.microsoft.com/office/drawing/2014/main" id="{8AD579B2-5EDD-4E58-87F6-BC37C2A9708A}"/>
              </a:ext>
            </a:extLst>
          </p:cNvPr>
          <p:cNvSpPr/>
          <p:nvPr/>
        </p:nvSpPr>
        <p:spPr>
          <a:xfrm>
            <a:off x="9341972" y="5257800"/>
            <a:ext cx="1205344"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631808</a:t>
            </a:r>
          </a:p>
        </p:txBody>
      </p:sp>
      <p:sp>
        <p:nvSpPr>
          <p:cNvPr id="87" name="Rectangle 86">
            <a:extLst>
              <a:ext uri="{FF2B5EF4-FFF2-40B4-BE49-F238E27FC236}">
                <a16:creationId xmlns:a16="http://schemas.microsoft.com/office/drawing/2014/main" id="{3BB2CF2A-0893-4C79-B745-7EADD89CE1CA}"/>
              </a:ext>
            </a:extLst>
          </p:cNvPr>
          <p:cNvSpPr/>
          <p:nvPr/>
        </p:nvSpPr>
        <p:spPr>
          <a:xfrm>
            <a:off x="8419873" y="1132609"/>
            <a:ext cx="761998" cy="419100"/>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ea typeface="+mn-ea"/>
                <a:cs typeface="+mn-cs"/>
              </a:rPr>
              <a:t>981</a:t>
            </a:r>
          </a:p>
        </p:txBody>
      </p:sp>
      <p:sp>
        <p:nvSpPr>
          <p:cNvPr id="88" name="Rectangle 87">
            <a:extLst>
              <a:ext uri="{FF2B5EF4-FFF2-40B4-BE49-F238E27FC236}">
                <a16:creationId xmlns:a16="http://schemas.microsoft.com/office/drawing/2014/main" id="{6EFDD2F5-36D0-49BF-8893-D6F244B4AC5F}"/>
              </a:ext>
            </a:extLst>
          </p:cNvPr>
          <p:cNvSpPr/>
          <p:nvPr/>
        </p:nvSpPr>
        <p:spPr>
          <a:xfrm>
            <a:off x="8422953" y="1590964"/>
            <a:ext cx="761998"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490</a:t>
            </a:r>
          </a:p>
        </p:txBody>
      </p:sp>
      <p:sp>
        <p:nvSpPr>
          <p:cNvPr id="89" name="Rectangle 88">
            <a:extLst>
              <a:ext uri="{FF2B5EF4-FFF2-40B4-BE49-F238E27FC236}">
                <a16:creationId xmlns:a16="http://schemas.microsoft.com/office/drawing/2014/main" id="{8DDA7FF5-9395-4DAE-A108-46807114F2AB}"/>
              </a:ext>
            </a:extLst>
          </p:cNvPr>
          <p:cNvSpPr/>
          <p:nvPr/>
        </p:nvSpPr>
        <p:spPr>
          <a:xfrm>
            <a:off x="8421413" y="2049319"/>
            <a:ext cx="761998"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245</a:t>
            </a:r>
          </a:p>
        </p:txBody>
      </p:sp>
      <p:sp>
        <p:nvSpPr>
          <p:cNvPr id="90" name="Rectangle 89">
            <a:extLst>
              <a:ext uri="{FF2B5EF4-FFF2-40B4-BE49-F238E27FC236}">
                <a16:creationId xmlns:a16="http://schemas.microsoft.com/office/drawing/2014/main" id="{63FB18B3-1468-4A80-8FD3-937CD1E073A6}"/>
              </a:ext>
            </a:extLst>
          </p:cNvPr>
          <p:cNvSpPr/>
          <p:nvPr/>
        </p:nvSpPr>
        <p:spPr>
          <a:xfrm>
            <a:off x="8424493" y="2507674"/>
            <a:ext cx="761998"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122</a:t>
            </a:r>
          </a:p>
        </p:txBody>
      </p:sp>
      <p:sp>
        <p:nvSpPr>
          <p:cNvPr id="91" name="Rectangle 90">
            <a:extLst>
              <a:ext uri="{FF2B5EF4-FFF2-40B4-BE49-F238E27FC236}">
                <a16:creationId xmlns:a16="http://schemas.microsoft.com/office/drawing/2014/main" id="{312E9A9E-5A57-41AF-B997-2C98B4AD6FF2}"/>
              </a:ext>
            </a:extLst>
          </p:cNvPr>
          <p:cNvSpPr/>
          <p:nvPr/>
        </p:nvSpPr>
        <p:spPr>
          <a:xfrm>
            <a:off x="8430652" y="2966029"/>
            <a:ext cx="761998"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61</a:t>
            </a:r>
          </a:p>
        </p:txBody>
      </p:sp>
      <p:sp>
        <p:nvSpPr>
          <p:cNvPr id="92" name="Rectangle 91">
            <a:extLst>
              <a:ext uri="{FF2B5EF4-FFF2-40B4-BE49-F238E27FC236}">
                <a16:creationId xmlns:a16="http://schemas.microsoft.com/office/drawing/2014/main" id="{F7CBC5C8-65D2-446A-B363-2377BA75C1F9}"/>
              </a:ext>
            </a:extLst>
          </p:cNvPr>
          <p:cNvSpPr/>
          <p:nvPr/>
        </p:nvSpPr>
        <p:spPr>
          <a:xfrm>
            <a:off x="8432192" y="3424384"/>
            <a:ext cx="761998"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30</a:t>
            </a:r>
          </a:p>
        </p:txBody>
      </p:sp>
      <p:sp>
        <p:nvSpPr>
          <p:cNvPr id="93" name="Rectangle 92">
            <a:extLst>
              <a:ext uri="{FF2B5EF4-FFF2-40B4-BE49-F238E27FC236}">
                <a16:creationId xmlns:a16="http://schemas.microsoft.com/office/drawing/2014/main" id="{49FB40B5-C988-4F76-B059-0EF729676AED}"/>
              </a:ext>
            </a:extLst>
          </p:cNvPr>
          <p:cNvSpPr/>
          <p:nvPr/>
        </p:nvSpPr>
        <p:spPr>
          <a:xfrm>
            <a:off x="8426033" y="3882739"/>
            <a:ext cx="761997"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15</a:t>
            </a:r>
          </a:p>
        </p:txBody>
      </p:sp>
      <p:sp>
        <p:nvSpPr>
          <p:cNvPr id="94" name="Rectangle 93">
            <a:extLst>
              <a:ext uri="{FF2B5EF4-FFF2-40B4-BE49-F238E27FC236}">
                <a16:creationId xmlns:a16="http://schemas.microsoft.com/office/drawing/2014/main" id="{BF5253B1-C3DA-4B02-BF82-BF0E6A2EF07D}"/>
              </a:ext>
            </a:extLst>
          </p:cNvPr>
          <p:cNvSpPr/>
          <p:nvPr/>
        </p:nvSpPr>
        <p:spPr>
          <a:xfrm>
            <a:off x="8433728" y="4341094"/>
            <a:ext cx="761998"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7</a:t>
            </a:r>
          </a:p>
        </p:txBody>
      </p:sp>
      <p:sp>
        <p:nvSpPr>
          <p:cNvPr id="95" name="Rectangle 94">
            <a:extLst>
              <a:ext uri="{FF2B5EF4-FFF2-40B4-BE49-F238E27FC236}">
                <a16:creationId xmlns:a16="http://schemas.microsoft.com/office/drawing/2014/main" id="{C3D31CD6-AB89-4EB2-B723-313D8ED5F4B1}"/>
              </a:ext>
            </a:extLst>
          </p:cNvPr>
          <p:cNvSpPr/>
          <p:nvPr/>
        </p:nvSpPr>
        <p:spPr>
          <a:xfrm>
            <a:off x="8429112" y="4799449"/>
            <a:ext cx="761998"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3</a:t>
            </a:r>
          </a:p>
        </p:txBody>
      </p:sp>
      <p:sp>
        <p:nvSpPr>
          <p:cNvPr id="96" name="Rectangle 95">
            <a:extLst>
              <a:ext uri="{FF2B5EF4-FFF2-40B4-BE49-F238E27FC236}">
                <a16:creationId xmlns:a16="http://schemas.microsoft.com/office/drawing/2014/main" id="{DAF0233F-E0B5-4E18-8065-CF9BC3D4EBEE}"/>
              </a:ext>
            </a:extLst>
          </p:cNvPr>
          <p:cNvSpPr/>
          <p:nvPr/>
        </p:nvSpPr>
        <p:spPr>
          <a:xfrm>
            <a:off x="8427572" y="5257800"/>
            <a:ext cx="761998" cy="419100"/>
          </a:xfrm>
          <a:prstGeom prst="rect">
            <a:avLst/>
          </a:prstGeom>
          <a:solidFill>
            <a:srgbClr val="EEECE1"/>
          </a:solidFill>
          <a:ln w="12700" cap="flat" cmpd="sng" algn="ctr">
            <a:solidFill>
              <a:srgbClr val="F48CAF"/>
            </a:solidFill>
            <a:prstDash val="solid"/>
          </a:ln>
          <a:effectLst/>
        </p:spPr>
        <p:txBody>
          <a:bodyPr rtlCol="0" anchor="ctr"/>
          <a:lstStyle/>
          <a:p>
            <a:pPr algn="ctr"/>
            <a:r>
              <a:rPr lang="en-US" sz="2000" kern="0" dirty="0">
                <a:solidFill>
                  <a:prstClr val="black"/>
                </a:solidFill>
              </a:rPr>
              <a:t>1</a:t>
            </a:r>
          </a:p>
        </p:txBody>
      </p:sp>
      <p:sp>
        <p:nvSpPr>
          <p:cNvPr id="97" name="Rectangle 96">
            <a:extLst>
              <a:ext uri="{FF2B5EF4-FFF2-40B4-BE49-F238E27FC236}">
                <a16:creationId xmlns:a16="http://schemas.microsoft.com/office/drawing/2014/main" id="{FE93BFCB-D4E1-4DA1-A3C1-8140D49B4028}"/>
              </a:ext>
            </a:extLst>
          </p:cNvPr>
          <p:cNvSpPr/>
          <p:nvPr/>
        </p:nvSpPr>
        <p:spPr>
          <a:xfrm>
            <a:off x="10807229" y="1132609"/>
            <a:ext cx="1205344" cy="419100"/>
          </a:xfrm>
          <a:prstGeom prst="rect">
            <a:avLst/>
          </a:prstGeom>
          <a:solidFill>
            <a:schemeClr val="tx2">
              <a:lumMod val="20000"/>
              <a:lumOff val="80000"/>
            </a:scheme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424242"/>
                </a:solidFill>
                <a:effectLst/>
                <a:uLnTx/>
                <a:uFillTx/>
                <a:ea typeface="+mn-ea"/>
                <a:cs typeface="+mn-cs"/>
              </a:rPr>
              <a:t>1234</a:t>
            </a:r>
          </a:p>
        </p:txBody>
      </p:sp>
      <p:sp>
        <p:nvSpPr>
          <p:cNvPr id="98" name="Rectangle 97">
            <a:extLst>
              <a:ext uri="{FF2B5EF4-FFF2-40B4-BE49-F238E27FC236}">
                <a16:creationId xmlns:a16="http://schemas.microsoft.com/office/drawing/2014/main" id="{053BDF60-C59F-4207-ABEA-234626DBF796}"/>
              </a:ext>
            </a:extLst>
          </p:cNvPr>
          <p:cNvSpPr/>
          <p:nvPr/>
        </p:nvSpPr>
        <p:spPr>
          <a:xfrm>
            <a:off x="10782073" y="2044701"/>
            <a:ext cx="1205344" cy="419100"/>
          </a:xfrm>
          <a:prstGeom prst="rect">
            <a:avLst/>
          </a:prstGeom>
          <a:solidFill>
            <a:schemeClr val="tx2">
              <a:lumMod val="20000"/>
              <a:lumOff val="80000"/>
            </a:schemeClr>
          </a:solidFill>
          <a:ln w="12700" cap="flat" cmpd="sng" algn="ctr">
            <a:noFill/>
            <a:prstDash val="solid"/>
          </a:ln>
          <a:effectLst/>
        </p:spPr>
        <p:txBody>
          <a:bodyPr rtlCol="0" anchor="ctr"/>
          <a:lstStyle/>
          <a:p>
            <a:pPr algn="ctr"/>
            <a:r>
              <a:rPr lang="en-US" sz="2000" kern="0" dirty="0">
                <a:solidFill>
                  <a:srgbClr val="424242"/>
                </a:solidFill>
              </a:rPr>
              <a:t>4936</a:t>
            </a:r>
          </a:p>
        </p:txBody>
      </p:sp>
      <p:sp>
        <p:nvSpPr>
          <p:cNvPr id="99" name="Rectangle 98">
            <a:extLst>
              <a:ext uri="{FF2B5EF4-FFF2-40B4-BE49-F238E27FC236}">
                <a16:creationId xmlns:a16="http://schemas.microsoft.com/office/drawing/2014/main" id="{E575AAA2-7649-4B80-A22F-74EEEFCD8825}"/>
              </a:ext>
            </a:extLst>
          </p:cNvPr>
          <p:cNvSpPr/>
          <p:nvPr/>
        </p:nvSpPr>
        <p:spPr>
          <a:xfrm>
            <a:off x="10782073" y="3006441"/>
            <a:ext cx="1205344" cy="419100"/>
          </a:xfrm>
          <a:prstGeom prst="rect">
            <a:avLst/>
          </a:prstGeom>
          <a:solidFill>
            <a:schemeClr val="tx2">
              <a:lumMod val="20000"/>
              <a:lumOff val="80000"/>
            </a:schemeClr>
          </a:solidFill>
          <a:ln w="12700" cap="flat" cmpd="sng" algn="ctr">
            <a:noFill/>
            <a:prstDash val="solid"/>
          </a:ln>
          <a:effectLst/>
        </p:spPr>
        <p:txBody>
          <a:bodyPr rtlCol="0" anchor="ctr"/>
          <a:lstStyle/>
          <a:p>
            <a:pPr algn="ctr"/>
            <a:r>
              <a:rPr lang="en-US" sz="2000" kern="0" dirty="0">
                <a:solidFill>
                  <a:srgbClr val="424242"/>
                </a:solidFill>
              </a:rPr>
              <a:t>19744</a:t>
            </a:r>
          </a:p>
        </p:txBody>
      </p:sp>
      <p:sp>
        <p:nvSpPr>
          <p:cNvPr id="100" name="Rectangle 99">
            <a:extLst>
              <a:ext uri="{FF2B5EF4-FFF2-40B4-BE49-F238E27FC236}">
                <a16:creationId xmlns:a16="http://schemas.microsoft.com/office/drawing/2014/main" id="{C1B6E3E0-4ED6-4D68-9E51-F617D912E9F5}"/>
              </a:ext>
            </a:extLst>
          </p:cNvPr>
          <p:cNvSpPr/>
          <p:nvPr/>
        </p:nvSpPr>
        <p:spPr>
          <a:xfrm>
            <a:off x="10782074" y="3878116"/>
            <a:ext cx="1205343" cy="419100"/>
          </a:xfrm>
          <a:prstGeom prst="rect">
            <a:avLst/>
          </a:prstGeom>
          <a:solidFill>
            <a:schemeClr val="tx2">
              <a:lumMod val="20000"/>
              <a:lumOff val="80000"/>
            </a:schemeClr>
          </a:solidFill>
          <a:ln w="12700" cap="flat" cmpd="sng" algn="ctr">
            <a:noFill/>
            <a:prstDash val="solid"/>
          </a:ln>
          <a:effectLst/>
        </p:spPr>
        <p:txBody>
          <a:bodyPr rtlCol="0" anchor="ctr"/>
          <a:lstStyle/>
          <a:p>
            <a:pPr algn="ctr"/>
            <a:r>
              <a:rPr lang="en-US" sz="2000" kern="0" dirty="0">
                <a:solidFill>
                  <a:srgbClr val="424242"/>
                </a:solidFill>
              </a:rPr>
              <a:t>78976</a:t>
            </a:r>
          </a:p>
        </p:txBody>
      </p:sp>
      <p:sp>
        <p:nvSpPr>
          <p:cNvPr id="101" name="Rectangle 100">
            <a:extLst>
              <a:ext uri="{FF2B5EF4-FFF2-40B4-BE49-F238E27FC236}">
                <a16:creationId xmlns:a16="http://schemas.microsoft.com/office/drawing/2014/main" id="{75F3AAF2-E8C4-4E39-8DDB-1221D2BB3FC9}"/>
              </a:ext>
            </a:extLst>
          </p:cNvPr>
          <p:cNvSpPr/>
          <p:nvPr/>
        </p:nvSpPr>
        <p:spPr>
          <a:xfrm>
            <a:off x="10782073" y="4341094"/>
            <a:ext cx="1205344" cy="419100"/>
          </a:xfrm>
          <a:prstGeom prst="rect">
            <a:avLst/>
          </a:prstGeom>
          <a:solidFill>
            <a:schemeClr val="tx2">
              <a:lumMod val="20000"/>
              <a:lumOff val="80000"/>
            </a:schemeClr>
          </a:solidFill>
          <a:ln w="12700" cap="flat" cmpd="sng" algn="ctr">
            <a:noFill/>
            <a:prstDash val="solid"/>
          </a:ln>
          <a:effectLst/>
        </p:spPr>
        <p:txBody>
          <a:bodyPr rtlCol="0" anchor="ctr"/>
          <a:lstStyle/>
          <a:p>
            <a:pPr algn="ctr"/>
            <a:r>
              <a:rPr lang="en-US" sz="2000" kern="0" dirty="0">
                <a:solidFill>
                  <a:srgbClr val="424242"/>
                </a:solidFill>
              </a:rPr>
              <a:t>157952</a:t>
            </a:r>
          </a:p>
        </p:txBody>
      </p:sp>
      <p:sp>
        <p:nvSpPr>
          <p:cNvPr id="102" name="Rectangle 101">
            <a:extLst>
              <a:ext uri="{FF2B5EF4-FFF2-40B4-BE49-F238E27FC236}">
                <a16:creationId xmlns:a16="http://schemas.microsoft.com/office/drawing/2014/main" id="{0FA96962-1FDE-44C1-B400-4146AD4A121D}"/>
              </a:ext>
            </a:extLst>
          </p:cNvPr>
          <p:cNvSpPr/>
          <p:nvPr/>
        </p:nvSpPr>
        <p:spPr>
          <a:xfrm>
            <a:off x="10782073" y="4799449"/>
            <a:ext cx="1205344" cy="419100"/>
          </a:xfrm>
          <a:prstGeom prst="rect">
            <a:avLst/>
          </a:prstGeom>
          <a:solidFill>
            <a:schemeClr val="tx2">
              <a:lumMod val="20000"/>
              <a:lumOff val="80000"/>
            </a:schemeClr>
          </a:solidFill>
          <a:ln w="12700" cap="flat" cmpd="sng" algn="ctr">
            <a:noFill/>
            <a:prstDash val="solid"/>
          </a:ln>
          <a:effectLst/>
        </p:spPr>
        <p:txBody>
          <a:bodyPr rtlCol="0" anchor="ctr"/>
          <a:lstStyle/>
          <a:p>
            <a:pPr algn="ctr"/>
            <a:r>
              <a:rPr lang="en-US" sz="2000" kern="0" dirty="0">
                <a:solidFill>
                  <a:srgbClr val="424242"/>
                </a:solidFill>
              </a:rPr>
              <a:t>315904</a:t>
            </a:r>
          </a:p>
        </p:txBody>
      </p:sp>
      <p:sp>
        <p:nvSpPr>
          <p:cNvPr id="103" name="Rectangle 102">
            <a:extLst>
              <a:ext uri="{FF2B5EF4-FFF2-40B4-BE49-F238E27FC236}">
                <a16:creationId xmlns:a16="http://schemas.microsoft.com/office/drawing/2014/main" id="{EB1E8F37-E00A-439C-BAAE-A7065C1C6139}"/>
              </a:ext>
            </a:extLst>
          </p:cNvPr>
          <p:cNvSpPr/>
          <p:nvPr/>
        </p:nvSpPr>
        <p:spPr>
          <a:xfrm>
            <a:off x="10782073" y="5257800"/>
            <a:ext cx="1205344" cy="419100"/>
          </a:xfrm>
          <a:prstGeom prst="rect">
            <a:avLst/>
          </a:prstGeom>
          <a:solidFill>
            <a:schemeClr val="tx2">
              <a:lumMod val="20000"/>
              <a:lumOff val="80000"/>
            </a:schemeClr>
          </a:solidFill>
          <a:ln w="12700" cap="flat" cmpd="sng" algn="ctr">
            <a:noFill/>
            <a:prstDash val="solid"/>
          </a:ln>
          <a:effectLst/>
        </p:spPr>
        <p:txBody>
          <a:bodyPr rtlCol="0" anchor="ctr"/>
          <a:lstStyle/>
          <a:p>
            <a:pPr algn="ctr"/>
            <a:r>
              <a:rPr lang="en-US" sz="2000" kern="0" dirty="0">
                <a:solidFill>
                  <a:srgbClr val="424242"/>
                </a:solidFill>
              </a:rPr>
              <a:t>631808</a:t>
            </a:r>
          </a:p>
        </p:txBody>
      </p:sp>
      <p:cxnSp>
        <p:nvCxnSpPr>
          <p:cNvPr id="104" name="Straight Connector 103">
            <a:extLst>
              <a:ext uri="{FF2B5EF4-FFF2-40B4-BE49-F238E27FC236}">
                <a16:creationId xmlns:a16="http://schemas.microsoft.com/office/drawing/2014/main" id="{252F9A69-C043-408F-9087-2E4769AC4A11}"/>
              </a:ext>
            </a:extLst>
          </p:cNvPr>
          <p:cNvCxnSpPr>
            <a:stCxn id="78" idx="1"/>
          </p:cNvCxnSpPr>
          <p:nvPr/>
        </p:nvCxnSpPr>
        <p:spPr>
          <a:xfrm>
            <a:off x="9335813" y="1800514"/>
            <a:ext cx="2651604" cy="28286"/>
          </a:xfrm>
          <a:prstGeom prst="line">
            <a:avLst/>
          </a:prstGeom>
          <a:noFill/>
          <a:ln w="38100" cap="flat" cmpd="sng" algn="ctr">
            <a:solidFill>
              <a:srgbClr val="FF0000"/>
            </a:solidFill>
            <a:prstDash val="sysDot"/>
          </a:ln>
          <a:effectLst/>
        </p:spPr>
      </p:cxnSp>
      <p:cxnSp>
        <p:nvCxnSpPr>
          <p:cNvPr id="105" name="Straight Connector 104">
            <a:extLst>
              <a:ext uri="{FF2B5EF4-FFF2-40B4-BE49-F238E27FC236}">
                <a16:creationId xmlns:a16="http://schemas.microsoft.com/office/drawing/2014/main" id="{8E3D2CD6-367F-417D-90CF-9A9CD00C981D}"/>
              </a:ext>
            </a:extLst>
          </p:cNvPr>
          <p:cNvCxnSpPr>
            <a:cxnSpLocks/>
          </p:cNvCxnSpPr>
          <p:nvPr/>
        </p:nvCxnSpPr>
        <p:spPr>
          <a:xfrm>
            <a:off x="9338893" y="2730671"/>
            <a:ext cx="2661102" cy="17318"/>
          </a:xfrm>
          <a:prstGeom prst="line">
            <a:avLst/>
          </a:prstGeom>
          <a:noFill/>
          <a:ln w="38100" cap="flat" cmpd="sng" algn="ctr">
            <a:solidFill>
              <a:srgbClr val="FF0000"/>
            </a:solidFill>
            <a:prstDash val="sysDot"/>
          </a:ln>
          <a:effectLst/>
        </p:spPr>
      </p:cxnSp>
      <p:cxnSp>
        <p:nvCxnSpPr>
          <p:cNvPr id="106" name="Straight Connector 105">
            <a:extLst>
              <a:ext uri="{FF2B5EF4-FFF2-40B4-BE49-F238E27FC236}">
                <a16:creationId xmlns:a16="http://schemas.microsoft.com/office/drawing/2014/main" id="{018F616D-3AA5-4AD4-B18C-FDE2FDF47A96}"/>
              </a:ext>
            </a:extLst>
          </p:cNvPr>
          <p:cNvCxnSpPr>
            <a:stCxn id="82" idx="1"/>
          </p:cNvCxnSpPr>
          <p:nvPr/>
        </p:nvCxnSpPr>
        <p:spPr>
          <a:xfrm>
            <a:off x="9346592" y="3633934"/>
            <a:ext cx="2640825" cy="24245"/>
          </a:xfrm>
          <a:prstGeom prst="line">
            <a:avLst/>
          </a:prstGeom>
          <a:noFill/>
          <a:ln w="38100" cap="flat" cmpd="sng" algn="ctr">
            <a:solidFill>
              <a:srgbClr val="FF0000"/>
            </a:solidFill>
            <a:prstDash val="sysDot"/>
          </a:ln>
          <a:effectLst/>
        </p:spPr>
      </p:cxnSp>
      <p:sp>
        <p:nvSpPr>
          <p:cNvPr id="107" name="Rectangle 106">
            <a:extLst>
              <a:ext uri="{FF2B5EF4-FFF2-40B4-BE49-F238E27FC236}">
                <a16:creationId xmlns:a16="http://schemas.microsoft.com/office/drawing/2014/main" id="{011C2514-733F-4496-B69D-B65DC780CC8D}"/>
              </a:ext>
            </a:extLst>
          </p:cNvPr>
          <p:cNvSpPr/>
          <p:nvPr/>
        </p:nvSpPr>
        <p:spPr>
          <a:xfrm>
            <a:off x="10528316" y="5935525"/>
            <a:ext cx="1459101" cy="451338"/>
          </a:xfrm>
          <a:prstGeom prst="rect">
            <a:avLst/>
          </a:prstGeom>
          <a:solidFill>
            <a:srgbClr val="DFDFE9"/>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424242"/>
                </a:solidFill>
                <a:effectLst/>
                <a:uLnTx/>
                <a:uFillTx/>
                <a:ea typeface="+mn-ea"/>
                <a:cs typeface="+mn-cs"/>
              </a:rPr>
              <a:t>1210554</a:t>
            </a:r>
          </a:p>
        </p:txBody>
      </p:sp>
      <p:cxnSp>
        <p:nvCxnSpPr>
          <p:cNvPr id="108" name="Straight Connector 107">
            <a:extLst>
              <a:ext uri="{FF2B5EF4-FFF2-40B4-BE49-F238E27FC236}">
                <a16:creationId xmlns:a16="http://schemas.microsoft.com/office/drawing/2014/main" id="{A17CEBA4-DDF7-4659-9058-BD2D52EC65B7}"/>
              </a:ext>
            </a:extLst>
          </p:cNvPr>
          <p:cNvCxnSpPr/>
          <p:nvPr/>
        </p:nvCxnSpPr>
        <p:spPr>
          <a:xfrm>
            <a:off x="10539251" y="5791200"/>
            <a:ext cx="1459101" cy="0"/>
          </a:xfrm>
          <a:prstGeom prst="line">
            <a:avLst/>
          </a:prstGeom>
          <a:noFill/>
          <a:ln w="19050" cap="flat" cmpd="sng" algn="ctr">
            <a:solidFill>
              <a:srgbClr val="C00000"/>
            </a:solidFill>
            <a:prstDash val="solid"/>
          </a:ln>
          <a:effectLst/>
        </p:spPr>
      </p:cxnSp>
    </p:spTree>
    <p:extLst>
      <p:ext uri="{BB962C8B-B14F-4D97-AF65-F5344CB8AC3E}">
        <p14:creationId xmlns:p14="http://schemas.microsoft.com/office/powerpoint/2010/main" val="319548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500"/>
                                        <p:tgtEl>
                                          <p:spTgt spid="76">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500"/>
                                        <p:tgtEl>
                                          <p:spTgt spid="8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fade">
                                      <p:cBhvr>
                                        <p:cTn id="20" dur="500"/>
                                        <p:tgtEl>
                                          <p:spTgt spid="77"/>
                                        </p:tgtEl>
                                      </p:cBhvr>
                                    </p:animEffect>
                                  </p:childTnLst>
                                </p:cTn>
                              </p:par>
                              <p:par>
                                <p:cTn id="21" presetID="10" presetClass="entr" presetSubtype="0" fill="hold" nodeType="withEffect">
                                  <p:stCondLst>
                                    <p:cond delay="0"/>
                                  </p:stCondLst>
                                  <p:childTnLst>
                                    <p:set>
                                      <p:cBhvr>
                                        <p:cTn id="22" dur="1" fill="hold">
                                          <p:stCondLst>
                                            <p:cond delay="0"/>
                                          </p:stCondLst>
                                        </p:cTn>
                                        <p:tgtEl>
                                          <p:spTgt spid="76">
                                            <p:txEl>
                                              <p:pRg st="2" end="2"/>
                                            </p:txEl>
                                          </p:spTgt>
                                        </p:tgtEl>
                                        <p:attrNameLst>
                                          <p:attrName>style.visibility</p:attrName>
                                        </p:attrNameLst>
                                      </p:cBhvr>
                                      <p:to>
                                        <p:strVal val="visible"/>
                                      </p:to>
                                    </p:set>
                                    <p:animEffect transition="in" filter="fade">
                                      <p:cBhvr>
                                        <p:cTn id="23" dur="500"/>
                                        <p:tgtEl>
                                          <p:spTgt spid="76">
                                            <p:txEl>
                                              <p:pRg st="2" end="2"/>
                                            </p:txEl>
                                          </p:spTgt>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76">
                                            <p:txEl>
                                              <p:pRg st="3" end="3"/>
                                            </p:txEl>
                                          </p:spTgt>
                                        </p:tgtEl>
                                        <p:attrNameLst>
                                          <p:attrName>style.visibility</p:attrName>
                                        </p:attrNameLst>
                                      </p:cBhvr>
                                      <p:to>
                                        <p:strVal val="visible"/>
                                      </p:to>
                                    </p:set>
                                    <p:animEffect transition="in" filter="fade">
                                      <p:cBhvr>
                                        <p:cTn id="27" dur="500"/>
                                        <p:tgtEl>
                                          <p:spTgt spid="7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6">
                                            <p:txEl>
                                              <p:pRg st="4" end="4"/>
                                            </p:txEl>
                                          </p:spTgt>
                                        </p:tgtEl>
                                        <p:attrNameLst>
                                          <p:attrName>style.visibility</p:attrName>
                                        </p:attrNameLst>
                                      </p:cBhvr>
                                      <p:to>
                                        <p:strVal val="visible"/>
                                      </p:to>
                                    </p:set>
                                    <p:animEffect transition="in" filter="fade">
                                      <p:cBhvr>
                                        <p:cTn id="32" dur="500"/>
                                        <p:tgtEl>
                                          <p:spTgt spid="76">
                                            <p:txEl>
                                              <p:pRg st="4" end="4"/>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500"/>
                                        <p:tgtEl>
                                          <p:spTgt spid="8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fade">
                                      <p:cBhvr>
                                        <p:cTn id="41" dur="500"/>
                                        <p:tgtEl>
                                          <p:spTgt spid="8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fade">
                                      <p:cBhvr>
                                        <p:cTn id="46" dur="500"/>
                                        <p:tgtEl>
                                          <p:spTgt spid="9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fade">
                                      <p:cBhvr>
                                        <p:cTn id="49" dur="500"/>
                                        <p:tgtEl>
                                          <p:spTgt spid="9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500"/>
                                        <p:tgtEl>
                                          <p:spTgt spid="9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500"/>
                                        <p:tgtEl>
                                          <p:spTgt spid="9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500"/>
                                        <p:tgtEl>
                                          <p:spTgt spid="9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500"/>
                                        <p:tgtEl>
                                          <p:spTgt spid="9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6">
                                            <p:txEl>
                                              <p:pRg st="5" end="5"/>
                                            </p:txEl>
                                          </p:spTgt>
                                        </p:tgtEl>
                                        <p:attrNameLst>
                                          <p:attrName>style.visibility</p:attrName>
                                        </p:attrNameLst>
                                      </p:cBhvr>
                                      <p:to>
                                        <p:strVal val="visible"/>
                                      </p:to>
                                    </p:set>
                                    <p:animEffect transition="in" filter="fade">
                                      <p:cBhvr>
                                        <p:cTn id="69" dur="500"/>
                                        <p:tgtEl>
                                          <p:spTgt spid="76">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fade">
                                      <p:cBhvr>
                                        <p:cTn id="74" dur="500"/>
                                        <p:tgtEl>
                                          <p:spTgt spid="7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9"/>
                                        </p:tgtEl>
                                        <p:attrNameLst>
                                          <p:attrName>style.visibility</p:attrName>
                                        </p:attrNameLst>
                                      </p:cBhvr>
                                      <p:to>
                                        <p:strVal val="visible"/>
                                      </p:to>
                                    </p:set>
                                    <p:animEffect transition="in" filter="fade">
                                      <p:cBhvr>
                                        <p:cTn id="79" dur="500"/>
                                        <p:tgtEl>
                                          <p:spTgt spid="7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fade">
                                      <p:cBhvr>
                                        <p:cTn id="84" dur="500"/>
                                        <p:tgtEl>
                                          <p:spTgt spid="8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fade">
                                      <p:cBhvr>
                                        <p:cTn id="87" dur="500"/>
                                        <p:tgtEl>
                                          <p:spTgt spid="8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2"/>
                                        </p:tgtEl>
                                        <p:attrNameLst>
                                          <p:attrName>style.visibility</p:attrName>
                                        </p:attrNameLst>
                                      </p:cBhvr>
                                      <p:to>
                                        <p:strVal val="visible"/>
                                      </p:to>
                                    </p:set>
                                    <p:animEffect transition="in" filter="fade">
                                      <p:cBhvr>
                                        <p:cTn id="90" dur="500"/>
                                        <p:tgtEl>
                                          <p:spTgt spid="8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3"/>
                                        </p:tgtEl>
                                        <p:attrNameLst>
                                          <p:attrName>style.visibility</p:attrName>
                                        </p:attrNameLst>
                                      </p:cBhvr>
                                      <p:to>
                                        <p:strVal val="visible"/>
                                      </p:to>
                                    </p:set>
                                    <p:animEffect transition="in" filter="fade">
                                      <p:cBhvr>
                                        <p:cTn id="93" dur="500"/>
                                        <p:tgtEl>
                                          <p:spTgt spid="8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4"/>
                                        </p:tgtEl>
                                        <p:attrNameLst>
                                          <p:attrName>style.visibility</p:attrName>
                                        </p:attrNameLst>
                                      </p:cBhvr>
                                      <p:to>
                                        <p:strVal val="visible"/>
                                      </p:to>
                                    </p:set>
                                    <p:animEffect transition="in" filter="fade">
                                      <p:cBhvr>
                                        <p:cTn id="96" dur="500"/>
                                        <p:tgtEl>
                                          <p:spTgt spid="8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animEffect transition="in" filter="fade">
                                      <p:cBhvr>
                                        <p:cTn id="99" dur="500"/>
                                        <p:tgtEl>
                                          <p:spTgt spid="8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6"/>
                                        </p:tgtEl>
                                        <p:attrNameLst>
                                          <p:attrName>style.visibility</p:attrName>
                                        </p:attrNameLst>
                                      </p:cBhvr>
                                      <p:to>
                                        <p:strVal val="visible"/>
                                      </p:to>
                                    </p:set>
                                    <p:animEffect transition="in" filter="fade">
                                      <p:cBhvr>
                                        <p:cTn id="102" dur="500"/>
                                        <p:tgtEl>
                                          <p:spTgt spid="8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76">
                                            <p:txEl>
                                              <p:pRg st="6" end="6"/>
                                            </p:txEl>
                                          </p:spTgt>
                                        </p:tgtEl>
                                        <p:attrNameLst>
                                          <p:attrName>style.visibility</p:attrName>
                                        </p:attrNameLst>
                                      </p:cBhvr>
                                      <p:to>
                                        <p:strVal val="visible"/>
                                      </p:to>
                                    </p:set>
                                    <p:animEffect transition="in" filter="fade">
                                      <p:cBhvr>
                                        <p:cTn id="107" dur="500"/>
                                        <p:tgtEl>
                                          <p:spTgt spid="76">
                                            <p:txEl>
                                              <p:pRg st="6" end="6"/>
                                            </p:txEl>
                                          </p:spTgt>
                                        </p:tgtEl>
                                      </p:cBhvr>
                                    </p:animEffect>
                                  </p:childTnLst>
                                </p:cTn>
                              </p:par>
                            </p:childTnLst>
                          </p:cTn>
                        </p:par>
                        <p:par>
                          <p:cTn id="108" fill="hold">
                            <p:stCondLst>
                              <p:cond delay="500"/>
                            </p:stCondLst>
                            <p:childTnLst>
                              <p:par>
                                <p:cTn id="109" presetID="1" presetClass="emph" presetSubtype="2" fill="hold" nodeType="afterEffect">
                                  <p:stCondLst>
                                    <p:cond delay="0"/>
                                  </p:stCondLst>
                                  <p:childTnLst>
                                    <p:animClr clrSpc="rgb" dir="cw">
                                      <p:cBhvr>
                                        <p:cTn id="110" dur="2000" fill="hold"/>
                                        <p:tgtEl>
                                          <p:spTgt spid="88"/>
                                        </p:tgtEl>
                                        <p:attrNameLst>
                                          <p:attrName>fillcolor</p:attrName>
                                        </p:attrNameLst>
                                      </p:cBhvr>
                                      <p:to>
                                        <a:srgbClr val="909090"/>
                                      </p:to>
                                    </p:animClr>
                                    <p:set>
                                      <p:cBhvr>
                                        <p:cTn id="111" dur="2000" fill="hold"/>
                                        <p:tgtEl>
                                          <p:spTgt spid="88"/>
                                        </p:tgtEl>
                                        <p:attrNameLst>
                                          <p:attrName>fill.type</p:attrName>
                                        </p:attrNameLst>
                                      </p:cBhvr>
                                      <p:to>
                                        <p:strVal val="solid"/>
                                      </p:to>
                                    </p:set>
                                    <p:set>
                                      <p:cBhvr>
                                        <p:cTn id="112" dur="2000" fill="hold"/>
                                        <p:tgtEl>
                                          <p:spTgt spid="88"/>
                                        </p:tgtEl>
                                        <p:attrNameLst>
                                          <p:attrName>fill.on</p:attrName>
                                        </p:attrNameLst>
                                      </p:cBhvr>
                                      <p:to>
                                        <p:strVal val="true"/>
                                      </p:to>
                                    </p:set>
                                  </p:childTnLst>
                                </p:cTn>
                              </p:par>
                              <p:par>
                                <p:cTn id="113" presetID="1" presetClass="emph" presetSubtype="2" fill="hold" nodeType="withEffect">
                                  <p:stCondLst>
                                    <p:cond delay="0"/>
                                  </p:stCondLst>
                                  <p:childTnLst>
                                    <p:animClr clrSpc="rgb" dir="cw">
                                      <p:cBhvr>
                                        <p:cTn id="114" dur="2000" fill="hold"/>
                                        <p:tgtEl>
                                          <p:spTgt spid="90"/>
                                        </p:tgtEl>
                                        <p:attrNameLst>
                                          <p:attrName>fillcolor</p:attrName>
                                        </p:attrNameLst>
                                      </p:cBhvr>
                                      <p:to>
                                        <a:srgbClr val="909090"/>
                                      </p:to>
                                    </p:animClr>
                                    <p:set>
                                      <p:cBhvr>
                                        <p:cTn id="115" dur="2000" fill="hold"/>
                                        <p:tgtEl>
                                          <p:spTgt spid="90"/>
                                        </p:tgtEl>
                                        <p:attrNameLst>
                                          <p:attrName>fill.type</p:attrName>
                                        </p:attrNameLst>
                                      </p:cBhvr>
                                      <p:to>
                                        <p:strVal val="solid"/>
                                      </p:to>
                                    </p:set>
                                    <p:set>
                                      <p:cBhvr>
                                        <p:cTn id="116" dur="2000" fill="hold"/>
                                        <p:tgtEl>
                                          <p:spTgt spid="90"/>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2000" fill="hold"/>
                                        <p:tgtEl>
                                          <p:spTgt spid="92"/>
                                        </p:tgtEl>
                                        <p:attrNameLst>
                                          <p:attrName>fillcolor</p:attrName>
                                        </p:attrNameLst>
                                      </p:cBhvr>
                                      <p:to>
                                        <a:srgbClr val="909090"/>
                                      </p:to>
                                    </p:animClr>
                                    <p:set>
                                      <p:cBhvr>
                                        <p:cTn id="119" dur="2000" fill="hold"/>
                                        <p:tgtEl>
                                          <p:spTgt spid="92"/>
                                        </p:tgtEl>
                                        <p:attrNameLst>
                                          <p:attrName>fill.type</p:attrName>
                                        </p:attrNameLst>
                                      </p:cBhvr>
                                      <p:to>
                                        <p:strVal val="solid"/>
                                      </p:to>
                                    </p:set>
                                    <p:set>
                                      <p:cBhvr>
                                        <p:cTn id="120" dur="2000" fill="hold"/>
                                        <p:tgtEl>
                                          <p:spTgt spid="92"/>
                                        </p:tgtEl>
                                        <p:attrNameLst>
                                          <p:attrName>fill.on</p:attrName>
                                        </p:attrNameLst>
                                      </p:cBhvr>
                                      <p:to>
                                        <p:strVal val="true"/>
                                      </p:to>
                                    </p:set>
                                  </p:childTnLst>
                                </p:cTn>
                              </p:par>
                            </p:childTnLst>
                          </p:cTn>
                        </p:par>
                        <p:par>
                          <p:cTn id="121" fill="hold">
                            <p:stCondLst>
                              <p:cond delay="2500"/>
                            </p:stCondLst>
                            <p:childTnLst>
                              <p:par>
                                <p:cTn id="122" presetID="10" presetClass="entr" presetSubtype="0" fill="hold" nodeType="afterEffect">
                                  <p:stCondLst>
                                    <p:cond delay="0"/>
                                  </p:stCondLst>
                                  <p:childTnLst>
                                    <p:set>
                                      <p:cBhvr>
                                        <p:cTn id="123" dur="1" fill="hold">
                                          <p:stCondLst>
                                            <p:cond delay="0"/>
                                          </p:stCondLst>
                                        </p:cTn>
                                        <p:tgtEl>
                                          <p:spTgt spid="104"/>
                                        </p:tgtEl>
                                        <p:attrNameLst>
                                          <p:attrName>style.visibility</p:attrName>
                                        </p:attrNameLst>
                                      </p:cBhvr>
                                      <p:to>
                                        <p:strVal val="visible"/>
                                      </p:to>
                                    </p:set>
                                    <p:animEffect transition="in" filter="fade">
                                      <p:cBhvr>
                                        <p:cTn id="124" dur="500"/>
                                        <p:tgtEl>
                                          <p:spTgt spid="104"/>
                                        </p:tgtEl>
                                      </p:cBhvr>
                                    </p:animEffect>
                                  </p:childTnLst>
                                </p:cTn>
                              </p:par>
                              <p:par>
                                <p:cTn id="125" presetID="10" presetClass="entr" presetSubtype="0" fill="hold" nodeType="withEffect">
                                  <p:stCondLst>
                                    <p:cond delay="0"/>
                                  </p:stCondLst>
                                  <p:childTnLst>
                                    <p:set>
                                      <p:cBhvr>
                                        <p:cTn id="126" dur="1" fill="hold">
                                          <p:stCondLst>
                                            <p:cond delay="0"/>
                                          </p:stCondLst>
                                        </p:cTn>
                                        <p:tgtEl>
                                          <p:spTgt spid="105"/>
                                        </p:tgtEl>
                                        <p:attrNameLst>
                                          <p:attrName>style.visibility</p:attrName>
                                        </p:attrNameLst>
                                      </p:cBhvr>
                                      <p:to>
                                        <p:strVal val="visible"/>
                                      </p:to>
                                    </p:set>
                                    <p:animEffect transition="in" filter="fade">
                                      <p:cBhvr>
                                        <p:cTn id="127" dur="500"/>
                                        <p:tgtEl>
                                          <p:spTgt spid="105"/>
                                        </p:tgtEl>
                                      </p:cBhvr>
                                    </p:animEffect>
                                  </p:childTnLst>
                                </p:cTn>
                              </p:par>
                              <p:par>
                                <p:cTn id="128" presetID="10" presetClass="entr" presetSubtype="0" fill="hold" nodeType="withEffect">
                                  <p:stCondLst>
                                    <p:cond delay="0"/>
                                  </p:stCondLst>
                                  <p:childTnLst>
                                    <p:set>
                                      <p:cBhvr>
                                        <p:cTn id="129" dur="1" fill="hold">
                                          <p:stCondLst>
                                            <p:cond delay="0"/>
                                          </p:stCondLst>
                                        </p:cTn>
                                        <p:tgtEl>
                                          <p:spTgt spid="106"/>
                                        </p:tgtEl>
                                        <p:attrNameLst>
                                          <p:attrName>style.visibility</p:attrName>
                                        </p:attrNameLst>
                                      </p:cBhvr>
                                      <p:to>
                                        <p:strVal val="visible"/>
                                      </p:to>
                                    </p:set>
                                    <p:animEffect transition="in" filter="fade">
                                      <p:cBhvr>
                                        <p:cTn id="130" dur="500"/>
                                        <p:tgtEl>
                                          <p:spTgt spid="10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76">
                                            <p:txEl>
                                              <p:pRg st="7" end="7"/>
                                            </p:txEl>
                                          </p:spTgt>
                                        </p:tgtEl>
                                        <p:attrNameLst>
                                          <p:attrName>style.visibility</p:attrName>
                                        </p:attrNameLst>
                                      </p:cBhvr>
                                      <p:to>
                                        <p:strVal val="visible"/>
                                      </p:to>
                                    </p:set>
                                    <p:animEffect transition="in" filter="fade">
                                      <p:cBhvr>
                                        <p:cTn id="135" dur="500"/>
                                        <p:tgtEl>
                                          <p:spTgt spid="76">
                                            <p:txEl>
                                              <p:pRg st="7" end="7"/>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97"/>
                                        </p:tgtEl>
                                        <p:attrNameLst>
                                          <p:attrName>style.visibility</p:attrName>
                                        </p:attrNameLst>
                                      </p:cBhvr>
                                      <p:to>
                                        <p:strVal val="visible"/>
                                      </p:to>
                                    </p:set>
                                    <p:animEffect transition="in" filter="fade">
                                      <p:cBhvr>
                                        <p:cTn id="140" dur="500"/>
                                        <p:tgtEl>
                                          <p:spTgt spid="97"/>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98"/>
                                        </p:tgtEl>
                                        <p:attrNameLst>
                                          <p:attrName>style.visibility</p:attrName>
                                        </p:attrNameLst>
                                      </p:cBhvr>
                                      <p:to>
                                        <p:strVal val="visible"/>
                                      </p:to>
                                    </p:set>
                                    <p:animEffect transition="in" filter="fade">
                                      <p:cBhvr>
                                        <p:cTn id="143" dur="500"/>
                                        <p:tgtEl>
                                          <p:spTgt spid="98"/>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99"/>
                                        </p:tgtEl>
                                        <p:attrNameLst>
                                          <p:attrName>style.visibility</p:attrName>
                                        </p:attrNameLst>
                                      </p:cBhvr>
                                      <p:to>
                                        <p:strVal val="visible"/>
                                      </p:to>
                                    </p:set>
                                    <p:animEffect transition="in" filter="fade">
                                      <p:cBhvr>
                                        <p:cTn id="146" dur="500"/>
                                        <p:tgtEl>
                                          <p:spTgt spid="99"/>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00"/>
                                        </p:tgtEl>
                                        <p:attrNameLst>
                                          <p:attrName>style.visibility</p:attrName>
                                        </p:attrNameLst>
                                      </p:cBhvr>
                                      <p:to>
                                        <p:strVal val="visible"/>
                                      </p:to>
                                    </p:set>
                                    <p:animEffect transition="in" filter="fade">
                                      <p:cBhvr>
                                        <p:cTn id="149" dur="500"/>
                                        <p:tgtEl>
                                          <p:spTgt spid="10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01"/>
                                        </p:tgtEl>
                                        <p:attrNameLst>
                                          <p:attrName>style.visibility</p:attrName>
                                        </p:attrNameLst>
                                      </p:cBhvr>
                                      <p:to>
                                        <p:strVal val="visible"/>
                                      </p:to>
                                    </p:set>
                                    <p:animEffect transition="in" filter="fade">
                                      <p:cBhvr>
                                        <p:cTn id="152" dur="500"/>
                                        <p:tgtEl>
                                          <p:spTgt spid="101"/>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02"/>
                                        </p:tgtEl>
                                        <p:attrNameLst>
                                          <p:attrName>style.visibility</p:attrName>
                                        </p:attrNameLst>
                                      </p:cBhvr>
                                      <p:to>
                                        <p:strVal val="visible"/>
                                      </p:to>
                                    </p:set>
                                    <p:animEffect transition="in" filter="fade">
                                      <p:cBhvr>
                                        <p:cTn id="155" dur="500"/>
                                        <p:tgtEl>
                                          <p:spTgt spid="102"/>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3"/>
                                        </p:tgtEl>
                                        <p:attrNameLst>
                                          <p:attrName>style.visibility</p:attrName>
                                        </p:attrNameLst>
                                      </p:cBhvr>
                                      <p:to>
                                        <p:strVal val="visible"/>
                                      </p:to>
                                    </p:set>
                                    <p:animEffect transition="in" filter="fade">
                                      <p:cBhvr>
                                        <p:cTn id="158" dur="500"/>
                                        <p:tgtEl>
                                          <p:spTgt spid="103"/>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08"/>
                                        </p:tgtEl>
                                        <p:attrNameLst>
                                          <p:attrName>style.visibility</p:attrName>
                                        </p:attrNameLst>
                                      </p:cBhvr>
                                      <p:to>
                                        <p:strVal val="visible"/>
                                      </p:to>
                                    </p:set>
                                    <p:animEffect transition="in" filter="fade">
                                      <p:cBhvr>
                                        <p:cTn id="163" dur="500"/>
                                        <p:tgtEl>
                                          <p:spTgt spid="10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07"/>
                                        </p:tgtEl>
                                        <p:attrNameLst>
                                          <p:attrName>style.visibility</p:attrName>
                                        </p:attrNameLst>
                                      </p:cBhvr>
                                      <p:to>
                                        <p:strVal val="visible"/>
                                      </p:to>
                                    </p:set>
                                    <p:animEffect transition="in" filter="fade">
                                      <p:cBhvr>
                                        <p:cTn id="166"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14</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291669"/>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15" name="Title 1">
            <a:extLst>
              <a:ext uri="{FF2B5EF4-FFF2-40B4-BE49-F238E27FC236}">
                <a16:creationId xmlns:a16="http://schemas.microsoft.com/office/drawing/2014/main" id="{A6ADE4AF-02B8-4FD0-AEFB-F627257C3B14}"/>
              </a:ext>
            </a:extLst>
          </p:cNvPr>
          <p:cNvSpPr txBox="1">
            <a:spLocks/>
          </p:cNvSpPr>
          <p:nvPr/>
        </p:nvSpPr>
        <p:spPr>
          <a:xfrm>
            <a:off x="682595" y="-32954"/>
            <a:ext cx="112291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185C5"/>
                </a:solidFill>
                <a:latin typeface="Cambria" pitchFamily="18" charset="0"/>
                <a:ea typeface="Cambria" pitchFamily="18" charset="0"/>
                <a:cs typeface="Times New Roman" pitchFamily="18" charset="0"/>
              </a:rPr>
              <a:t>Importance of choosing a right algorithm </a:t>
            </a:r>
            <a:r>
              <a:rPr lang="en-US" sz="3600" dirty="0">
                <a:solidFill>
                  <a:srgbClr val="C30909"/>
                </a:solidFill>
                <a:latin typeface="Cambria" pitchFamily="18" charset="0"/>
                <a:ea typeface="Cambria" pitchFamily="18" charset="0"/>
                <a:cs typeface="Times New Roman" pitchFamily="18" charset="0"/>
              </a:rPr>
              <a:t>(Simple Multiplication Methods)</a:t>
            </a:r>
            <a:endParaRPr lang="en-US" dirty="0">
              <a:solidFill>
                <a:srgbClr val="C30909"/>
              </a:solidFill>
              <a:latin typeface="Cambria" pitchFamily="18" charset="0"/>
              <a:ea typeface="Cambria" pitchFamily="18" charset="0"/>
              <a:cs typeface="Times New Roman" pitchFamily="18" charset="0"/>
            </a:endParaRPr>
          </a:p>
        </p:txBody>
      </p:sp>
      <p:sp>
        <p:nvSpPr>
          <p:cNvPr id="53" name="Content Placeholder 2">
            <a:extLst>
              <a:ext uri="{FF2B5EF4-FFF2-40B4-BE49-F238E27FC236}">
                <a16:creationId xmlns:a16="http://schemas.microsoft.com/office/drawing/2014/main" id="{28F6B223-7123-43F8-8E99-234E302417ED}"/>
              </a:ext>
            </a:extLst>
          </p:cNvPr>
          <p:cNvSpPr>
            <a:spLocks noGrp="1"/>
          </p:cNvSpPr>
          <p:nvPr>
            <p:ph idx="1"/>
          </p:nvPr>
        </p:nvSpPr>
        <p:spPr>
          <a:xfrm>
            <a:off x="131180" y="1338254"/>
            <a:ext cx="11929641" cy="5115756"/>
          </a:xfrm>
        </p:spPr>
        <p:txBody>
          <a:bodyPr>
            <a:normAutofit/>
          </a:bodyPr>
          <a:lstStyle/>
          <a:p>
            <a:pPr marL="0" indent="0">
              <a:buNone/>
            </a:pPr>
            <a:r>
              <a:rPr lang="en-US" sz="2400" b="1" dirty="0">
                <a:solidFill>
                  <a:schemeClr val="accent6">
                    <a:lumMod val="75000"/>
                  </a:schemeClr>
                </a:solidFill>
              </a:rPr>
              <a:t>4. Multiplication by divide and conquer</a:t>
            </a:r>
          </a:p>
          <a:p>
            <a:r>
              <a:rPr lang="en-US" sz="2400" dirty="0"/>
              <a:t>Both the multiplicand and the multiplier must have </a:t>
            </a:r>
            <a:r>
              <a:rPr lang="en-US" sz="2400" dirty="0">
                <a:solidFill>
                  <a:srgbClr val="AD1457"/>
                </a:solidFill>
              </a:rPr>
              <a:t>the same number of digits </a:t>
            </a:r>
            <a:r>
              <a:rPr lang="en-US" sz="2400" dirty="0"/>
              <a:t>and this number be a power of 2. If not then it can be done by </a:t>
            </a:r>
          </a:p>
          <a:p>
            <a:pPr marL="0" indent="0">
              <a:buNone/>
            </a:pPr>
            <a:r>
              <a:rPr lang="en-US" sz="2400" dirty="0">
                <a:solidFill>
                  <a:srgbClr val="AD1457"/>
                </a:solidFill>
              </a:rPr>
              <a:t>   adding zeros on the left </a:t>
            </a:r>
            <a:r>
              <a:rPr lang="en-US" sz="2400" dirty="0"/>
              <a:t>if necessary.</a:t>
            </a:r>
          </a:p>
          <a:p>
            <a:endParaRPr lang="en-US" sz="2400" dirty="0"/>
          </a:p>
          <a:p>
            <a:pPr marL="265113" lvl="1" indent="-265113">
              <a:spcBef>
                <a:spcPts val="1000"/>
              </a:spcBef>
              <a:buFont typeface="Wingdings 3" panose="05040102010807070707" pitchFamily="18" charset="2"/>
              <a:buChar char=""/>
            </a:pPr>
            <a:endParaRPr lang="en-US" sz="2000" dirty="0"/>
          </a:p>
        </p:txBody>
      </p:sp>
      <p:graphicFrame>
        <p:nvGraphicFramePr>
          <p:cNvPr id="54" name="Table 53">
            <a:extLst>
              <a:ext uri="{FF2B5EF4-FFF2-40B4-BE49-F238E27FC236}">
                <a16:creationId xmlns:a16="http://schemas.microsoft.com/office/drawing/2014/main" id="{F4DB018E-14FC-4CC8-BC24-D7F222F2C936}"/>
              </a:ext>
            </a:extLst>
          </p:cNvPr>
          <p:cNvGraphicFramePr>
            <a:graphicFrameLocks noGrp="1"/>
          </p:cNvGraphicFramePr>
          <p:nvPr>
            <p:extLst>
              <p:ext uri="{D42A27DB-BD31-4B8C-83A1-F6EECF244321}">
                <p14:modId xmlns:p14="http://schemas.microsoft.com/office/powerpoint/2010/main" val="213704508"/>
              </p:ext>
            </p:extLst>
          </p:nvPr>
        </p:nvGraphicFramePr>
        <p:xfrm>
          <a:off x="7974512" y="3380874"/>
          <a:ext cx="3657600" cy="370840"/>
        </p:xfrm>
        <a:graphic>
          <a:graphicData uri="http://schemas.openxmlformats.org/drawingml/2006/table">
            <a:tbl>
              <a:tblPr firstRow="1" bandRow="1">
                <a:tableStyleId>{D7AC3CCA-C797-4891-BE02-D94E43425B78}</a:tableStyleId>
              </a:tblPr>
              <a:tblGrid>
                <a:gridCol w="1295400">
                  <a:extLst>
                    <a:ext uri="{9D8B030D-6E8A-4147-A177-3AD203B41FA5}">
                      <a16:colId xmlns:a16="http://schemas.microsoft.com/office/drawing/2014/main" val="1127431462"/>
                    </a:ext>
                  </a:extLst>
                </a:gridCol>
                <a:gridCol w="762000">
                  <a:extLst>
                    <a:ext uri="{9D8B030D-6E8A-4147-A177-3AD203B41FA5}">
                      <a16:colId xmlns:a16="http://schemas.microsoft.com/office/drawing/2014/main" val="798515959"/>
                    </a:ext>
                  </a:extLst>
                </a:gridCol>
                <a:gridCol w="1600200">
                  <a:extLst>
                    <a:ext uri="{9D8B030D-6E8A-4147-A177-3AD203B41FA5}">
                      <a16:colId xmlns:a16="http://schemas.microsoft.com/office/drawing/2014/main" val="120324378"/>
                    </a:ext>
                  </a:extLst>
                </a:gridCol>
              </a:tblGrid>
              <a:tr h="370840">
                <a:tc>
                  <a:txBody>
                    <a:bodyPr/>
                    <a:lstStyle/>
                    <a:p>
                      <a:pPr marL="0" marR="0" algn="ctr">
                        <a:lnSpc>
                          <a:spcPct val="115000"/>
                        </a:lnSpc>
                        <a:spcBef>
                          <a:spcPts val="0"/>
                        </a:spcBef>
                        <a:spcAft>
                          <a:spcPts val="0"/>
                        </a:spcAft>
                      </a:pPr>
                      <a:r>
                        <a:rPr lang="en-US" sz="2000" b="0" dirty="0">
                          <a:solidFill>
                            <a:srgbClr val="424242"/>
                          </a:solidFill>
                          <a:effectLst/>
                        </a:rPr>
                        <a:t>Multiply</a:t>
                      </a:r>
                      <a:endParaRPr lang="en-US" sz="2000" b="0" dirty="0">
                        <a:solidFill>
                          <a:srgbClr val="424242"/>
                        </a:solidFill>
                        <a:effectLst/>
                        <a:latin typeface="Calibri"/>
                        <a:ea typeface="Calibri"/>
                        <a:cs typeface="Times New Roman"/>
                      </a:endParaRPr>
                    </a:p>
                  </a:txBody>
                  <a:tcPr marL="68580" marR="68580" marT="0" marB="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0" marR="0" algn="ctr">
                        <a:lnSpc>
                          <a:spcPct val="115000"/>
                        </a:lnSpc>
                        <a:spcBef>
                          <a:spcPts val="0"/>
                        </a:spcBef>
                        <a:spcAft>
                          <a:spcPts val="0"/>
                        </a:spcAft>
                      </a:pPr>
                      <a:r>
                        <a:rPr lang="en-US" sz="2000" b="0" dirty="0">
                          <a:solidFill>
                            <a:srgbClr val="424242"/>
                          </a:solidFill>
                          <a:effectLst/>
                        </a:rPr>
                        <a:t>Shift</a:t>
                      </a:r>
                      <a:endParaRPr lang="en-US" sz="2000" b="0" dirty="0">
                        <a:solidFill>
                          <a:srgbClr val="424242"/>
                        </a:solidFill>
                        <a:effectLst/>
                        <a:latin typeface="Calibri"/>
                        <a:ea typeface="Calibri"/>
                        <a:cs typeface="Times New Roman"/>
                      </a:endParaRPr>
                    </a:p>
                  </a:txBody>
                  <a:tcPr marL="68580" marR="68580" marT="0" marB="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0" marR="0" algn="ctr">
                        <a:lnSpc>
                          <a:spcPct val="115000"/>
                        </a:lnSpc>
                        <a:spcBef>
                          <a:spcPts val="0"/>
                        </a:spcBef>
                        <a:spcAft>
                          <a:spcPts val="0"/>
                        </a:spcAft>
                      </a:pPr>
                      <a:r>
                        <a:rPr lang="en-US" sz="2000" b="0" dirty="0">
                          <a:solidFill>
                            <a:srgbClr val="424242"/>
                          </a:solidFill>
                          <a:effectLst/>
                        </a:rPr>
                        <a:t>Result</a:t>
                      </a:r>
                      <a:endParaRPr lang="en-US" sz="2000" b="0" dirty="0">
                        <a:solidFill>
                          <a:srgbClr val="424242"/>
                        </a:solidFill>
                        <a:effectLst/>
                        <a:latin typeface="Calibri"/>
                        <a:ea typeface="Calibri"/>
                        <a:cs typeface="Times New Roman"/>
                      </a:endParaRPr>
                    </a:p>
                  </a:txBody>
                  <a:tcPr marL="68580" marR="68580" marT="0" marB="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60640161"/>
                  </a:ext>
                </a:extLst>
              </a:tr>
            </a:tbl>
          </a:graphicData>
        </a:graphic>
      </p:graphicFrame>
      <p:graphicFrame>
        <p:nvGraphicFramePr>
          <p:cNvPr id="55" name="Table 54">
            <a:extLst>
              <a:ext uri="{FF2B5EF4-FFF2-40B4-BE49-F238E27FC236}">
                <a16:creationId xmlns:a16="http://schemas.microsoft.com/office/drawing/2014/main" id="{0E6A3005-4E1C-4532-8DD5-CF0BDC2A902A}"/>
              </a:ext>
            </a:extLst>
          </p:cNvPr>
          <p:cNvGraphicFramePr>
            <a:graphicFrameLocks noGrp="1"/>
          </p:cNvGraphicFramePr>
          <p:nvPr>
            <p:extLst>
              <p:ext uri="{D42A27DB-BD31-4B8C-83A1-F6EECF244321}">
                <p14:modId xmlns:p14="http://schemas.microsoft.com/office/powerpoint/2010/main" val="1715692095"/>
              </p:ext>
            </p:extLst>
          </p:nvPr>
        </p:nvGraphicFramePr>
        <p:xfrm>
          <a:off x="7974512" y="3840713"/>
          <a:ext cx="3657600" cy="370840"/>
        </p:xfrm>
        <a:graphic>
          <a:graphicData uri="http://schemas.openxmlformats.org/drawingml/2006/table">
            <a:tbl>
              <a:tblPr firstRow="1" bandRow="1">
                <a:tableStyleId>{D7AC3CCA-C797-4891-BE02-D94E43425B78}</a:tableStyleId>
              </a:tblPr>
              <a:tblGrid>
                <a:gridCol w="1295400">
                  <a:extLst>
                    <a:ext uri="{9D8B030D-6E8A-4147-A177-3AD203B41FA5}">
                      <a16:colId xmlns:a16="http://schemas.microsoft.com/office/drawing/2014/main" val="1127431462"/>
                    </a:ext>
                  </a:extLst>
                </a:gridCol>
                <a:gridCol w="762000">
                  <a:extLst>
                    <a:ext uri="{9D8B030D-6E8A-4147-A177-3AD203B41FA5}">
                      <a16:colId xmlns:a16="http://schemas.microsoft.com/office/drawing/2014/main" val="798515959"/>
                    </a:ext>
                  </a:extLst>
                </a:gridCol>
                <a:gridCol w="1600200">
                  <a:extLst>
                    <a:ext uri="{9D8B030D-6E8A-4147-A177-3AD203B41FA5}">
                      <a16:colId xmlns:a16="http://schemas.microsoft.com/office/drawing/2014/main" val="120324378"/>
                    </a:ext>
                  </a:extLst>
                </a:gridCol>
              </a:tblGrid>
              <a:tr h="370840">
                <a:tc>
                  <a:txBody>
                    <a:bodyPr/>
                    <a:lstStyle/>
                    <a:p>
                      <a:pPr marL="0" marR="0" algn="ctr">
                        <a:lnSpc>
                          <a:spcPct val="115000"/>
                        </a:lnSpc>
                        <a:spcBef>
                          <a:spcPts val="0"/>
                        </a:spcBef>
                        <a:spcAft>
                          <a:spcPts val="0"/>
                        </a:spcAft>
                      </a:pPr>
                      <a:r>
                        <a:rPr lang="en-US" sz="2000" b="0" dirty="0">
                          <a:solidFill>
                            <a:srgbClr val="424242"/>
                          </a:solidFill>
                          <a:effectLst/>
                        </a:rPr>
                        <a:t>(09) * (12)</a:t>
                      </a:r>
                      <a:endParaRPr lang="en-US" sz="2000" b="0" dirty="0">
                        <a:solidFill>
                          <a:srgbClr val="424242"/>
                        </a:solidFill>
                        <a:effectLst/>
                        <a:latin typeface="Calibri"/>
                        <a:ea typeface="Calibri"/>
                        <a:cs typeface="Times New Roman"/>
                      </a:endParaRPr>
                    </a:p>
                  </a:txBody>
                  <a:tcPr marL="68580" marR="68580" marT="0"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r>
                        <a:rPr lang="en-US" sz="2000" b="0" dirty="0">
                          <a:solidFill>
                            <a:srgbClr val="424242"/>
                          </a:solidFill>
                          <a:effectLst/>
                        </a:rPr>
                        <a:t>4</a:t>
                      </a:r>
                      <a:endParaRPr lang="en-US" sz="2000" b="0" dirty="0">
                        <a:solidFill>
                          <a:srgbClr val="424242"/>
                        </a:solidFill>
                        <a:effectLst/>
                        <a:latin typeface="Calibri"/>
                        <a:ea typeface="Calibri"/>
                        <a:cs typeface="Times New Roman"/>
                      </a:endParaRPr>
                    </a:p>
                  </a:txBody>
                  <a:tcPr marL="68580" marR="68580" marT="0"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endParaRPr lang="en-US" sz="2000" b="0" dirty="0">
                        <a:solidFill>
                          <a:schemeClr val="accent2">
                            <a:lumMod val="50000"/>
                          </a:schemeClr>
                        </a:solidFill>
                        <a:effectLst/>
                        <a:latin typeface="Calibri"/>
                        <a:ea typeface="Calibri"/>
                        <a:cs typeface="Times New Roman"/>
                      </a:endParaRPr>
                    </a:p>
                  </a:txBody>
                  <a:tcPr marL="68580" marR="68580" marT="0" marB="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360640161"/>
                  </a:ext>
                </a:extLst>
              </a:tr>
            </a:tbl>
          </a:graphicData>
        </a:graphic>
      </p:graphicFrame>
      <p:graphicFrame>
        <p:nvGraphicFramePr>
          <p:cNvPr id="56" name="Table 55">
            <a:extLst>
              <a:ext uri="{FF2B5EF4-FFF2-40B4-BE49-F238E27FC236}">
                <a16:creationId xmlns:a16="http://schemas.microsoft.com/office/drawing/2014/main" id="{1909F947-77C9-4555-B1CB-A6BBB4F7D64D}"/>
              </a:ext>
            </a:extLst>
          </p:cNvPr>
          <p:cNvGraphicFramePr>
            <a:graphicFrameLocks noGrp="1"/>
          </p:cNvGraphicFramePr>
          <p:nvPr>
            <p:extLst>
              <p:ext uri="{D42A27DB-BD31-4B8C-83A1-F6EECF244321}">
                <p14:modId xmlns:p14="http://schemas.microsoft.com/office/powerpoint/2010/main" val="3675693621"/>
              </p:ext>
            </p:extLst>
          </p:nvPr>
        </p:nvGraphicFramePr>
        <p:xfrm>
          <a:off x="7974512" y="4300552"/>
          <a:ext cx="3657600" cy="370840"/>
        </p:xfrm>
        <a:graphic>
          <a:graphicData uri="http://schemas.openxmlformats.org/drawingml/2006/table">
            <a:tbl>
              <a:tblPr firstRow="1" bandRow="1">
                <a:tableStyleId>{D7AC3CCA-C797-4891-BE02-D94E43425B78}</a:tableStyleId>
              </a:tblPr>
              <a:tblGrid>
                <a:gridCol w="1295400">
                  <a:extLst>
                    <a:ext uri="{9D8B030D-6E8A-4147-A177-3AD203B41FA5}">
                      <a16:colId xmlns:a16="http://schemas.microsoft.com/office/drawing/2014/main" val="1127431462"/>
                    </a:ext>
                  </a:extLst>
                </a:gridCol>
                <a:gridCol w="744415">
                  <a:extLst>
                    <a:ext uri="{9D8B030D-6E8A-4147-A177-3AD203B41FA5}">
                      <a16:colId xmlns:a16="http://schemas.microsoft.com/office/drawing/2014/main" val="798515959"/>
                    </a:ext>
                  </a:extLst>
                </a:gridCol>
                <a:gridCol w="1617785">
                  <a:extLst>
                    <a:ext uri="{9D8B030D-6E8A-4147-A177-3AD203B41FA5}">
                      <a16:colId xmlns:a16="http://schemas.microsoft.com/office/drawing/2014/main" val="120324378"/>
                    </a:ext>
                  </a:extLst>
                </a:gridCol>
              </a:tblGrid>
              <a:tr h="370840">
                <a:tc>
                  <a:txBody>
                    <a:bodyPr/>
                    <a:lstStyle/>
                    <a:p>
                      <a:pPr marL="0" marR="0" algn="ctr">
                        <a:lnSpc>
                          <a:spcPct val="115000"/>
                        </a:lnSpc>
                        <a:spcBef>
                          <a:spcPts val="0"/>
                        </a:spcBef>
                        <a:spcAft>
                          <a:spcPts val="0"/>
                        </a:spcAft>
                      </a:pPr>
                      <a:r>
                        <a:rPr lang="en-US" sz="2000" b="0" dirty="0">
                          <a:solidFill>
                            <a:srgbClr val="424242"/>
                          </a:solidFill>
                          <a:effectLst/>
                        </a:rPr>
                        <a:t>(09) * (34)</a:t>
                      </a:r>
                      <a:endParaRPr lang="en-US" sz="2000" b="0" dirty="0">
                        <a:solidFill>
                          <a:srgbClr val="424242"/>
                        </a:solidFill>
                        <a:effectLst/>
                        <a:latin typeface="Calibri"/>
                        <a:ea typeface="Calibri"/>
                        <a:cs typeface="Times New Roman"/>
                      </a:endParaRPr>
                    </a:p>
                  </a:txBody>
                  <a:tcPr marL="68580" marR="68580" marT="0"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r>
                        <a:rPr lang="en-US" sz="2000" b="0" dirty="0">
                          <a:solidFill>
                            <a:srgbClr val="424242"/>
                          </a:solidFill>
                          <a:effectLst/>
                        </a:rPr>
                        <a:t>2</a:t>
                      </a:r>
                      <a:endParaRPr lang="en-US" sz="2000" b="0" dirty="0">
                        <a:solidFill>
                          <a:srgbClr val="424242"/>
                        </a:solidFill>
                        <a:effectLst/>
                        <a:latin typeface="Calibri"/>
                        <a:ea typeface="Calibri"/>
                        <a:cs typeface="Times New Roman"/>
                      </a:endParaRPr>
                    </a:p>
                  </a:txBody>
                  <a:tcPr marL="68580" marR="68580" marT="0"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tc>
                  <a:txBody>
                    <a:bodyPr/>
                    <a:lstStyle/>
                    <a:p>
                      <a:pPr marL="0" marR="0" algn="r">
                        <a:lnSpc>
                          <a:spcPct val="115000"/>
                        </a:lnSpc>
                        <a:spcBef>
                          <a:spcPts val="0"/>
                        </a:spcBef>
                        <a:spcAft>
                          <a:spcPts val="0"/>
                        </a:spcAft>
                      </a:pPr>
                      <a:endParaRPr lang="en-US" sz="2000" b="0" dirty="0">
                        <a:solidFill>
                          <a:srgbClr val="FF0000"/>
                        </a:solidFill>
                        <a:effectLst/>
                        <a:latin typeface="Calibri"/>
                        <a:ea typeface="Calibri"/>
                        <a:cs typeface="Times New Roman"/>
                      </a:endParaRPr>
                    </a:p>
                  </a:txBody>
                  <a:tcPr marL="68580" marR="68580" marT="0" marB="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360640161"/>
                  </a:ext>
                </a:extLst>
              </a:tr>
            </a:tbl>
          </a:graphicData>
        </a:graphic>
      </p:graphicFrame>
      <p:graphicFrame>
        <p:nvGraphicFramePr>
          <p:cNvPr id="57" name="Table 56">
            <a:extLst>
              <a:ext uri="{FF2B5EF4-FFF2-40B4-BE49-F238E27FC236}">
                <a16:creationId xmlns:a16="http://schemas.microsoft.com/office/drawing/2014/main" id="{94017723-5E8C-412D-9A64-9E351A24135B}"/>
              </a:ext>
            </a:extLst>
          </p:cNvPr>
          <p:cNvGraphicFramePr>
            <a:graphicFrameLocks noGrp="1"/>
          </p:cNvGraphicFramePr>
          <p:nvPr>
            <p:extLst>
              <p:ext uri="{D42A27DB-BD31-4B8C-83A1-F6EECF244321}">
                <p14:modId xmlns:p14="http://schemas.microsoft.com/office/powerpoint/2010/main" val="1318167363"/>
              </p:ext>
            </p:extLst>
          </p:nvPr>
        </p:nvGraphicFramePr>
        <p:xfrm>
          <a:off x="7974512" y="4760391"/>
          <a:ext cx="3657600" cy="370840"/>
        </p:xfrm>
        <a:graphic>
          <a:graphicData uri="http://schemas.openxmlformats.org/drawingml/2006/table">
            <a:tbl>
              <a:tblPr firstRow="1" bandRow="1">
                <a:tableStyleId>{D7AC3CCA-C797-4891-BE02-D94E43425B78}</a:tableStyleId>
              </a:tblPr>
              <a:tblGrid>
                <a:gridCol w="1295400">
                  <a:extLst>
                    <a:ext uri="{9D8B030D-6E8A-4147-A177-3AD203B41FA5}">
                      <a16:colId xmlns:a16="http://schemas.microsoft.com/office/drawing/2014/main" val="1127431462"/>
                    </a:ext>
                  </a:extLst>
                </a:gridCol>
                <a:gridCol w="762000">
                  <a:extLst>
                    <a:ext uri="{9D8B030D-6E8A-4147-A177-3AD203B41FA5}">
                      <a16:colId xmlns:a16="http://schemas.microsoft.com/office/drawing/2014/main" val="798515959"/>
                    </a:ext>
                  </a:extLst>
                </a:gridCol>
                <a:gridCol w="1600200">
                  <a:extLst>
                    <a:ext uri="{9D8B030D-6E8A-4147-A177-3AD203B41FA5}">
                      <a16:colId xmlns:a16="http://schemas.microsoft.com/office/drawing/2014/main" val="120324378"/>
                    </a:ext>
                  </a:extLst>
                </a:gridCol>
              </a:tblGrid>
              <a:tr h="370840">
                <a:tc>
                  <a:txBody>
                    <a:bodyPr/>
                    <a:lstStyle/>
                    <a:p>
                      <a:pPr marL="0" marR="0" algn="ctr">
                        <a:lnSpc>
                          <a:spcPct val="115000"/>
                        </a:lnSpc>
                        <a:spcBef>
                          <a:spcPts val="0"/>
                        </a:spcBef>
                        <a:spcAft>
                          <a:spcPts val="0"/>
                        </a:spcAft>
                      </a:pPr>
                      <a:r>
                        <a:rPr lang="en-US" sz="2000" b="0" dirty="0">
                          <a:solidFill>
                            <a:srgbClr val="424242"/>
                          </a:solidFill>
                          <a:effectLst/>
                        </a:rPr>
                        <a:t>(81) * (12)</a:t>
                      </a:r>
                      <a:endParaRPr lang="en-US" sz="2000" b="0" dirty="0">
                        <a:solidFill>
                          <a:srgbClr val="424242"/>
                        </a:solidFill>
                        <a:effectLst/>
                        <a:latin typeface="Calibri"/>
                        <a:ea typeface="Calibri"/>
                        <a:cs typeface="Times New Roman"/>
                      </a:endParaRPr>
                    </a:p>
                  </a:txBody>
                  <a:tcPr marL="68580" marR="68580" marT="0" marB="0" anchor="b" anchorCtr="1">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r>
                        <a:rPr lang="en-US" sz="2000" b="0" dirty="0">
                          <a:solidFill>
                            <a:srgbClr val="424242"/>
                          </a:solidFill>
                          <a:effectLst/>
                        </a:rPr>
                        <a:t>2</a:t>
                      </a:r>
                      <a:endParaRPr lang="en-US" sz="2000" b="0" dirty="0">
                        <a:solidFill>
                          <a:srgbClr val="424242"/>
                        </a:solidFill>
                        <a:effectLst/>
                        <a:latin typeface="Calibri"/>
                        <a:ea typeface="Calibri"/>
                        <a:cs typeface="Times New Roman"/>
                      </a:endParaRPr>
                    </a:p>
                  </a:txBody>
                  <a:tcPr marL="68580" marR="68580" marT="0" marB="0" anchor="b" anchorCtr="1">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tc>
                  <a:txBody>
                    <a:bodyPr/>
                    <a:lstStyle/>
                    <a:p>
                      <a:pPr marL="0" marR="0" algn="r">
                        <a:lnSpc>
                          <a:spcPct val="115000"/>
                        </a:lnSpc>
                        <a:spcBef>
                          <a:spcPts val="0"/>
                        </a:spcBef>
                        <a:spcAft>
                          <a:spcPts val="0"/>
                        </a:spcAft>
                      </a:pPr>
                      <a:endParaRPr lang="en-US" sz="2000" b="0" dirty="0">
                        <a:solidFill>
                          <a:srgbClr val="FF0000"/>
                        </a:solidFill>
                        <a:effectLst/>
                        <a:latin typeface="Calibri"/>
                        <a:ea typeface="Calibri"/>
                        <a:cs typeface="Times New Roman"/>
                      </a:endParaRPr>
                    </a:p>
                  </a:txBody>
                  <a:tcPr marL="68580" marR="68580" marT="0" marB="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360640161"/>
                  </a:ext>
                </a:extLst>
              </a:tr>
            </a:tbl>
          </a:graphicData>
        </a:graphic>
      </p:graphicFrame>
      <p:graphicFrame>
        <p:nvGraphicFramePr>
          <p:cNvPr id="58" name="Table 57">
            <a:extLst>
              <a:ext uri="{FF2B5EF4-FFF2-40B4-BE49-F238E27FC236}">
                <a16:creationId xmlns:a16="http://schemas.microsoft.com/office/drawing/2014/main" id="{3D23ED24-E867-4BC8-9017-92B2E80E723F}"/>
              </a:ext>
            </a:extLst>
          </p:cNvPr>
          <p:cNvGraphicFramePr>
            <a:graphicFrameLocks noGrp="1"/>
          </p:cNvGraphicFramePr>
          <p:nvPr>
            <p:extLst>
              <p:ext uri="{D42A27DB-BD31-4B8C-83A1-F6EECF244321}">
                <p14:modId xmlns:p14="http://schemas.microsoft.com/office/powerpoint/2010/main" val="2088355704"/>
              </p:ext>
            </p:extLst>
          </p:nvPr>
        </p:nvGraphicFramePr>
        <p:xfrm>
          <a:off x="7974512" y="5220230"/>
          <a:ext cx="3657600" cy="370840"/>
        </p:xfrm>
        <a:graphic>
          <a:graphicData uri="http://schemas.openxmlformats.org/drawingml/2006/table">
            <a:tbl>
              <a:tblPr firstRow="1" bandRow="1">
                <a:tableStyleId>{D7AC3CCA-C797-4891-BE02-D94E43425B78}</a:tableStyleId>
              </a:tblPr>
              <a:tblGrid>
                <a:gridCol w="1295400">
                  <a:extLst>
                    <a:ext uri="{9D8B030D-6E8A-4147-A177-3AD203B41FA5}">
                      <a16:colId xmlns:a16="http://schemas.microsoft.com/office/drawing/2014/main" val="1127431462"/>
                    </a:ext>
                  </a:extLst>
                </a:gridCol>
                <a:gridCol w="762000">
                  <a:extLst>
                    <a:ext uri="{9D8B030D-6E8A-4147-A177-3AD203B41FA5}">
                      <a16:colId xmlns:a16="http://schemas.microsoft.com/office/drawing/2014/main" val="798515959"/>
                    </a:ext>
                  </a:extLst>
                </a:gridCol>
                <a:gridCol w="1600200">
                  <a:extLst>
                    <a:ext uri="{9D8B030D-6E8A-4147-A177-3AD203B41FA5}">
                      <a16:colId xmlns:a16="http://schemas.microsoft.com/office/drawing/2014/main" val="120324378"/>
                    </a:ext>
                  </a:extLst>
                </a:gridCol>
              </a:tblGrid>
              <a:tr h="370840">
                <a:tc>
                  <a:txBody>
                    <a:bodyPr/>
                    <a:lstStyle/>
                    <a:p>
                      <a:pPr marL="0" marR="0" algn="ctr">
                        <a:lnSpc>
                          <a:spcPct val="115000"/>
                        </a:lnSpc>
                        <a:spcBef>
                          <a:spcPts val="0"/>
                        </a:spcBef>
                        <a:spcAft>
                          <a:spcPts val="0"/>
                        </a:spcAft>
                      </a:pPr>
                      <a:r>
                        <a:rPr lang="en-US" sz="2000" b="0" dirty="0">
                          <a:solidFill>
                            <a:srgbClr val="424242"/>
                          </a:solidFill>
                          <a:effectLst/>
                        </a:rPr>
                        <a:t>(81) * (34)</a:t>
                      </a:r>
                      <a:endParaRPr lang="en-US" sz="2000" b="0" dirty="0">
                        <a:solidFill>
                          <a:srgbClr val="424242"/>
                        </a:solidFill>
                        <a:effectLst/>
                        <a:latin typeface="Calibri"/>
                        <a:ea typeface="Calibri"/>
                        <a:cs typeface="Times New Roman"/>
                      </a:endParaRPr>
                    </a:p>
                  </a:txBody>
                  <a:tcPr marL="68580" marR="68580" marT="0" marB="0" anchor="b" anchorCtr="1">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tc>
                  <a:txBody>
                    <a:bodyPr/>
                    <a:lstStyle/>
                    <a:p>
                      <a:pPr marL="0" marR="0" algn="ctr">
                        <a:lnSpc>
                          <a:spcPct val="115000"/>
                        </a:lnSpc>
                        <a:spcBef>
                          <a:spcPts val="0"/>
                        </a:spcBef>
                        <a:spcAft>
                          <a:spcPts val="0"/>
                        </a:spcAft>
                      </a:pPr>
                      <a:r>
                        <a:rPr lang="en-US" sz="2000" b="0" dirty="0">
                          <a:solidFill>
                            <a:srgbClr val="424242"/>
                          </a:solidFill>
                          <a:effectLst/>
                        </a:rPr>
                        <a:t>0</a:t>
                      </a:r>
                      <a:endParaRPr lang="en-US" sz="2000" b="0" dirty="0">
                        <a:solidFill>
                          <a:srgbClr val="424242"/>
                        </a:solidFill>
                        <a:effectLst/>
                        <a:latin typeface="Calibri"/>
                        <a:ea typeface="Calibri"/>
                        <a:cs typeface="Times New Roman"/>
                      </a:endParaRPr>
                    </a:p>
                  </a:txBody>
                  <a:tcPr marL="68580" marR="68580" marT="0" marB="0" anchor="b" anchorCtr="1">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tc>
                  <a:txBody>
                    <a:bodyPr/>
                    <a:lstStyle/>
                    <a:p>
                      <a:pPr marL="0" marR="0" algn="r">
                        <a:lnSpc>
                          <a:spcPct val="115000"/>
                        </a:lnSpc>
                        <a:spcBef>
                          <a:spcPts val="0"/>
                        </a:spcBef>
                        <a:spcAft>
                          <a:spcPts val="0"/>
                        </a:spcAft>
                      </a:pPr>
                      <a:endParaRPr lang="en-US" sz="2000" b="0" dirty="0">
                        <a:solidFill>
                          <a:schemeClr val="accent2">
                            <a:lumMod val="50000"/>
                          </a:schemeClr>
                        </a:solidFill>
                        <a:effectLst/>
                        <a:latin typeface="Calibri"/>
                        <a:ea typeface="Calibri"/>
                        <a:cs typeface="Times New Roman"/>
                      </a:endParaRPr>
                    </a:p>
                  </a:txBody>
                  <a:tcPr marL="68580" marR="68580" marT="0" marB="0">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360640161"/>
                  </a:ext>
                </a:extLst>
              </a:tr>
            </a:tbl>
          </a:graphicData>
        </a:graphic>
      </p:graphicFrame>
      <p:sp>
        <p:nvSpPr>
          <p:cNvPr id="59" name="Rectangle 58">
            <a:extLst>
              <a:ext uri="{FF2B5EF4-FFF2-40B4-BE49-F238E27FC236}">
                <a16:creationId xmlns:a16="http://schemas.microsoft.com/office/drawing/2014/main" id="{C6AC7C98-0B28-4B13-AECC-8CA3AE7EC14E}"/>
              </a:ext>
            </a:extLst>
          </p:cNvPr>
          <p:cNvSpPr/>
          <p:nvPr/>
        </p:nvSpPr>
        <p:spPr>
          <a:xfrm>
            <a:off x="11174912" y="3856655"/>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a:t>
            </a:r>
          </a:p>
        </p:txBody>
      </p:sp>
      <p:sp>
        <p:nvSpPr>
          <p:cNvPr id="60" name="Rectangle 59">
            <a:extLst>
              <a:ext uri="{FF2B5EF4-FFF2-40B4-BE49-F238E27FC236}">
                <a16:creationId xmlns:a16="http://schemas.microsoft.com/office/drawing/2014/main" id="{0280111E-9FEB-44DC-B15D-09C552E92C52}"/>
              </a:ext>
            </a:extLst>
          </p:cNvPr>
          <p:cNvSpPr/>
          <p:nvPr/>
        </p:nvSpPr>
        <p:spPr>
          <a:xfrm>
            <a:off x="11403512" y="3868933"/>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a:t>
            </a:r>
          </a:p>
        </p:txBody>
      </p:sp>
      <p:sp>
        <p:nvSpPr>
          <p:cNvPr id="61" name="Rectangle 60">
            <a:extLst>
              <a:ext uri="{FF2B5EF4-FFF2-40B4-BE49-F238E27FC236}">
                <a16:creationId xmlns:a16="http://schemas.microsoft.com/office/drawing/2014/main" id="{51967D92-91E4-4640-8C10-FE9CA21935A8}"/>
              </a:ext>
            </a:extLst>
          </p:cNvPr>
          <p:cNvSpPr/>
          <p:nvPr/>
        </p:nvSpPr>
        <p:spPr>
          <a:xfrm>
            <a:off x="10946312" y="3865862"/>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a:t>
            </a:r>
          </a:p>
        </p:txBody>
      </p:sp>
      <p:sp>
        <p:nvSpPr>
          <p:cNvPr id="62" name="Rectangle 61">
            <a:extLst>
              <a:ext uri="{FF2B5EF4-FFF2-40B4-BE49-F238E27FC236}">
                <a16:creationId xmlns:a16="http://schemas.microsoft.com/office/drawing/2014/main" id="{D8F7E058-2DF5-4842-9646-6BB7C767D4E1}"/>
              </a:ext>
            </a:extLst>
          </p:cNvPr>
          <p:cNvSpPr/>
          <p:nvPr/>
        </p:nvSpPr>
        <p:spPr>
          <a:xfrm>
            <a:off x="10717712" y="3862793"/>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a:t>
            </a:r>
          </a:p>
        </p:txBody>
      </p:sp>
      <p:sp>
        <p:nvSpPr>
          <p:cNvPr id="63" name="Rectangle 62">
            <a:extLst>
              <a:ext uri="{FF2B5EF4-FFF2-40B4-BE49-F238E27FC236}">
                <a16:creationId xmlns:a16="http://schemas.microsoft.com/office/drawing/2014/main" id="{C41FE2AE-3BD8-42F3-8AD1-D705C78E4B96}"/>
              </a:ext>
            </a:extLst>
          </p:cNvPr>
          <p:cNvSpPr/>
          <p:nvPr/>
        </p:nvSpPr>
        <p:spPr>
          <a:xfrm>
            <a:off x="10489112" y="3853586"/>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8</a:t>
            </a:r>
          </a:p>
        </p:txBody>
      </p:sp>
      <p:sp>
        <p:nvSpPr>
          <p:cNvPr id="64" name="Rectangle 63">
            <a:extLst>
              <a:ext uri="{FF2B5EF4-FFF2-40B4-BE49-F238E27FC236}">
                <a16:creationId xmlns:a16="http://schemas.microsoft.com/office/drawing/2014/main" id="{DD1FAD39-A394-42CB-8300-D9C37C108202}"/>
              </a:ext>
            </a:extLst>
          </p:cNvPr>
          <p:cNvSpPr/>
          <p:nvPr/>
        </p:nvSpPr>
        <p:spPr>
          <a:xfrm>
            <a:off x="10260512" y="3850517"/>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0</a:t>
            </a:r>
          </a:p>
        </p:txBody>
      </p:sp>
      <p:sp>
        <p:nvSpPr>
          <p:cNvPr id="65" name="Rectangle 64">
            <a:extLst>
              <a:ext uri="{FF2B5EF4-FFF2-40B4-BE49-F238E27FC236}">
                <a16:creationId xmlns:a16="http://schemas.microsoft.com/office/drawing/2014/main" id="{EEAFA89F-D2E4-49EE-8D0E-69BD02CB16EE}"/>
              </a:ext>
            </a:extLst>
          </p:cNvPr>
          <p:cNvSpPr/>
          <p:nvPr/>
        </p:nvSpPr>
        <p:spPr>
          <a:xfrm>
            <a:off x="10049230" y="3856550"/>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1</a:t>
            </a:r>
          </a:p>
        </p:txBody>
      </p:sp>
      <p:sp>
        <p:nvSpPr>
          <p:cNvPr id="66" name="Rectangle 65">
            <a:extLst>
              <a:ext uri="{FF2B5EF4-FFF2-40B4-BE49-F238E27FC236}">
                <a16:creationId xmlns:a16="http://schemas.microsoft.com/office/drawing/2014/main" id="{31C6AC42-ADDD-4833-A366-1D5498327EA2}"/>
              </a:ext>
            </a:extLst>
          </p:cNvPr>
          <p:cNvSpPr/>
          <p:nvPr/>
        </p:nvSpPr>
        <p:spPr>
          <a:xfrm>
            <a:off x="11174912" y="4319888"/>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a:t>
            </a:r>
          </a:p>
        </p:txBody>
      </p:sp>
      <p:sp>
        <p:nvSpPr>
          <p:cNvPr id="67" name="Rectangle 66">
            <a:extLst>
              <a:ext uri="{FF2B5EF4-FFF2-40B4-BE49-F238E27FC236}">
                <a16:creationId xmlns:a16="http://schemas.microsoft.com/office/drawing/2014/main" id="{680F240B-FD35-43EA-BE42-15F143378B0C}"/>
              </a:ext>
            </a:extLst>
          </p:cNvPr>
          <p:cNvSpPr/>
          <p:nvPr/>
        </p:nvSpPr>
        <p:spPr>
          <a:xfrm>
            <a:off x="11403512" y="4332166"/>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a:t>
            </a:r>
          </a:p>
        </p:txBody>
      </p:sp>
      <p:sp>
        <p:nvSpPr>
          <p:cNvPr id="68" name="Rectangle 67">
            <a:extLst>
              <a:ext uri="{FF2B5EF4-FFF2-40B4-BE49-F238E27FC236}">
                <a16:creationId xmlns:a16="http://schemas.microsoft.com/office/drawing/2014/main" id="{C2237DF7-0CA3-45DA-AB19-0230C8AE39D9}"/>
              </a:ext>
            </a:extLst>
          </p:cNvPr>
          <p:cNvSpPr/>
          <p:nvPr/>
        </p:nvSpPr>
        <p:spPr>
          <a:xfrm>
            <a:off x="10946312" y="4329095"/>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6</a:t>
            </a:r>
          </a:p>
        </p:txBody>
      </p:sp>
      <p:sp>
        <p:nvSpPr>
          <p:cNvPr id="69" name="Rectangle 68">
            <a:extLst>
              <a:ext uri="{FF2B5EF4-FFF2-40B4-BE49-F238E27FC236}">
                <a16:creationId xmlns:a16="http://schemas.microsoft.com/office/drawing/2014/main" id="{6000EF7B-D760-4B51-BD2D-3ADD45128FD7}"/>
              </a:ext>
            </a:extLst>
          </p:cNvPr>
          <p:cNvSpPr/>
          <p:nvPr/>
        </p:nvSpPr>
        <p:spPr>
          <a:xfrm>
            <a:off x="10717712" y="4326026"/>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0</a:t>
            </a:r>
          </a:p>
        </p:txBody>
      </p:sp>
      <p:sp>
        <p:nvSpPr>
          <p:cNvPr id="70" name="Rectangle 69">
            <a:extLst>
              <a:ext uri="{FF2B5EF4-FFF2-40B4-BE49-F238E27FC236}">
                <a16:creationId xmlns:a16="http://schemas.microsoft.com/office/drawing/2014/main" id="{126E0CD6-2066-4916-A6E8-735F5248CDEA}"/>
              </a:ext>
            </a:extLst>
          </p:cNvPr>
          <p:cNvSpPr/>
          <p:nvPr/>
        </p:nvSpPr>
        <p:spPr>
          <a:xfrm>
            <a:off x="10489112" y="4316819"/>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3</a:t>
            </a:r>
          </a:p>
        </p:txBody>
      </p:sp>
      <p:sp>
        <p:nvSpPr>
          <p:cNvPr id="71" name="Rectangle 70">
            <a:extLst>
              <a:ext uri="{FF2B5EF4-FFF2-40B4-BE49-F238E27FC236}">
                <a16:creationId xmlns:a16="http://schemas.microsoft.com/office/drawing/2014/main" id="{F74A938D-98CF-4761-9F2F-31039BA0BC21}"/>
              </a:ext>
            </a:extLst>
          </p:cNvPr>
          <p:cNvSpPr/>
          <p:nvPr/>
        </p:nvSpPr>
        <p:spPr>
          <a:xfrm>
            <a:off x="11174912" y="4777088"/>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a:t>
            </a:r>
          </a:p>
        </p:txBody>
      </p:sp>
      <p:sp>
        <p:nvSpPr>
          <p:cNvPr id="72" name="Rectangle 71">
            <a:extLst>
              <a:ext uri="{FF2B5EF4-FFF2-40B4-BE49-F238E27FC236}">
                <a16:creationId xmlns:a16="http://schemas.microsoft.com/office/drawing/2014/main" id="{0FAFC0DC-39BF-4FC2-A118-2DD418EAACAB}"/>
              </a:ext>
            </a:extLst>
          </p:cNvPr>
          <p:cNvSpPr/>
          <p:nvPr/>
        </p:nvSpPr>
        <p:spPr>
          <a:xfrm>
            <a:off x="11403512" y="4789366"/>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a:t>
            </a:r>
          </a:p>
        </p:txBody>
      </p:sp>
      <p:sp>
        <p:nvSpPr>
          <p:cNvPr id="73" name="Rectangle 72">
            <a:extLst>
              <a:ext uri="{FF2B5EF4-FFF2-40B4-BE49-F238E27FC236}">
                <a16:creationId xmlns:a16="http://schemas.microsoft.com/office/drawing/2014/main" id="{051DED8C-D46B-4223-9274-0F7ABF3F14B1}"/>
              </a:ext>
            </a:extLst>
          </p:cNvPr>
          <p:cNvSpPr/>
          <p:nvPr/>
        </p:nvSpPr>
        <p:spPr>
          <a:xfrm>
            <a:off x="10946312" y="4786295"/>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2</a:t>
            </a:r>
          </a:p>
        </p:txBody>
      </p:sp>
      <p:sp>
        <p:nvSpPr>
          <p:cNvPr id="74" name="Rectangle 73">
            <a:extLst>
              <a:ext uri="{FF2B5EF4-FFF2-40B4-BE49-F238E27FC236}">
                <a16:creationId xmlns:a16="http://schemas.microsoft.com/office/drawing/2014/main" id="{DEE99B8D-C462-41D8-89EB-A7266FB5D0AA}"/>
              </a:ext>
            </a:extLst>
          </p:cNvPr>
          <p:cNvSpPr/>
          <p:nvPr/>
        </p:nvSpPr>
        <p:spPr>
          <a:xfrm>
            <a:off x="10717712" y="4783226"/>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7</a:t>
            </a:r>
          </a:p>
        </p:txBody>
      </p:sp>
      <p:sp>
        <p:nvSpPr>
          <p:cNvPr id="75" name="Rectangle 74">
            <a:extLst>
              <a:ext uri="{FF2B5EF4-FFF2-40B4-BE49-F238E27FC236}">
                <a16:creationId xmlns:a16="http://schemas.microsoft.com/office/drawing/2014/main" id="{BE7FE6B9-B16C-4FA7-BB20-513C7983801B}"/>
              </a:ext>
            </a:extLst>
          </p:cNvPr>
          <p:cNvSpPr/>
          <p:nvPr/>
        </p:nvSpPr>
        <p:spPr>
          <a:xfrm>
            <a:off x="10489112" y="4774019"/>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9</a:t>
            </a:r>
          </a:p>
        </p:txBody>
      </p:sp>
      <p:sp>
        <p:nvSpPr>
          <p:cNvPr id="76" name="Rectangle 75">
            <a:extLst>
              <a:ext uri="{FF2B5EF4-FFF2-40B4-BE49-F238E27FC236}">
                <a16:creationId xmlns:a16="http://schemas.microsoft.com/office/drawing/2014/main" id="{9D67327B-0C2C-4C29-B740-88EF9983775B}"/>
              </a:ext>
            </a:extLst>
          </p:cNvPr>
          <p:cNvSpPr/>
          <p:nvPr/>
        </p:nvSpPr>
        <p:spPr>
          <a:xfrm>
            <a:off x="11174912" y="5228150"/>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5</a:t>
            </a:r>
          </a:p>
        </p:txBody>
      </p:sp>
      <p:sp>
        <p:nvSpPr>
          <p:cNvPr id="77" name="Rectangle 76">
            <a:extLst>
              <a:ext uri="{FF2B5EF4-FFF2-40B4-BE49-F238E27FC236}">
                <a16:creationId xmlns:a16="http://schemas.microsoft.com/office/drawing/2014/main" id="{1C0F3597-0982-4D17-862C-31736C68A451}"/>
              </a:ext>
            </a:extLst>
          </p:cNvPr>
          <p:cNvSpPr/>
          <p:nvPr/>
        </p:nvSpPr>
        <p:spPr>
          <a:xfrm>
            <a:off x="11403512" y="5240428"/>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4</a:t>
            </a:r>
          </a:p>
        </p:txBody>
      </p:sp>
      <p:sp>
        <p:nvSpPr>
          <p:cNvPr id="78" name="Rectangle 77">
            <a:extLst>
              <a:ext uri="{FF2B5EF4-FFF2-40B4-BE49-F238E27FC236}">
                <a16:creationId xmlns:a16="http://schemas.microsoft.com/office/drawing/2014/main" id="{FD3DDC9B-C6C4-41F2-9B2F-98B90BA5B6DD}"/>
              </a:ext>
            </a:extLst>
          </p:cNvPr>
          <p:cNvSpPr/>
          <p:nvPr/>
        </p:nvSpPr>
        <p:spPr>
          <a:xfrm>
            <a:off x="10946312" y="5237357"/>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7</a:t>
            </a:r>
          </a:p>
        </p:txBody>
      </p:sp>
      <p:sp>
        <p:nvSpPr>
          <p:cNvPr id="79" name="Rectangle 78">
            <a:extLst>
              <a:ext uri="{FF2B5EF4-FFF2-40B4-BE49-F238E27FC236}">
                <a16:creationId xmlns:a16="http://schemas.microsoft.com/office/drawing/2014/main" id="{FA06AE6E-1F69-4C67-B01A-9271FE17659B}"/>
              </a:ext>
            </a:extLst>
          </p:cNvPr>
          <p:cNvSpPr/>
          <p:nvPr/>
        </p:nvSpPr>
        <p:spPr>
          <a:xfrm>
            <a:off x="10717712" y="5234288"/>
            <a:ext cx="22860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2</a:t>
            </a:r>
          </a:p>
        </p:txBody>
      </p:sp>
      <p:cxnSp>
        <p:nvCxnSpPr>
          <p:cNvPr id="80" name="Straight Connector 79">
            <a:extLst>
              <a:ext uri="{FF2B5EF4-FFF2-40B4-BE49-F238E27FC236}">
                <a16:creationId xmlns:a16="http://schemas.microsoft.com/office/drawing/2014/main" id="{84050F0B-026C-4DD8-8F76-6233C502063A}"/>
              </a:ext>
            </a:extLst>
          </p:cNvPr>
          <p:cNvCxnSpPr/>
          <p:nvPr/>
        </p:nvCxnSpPr>
        <p:spPr>
          <a:xfrm>
            <a:off x="9765212" y="5761550"/>
            <a:ext cx="18669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542EECCD-90B8-48A1-A3F4-F8CD14A42732}"/>
              </a:ext>
            </a:extLst>
          </p:cNvPr>
          <p:cNvSpPr/>
          <p:nvPr/>
        </p:nvSpPr>
        <p:spPr>
          <a:xfrm>
            <a:off x="9879512" y="5884607"/>
            <a:ext cx="1725801" cy="451338"/>
          </a:xfrm>
          <a:prstGeom prst="rect">
            <a:avLst/>
          </a:prstGeom>
          <a:solidFill>
            <a:srgbClr val="DFDFE9"/>
          </a:solidFill>
          <a:ln w="12700">
            <a:solidFill>
              <a:srgbClr val="F48C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424242"/>
                </a:solidFill>
              </a:rPr>
              <a:t>1 2 1 0 5 5 4</a:t>
            </a:r>
          </a:p>
        </p:txBody>
      </p:sp>
      <p:graphicFrame>
        <p:nvGraphicFramePr>
          <p:cNvPr id="82" name="Table 81">
            <a:extLst>
              <a:ext uri="{FF2B5EF4-FFF2-40B4-BE49-F238E27FC236}">
                <a16:creationId xmlns:a16="http://schemas.microsoft.com/office/drawing/2014/main" id="{30A22E2B-E779-45A7-A997-3BF9993BC60F}"/>
              </a:ext>
            </a:extLst>
          </p:cNvPr>
          <p:cNvGraphicFramePr>
            <a:graphicFrameLocks noGrp="1"/>
          </p:cNvGraphicFramePr>
          <p:nvPr>
            <p:extLst>
              <p:ext uri="{D42A27DB-BD31-4B8C-83A1-F6EECF244321}">
                <p14:modId xmlns:p14="http://schemas.microsoft.com/office/powerpoint/2010/main" val="3577818241"/>
              </p:ext>
            </p:extLst>
          </p:nvPr>
        </p:nvGraphicFramePr>
        <p:xfrm>
          <a:off x="7936412" y="2859174"/>
          <a:ext cx="3657600" cy="370840"/>
        </p:xfrm>
        <a:graphic>
          <a:graphicData uri="http://schemas.openxmlformats.org/drawingml/2006/table">
            <a:tbl>
              <a:tblPr firstRow="1" bandRow="1">
                <a:tableStyleId>{D7AC3CCA-C797-4891-BE02-D94E43425B78}</a:tableStyleId>
              </a:tblPr>
              <a:tblGrid>
                <a:gridCol w="1770296">
                  <a:extLst>
                    <a:ext uri="{9D8B030D-6E8A-4147-A177-3AD203B41FA5}">
                      <a16:colId xmlns:a16="http://schemas.microsoft.com/office/drawing/2014/main" val="1127431462"/>
                    </a:ext>
                  </a:extLst>
                </a:gridCol>
                <a:gridCol w="1887304">
                  <a:extLst>
                    <a:ext uri="{9D8B030D-6E8A-4147-A177-3AD203B41FA5}">
                      <a16:colId xmlns:a16="http://schemas.microsoft.com/office/drawing/2014/main" val="798515959"/>
                    </a:ext>
                  </a:extLst>
                </a:gridCol>
              </a:tblGrid>
              <a:tr h="370840">
                <a:tc>
                  <a:txBody>
                    <a:bodyPr/>
                    <a:lstStyle/>
                    <a:p>
                      <a:pPr marL="0" marR="0" algn="ctr">
                        <a:lnSpc>
                          <a:spcPct val="115000"/>
                        </a:lnSpc>
                        <a:spcBef>
                          <a:spcPts val="0"/>
                        </a:spcBef>
                        <a:spcAft>
                          <a:spcPts val="0"/>
                        </a:spcAft>
                      </a:pPr>
                      <a:r>
                        <a:rPr lang="en-US" sz="2000" b="0" dirty="0">
                          <a:solidFill>
                            <a:srgbClr val="424242"/>
                          </a:solidFill>
                          <a:effectLst/>
                        </a:rPr>
                        <a:t>Multiplier</a:t>
                      </a:r>
                      <a:r>
                        <a:rPr lang="en-US" sz="2000" b="0" baseline="0" dirty="0">
                          <a:solidFill>
                            <a:srgbClr val="424242"/>
                          </a:solidFill>
                          <a:effectLst/>
                        </a:rPr>
                        <a:t> </a:t>
                      </a:r>
                      <a:endParaRPr lang="en-US" sz="2000" b="0" dirty="0">
                        <a:solidFill>
                          <a:srgbClr val="424242"/>
                        </a:solidFill>
                        <a:effectLst/>
                        <a:latin typeface="Calibri"/>
                        <a:ea typeface="Calibri"/>
                        <a:cs typeface="Times New Roman"/>
                      </a:endParaRPr>
                    </a:p>
                  </a:txBody>
                  <a:tcPr marL="68580" marR="68580" marT="0" marB="0">
                    <a:lnL w="12700" cap="flat" cmpd="sng" algn="ctr">
                      <a:solidFill>
                        <a:srgbClr val="F48CA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48CAF"/>
                      </a:solidFill>
                      <a:prstDash val="solid"/>
                      <a:round/>
                      <a:headEnd type="none" w="med" len="med"/>
                      <a:tailEnd type="none" w="med" len="med"/>
                    </a:lnT>
                    <a:lnB w="12700" cap="flat" cmpd="sng" algn="ctr">
                      <a:solidFill>
                        <a:srgbClr val="F48CA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000" b="1" dirty="0">
                          <a:solidFill>
                            <a:srgbClr val="424242"/>
                          </a:solidFill>
                          <a:effectLst/>
                          <a:latin typeface="+mn-lt"/>
                          <a:ea typeface="Calibri"/>
                          <a:cs typeface="Times New Roman"/>
                        </a:rPr>
                        <a:t>1 2 3 4</a:t>
                      </a:r>
                    </a:p>
                  </a:txBody>
                  <a:tcPr marL="68580" marR="68580" marT="0" marB="0">
                    <a:lnL w="12700" cap="flat" cmpd="sng" algn="ctr">
                      <a:noFill/>
                      <a:prstDash val="solid"/>
                      <a:round/>
                      <a:headEnd type="none" w="med" len="med"/>
                      <a:tailEnd type="none" w="med" len="med"/>
                    </a:lnL>
                    <a:lnR w="12700" cap="flat" cmpd="sng" algn="ctr">
                      <a:solidFill>
                        <a:srgbClr val="F48CAF"/>
                      </a:solidFill>
                      <a:prstDash val="solid"/>
                      <a:round/>
                      <a:headEnd type="none" w="med" len="med"/>
                      <a:tailEnd type="none" w="med" len="med"/>
                    </a:lnR>
                    <a:lnT w="12700" cap="flat" cmpd="sng" algn="ctr">
                      <a:solidFill>
                        <a:srgbClr val="F48CAF"/>
                      </a:solidFill>
                      <a:prstDash val="solid"/>
                      <a:round/>
                      <a:headEnd type="none" w="med" len="med"/>
                      <a:tailEnd type="none" w="med" len="med"/>
                    </a:lnT>
                    <a:lnB w="12700" cap="flat" cmpd="sng" algn="ctr">
                      <a:solidFill>
                        <a:srgbClr val="F48CA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640161"/>
                  </a:ext>
                </a:extLst>
              </a:tr>
            </a:tbl>
          </a:graphicData>
        </a:graphic>
      </p:graphicFrame>
      <p:graphicFrame>
        <p:nvGraphicFramePr>
          <p:cNvPr id="83" name="Table 82">
            <a:extLst>
              <a:ext uri="{FF2B5EF4-FFF2-40B4-BE49-F238E27FC236}">
                <a16:creationId xmlns:a16="http://schemas.microsoft.com/office/drawing/2014/main" id="{BA85087C-E9CD-4C38-BC6E-E0890C3F4535}"/>
              </a:ext>
            </a:extLst>
          </p:cNvPr>
          <p:cNvGraphicFramePr>
            <a:graphicFrameLocks noGrp="1"/>
          </p:cNvGraphicFramePr>
          <p:nvPr>
            <p:extLst>
              <p:ext uri="{D42A27DB-BD31-4B8C-83A1-F6EECF244321}">
                <p14:modId xmlns:p14="http://schemas.microsoft.com/office/powerpoint/2010/main" val="1429447388"/>
              </p:ext>
            </p:extLst>
          </p:nvPr>
        </p:nvGraphicFramePr>
        <p:xfrm>
          <a:off x="7936412" y="2415030"/>
          <a:ext cx="3657600" cy="370840"/>
        </p:xfrm>
        <a:graphic>
          <a:graphicData uri="http://schemas.openxmlformats.org/drawingml/2006/table">
            <a:tbl>
              <a:tblPr firstRow="1" bandRow="1">
                <a:tableStyleId>{D7AC3CCA-C797-4891-BE02-D94E43425B78}</a:tableStyleId>
              </a:tblPr>
              <a:tblGrid>
                <a:gridCol w="1756228">
                  <a:extLst>
                    <a:ext uri="{9D8B030D-6E8A-4147-A177-3AD203B41FA5}">
                      <a16:colId xmlns:a16="http://schemas.microsoft.com/office/drawing/2014/main" val="1127431462"/>
                    </a:ext>
                  </a:extLst>
                </a:gridCol>
                <a:gridCol w="1901372">
                  <a:extLst>
                    <a:ext uri="{9D8B030D-6E8A-4147-A177-3AD203B41FA5}">
                      <a16:colId xmlns:a16="http://schemas.microsoft.com/office/drawing/2014/main" val="798515959"/>
                    </a:ext>
                  </a:extLst>
                </a:gridCol>
              </a:tblGrid>
              <a:tr h="370840">
                <a:tc>
                  <a:txBody>
                    <a:bodyPr/>
                    <a:lstStyle/>
                    <a:p>
                      <a:pPr marL="0" marR="0" algn="ctr">
                        <a:lnSpc>
                          <a:spcPct val="115000"/>
                        </a:lnSpc>
                        <a:spcBef>
                          <a:spcPts val="0"/>
                        </a:spcBef>
                        <a:spcAft>
                          <a:spcPts val="0"/>
                        </a:spcAft>
                      </a:pPr>
                      <a:r>
                        <a:rPr lang="en-US" sz="2000" b="0" dirty="0">
                          <a:solidFill>
                            <a:srgbClr val="424242"/>
                          </a:solidFill>
                          <a:effectLst/>
                        </a:rPr>
                        <a:t>Multiplicand</a:t>
                      </a:r>
                      <a:endParaRPr lang="en-US" sz="2000" b="0" dirty="0">
                        <a:solidFill>
                          <a:srgbClr val="424242"/>
                        </a:solidFill>
                        <a:effectLst/>
                        <a:latin typeface="Calibri"/>
                        <a:ea typeface="Calibri"/>
                        <a:cs typeface="Times New Roman"/>
                      </a:endParaRPr>
                    </a:p>
                  </a:txBody>
                  <a:tcPr marL="68580" marR="68580" marT="0" marB="0">
                    <a:lnL w="12700" cap="flat" cmpd="sng" algn="ctr">
                      <a:solidFill>
                        <a:srgbClr val="F48CA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48CAF"/>
                      </a:solidFill>
                      <a:prstDash val="solid"/>
                      <a:round/>
                      <a:headEnd type="none" w="med" len="med"/>
                      <a:tailEnd type="none" w="med" len="med"/>
                    </a:lnT>
                    <a:lnB w="12700" cap="flat" cmpd="sng" algn="ctr">
                      <a:solidFill>
                        <a:srgbClr val="F48CA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2000" b="1" dirty="0">
                          <a:solidFill>
                            <a:srgbClr val="424242"/>
                          </a:solidFill>
                          <a:effectLst/>
                          <a:latin typeface="+mn-lt"/>
                          <a:ea typeface="Calibri"/>
                          <a:cs typeface="Times New Roman"/>
                        </a:rPr>
                        <a:t>0 9 8 1 </a:t>
                      </a:r>
                    </a:p>
                  </a:txBody>
                  <a:tcPr marL="68580" marR="68580" marT="0" marB="0">
                    <a:lnL w="12700" cap="flat" cmpd="sng" algn="ctr">
                      <a:noFill/>
                      <a:prstDash val="solid"/>
                      <a:round/>
                      <a:headEnd type="none" w="med" len="med"/>
                      <a:tailEnd type="none" w="med" len="med"/>
                    </a:lnL>
                    <a:lnR w="12700" cap="flat" cmpd="sng" algn="ctr">
                      <a:solidFill>
                        <a:srgbClr val="F48CAF"/>
                      </a:solidFill>
                      <a:prstDash val="solid"/>
                      <a:round/>
                      <a:headEnd type="none" w="med" len="med"/>
                      <a:tailEnd type="none" w="med" len="med"/>
                    </a:lnR>
                    <a:lnT w="12700" cap="flat" cmpd="sng" algn="ctr">
                      <a:solidFill>
                        <a:srgbClr val="F48CAF"/>
                      </a:solidFill>
                      <a:prstDash val="solid"/>
                      <a:round/>
                      <a:headEnd type="none" w="med" len="med"/>
                      <a:tailEnd type="none" w="med" len="med"/>
                    </a:lnT>
                    <a:lnB w="12700" cap="flat" cmpd="sng" algn="ctr">
                      <a:solidFill>
                        <a:srgbClr val="F48CA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640161"/>
                  </a:ext>
                </a:extLst>
              </a:tr>
            </a:tbl>
          </a:graphicData>
        </a:graphic>
      </p:graphicFrame>
      <p:cxnSp>
        <p:nvCxnSpPr>
          <p:cNvPr id="84" name="Straight Connector 83">
            <a:extLst>
              <a:ext uri="{FF2B5EF4-FFF2-40B4-BE49-F238E27FC236}">
                <a16:creationId xmlns:a16="http://schemas.microsoft.com/office/drawing/2014/main" id="{139A391B-8E38-4D27-8961-9D307756F195}"/>
              </a:ext>
            </a:extLst>
          </p:cNvPr>
          <p:cNvCxnSpPr/>
          <p:nvPr/>
        </p:nvCxnSpPr>
        <p:spPr>
          <a:xfrm>
            <a:off x="10643799" y="2416146"/>
            <a:ext cx="0" cy="3657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9E3E146-3F98-4BD6-A998-C9FA12A43A46}"/>
              </a:ext>
            </a:extLst>
          </p:cNvPr>
          <p:cNvCxnSpPr/>
          <p:nvPr/>
        </p:nvCxnSpPr>
        <p:spPr>
          <a:xfrm>
            <a:off x="10643799" y="2860693"/>
            <a:ext cx="0" cy="3657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6" name="Content Placeholder 2">
            <a:extLst>
              <a:ext uri="{FF2B5EF4-FFF2-40B4-BE49-F238E27FC236}">
                <a16:creationId xmlns:a16="http://schemas.microsoft.com/office/drawing/2014/main" id="{FB61D6C1-C446-4177-9FAC-9D1ABF4CDE71}"/>
              </a:ext>
            </a:extLst>
          </p:cNvPr>
          <p:cNvSpPr txBox="1">
            <a:spLocks/>
          </p:cNvSpPr>
          <p:nvPr/>
        </p:nvSpPr>
        <p:spPr>
          <a:xfrm>
            <a:off x="346062" y="3226453"/>
            <a:ext cx="7121538" cy="3162046"/>
          </a:xfrm>
          <a:prstGeom prst="rect">
            <a:avLst/>
          </a:prstGeom>
          <a:noFill/>
          <a:ln>
            <a:noFill/>
          </a:ln>
        </p:spPr>
        <p:txBody>
          <a:bodyPr vert="horz" lIns="91440" tIns="45720" rIns="91440" bIns="45720" rtlCol="0">
            <a:normAutofit fontScale="92500"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lvl="1" indent="-396875">
              <a:buFont typeface="+mj-lt"/>
              <a:buAutoNum type="romanLcPeriod"/>
            </a:pPr>
            <a:r>
              <a:rPr lang="en-US" sz="1900" dirty="0"/>
              <a:t>Multiply left half of the multiplicand by left half of multiplier and shift the result by no. of digits of multiplier </a:t>
            </a:r>
            <a:r>
              <a:rPr lang="en-US" sz="1900" b="1" dirty="0"/>
              <a:t>i.e. 4.</a:t>
            </a:r>
          </a:p>
          <a:p>
            <a:pPr marL="685800" lvl="1" indent="-396875">
              <a:buFont typeface="+mj-lt"/>
              <a:buAutoNum type="romanLcPeriod"/>
            </a:pPr>
            <a:endParaRPr lang="en-US" sz="1900" dirty="0"/>
          </a:p>
          <a:p>
            <a:pPr marL="685800" lvl="1" indent="-396875">
              <a:buFont typeface="+mj-lt"/>
              <a:buAutoNum type="romanLcPeriod"/>
            </a:pPr>
            <a:r>
              <a:rPr lang="en-US" sz="1900" dirty="0"/>
              <a:t>Multiply left half of the multiplicand by right half of the multiplier, shift the result by half the number of digits of multiplier </a:t>
            </a:r>
            <a:r>
              <a:rPr lang="en-US" sz="1900" b="1" dirty="0"/>
              <a:t>i.e. 2. </a:t>
            </a:r>
          </a:p>
          <a:p>
            <a:pPr marL="685800" lvl="1" indent="-396875">
              <a:buFont typeface="+mj-lt"/>
              <a:buAutoNum type="romanLcPeriod"/>
            </a:pPr>
            <a:endParaRPr lang="en-US" sz="1900" dirty="0"/>
          </a:p>
          <a:p>
            <a:pPr marL="685800" lvl="1" indent="-396875">
              <a:buFont typeface="+mj-lt"/>
              <a:buAutoNum type="romanLcPeriod"/>
            </a:pPr>
            <a:r>
              <a:rPr lang="en-US" sz="1900" dirty="0"/>
              <a:t>Multiply right half of the multiplicand by left half of the multiplier, shift the result by half the number of digits of multiplier </a:t>
            </a:r>
            <a:r>
              <a:rPr lang="en-US" sz="1900" b="1" dirty="0"/>
              <a:t>i.e. 2. </a:t>
            </a:r>
          </a:p>
          <a:p>
            <a:pPr marL="685800" lvl="1" indent="-396875">
              <a:buFont typeface="+mj-lt"/>
              <a:buAutoNum type="romanLcPeriod"/>
            </a:pPr>
            <a:endParaRPr lang="en-US" sz="1900" dirty="0"/>
          </a:p>
          <a:p>
            <a:pPr marL="685800" lvl="1" indent="-396875">
              <a:buFont typeface="+mj-lt"/>
              <a:buAutoNum type="romanLcPeriod"/>
            </a:pPr>
            <a:r>
              <a:rPr lang="en-US" sz="1900" dirty="0"/>
              <a:t>Multiply right half of the multiplicand by right half of the multiplier the result is </a:t>
            </a:r>
            <a:r>
              <a:rPr lang="en-US" sz="1900" b="1" dirty="0"/>
              <a:t>not</a:t>
            </a:r>
            <a:r>
              <a:rPr lang="en-US" sz="1900" dirty="0"/>
              <a:t> shifted at all.</a:t>
            </a:r>
          </a:p>
        </p:txBody>
      </p:sp>
    </p:spTree>
    <p:extLst>
      <p:ext uri="{BB962C8B-B14F-4D97-AF65-F5344CB8AC3E}">
        <p14:creationId xmlns:p14="http://schemas.microsoft.com/office/powerpoint/2010/main" val="16018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xEl>
                                              <p:pRg st="1" end="1"/>
                                            </p:txEl>
                                          </p:spTgt>
                                        </p:tgtEl>
                                        <p:attrNameLst>
                                          <p:attrName>style.visibility</p:attrName>
                                        </p:attrNameLst>
                                      </p:cBhvr>
                                      <p:to>
                                        <p:strVal val="visible"/>
                                      </p:to>
                                    </p:set>
                                    <p:animEffect transition="in" filter="fade">
                                      <p:cBhvr>
                                        <p:cTn id="11" dur="500"/>
                                        <p:tgtEl>
                                          <p:spTgt spid="5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3">
                                            <p:txEl>
                                              <p:pRg st="2" end="2"/>
                                            </p:txEl>
                                          </p:spTgt>
                                        </p:tgtEl>
                                        <p:attrNameLst>
                                          <p:attrName>style.visibility</p:attrName>
                                        </p:attrNameLst>
                                      </p:cBhvr>
                                      <p:to>
                                        <p:strVal val="visible"/>
                                      </p:to>
                                    </p:set>
                                    <p:animEffect transition="in" filter="fade">
                                      <p:cBhvr>
                                        <p:cTn id="15" dur="500"/>
                                        <p:tgtEl>
                                          <p:spTgt spid="5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wipe(up)">
                                      <p:cBhvr>
                                        <p:cTn id="28" dur="500"/>
                                        <p:tgtEl>
                                          <p:spTgt spid="84"/>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wipe(up)">
                                      <p:cBhvr>
                                        <p:cTn id="32" dur="500"/>
                                        <p:tgtEl>
                                          <p:spTgt spid="85"/>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6">
                                            <p:txEl>
                                              <p:pRg st="0" end="0"/>
                                            </p:txEl>
                                          </p:spTgt>
                                        </p:tgtEl>
                                        <p:attrNameLst>
                                          <p:attrName>style.visibility</p:attrName>
                                        </p:attrNameLst>
                                      </p:cBhvr>
                                      <p:to>
                                        <p:strVal val="visible"/>
                                      </p:to>
                                    </p:set>
                                    <p:animEffect transition="in" filter="fade">
                                      <p:cBhvr>
                                        <p:cTn id="41" dur="500"/>
                                        <p:tgtEl>
                                          <p:spTgt spid="86">
                                            <p:txEl>
                                              <p:pRg st="0" end="0"/>
                                            </p:txEl>
                                          </p:spTgt>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500"/>
                                        <p:tgtEl>
                                          <p:spTgt spid="6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500"/>
                                        <p:tgtEl>
                                          <p:spTgt spid="6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6">
                                            <p:txEl>
                                              <p:pRg st="2" end="2"/>
                                            </p:txEl>
                                          </p:spTgt>
                                        </p:tgtEl>
                                        <p:attrNameLst>
                                          <p:attrName>style.visibility</p:attrName>
                                        </p:attrNameLst>
                                      </p:cBhvr>
                                      <p:to>
                                        <p:strVal val="visible"/>
                                      </p:to>
                                    </p:set>
                                    <p:animEffect transition="in" filter="fade">
                                      <p:cBhvr>
                                        <p:cTn id="72" dur="500"/>
                                        <p:tgtEl>
                                          <p:spTgt spid="86">
                                            <p:txEl>
                                              <p:pRg st="2" end="2"/>
                                            </p:txEl>
                                          </p:spTgt>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fade">
                                      <p:cBhvr>
                                        <p:cTn id="76" dur="500"/>
                                        <p:tgtEl>
                                          <p:spTgt spid="5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500"/>
                                        <p:tgtEl>
                                          <p:spTgt spid="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8"/>
                                        </p:tgtEl>
                                        <p:attrNameLst>
                                          <p:attrName>style.visibility</p:attrName>
                                        </p:attrNameLst>
                                      </p:cBhvr>
                                      <p:to>
                                        <p:strVal val="visible"/>
                                      </p:to>
                                    </p:set>
                                    <p:animEffect transition="in" filter="fade">
                                      <p:cBhvr>
                                        <p:cTn id="86" dur="500"/>
                                        <p:tgtEl>
                                          <p:spTgt spid="6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6">
                                            <p:txEl>
                                              <p:pRg st="4" end="4"/>
                                            </p:txEl>
                                          </p:spTgt>
                                        </p:tgtEl>
                                        <p:attrNameLst>
                                          <p:attrName>style.visibility</p:attrName>
                                        </p:attrNameLst>
                                      </p:cBhvr>
                                      <p:to>
                                        <p:strVal val="visible"/>
                                      </p:to>
                                    </p:set>
                                    <p:animEffect transition="in" filter="fade">
                                      <p:cBhvr>
                                        <p:cTn id="97" dur="500"/>
                                        <p:tgtEl>
                                          <p:spTgt spid="86">
                                            <p:txEl>
                                              <p:pRg st="4" end="4"/>
                                            </p:txEl>
                                          </p:spTgt>
                                        </p:tgtEl>
                                      </p:cBhvr>
                                    </p:animEffect>
                                  </p:childTnLst>
                                </p:cTn>
                              </p:par>
                            </p:childTnLst>
                          </p:cTn>
                        </p:par>
                        <p:par>
                          <p:cTn id="98" fill="hold">
                            <p:stCondLst>
                              <p:cond delay="500"/>
                            </p:stCondLst>
                            <p:childTnLst>
                              <p:par>
                                <p:cTn id="99" presetID="10" presetClass="entr" presetSubtype="0" fill="hold" nodeType="after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fade">
                                      <p:cBhvr>
                                        <p:cTn id="101" dur="500"/>
                                        <p:tgtEl>
                                          <p:spTgt spid="57"/>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fade">
                                      <p:cBhvr>
                                        <p:cTn id="105" dur="500"/>
                                        <p:tgtEl>
                                          <p:spTgt spid="7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fade">
                                      <p:cBhvr>
                                        <p:cTn id="108" dur="500"/>
                                        <p:tgtEl>
                                          <p:spTgt spid="7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500"/>
                                        <p:tgtEl>
                                          <p:spTgt spid="7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1"/>
                                        </p:tgtEl>
                                        <p:attrNameLst>
                                          <p:attrName>style.visibility</p:attrName>
                                        </p:attrNameLst>
                                      </p:cBhvr>
                                      <p:to>
                                        <p:strVal val="visible"/>
                                      </p:to>
                                    </p:set>
                                    <p:animEffect transition="in" filter="fade">
                                      <p:cBhvr>
                                        <p:cTn id="114" dur="500"/>
                                        <p:tgtEl>
                                          <p:spTgt spid="71"/>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animEffect transition="in" filter="fade">
                                      <p:cBhvr>
                                        <p:cTn id="117" dur="500"/>
                                        <p:tgtEl>
                                          <p:spTgt spid="72"/>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86">
                                            <p:txEl>
                                              <p:pRg st="6" end="6"/>
                                            </p:txEl>
                                          </p:spTgt>
                                        </p:tgtEl>
                                        <p:attrNameLst>
                                          <p:attrName>style.visibility</p:attrName>
                                        </p:attrNameLst>
                                      </p:cBhvr>
                                      <p:to>
                                        <p:strVal val="visible"/>
                                      </p:to>
                                    </p:set>
                                    <p:animEffect transition="in" filter="fade">
                                      <p:cBhvr>
                                        <p:cTn id="122" dur="500"/>
                                        <p:tgtEl>
                                          <p:spTgt spid="86">
                                            <p:txEl>
                                              <p:pRg st="6" end="6"/>
                                            </p:txEl>
                                          </p:spTgt>
                                        </p:tgtEl>
                                      </p:cBhvr>
                                    </p:animEffect>
                                  </p:childTnLst>
                                </p:cTn>
                              </p:par>
                            </p:childTnLst>
                          </p:cTn>
                        </p:par>
                        <p:par>
                          <p:cTn id="123" fill="hold">
                            <p:stCondLst>
                              <p:cond delay="500"/>
                            </p:stCondLst>
                            <p:childTnLst>
                              <p:par>
                                <p:cTn id="124" presetID="10" presetClass="entr" presetSubtype="0" fill="hold" nodeType="after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fade">
                                      <p:cBhvr>
                                        <p:cTn id="126" dur="500"/>
                                        <p:tgtEl>
                                          <p:spTgt spid="58"/>
                                        </p:tgtEl>
                                      </p:cBhvr>
                                    </p:animEffect>
                                  </p:childTnLst>
                                </p:cTn>
                              </p:par>
                            </p:childTnLst>
                          </p:cTn>
                        </p:par>
                        <p:par>
                          <p:cTn id="127" fill="hold">
                            <p:stCondLst>
                              <p:cond delay="1000"/>
                            </p:stCondLst>
                            <p:childTnLst>
                              <p:par>
                                <p:cTn id="128" presetID="10" presetClass="entr" presetSubtype="0" fill="hold" grpId="0" nodeType="afterEffect">
                                  <p:stCondLst>
                                    <p:cond delay="0"/>
                                  </p:stCondLst>
                                  <p:childTnLst>
                                    <p:set>
                                      <p:cBhvr>
                                        <p:cTn id="129" dur="1" fill="hold">
                                          <p:stCondLst>
                                            <p:cond delay="0"/>
                                          </p:stCondLst>
                                        </p:cTn>
                                        <p:tgtEl>
                                          <p:spTgt spid="79"/>
                                        </p:tgtEl>
                                        <p:attrNameLst>
                                          <p:attrName>style.visibility</p:attrName>
                                        </p:attrNameLst>
                                      </p:cBhvr>
                                      <p:to>
                                        <p:strVal val="visible"/>
                                      </p:to>
                                    </p:set>
                                    <p:animEffect transition="in" filter="fade">
                                      <p:cBhvr>
                                        <p:cTn id="130" dur="500"/>
                                        <p:tgtEl>
                                          <p:spTgt spid="7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8"/>
                                        </p:tgtEl>
                                        <p:attrNameLst>
                                          <p:attrName>style.visibility</p:attrName>
                                        </p:attrNameLst>
                                      </p:cBhvr>
                                      <p:to>
                                        <p:strVal val="visible"/>
                                      </p:to>
                                    </p:set>
                                    <p:animEffect transition="in" filter="fade">
                                      <p:cBhvr>
                                        <p:cTn id="133" dur="500"/>
                                        <p:tgtEl>
                                          <p:spTgt spid="7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fade">
                                      <p:cBhvr>
                                        <p:cTn id="136" dur="500"/>
                                        <p:tgtEl>
                                          <p:spTgt spid="7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7"/>
                                        </p:tgtEl>
                                        <p:attrNameLst>
                                          <p:attrName>style.visibility</p:attrName>
                                        </p:attrNameLst>
                                      </p:cBhvr>
                                      <p:to>
                                        <p:strVal val="visible"/>
                                      </p:to>
                                    </p:set>
                                    <p:animEffect transition="in" filter="fade">
                                      <p:cBhvr>
                                        <p:cTn id="139" dur="500"/>
                                        <p:tgtEl>
                                          <p:spTgt spid="77"/>
                                        </p:tgtEl>
                                      </p:cBhvr>
                                    </p:animEffect>
                                  </p:childTnLst>
                                </p:cTn>
                              </p:par>
                            </p:childTnLst>
                          </p:cTn>
                        </p:par>
                        <p:par>
                          <p:cTn id="140" fill="hold">
                            <p:stCondLst>
                              <p:cond delay="1500"/>
                            </p:stCondLst>
                            <p:childTnLst>
                              <p:par>
                                <p:cTn id="141" presetID="10" presetClass="entr" presetSubtype="0" fill="hold" nodeType="after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fade">
                                      <p:cBhvr>
                                        <p:cTn id="143" dur="500"/>
                                        <p:tgtEl>
                                          <p:spTgt spid="80"/>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81"/>
                                        </p:tgtEl>
                                        <p:attrNameLst>
                                          <p:attrName>style.visibility</p:attrName>
                                        </p:attrNameLst>
                                      </p:cBhvr>
                                      <p:to>
                                        <p:strVal val="visible"/>
                                      </p:to>
                                    </p:set>
                                    <p:animEffect transition="in" filter="fade">
                                      <p:cBhvr>
                                        <p:cTn id="14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1DCCA4-33A7-46E4-8A2B-070EA46B6267}" type="datetime1">
              <a:rPr lang="en-IN" smtClean="0"/>
              <a:pPr/>
              <a:t>25-06-2021</a:t>
            </a:fld>
            <a:endParaRPr lang="en-IN"/>
          </a:p>
        </p:txBody>
      </p:sp>
      <p:sp>
        <p:nvSpPr>
          <p:cNvPr id="5" name="Footer Placeholder 4"/>
          <p:cNvSpPr>
            <a:spLocks noGrp="1"/>
          </p:cNvSpPr>
          <p:nvPr>
            <p:ph type="ftr" sz="quarter" idx="11"/>
          </p:nvPr>
        </p:nvSpPr>
        <p:spPr/>
        <p:txBody>
          <a:bodyPr/>
          <a:lstStyle/>
          <a:p>
            <a:r>
              <a:rPr lang="en-IN"/>
              <a:t>CGPIT,Bardoli</a:t>
            </a:r>
          </a:p>
        </p:txBody>
      </p:sp>
      <p:sp>
        <p:nvSpPr>
          <p:cNvPr id="6" name="Slide Number Placeholder 5"/>
          <p:cNvSpPr>
            <a:spLocks noGrp="1"/>
          </p:cNvSpPr>
          <p:nvPr>
            <p:ph type="sldNum" sz="quarter" idx="12"/>
          </p:nvPr>
        </p:nvSpPr>
        <p:spPr/>
        <p:txBody>
          <a:bodyPr/>
          <a:lstStyle/>
          <a:p>
            <a:fld id="{F69096CA-0E50-42FC-AC70-97FFD823159F}" type="slidenum">
              <a:rPr lang="en-IN" smtClean="0"/>
              <a:pPr/>
              <a:t>15</a:t>
            </a:fld>
            <a:endParaRPr lang="en-IN"/>
          </a:p>
        </p:txBody>
      </p:sp>
      <p:pic>
        <p:nvPicPr>
          <p:cNvPr id="7" name="Picture 3"/>
          <p:cNvPicPr>
            <a:picLocks noChangeAspect="1" noChangeArrowheads="1"/>
          </p:cNvPicPr>
          <p:nvPr/>
        </p:nvPicPr>
        <p:blipFill>
          <a:blip r:embed="rId2" cstate="print"/>
          <a:srcRect/>
          <a:stretch>
            <a:fillRect/>
          </a:stretch>
        </p:blipFill>
        <p:spPr bwMode="auto">
          <a:xfrm>
            <a:off x="0" y="-1"/>
            <a:ext cx="12192000" cy="5969727"/>
          </a:xfrm>
          <a:prstGeom prst="rect">
            <a:avLst/>
          </a:prstGeom>
          <a:noFill/>
          <a:ln w="9525">
            <a:noFill/>
            <a:miter lim="800000"/>
            <a:headEnd/>
            <a:tailEnd/>
          </a:ln>
          <a:effectLst/>
        </p:spPr>
      </p:pic>
      <p:pic>
        <p:nvPicPr>
          <p:cNvPr id="8" name="Picture 5"/>
          <p:cNvPicPr>
            <a:picLocks noChangeAspect="1" noChangeArrowheads="1"/>
          </p:cNvPicPr>
          <p:nvPr/>
        </p:nvPicPr>
        <p:blipFill>
          <a:blip r:embed="rId3" cstate="print"/>
          <a:srcRect l="1003" t="19954"/>
          <a:stretch>
            <a:fillRect/>
          </a:stretch>
        </p:blipFill>
        <p:spPr bwMode="auto">
          <a:xfrm>
            <a:off x="2" y="5865223"/>
            <a:ext cx="7758514" cy="143692"/>
          </a:xfrm>
          <a:prstGeom prst="rect">
            <a:avLst/>
          </a:prstGeom>
          <a:noFill/>
          <a:ln w="9525">
            <a:noFill/>
            <a:miter lim="800000"/>
            <a:headEnd/>
            <a:tailEnd/>
          </a:ln>
          <a:effectLst/>
        </p:spPr>
      </p:pic>
      <p:pic>
        <p:nvPicPr>
          <p:cNvPr id="9" name="Picture 5"/>
          <p:cNvPicPr>
            <a:picLocks noChangeAspect="1" noChangeArrowheads="1"/>
          </p:cNvPicPr>
          <p:nvPr/>
        </p:nvPicPr>
        <p:blipFill>
          <a:blip r:embed="rId3" cstate="print"/>
          <a:srcRect l="1003" t="19954" r="42319" b="18762"/>
          <a:stretch>
            <a:fillRect/>
          </a:stretch>
        </p:blipFill>
        <p:spPr bwMode="auto">
          <a:xfrm>
            <a:off x="7750041" y="5873930"/>
            <a:ext cx="4441959" cy="110011"/>
          </a:xfrm>
          <a:prstGeom prst="rect">
            <a:avLst/>
          </a:prstGeom>
          <a:noFill/>
          <a:ln w="9525">
            <a:noFill/>
            <a:miter lim="800000"/>
            <a:headEnd/>
            <a:tailEnd/>
          </a:ln>
          <a:effectLst/>
        </p:spPr>
      </p:pic>
      <p:sp>
        <p:nvSpPr>
          <p:cNvPr id="12" name="Shape 78"/>
          <p:cNvSpPr txBox="1">
            <a:spLocks/>
          </p:cNvSpPr>
          <p:nvPr/>
        </p:nvSpPr>
        <p:spPr>
          <a:xfrm>
            <a:off x="558424" y="1010152"/>
            <a:ext cx="10983686" cy="1546500"/>
          </a:xfrm>
          <a:prstGeom prst="rect">
            <a:avLst/>
          </a:prstGeom>
        </p:spPr>
        <p:txBody>
          <a:bodyPr vert="horz" lIns="91425" tIns="91425" rIns="91425" bIns="91425" rtlCol="0" anchor="t" anchorCtr="0">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Cambria" pitchFamily="18" charset="0"/>
                <a:ea typeface="Cambria" pitchFamily="18" charset="0"/>
                <a:cs typeface="Times New Roman" pitchFamily="18" charset="0"/>
              </a:rPr>
              <a:t> </a:t>
            </a:r>
          </a:p>
          <a:p>
            <a:pPr marL="0" marR="0" lvl="0" indent="0" algn="ctr" defTabSz="914400" rtl="0" eaLnBrk="1" fontAlgn="auto" latinLnBrk="0" hangingPunct="1">
              <a:lnSpc>
                <a:spcPct val="90000"/>
              </a:lnSpc>
              <a:spcBef>
                <a:spcPct val="0"/>
              </a:spcBef>
              <a:spcAft>
                <a:spcPts val="0"/>
              </a:spcAft>
              <a:buClrTx/>
              <a:buSzTx/>
              <a:buFontTx/>
              <a:buNone/>
              <a:tabLst/>
              <a:defRPr/>
            </a:pPr>
            <a:r>
              <a:rPr lang="en-US" sz="6000" dirty="0">
                <a:solidFill>
                  <a:schemeClr val="bg1"/>
                </a:solidFill>
                <a:latin typeface="Cambria" pitchFamily="18" charset="0"/>
                <a:ea typeface="Cambria" pitchFamily="18" charset="0"/>
                <a:cs typeface="Times New Roman" pitchFamily="18" charset="0"/>
              </a:rPr>
              <a:t>Efficiency</a:t>
            </a:r>
            <a:r>
              <a:rPr kumimoji="0" lang="en-US" sz="6000" b="0" i="0" u="none" strike="noStrike" kern="1200" cap="none" spc="0" normalizeH="0" baseline="0" noProof="0" dirty="0">
                <a:ln>
                  <a:noFill/>
                </a:ln>
                <a:solidFill>
                  <a:schemeClr val="bg1"/>
                </a:solidFill>
                <a:effectLst/>
                <a:uLnTx/>
                <a:uFillTx/>
                <a:latin typeface="Cambria" pitchFamily="18" charset="0"/>
                <a:ea typeface="Cambria" pitchFamily="18" charset="0"/>
                <a:cs typeface="Times New Roman" pitchFamily="18" charset="0"/>
              </a:rPr>
              <a:t> of Algorithm</a:t>
            </a:r>
            <a:endParaRPr kumimoji="0" lang="en" sz="6000" b="0" i="0" u="none" strike="noStrike" kern="1200" cap="none" spc="0" normalizeH="0" baseline="0" noProof="0" dirty="0">
              <a:ln>
                <a:noFill/>
              </a:ln>
              <a:solidFill>
                <a:schemeClr val="bg1"/>
              </a:solidFill>
              <a:effectLst/>
              <a:uLnTx/>
              <a:uFillTx/>
              <a:latin typeface="Cambria" pitchFamily="18" charset="0"/>
              <a:ea typeface="Cambria" pitchFamily="18" charset="0"/>
              <a:cs typeface="Times New Roman" pitchFamily="18" charset="0"/>
            </a:endParaRPr>
          </a:p>
        </p:txBody>
      </p:sp>
    </p:spTree>
    <p:extLst>
      <p:ext uri="{BB962C8B-B14F-4D97-AF65-F5344CB8AC3E}">
        <p14:creationId xmlns:p14="http://schemas.microsoft.com/office/powerpoint/2010/main" val="273226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0" y="133781"/>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Analysis of Algorithm</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16</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6" name="TextBox 5"/>
          <p:cNvSpPr txBox="1"/>
          <p:nvPr/>
        </p:nvSpPr>
        <p:spPr>
          <a:xfrm>
            <a:off x="656586" y="1684542"/>
            <a:ext cx="10878827" cy="4524315"/>
          </a:xfrm>
          <a:prstGeom prst="rect">
            <a:avLst/>
          </a:prstGeom>
          <a:noFill/>
        </p:spPr>
        <p:txBody>
          <a:bodyPr wrap="square" rtlCol="0">
            <a:spAutoFit/>
          </a:bodyPr>
          <a:lstStyle/>
          <a:p>
            <a:pPr marL="0" lvl="1" algn="just">
              <a:spcBef>
                <a:spcPts val="1000"/>
              </a:spcBef>
            </a:pPr>
            <a:r>
              <a:rPr lang="en-US" sz="2400" b="1" dirty="0"/>
              <a:t>What is the analysis of an algorithm? </a:t>
            </a:r>
          </a:p>
          <a:p>
            <a:pPr marL="342900" lvl="1" indent="-342900" algn="just">
              <a:spcBef>
                <a:spcPts val="1000"/>
              </a:spcBef>
              <a:buFont typeface="Arial" panose="020B0604020202020204" pitchFamily="34" charset="0"/>
              <a:buChar char="•"/>
            </a:pPr>
            <a:r>
              <a:rPr lang="en-US" sz="2400" dirty="0"/>
              <a:t>Analyzing an algorithm means calculating/predicting the resources that the algorithm requires. </a:t>
            </a:r>
          </a:p>
          <a:p>
            <a:pPr marL="342900" lvl="1" indent="-342900" algn="just">
              <a:spcBef>
                <a:spcPts val="1000"/>
              </a:spcBef>
              <a:buFont typeface="Arial" panose="020B0604020202020204" pitchFamily="34" charset="0"/>
              <a:buChar char="•"/>
            </a:pPr>
            <a:r>
              <a:rPr lang="en-US" sz="2400" dirty="0"/>
              <a:t>Two most important resources are </a:t>
            </a:r>
            <a:r>
              <a:rPr lang="en-US" sz="2400" dirty="0">
                <a:solidFill>
                  <a:srgbClr val="C00000"/>
                </a:solidFill>
              </a:rPr>
              <a:t>computing time</a:t>
            </a:r>
            <a:r>
              <a:rPr lang="en-US" sz="2400" dirty="0"/>
              <a:t> (time complexity) and </a:t>
            </a:r>
            <a:r>
              <a:rPr lang="en-US" sz="2400" dirty="0">
                <a:solidFill>
                  <a:srgbClr val="C00000"/>
                </a:solidFill>
              </a:rPr>
              <a:t>storage space</a:t>
            </a:r>
            <a:r>
              <a:rPr lang="en-US" sz="2400" dirty="0"/>
              <a:t> (space complexity). </a:t>
            </a:r>
          </a:p>
          <a:p>
            <a:pPr marL="342900" lvl="1" indent="-342900" algn="just">
              <a:spcBef>
                <a:spcPts val="1000"/>
              </a:spcBef>
              <a:buFont typeface="Arial" panose="020B0604020202020204" pitchFamily="34" charset="0"/>
              <a:buChar char="•"/>
            </a:pPr>
            <a:endParaRPr lang="en-US" sz="2400" dirty="0"/>
          </a:p>
          <a:p>
            <a:pPr marL="0" lvl="1" algn="just">
              <a:spcBef>
                <a:spcPts val="1000"/>
              </a:spcBef>
            </a:pPr>
            <a:r>
              <a:rPr lang="en-US" sz="2400" b="1" dirty="0"/>
              <a:t>Why analysis is required?</a:t>
            </a:r>
          </a:p>
          <a:p>
            <a:pPr marL="342900" lvl="1" indent="-342900" algn="just">
              <a:spcBef>
                <a:spcPts val="1000"/>
              </a:spcBef>
              <a:buFont typeface="Arial" panose="020B0604020202020204" pitchFamily="34" charset="0"/>
              <a:buChar char="•"/>
            </a:pPr>
            <a:r>
              <a:rPr lang="en-US" sz="2400" dirty="0"/>
              <a:t>By analyzing some of the candidate algorithms for a problem, the most efficient one can be easily identified.</a:t>
            </a:r>
          </a:p>
          <a:p>
            <a:pPr marL="342900" lvl="1" indent="-342900" algn="just">
              <a:spcBef>
                <a:spcPts val="1000"/>
              </a:spcBef>
              <a:buFont typeface="Arial" panose="020B0604020202020204" pitchFamily="34" charset="0"/>
              <a:buChar char="•"/>
            </a:pPr>
            <a:endParaRPr lang="en-US" sz="2200" dirty="0">
              <a:solidFill>
                <a:schemeClr val="bg2">
                  <a:lumMod val="50000"/>
                </a:schemeClr>
              </a:solidFill>
            </a:endParaRPr>
          </a:p>
        </p:txBody>
      </p:sp>
    </p:spTree>
    <p:extLst>
      <p:ext uri="{BB962C8B-B14F-4D97-AF65-F5344CB8AC3E}">
        <p14:creationId xmlns:p14="http://schemas.microsoft.com/office/powerpoint/2010/main" val="219488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0" y="133781"/>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Approaches for selecting efficient algorithm</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17</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6" name="TextBox 5"/>
          <p:cNvSpPr txBox="1"/>
          <p:nvPr/>
        </p:nvSpPr>
        <p:spPr>
          <a:xfrm>
            <a:off x="656586" y="1684542"/>
            <a:ext cx="10878827" cy="4442242"/>
          </a:xfrm>
          <a:prstGeom prst="rect">
            <a:avLst/>
          </a:prstGeom>
          <a:noFill/>
        </p:spPr>
        <p:txBody>
          <a:bodyPr wrap="square" rtlCol="0">
            <a:spAutoFit/>
          </a:bodyPr>
          <a:lstStyle/>
          <a:p>
            <a:pPr marL="0" lvl="1" algn="just">
              <a:spcBef>
                <a:spcPts val="1000"/>
              </a:spcBef>
            </a:pPr>
            <a:r>
              <a:rPr lang="en-US" sz="2400" dirty="0"/>
              <a:t>There are two essential approaches to measuring algorithm efficiency:</a:t>
            </a:r>
          </a:p>
          <a:p>
            <a:pPr marL="0" lvl="1" algn="just">
              <a:spcBef>
                <a:spcPts val="1000"/>
              </a:spcBef>
            </a:pPr>
            <a:r>
              <a:rPr lang="en-US" sz="2400" dirty="0"/>
              <a:t> </a:t>
            </a:r>
          </a:p>
          <a:p>
            <a:pPr marL="0" lvl="1" algn="just">
              <a:spcBef>
                <a:spcPts val="1000"/>
              </a:spcBef>
            </a:pPr>
            <a:r>
              <a:rPr lang="en-US" sz="2400" b="1" dirty="0">
                <a:solidFill>
                  <a:srgbClr val="C00000"/>
                </a:solidFill>
              </a:rPr>
              <a:t>Empirical analysis:</a:t>
            </a:r>
          </a:p>
          <a:p>
            <a:pPr marL="0" lvl="1" algn="just">
              <a:spcBef>
                <a:spcPts val="1000"/>
              </a:spcBef>
            </a:pPr>
            <a:r>
              <a:rPr lang="en-US" sz="2400" dirty="0"/>
              <a:t>Program the algorithm and measure its running time on example instances</a:t>
            </a:r>
          </a:p>
          <a:p>
            <a:pPr marL="0" lvl="1" algn="just">
              <a:spcBef>
                <a:spcPts val="1000"/>
              </a:spcBef>
            </a:pPr>
            <a:r>
              <a:rPr lang="en-US" sz="2400" dirty="0"/>
              <a:t> </a:t>
            </a:r>
          </a:p>
          <a:p>
            <a:pPr marL="0" lvl="1" algn="just">
              <a:spcBef>
                <a:spcPts val="1000"/>
              </a:spcBef>
            </a:pPr>
            <a:r>
              <a:rPr lang="en-US" sz="2400" b="1" dirty="0">
                <a:solidFill>
                  <a:srgbClr val="C00000"/>
                </a:solidFill>
              </a:rPr>
              <a:t>Theoretical analysis:</a:t>
            </a:r>
          </a:p>
          <a:p>
            <a:pPr marL="0" lvl="1" algn="just">
              <a:spcBef>
                <a:spcPts val="1000"/>
              </a:spcBef>
            </a:pPr>
            <a:r>
              <a:rPr lang="en-US" sz="2400" dirty="0"/>
              <a:t>Derive a function which relates the running time to the size of instance </a:t>
            </a:r>
          </a:p>
          <a:p>
            <a:pPr marL="0" lvl="1" algn="just">
              <a:spcBef>
                <a:spcPts val="1000"/>
              </a:spcBef>
            </a:pPr>
            <a:endParaRPr lang="en-US" sz="2400" dirty="0"/>
          </a:p>
          <a:p>
            <a:pPr marL="0" lvl="1" algn="ctr">
              <a:spcBef>
                <a:spcPts val="1000"/>
              </a:spcBef>
            </a:pPr>
            <a:r>
              <a:rPr lang="en-US" sz="2000" dirty="0"/>
              <a:t>In this course our focus will be on Theoretical analysis.</a:t>
            </a:r>
            <a:endParaRPr lang="en-US" sz="2000" dirty="0">
              <a:solidFill>
                <a:schemeClr val="bg2">
                  <a:lumMod val="50000"/>
                </a:schemeClr>
              </a:solidFill>
            </a:endParaRPr>
          </a:p>
        </p:txBody>
      </p:sp>
    </p:spTree>
    <p:extLst>
      <p:ext uri="{BB962C8B-B14F-4D97-AF65-F5344CB8AC3E}">
        <p14:creationId xmlns:p14="http://schemas.microsoft.com/office/powerpoint/2010/main" val="25182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0" y="133781"/>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Approaches for selecting efficient algorithm</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18</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graphicFrame>
        <p:nvGraphicFramePr>
          <p:cNvPr id="11" name="Table 11">
            <a:extLst>
              <a:ext uri="{FF2B5EF4-FFF2-40B4-BE49-F238E27FC236}">
                <a16:creationId xmlns:a16="http://schemas.microsoft.com/office/drawing/2014/main" id="{03DA2D7C-A577-4880-B4E1-2F042E42510F}"/>
              </a:ext>
            </a:extLst>
          </p:cNvPr>
          <p:cNvGraphicFramePr>
            <a:graphicFrameLocks noGrp="1"/>
          </p:cNvGraphicFramePr>
          <p:nvPr>
            <p:extLst>
              <p:ext uri="{D42A27DB-BD31-4B8C-83A1-F6EECF244321}">
                <p14:modId xmlns:p14="http://schemas.microsoft.com/office/powerpoint/2010/main" val="3126786026"/>
              </p:ext>
            </p:extLst>
          </p:nvPr>
        </p:nvGraphicFramePr>
        <p:xfrm>
          <a:off x="844576" y="1713065"/>
          <a:ext cx="10320987" cy="4175760"/>
        </p:xfrm>
        <a:graphic>
          <a:graphicData uri="http://schemas.openxmlformats.org/drawingml/2006/table">
            <a:tbl>
              <a:tblPr firstRow="1" bandRow="1">
                <a:tableStyleId>{1E171933-4619-4E11-9A3F-F7608DF75F80}</a:tableStyleId>
              </a:tblPr>
              <a:tblGrid>
                <a:gridCol w="5143653">
                  <a:extLst>
                    <a:ext uri="{9D8B030D-6E8A-4147-A177-3AD203B41FA5}">
                      <a16:colId xmlns:a16="http://schemas.microsoft.com/office/drawing/2014/main" val="1440209632"/>
                    </a:ext>
                  </a:extLst>
                </a:gridCol>
                <a:gridCol w="5177334">
                  <a:extLst>
                    <a:ext uri="{9D8B030D-6E8A-4147-A177-3AD203B41FA5}">
                      <a16:colId xmlns:a16="http://schemas.microsoft.com/office/drawing/2014/main" val="2479276044"/>
                    </a:ext>
                  </a:extLst>
                </a:gridCol>
              </a:tblGrid>
              <a:tr h="370840">
                <a:tc>
                  <a:txBody>
                    <a:bodyPr/>
                    <a:lstStyle/>
                    <a:p>
                      <a:pPr algn="ctr"/>
                      <a:r>
                        <a:rPr lang="en-IN" sz="2400" b="1" kern="1200" dirty="0">
                          <a:solidFill>
                            <a:schemeClr val="tx1"/>
                          </a:solidFill>
                        </a:rPr>
                        <a:t>Empirical (posteriori) approach</a:t>
                      </a:r>
                      <a:endParaRPr lang="en-IN" sz="2400" b="1" kern="1200" dirty="0">
                        <a:solidFill>
                          <a:schemeClr val="tx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rPr>
                        <a:t>Theoretical (priori) approach</a:t>
                      </a: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3242469271"/>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tx1"/>
                          </a:solidFill>
                        </a:rPr>
                        <a:t>Programming different competing techniques  &amp; running them on various inputs using computer. </a:t>
                      </a:r>
                      <a:endParaRPr lang="en-US" sz="2200" kern="1200" dirty="0">
                        <a:solidFill>
                          <a:schemeClr val="tx1"/>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tx1"/>
                          </a:solidFill>
                        </a:rPr>
                        <a:t>Determining mathematically the resources needed by each algorithm.</a:t>
                      </a:r>
                    </a:p>
                    <a:p>
                      <a:pPr algn="just"/>
                      <a:endParaRPr lang="en-IN" sz="2200" dirty="0"/>
                    </a:p>
                  </a:txBody>
                  <a:tcPr/>
                </a:tc>
                <a:extLst>
                  <a:ext uri="{0D108BD9-81ED-4DB2-BD59-A6C34878D82A}">
                    <a16:rowId xmlns:a16="http://schemas.microsoft.com/office/drawing/2014/main" val="622453938"/>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tx1"/>
                          </a:solidFill>
                        </a:rPr>
                        <a:t>Implementation of different techniques may be difficult.</a:t>
                      </a:r>
                      <a:endParaRPr lang="en-IN" sz="2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tx1"/>
                          </a:solidFill>
                        </a:rPr>
                        <a:t>Uses the algorithm instead of an implementation.</a:t>
                      </a:r>
                      <a:endParaRPr lang="en-US" sz="2200" kern="1200" dirty="0">
                        <a:solidFill>
                          <a:schemeClr val="tx1"/>
                        </a:solidFill>
                        <a:latin typeface="+mn-lt"/>
                        <a:ea typeface="+mn-ea"/>
                        <a:cs typeface="+mn-cs"/>
                      </a:endParaRPr>
                    </a:p>
                  </a:txBody>
                  <a:tcPr/>
                </a:tc>
                <a:extLst>
                  <a:ext uri="{0D108BD9-81ED-4DB2-BD59-A6C34878D82A}">
                    <a16:rowId xmlns:a16="http://schemas.microsoft.com/office/drawing/2014/main" val="3361164160"/>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tx1"/>
                          </a:solidFill>
                        </a:rPr>
                        <a:t>The </a:t>
                      </a:r>
                      <a:r>
                        <a:rPr lang="en-US" sz="2200" kern="1200" dirty="0">
                          <a:solidFill>
                            <a:srgbClr val="C00000"/>
                          </a:solidFill>
                        </a:rPr>
                        <a:t>same hardware and software environments </a:t>
                      </a:r>
                      <a:r>
                        <a:rPr lang="en-US" sz="2200" kern="1200" dirty="0">
                          <a:solidFill>
                            <a:schemeClr val="tx1"/>
                          </a:solidFill>
                        </a:rPr>
                        <a:t>must be used for comparing two algorithms.</a:t>
                      </a:r>
                      <a:endParaRPr lang="en-US" sz="2200" kern="1200" dirty="0">
                        <a:solidFill>
                          <a:schemeClr val="tx1"/>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tx1"/>
                          </a:solidFill>
                        </a:rPr>
                        <a:t>The speed of an algorithm can be determined </a:t>
                      </a:r>
                      <a:r>
                        <a:rPr lang="en-US" sz="2200" kern="1200" dirty="0">
                          <a:solidFill>
                            <a:srgbClr val="C00000"/>
                          </a:solidFill>
                        </a:rPr>
                        <a:t>independent of the hardware/software environment</a:t>
                      </a:r>
                      <a:r>
                        <a:rPr lang="en-US" sz="2200" kern="1200" dirty="0">
                          <a:solidFill>
                            <a:schemeClr val="tx1"/>
                          </a:solidFill>
                        </a:rPr>
                        <a:t>.</a:t>
                      </a:r>
                      <a:endParaRPr lang="en-US" sz="2200" kern="1200" dirty="0">
                        <a:solidFill>
                          <a:schemeClr val="tx1"/>
                        </a:solidFill>
                        <a:latin typeface="+mn-lt"/>
                        <a:ea typeface="+mn-ea"/>
                        <a:cs typeface="+mn-cs"/>
                      </a:endParaRPr>
                    </a:p>
                  </a:txBody>
                  <a:tcPr/>
                </a:tc>
                <a:extLst>
                  <a:ext uri="{0D108BD9-81ED-4DB2-BD59-A6C34878D82A}">
                    <a16:rowId xmlns:a16="http://schemas.microsoft.com/office/drawing/2014/main" val="3318037973"/>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tx1"/>
                          </a:solidFill>
                        </a:rPr>
                        <a:t>We have to test our algorithm only on </a:t>
                      </a:r>
                      <a:r>
                        <a:rPr lang="en-US" sz="2200" kern="1200" dirty="0">
                          <a:solidFill>
                            <a:srgbClr val="C00000"/>
                          </a:solidFill>
                        </a:rPr>
                        <a:t>small</a:t>
                      </a:r>
                      <a:r>
                        <a:rPr lang="en-US" sz="2200" kern="1200" dirty="0">
                          <a:solidFill>
                            <a:schemeClr val="tx1"/>
                          </a:solidFill>
                        </a:rPr>
                        <a:t> no. of instances.</a:t>
                      </a:r>
                      <a:endParaRPr lang="en-US" sz="2200" kern="1200" dirty="0">
                        <a:solidFill>
                          <a:schemeClr val="tx1"/>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tx1"/>
                          </a:solidFill>
                        </a:rPr>
                        <a:t>We can consider </a:t>
                      </a:r>
                      <a:r>
                        <a:rPr lang="en-US" sz="2200" kern="1200" dirty="0">
                          <a:solidFill>
                            <a:srgbClr val="C00000"/>
                          </a:solidFill>
                        </a:rPr>
                        <a:t>larger</a:t>
                      </a:r>
                      <a:r>
                        <a:rPr lang="en-US" sz="2200" kern="1200" dirty="0">
                          <a:solidFill>
                            <a:schemeClr val="tx1"/>
                          </a:solidFill>
                        </a:rPr>
                        <a:t> no. of instances to test our algorithm.</a:t>
                      </a:r>
                      <a:endParaRPr lang="en-US" sz="2200" kern="1200" dirty="0">
                        <a:solidFill>
                          <a:schemeClr val="tx1"/>
                        </a:solidFill>
                        <a:latin typeface="+mn-lt"/>
                        <a:ea typeface="+mn-ea"/>
                        <a:cs typeface="+mn-cs"/>
                      </a:endParaRPr>
                    </a:p>
                  </a:txBody>
                  <a:tcPr/>
                </a:tc>
                <a:extLst>
                  <a:ext uri="{0D108BD9-81ED-4DB2-BD59-A6C34878D82A}">
                    <a16:rowId xmlns:a16="http://schemas.microsoft.com/office/drawing/2014/main" val="803233016"/>
                  </a:ext>
                </a:extLst>
              </a:tr>
            </a:tbl>
          </a:graphicData>
        </a:graphic>
      </p:graphicFrame>
      <p:cxnSp>
        <p:nvCxnSpPr>
          <p:cNvPr id="6" name="Straight Connector 5">
            <a:extLst>
              <a:ext uri="{FF2B5EF4-FFF2-40B4-BE49-F238E27FC236}">
                <a16:creationId xmlns:a16="http://schemas.microsoft.com/office/drawing/2014/main" id="{97C067C1-7852-4B68-8A30-B55E0F6D9965}"/>
              </a:ext>
            </a:extLst>
          </p:cNvPr>
          <p:cNvCxnSpPr/>
          <p:nvPr/>
        </p:nvCxnSpPr>
        <p:spPr>
          <a:xfrm>
            <a:off x="5976730" y="1713065"/>
            <a:ext cx="0" cy="41757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33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0" y="133781"/>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Problem &amp; Instance</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19</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6" name="TextBox 5"/>
          <p:cNvSpPr txBox="1"/>
          <p:nvPr/>
        </p:nvSpPr>
        <p:spPr>
          <a:xfrm>
            <a:off x="656586" y="1684542"/>
            <a:ext cx="10878827" cy="4683333"/>
          </a:xfrm>
          <a:prstGeom prst="rect">
            <a:avLst/>
          </a:prstGeom>
          <a:noFill/>
        </p:spPr>
        <p:txBody>
          <a:bodyPr wrap="square" rtlCol="0">
            <a:spAutoFit/>
          </a:bodyPr>
          <a:lstStyle/>
          <a:p>
            <a:pPr marL="0" lvl="1" algn="just">
              <a:spcBef>
                <a:spcPts val="1000"/>
              </a:spcBef>
            </a:pPr>
            <a:r>
              <a:rPr lang="en-US" sz="2400" b="1" dirty="0"/>
              <a:t>Instance:</a:t>
            </a:r>
            <a:r>
              <a:rPr lang="en-US" sz="2400" dirty="0"/>
              <a:t> An Instance of a problem consists of the input needed to compute the solution to the problem.</a:t>
            </a:r>
          </a:p>
          <a:p>
            <a:pPr marL="0" lvl="1" algn="just">
              <a:spcBef>
                <a:spcPts val="1000"/>
              </a:spcBef>
            </a:pPr>
            <a:r>
              <a:rPr lang="en-US" sz="2400" b="1" dirty="0">
                <a:solidFill>
                  <a:srgbClr val="C00000"/>
                </a:solidFill>
              </a:rPr>
              <a:t>Example:</a:t>
            </a:r>
          </a:p>
          <a:p>
            <a:pPr marL="0" lvl="1" algn="just">
              <a:spcBef>
                <a:spcPts val="1000"/>
              </a:spcBef>
            </a:pPr>
            <a:r>
              <a:rPr lang="en-US" sz="2400" dirty="0"/>
              <a:t>	</a:t>
            </a:r>
            <a:r>
              <a:rPr lang="en-US" sz="2400" b="1" dirty="0"/>
              <a:t>Problem:</a:t>
            </a:r>
            <a:r>
              <a:rPr lang="en-US" sz="2400" dirty="0"/>
              <a:t> to multiply two positive numbers</a:t>
            </a:r>
          </a:p>
          <a:p>
            <a:pPr marL="0" lvl="1" algn="just">
              <a:spcBef>
                <a:spcPts val="1000"/>
              </a:spcBef>
            </a:pPr>
            <a:r>
              <a:rPr lang="en-US" sz="2400" dirty="0"/>
              <a:t>      	</a:t>
            </a:r>
            <a:r>
              <a:rPr lang="en-US" sz="2400" b="1" dirty="0"/>
              <a:t>Instance:</a:t>
            </a:r>
            <a:r>
              <a:rPr lang="en-US" sz="2400" dirty="0"/>
              <a:t> 981 𝑋 1234</a:t>
            </a:r>
          </a:p>
          <a:p>
            <a:pPr marL="0" lvl="1" algn="just">
              <a:spcBef>
                <a:spcPts val="1000"/>
              </a:spcBef>
            </a:pPr>
            <a:r>
              <a:rPr lang="en-US" sz="2400" b="1" dirty="0"/>
              <a:t>Instance size:</a:t>
            </a:r>
            <a:r>
              <a:rPr lang="en-US" sz="2400" dirty="0"/>
              <a:t> Any integer (generally 𝒏) that in some way measures the number of components in an instance.</a:t>
            </a:r>
          </a:p>
          <a:p>
            <a:pPr marL="0" lvl="1" algn="just">
              <a:spcBef>
                <a:spcPts val="1000"/>
              </a:spcBef>
            </a:pPr>
            <a:r>
              <a:rPr lang="en-US" sz="2400" b="1" dirty="0">
                <a:solidFill>
                  <a:srgbClr val="C00000"/>
                </a:solidFill>
              </a:rPr>
              <a:t>Examples:</a:t>
            </a:r>
          </a:p>
          <a:p>
            <a:pPr marL="0" lvl="1" algn="just">
              <a:spcBef>
                <a:spcPts val="1000"/>
              </a:spcBef>
            </a:pPr>
            <a:r>
              <a:rPr lang="en-US" sz="2400" b="1" dirty="0"/>
              <a:t>Sorting problem: </a:t>
            </a:r>
            <a:r>
              <a:rPr lang="en-US" sz="2400" dirty="0"/>
              <a:t>Instance size is number of elements to be sorted.</a:t>
            </a:r>
          </a:p>
          <a:p>
            <a:pPr marL="0" lvl="1" algn="just">
              <a:spcBef>
                <a:spcPts val="1000"/>
              </a:spcBef>
            </a:pPr>
            <a:r>
              <a:rPr lang="en-US" sz="2400" b="1" dirty="0"/>
              <a:t>Graph problem: </a:t>
            </a:r>
            <a:r>
              <a:rPr lang="en-US" sz="2400" dirty="0"/>
              <a:t>Instance size is number of nodes or edges or both.</a:t>
            </a:r>
            <a:endParaRPr lang="en-US" sz="2000" dirty="0">
              <a:solidFill>
                <a:schemeClr val="bg2">
                  <a:lumMod val="50000"/>
                </a:schemeClr>
              </a:solidFill>
            </a:endParaRPr>
          </a:p>
        </p:txBody>
      </p:sp>
    </p:spTree>
    <p:extLst>
      <p:ext uri="{BB962C8B-B14F-4D97-AF65-F5344CB8AC3E}">
        <p14:creationId xmlns:p14="http://schemas.microsoft.com/office/powerpoint/2010/main" val="262624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fade">
                                      <p:cBhvr>
                                        <p:cTn id="35" dur="500"/>
                                        <p:tgtEl>
                                          <p:spTgt spid="6">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fade">
                                      <p:cBhvr>
                                        <p:cTn id="38"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4" y="286747"/>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Outline</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2</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6" name="TextBox 5"/>
          <p:cNvSpPr txBox="1"/>
          <p:nvPr/>
        </p:nvSpPr>
        <p:spPr>
          <a:xfrm>
            <a:off x="668740" y="1724297"/>
            <a:ext cx="10878827" cy="3877985"/>
          </a:xfrm>
          <a:prstGeom prst="rect">
            <a:avLst/>
          </a:prstGeom>
          <a:noFill/>
        </p:spPr>
        <p:txBody>
          <a:bodyPr wrap="square" rtlCol="0">
            <a:spAutoFit/>
          </a:bodyPr>
          <a:lstStyle/>
          <a:p>
            <a:pPr marL="1200150" lvl="2" indent="-285750">
              <a:spcBef>
                <a:spcPts val="1200"/>
              </a:spcBef>
              <a:buClr>
                <a:srgbClr val="424242"/>
              </a:buClr>
              <a:buFont typeface="Arial" panose="020B0604020202020204" pitchFamily="34" charset="0"/>
              <a:buChar char="•"/>
            </a:pPr>
            <a:r>
              <a:rPr lang="en-US" sz="2200" b="1" dirty="0">
                <a:solidFill>
                  <a:schemeClr val="bg2">
                    <a:lumMod val="50000"/>
                  </a:schemeClr>
                </a:solidFill>
              </a:rPr>
              <a:t>Algorithm</a:t>
            </a:r>
          </a:p>
          <a:p>
            <a:pPr marL="1200150" lvl="2" indent="-285750">
              <a:spcBef>
                <a:spcPts val="1200"/>
              </a:spcBef>
              <a:buClr>
                <a:srgbClr val="424242"/>
              </a:buClr>
              <a:buFont typeface="Arial" panose="020B0604020202020204" pitchFamily="34" charset="0"/>
              <a:buChar char="•"/>
            </a:pPr>
            <a:r>
              <a:rPr lang="en-US" sz="2200" b="1" dirty="0">
                <a:solidFill>
                  <a:schemeClr val="bg2">
                    <a:lumMod val="50000"/>
                  </a:schemeClr>
                </a:solidFill>
              </a:rPr>
              <a:t>Efficiency of algorithms</a:t>
            </a:r>
          </a:p>
          <a:p>
            <a:pPr marL="1200150" lvl="2" indent="-285750">
              <a:spcBef>
                <a:spcPts val="1200"/>
              </a:spcBef>
              <a:buClr>
                <a:srgbClr val="424242"/>
              </a:buClr>
              <a:buFont typeface="Arial" panose="020B0604020202020204" pitchFamily="34" charset="0"/>
              <a:buChar char="•"/>
            </a:pPr>
            <a:r>
              <a:rPr lang="en-US" sz="2200" dirty="0">
                <a:solidFill>
                  <a:schemeClr val="bg2">
                    <a:lumMod val="50000"/>
                  </a:schemeClr>
                </a:solidFill>
              </a:rPr>
              <a:t>Performance analysis of algorithm 	</a:t>
            </a:r>
          </a:p>
          <a:p>
            <a:pPr marL="1200150" lvl="2" indent="-285750">
              <a:spcBef>
                <a:spcPts val="1200"/>
              </a:spcBef>
              <a:buClr>
                <a:srgbClr val="424242"/>
              </a:buClr>
              <a:buFont typeface="Arial" panose="020B0604020202020204" pitchFamily="34" charset="0"/>
              <a:buChar char="•"/>
            </a:pPr>
            <a:r>
              <a:rPr lang="en-US" sz="2200" dirty="0">
                <a:solidFill>
                  <a:schemeClr val="bg2">
                    <a:lumMod val="50000"/>
                  </a:schemeClr>
                </a:solidFill>
              </a:rPr>
              <a:t>Average and worst case analysis Elementary operation</a:t>
            </a:r>
          </a:p>
          <a:p>
            <a:pPr marL="1200150" lvl="2" indent="-285750">
              <a:spcBef>
                <a:spcPts val="1200"/>
              </a:spcBef>
              <a:buClr>
                <a:srgbClr val="424242"/>
              </a:buClr>
              <a:buFont typeface="Arial" panose="020B0604020202020204" pitchFamily="34" charset="0"/>
              <a:buChar char="•"/>
            </a:pPr>
            <a:r>
              <a:rPr lang="en-US" sz="2200" dirty="0">
                <a:solidFill>
                  <a:schemeClr val="bg2">
                    <a:lumMod val="50000"/>
                  </a:schemeClr>
                </a:solidFill>
              </a:rPr>
              <a:t>Asymptotic Notation </a:t>
            </a:r>
          </a:p>
          <a:p>
            <a:pPr marL="1200150" lvl="2" indent="-285750">
              <a:spcBef>
                <a:spcPts val="1200"/>
              </a:spcBef>
              <a:buClr>
                <a:srgbClr val="424242"/>
              </a:buClr>
              <a:buFont typeface="Arial" panose="020B0604020202020204" pitchFamily="34" charset="0"/>
              <a:buChar char="•"/>
            </a:pPr>
            <a:r>
              <a:rPr lang="en-US" sz="2200" dirty="0">
                <a:solidFill>
                  <a:schemeClr val="bg2">
                    <a:lumMod val="50000"/>
                  </a:schemeClr>
                </a:solidFill>
              </a:rPr>
              <a:t>Analyzing control statements	</a:t>
            </a:r>
          </a:p>
          <a:p>
            <a:pPr marL="1200150" lvl="2" indent="-285750">
              <a:spcBef>
                <a:spcPts val="1200"/>
              </a:spcBef>
              <a:buClr>
                <a:srgbClr val="424242"/>
              </a:buClr>
              <a:buFont typeface="Arial" panose="020B0604020202020204" pitchFamily="34" charset="0"/>
              <a:buChar char="•"/>
            </a:pPr>
            <a:r>
              <a:rPr lang="en-IN" sz="2200" dirty="0">
                <a:solidFill>
                  <a:schemeClr val="bg2">
                    <a:lumMod val="50000"/>
                  </a:schemeClr>
                </a:solidFill>
              </a:rPr>
              <a:t>Solving recurrences 	</a:t>
            </a:r>
          </a:p>
          <a:p>
            <a:pPr marL="1200150" lvl="2" indent="-285750">
              <a:spcBef>
                <a:spcPts val="1200"/>
              </a:spcBef>
              <a:buClr>
                <a:srgbClr val="424242"/>
              </a:buClr>
              <a:buFont typeface="Arial" panose="020B0604020202020204" pitchFamily="34" charset="0"/>
              <a:buChar char="•"/>
            </a:pPr>
            <a:endParaRPr lang="en-US" sz="2200" dirty="0">
              <a:solidFill>
                <a:schemeClr val="bg2">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0" y="133781"/>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Efficiency of Algorithm</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911E2B25-E297-4CC0-8067-D054DF1B9E7E}"/>
                  </a:ext>
                </a:extLst>
              </p:cNvPr>
              <p:cNvSpPr>
                <a:spLocks noGrp="1"/>
              </p:cNvSpPr>
              <p:nvPr>
                <p:ph idx="1"/>
              </p:nvPr>
            </p:nvSpPr>
            <p:spPr>
              <a:xfrm>
                <a:off x="254000" y="1825489"/>
                <a:ext cx="11500678" cy="5334000"/>
              </a:xfrm>
            </p:spPr>
            <p:txBody>
              <a:bodyPr>
                <a:normAutofit/>
              </a:bodyPr>
              <a:lstStyle/>
              <a:p>
                <a:pPr algn="just"/>
                <a:r>
                  <a:rPr lang="en-US" sz="2400" dirty="0"/>
                  <a:t>The efficiency of an algorithm is a measure of the amount of </a:t>
                </a:r>
                <a:r>
                  <a:rPr lang="en-US" sz="2400" b="1" dirty="0">
                    <a:solidFill>
                      <a:srgbClr val="C00000"/>
                    </a:solidFill>
                  </a:rPr>
                  <a:t>resources consumed </a:t>
                </a:r>
                <a:r>
                  <a:rPr lang="en-US" sz="2400" dirty="0"/>
                  <a:t>in solving a </a:t>
                </a:r>
                <a:r>
                  <a:rPr lang="en-US" sz="2400" b="1" dirty="0">
                    <a:solidFill>
                      <a:srgbClr val="C00000"/>
                    </a:solidFill>
                  </a:rPr>
                  <a:t>problem of size </a:t>
                </a:r>
                <a14:m>
                  <m:oMath xmlns:m="http://schemas.openxmlformats.org/officeDocument/2006/math">
                    <m:r>
                      <a:rPr lang="en-US" sz="2400" b="1" i="1" dirty="0">
                        <a:solidFill>
                          <a:srgbClr val="C00000"/>
                        </a:solidFill>
                        <a:latin typeface="Cambria Math" panose="02040503050406030204" pitchFamily="18" charset="0"/>
                      </a:rPr>
                      <m:t>𝐧</m:t>
                    </m:r>
                  </m:oMath>
                </a14:m>
                <a:r>
                  <a:rPr lang="en-US" sz="2400" dirty="0"/>
                  <a:t>.</a:t>
                </a:r>
              </a:p>
              <a:p>
                <a:pPr algn="just"/>
                <a:r>
                  <a:rPr lang="en-US" sz="2400" dirty="0"/>
                  <a:t>The important resource is time, i.e., </a:t>
                </a:r>
                <a:r>
                  <a:rPr lang="en-US" sz="2400" b="1" dirty="0">
                    <a:solidFill>
                      <a:srgbClr val="C00000"/>
                    </a:solidFill>
                  </a:rPr>
                  <a:t>time complexity.</a:t>
                </a:r>
              </a:p>
              <a:p>
                <a:pPr algn="just"/>
                <a:endParaRPr lang="en-US" sz="2400" b="1" dirty="0">
                  <a:solidFill>
                    <a:srgbClr val="C00000"/>
                  </a:solidFill>
                </a:endParaRPr>
              </a:p>
              <a:p>
                <a:pPr algn="just"/>
                <a:r>
                  <a:rPr lang="en-US" sz="2400" dirty="0"/>
                  <a:t>To measure the efficiency of an algorithm it is required to measure its time complexity using any of the following approaches: </a:t>
                </a:r>
              </a:p>
              <a:p>
                <a:pPr marL="800100" lvl="1" indent="-342900" algn="just">
                  <a:buFont typeface="+mj-lt"/>
                  <a:buAutoNum type="arabicPeriod"/>
                </a:pPr>
                <a:r>
                  <a:rPr lang="en-US" dirty="0"/>
                  <a:t>To run it and measure how much processor time is needed.</a:t>
                </a:r>
              </a:p>
              <a:p>
                <a:pPr marL="800100" lvl="1" indent="-342900" algn="just">
                  <a:buFont typeface="+mj-lt"/>
                  <a:buAutoNum type="arabicPeriod"/>
                </a:pPr>
                <a:r>
                  <a:rPr lang="en-US" dirty="0"/>
                  <a:t>Mathematically computing how much time is needed as a function of input size.</a:t>
                </a:r>
              </a:p>
            </p:txBody>
          </p:sp>
        </mc:Choice>
        <mc:Fallback xmlns="">
          <p:sp>
            <p:nvSpPr>
              <p:cNvPr id="11" name="Content Placeholder 2">
                <a:extLst>
                  <a:ext uri="{FF2B5EF4-FFF2-40B4-BE49-F238E27FC236}">
                    <a16:creationId xmlns:a16="http://schemas.microsoft.com/office/drawing/2014/main" id="{911E2B25-E297-4CC0-8067-D054DF1B9E7E}"/>
                  </a:ext>
                </a:extLst>
              </p:cNvPr>
              <p:cNvSpPr>
                <a:spLocks noGrp="1" noRot="1" noChangeAspect="1" noMove="1" noResize="1" noEditPoints="1" noAdjustHandles="1" noChangeArrowheads="1" noChangeShapeType="1" noTextEdit="1"/>
              </p:cNvSpPr>
              <p:nvPr>
                <p:ph idx="1"/>
              </p:nvPr>
            </p:nvSpPr>
            <p:spPr>
              <a:xfrm>
                <a:off x="254000" y="1825489"/>
                <a:ext cx="11500678" cy="5334000"/>
              </a:xfrm>
              <a:blipFill>
                <a:blip r:embed="rId4"/>
                <a:stretch>
                  <a:fillRect l="-742" t="-1600" r="-848"/>
                </a:stretch>
              </a:blipFill>
            </p:spPr>
            <p:txBody>
              <a:bodyPr/>
              <a:lstStyle/>
              <a:p>
                <a:r>
                  <a:rPr lang="en-IN">
                    <a:noFill/>
                  </a:rPr>
                  <a:t> </a:t>
                </a:r>
              </a:p>
            </p:txBody>
          </p:sp>
        </mc:Fallback>
      </mc:AlternateContent>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20</a:t>
            </a:fld>
            <a:endParaRPr lang="en-IN"/>
          </a:p>
        </p:txBody>
      </p:sp>
      <p:pic>
        <p:nvPicPr>
          <p:cNvPr id="4" name="Picture 2"/>
          <p:cNvPicPr>
            <a:picLocks noChangeAspect="1" noChangeArrowheads="1"/>
          </p:cNvPicPr>
          <p:nvPr/>
        </p:nvPicPr>
        <p:blipFill>
          <a:blip r:embed="rId5"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5"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12" name="Rounded Rectangular Callout 3">
            <a:extLst>
              <a:ext uri="{FF2B5EF4-FFF2-40B4-BE49-F238E27FC236}">
                <a16:creationId xmlns:a16="http://schemas.microsoft.com/office/drawing/2014/main" id="{C0BE027C-7806-4C27-A8F0-A4344D7D6821}"/>
              </a:ext>
            </a:extLst>
          </p:cNvPr>
          <p:cNvSpPr/>
          <p:nvPr/>
        </p:nvSpPr>
        <p:spPr>
          <a:xfrm>
            <a:off x="9029700" y="4002158"/>
            <a:ext cx="1409700" cy="609600"/>
          </a:xfrm>
          <a:prstGeom prst="wedgeRoundRectCallout">
            <a:avLst>
              <a:gd name="adj1" fmla="val -72517"/>
              <a:gd name="adj2" fmla="val 21391"/>
              <a:gd name="adj3" fmla="val 16667"/>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Calibri"/>
              </a:rPr>
              <a:t>Empirical Approach</a:t>
            </a:r>
          </a:p>
        </p:txBody>
      </p:sp>
      <p:sp>
        <p:nvSpPr>
          <p:cNvPr id="13" name="Rounded Rectangular Callout 4">
            <a:extLst>
              <a:ext uri="{FF2B5EF4-FFF2-40B4-BE49-F238E27FC236}">
                <a16:creationId xmlns:a16="http://schemas.microsoft.com/office/drawing/2014/main" id="{401C0182-316C-4E36-ABB3-8DFE914EE839}"/>
              </a:ext>
            </a:extLst>
          </p:cNvPr>
          <p:cNvSpPr/>
          <p:nvPr/>
        </p:nvSpPr>
        <p:spPr>
          <a:xfrm>
            <a:off x="3124200" y="5310812"/>
            <a:ext cx="1409700" cy="609600"/>
          </a:xfrm>
          <a:prstGeom prst="wedgeRoundRectCallout">
            <a:avLst>
              <a:gd name="adj1" fmla="val 15531"/>
              <a:gd name="adj2" fmla="val -94318"/>
              <a:gd name="adj3" fmla="val 16667"/>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Calibri"/>
              </a:rPr>
              <a:t>Theoretical Approach</a:t>
            </a:r>
          </a:p>
        </p:txBody>
      </p:sp>
    </p:spTree>
    <p:extLst>
      <p:ext uri="{BB962C8B-B14F-4D97-AF65-F5344CB8AC3E}">
        <p14:creationId xmlns:p14="http://schemas.microsoft.com/office/powerpoint/2010/main" val="312834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animEffect transition="in" filter="fade">
                                      <p:cBhvr>
                                        <p:cTn id="20" dur="500"/>
                                        <p:tgtEl>
                                          <p:spTgt spid="11">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Effect transition="in" filter="fade">
                                      <p:cBhvr>
                                        <p:cTn id="23" dur="500"/>
                                        <p:tgtEl>
                                          <p:spTgt spid="11">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iterate type="lt">
                                    <p:tmPct val="0"/>
                                  </p:iterate>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mph" presetSubtype="0" fill="hold" grpId="1" nodeType="clickEffect">
                                  <p:stCondLst>
                                    <p:cond delay="0"/>
                                  </p:stCondLst>
                                  <p:iterate type="lt">
                                    <p:tmPct val="0"/>
                                  </p:iterate>
                                  <p:childTnLst>
                                    <p:animClr clrSpc="hsl" dir="cw">
                                      <p:cBhvr override="childStyle">
                                        <p:cTn id="32" dur="500" fill="hold"/>
                                        <p:tgtEl>
                                          <p:spTgt spid="12"/>
                                        </p:tgtEl>
                                        <p:attrNameLst>
                                          <p:attrName>style.color</p:attrName>
                                        </p:attrNameLst>
                                      </p:cBhvr>
                                      <p:by>
                                        <p:hsl h="7200000" s="0" l="0"/>
                                      </p:by>
                                    </p:animClr>
                                    <p:animClr clrSpc="hsl" dir="cw">
                                      <p:cBhvr>
                                        <p:cTn id="33" dur="500" fill="hold"/>
                                        <p:tgtEl>
                                          <p:spTgt spid="12"/>
                                        </p:tgtEl>
                                        <p:attrNameLst>
                                          <p:attrName>fillcolor</p:attrName>
                                        </p:attrNameLst>
                                      </p:cBhvr>
                                      <p:by>
                                        <p:hsl h="7200000" s="0" l="0"/>
                                      </p:by>
                                    </p:animClr>
                                    <p:animClr clrSpc="hsl" dir="cw">
                                      <p:cBhvr>
                                        <p:cTn id="34" dur="500" fill="hold"/>
                                        <p:tgtEl>
                                          <p:spTgt spid="12"/>
                                        </p:tgtEl>
                                        <p:attrNameLst>
                                          <p:attrName>stroke.color</p:attrName>
                                        </p:attrNameLst>
                                      </p:cBhvr>
                                      <p:by>
                                        <p:hsl h="7200000" s="0" l="0"/>
                                      </p:by>
                                    </p:animClr>
                                    <p:set>
                                      <p:cBhvr>
                                        <p:cTn id="35" dur="500" fill="hold"/>
                                        <p:tgtEl>
                                          <p:spTgt spid="12"/>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mph" presetSubtype="0" fill="hold" grpId="1" nodeType="clickEffect">
                                  <p:stCondLst>
                                    <p:cond delay="0"/>
                                  </p:stCondLst>
                                  <p:childTnLst>
                                    <p:animClr clrSpc="hsl" dir="cw">
                                      <p:cBhvr override="childStyle">
                                        <p:cTn id="44" dur="500" fill="hold"/>
                                        <p:tgtEl>
                                          <p:spTgt spid="13"/>
                                        </p:tgtEl>
                                        <p:attrNameLst>
                                          <p:attrName>style.color</p:attrName>
                                        </p:attrNameLst>
                                      </p:cBhvr>
                                      <p:by>
                                        <p:hsl h="7200000" s="0" l="0"/>
                                      </p:by>
                                    </p:animClr>
                                    <p:animClr clrSpc="hsl" dir="cw">
                                      <p:cBhvr>
                                        <p:cTn id="45" dur="500" fill="hold"/>
                                        <p:tgtEl>
                                          <p:spTgt spid="13"/>
                                        </p:tgtEl>
                                        <p:attrNameLst>
                                          <p:attrName>fillcolor</p:attrName>
                                        </p:attrNameLst>
                                      </p:cBhvr>
                                      <p:by>
                                        <p:hsl h="7200000" s="0" l="0"/>
                                      </p:by>
                                    </p:animClr>
                                    <p:animClr clrSpc="hsl" dir="cw">
                                      <p:cBhvr>
                                        <p:cTn id="46" dur="500" fill="hold"/>
                                        <p:tgtEl>
                                          <p:spTgt spid="13"/>
                                        </p:tgtEl>
                                        <p:attrNameLst>
                                          <p:attrName>stroke.color</p:attrName>
                                        </p:attrNameLst>
                                      </p:cBhvr>
                                      <p:by>
                                        <p:hsl h="7200000" s="0" l="0"/>
                                      </p:by>
                                    </p:animClr>
                                    <p:set>
                                      <p:cBhvr>
                                        <p:cTn id="47"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animBg="1"/>
      <p:bldP spid="12" grpId="1" animBg="1"/>
      <p:bldP spid="13" grpId="0" animBg="1"/>
      <p:bldP spid="1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0" y="133781"/>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Efficiency of Algorithm</a:t>
            </a:r>
          </a:p>
        </p:txBody>
      </p:sp>
      <p:sp>
        <p:nvSpPr>
          <p:cNvPr id="11" name="Content Placeholder 2">
            <a:extLst>
              <a:ext uri="{FF2B5EF4-FFF2-40B4-BE49-F238E27FC236}">
                <a16:creationId xmlns:a16="http://schemas.microsoft.com/office/drawing/2014/main" id="{911E2B25-E297-4CC0-8067-D054DF1B9E7E}"/>
              </a:ext>
            </a:extLst>
          </p:cNvPr>
          <p:cNvSpPr>
            <a:spLocks noGrp="1"/>
          </p:cNvSpPr>
          <p:nvPr>
            <p:ph idx="1"/>
          </p:nvPr>
        </p:nvSpPr>
        <p:spPr>
          <a:xfrm>
            <a:off x="254000" y="1825489"/>
            <a:ext cx="11500678" cy="5334000"/>
          </a:xfrm>
        </p:spPr>
        <p:txBody>
          <a:bodyPr>
            <a:normAutofit/>
          </a:bodyPr>
          <a:lstStyle/>
          <a:p>
            <a:pPr algn="just"/>
            <a:r>
              <a:rPr lang="en-US" sz="2400" dirty="0"/>
              <a:t>Running time of an algorithm depends upon,</a:t>
            </a:r>
          </a:p>
          <a:p>
            <a:pPr marL="914400" lvl="1" indent="-457200" algn="just">
              <a:buFont typeface="+mj-lt"/>
              <a:buAutoNum type="arabicPeriod"/>
            </a:pPr>
            <a:r>
              <a:rPr lang="en-US" b="1" dirty="0">
                <a:solidFill>
                  <a:srgbClr val="C00000"/>
                </a:solidFill>
              </a:rPr>
              <a:t>Input Size</a:t>
            </a:r>
          </a:p>
          <a:p>
            <a:pPr marL="914400" lvl="1" indent="-457200" algn="just">
              <a:buFont typeface="+mj-lt"/>
              <a:buAutoNum type="arabicPeriod"/>
            </a:pPr>
            <a:r>
              <a:rPr lang="en-US" b="1" dirty="0">
                <a:solidFill>
                  <a:srgbClr val="C00000"/>
                </a:solidFill>
              </a:rPr>
              <a:t>Nature of Input</a:t>
            </a:r>
          </a:p>
          <a:p>
            <a:pPr marL="457200" lvl="1" indent="0" algn="just">
              <a:buNone/>
            </a:pPr>
            <a:endParaRPr lang="en-US" b="1" dirty="0">
              <a:solidFill>
                <a:srgbClr val="C00000"/>
              </a:solidFill>
            </a:endParaRPr>
          </a:p>
          <a:p>
            <a:pPr algn="just"/>
            <a:r>
              <a:rPr lang="en-US" sz="2400" dirty="0"/>
              <a:t>Generally time </a:t>
            </a:r>
            <a:r>
              <a:rPr lang="en-US" sz="2400" b="1" dirty="0"/>
              <a:t>grows with the size of input</a:t>
            </a:r>
            <a:r>
              <a:rPr lang="en-US" sz="2400" dirty="0"/>
              <a:t>, for example, sorting 100 numbers will take less time than sorting of 10,000 numbers.</a:t>
            </a:r>
          </a:p>
          <a:p>
            <a:pPr algn="just"/>
            <a:r>
              <a:rPr lang="en-US" sz="2400" dirty="0"/>
              <a:t>So, running time of an algorithm is usually measured as a function of input size.</a:t>
            </a:r>
          </a:p>
          <a:p>
            <a:pPr algn="just"/>
            <a:endParaRPr lang="en-US" sz="2400" dirty="0"/>
          </a:p>
          <a:p>
            <a:pPr algn="just"/>
            <a:r>
              <a:rPr lang="en-US" sz="2400" dirty="0"/>
              <a:t>In theoretical computation of time complexity, Running time is measured in terms of </a:t>
            </a:r>
            <a:r>
              <a:rPr lang="en-US" sz="2400" b="1" dirty="0"/>
              <a:t>number of steps/primitive operations performed</a:t>
            </a:r>
            <a:r>
              <a:rPr lang="en-US" sz="2400" dirty="0"/>
              <a:t>.</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21</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Tree>
    <p:extLst>
      <p:ext uri="{BB962C8B-B14F-4D97-AF65-F5344CB8AC3E}">
        <p14:creationId xmlns:p14="http://schemas.microsoft.com/office/powerpoint/2010/main" val="226484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Effect transition="in" filter="fade">
                                      <p:cBhvr>
                                        <p:cTn id="23" dur="500"/>
                                        <p:tgtEl>
                                          <p:spTgt spid="11">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fade">
                                      <p:cBhvr>
                                        <p:cTn id="28"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891928" y="1923390"/>
            <a:ext cx="7617674" cy="234758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7B4D1E0-087C-452E-A316-AE4E96F04489}" type="datetime1">
              <a:rPr lang="en-IN" smtClean="0"/>
              <a:pPr/>
              <a:t>25-06-2021</a:t>
            </a:fld>
            <a:endParaRPr lang="en-IN"/>
          </a:p>
        </p:txBody>
      </p:sp>
      <p:sp>
        <p:nvSpPr>
          <p:cNvPr id="8" name="Footer Placeholder 7"/>
          <p:cNvSpPr>
            <a:spLocks noGrp="1"/>
          </p:cNvSpPr>
          <p:nvPr>
            <p:ph type="ftr" sz="quarter" idx="11"/>
          </p:nvPr>
        </p:nvSpPr>
        <p:spPr/>
        <p:txBody>
          <a:bodyPr/>
          <a:lstStyle/>
          <a:p>
            <a:r>
              <a:rPr lang="en-IN"/>
              <a:t>CGPIT,Bardoli</a:t>
            </a:r>
          </a:p>
        </p:txBody>
      </p:sp>
      <p:sp>
        <p:nvSpPr>
          <p:cNvPr id="7" name="Slide Number Placeholder 6"/>
          <p:cNvSpPr>
            <a:spLocks noGrp="1"/>
          </p:cNvSpPr>
          <p:nvPr>
            <p:ph type="sldNum" sz="quarter" idx="12"/>
          </p:nvPr>
        </p:nvSpPr>
        <p:spPr/>
        <p:txBody>
          <a:bodyPr/>
          <a:lstStyle/>
          <a:p>
            <a:fld id="{F69096CA-0E50-42FC-AC70-97FFD823159F}" type="slidenum">
              <a:rPr lang="en-IN" smtClean="0"/>
              <a:pPr/>
              <a:t>22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1DCCA4-33A7-46E4-8A2B-070EA46B6267}" type="datetime1">
              <a:rPr lang="en-IN" smtClean="0"/>
              <a:pPr/>
              <a:t>25-06-2021</a:t>
            </a:fld>
            <a:endParaRPr lang="en-IN"/>
          </a:p>
        </p:txBody>
      </p:sp>
      <p:sp>
        <p:nvSpPr>
          <p:cNvPr id="5" name="Footer Placeholder 4"/>
          <p:cNvSpPr>
            <a:spLocks noGrp="1"/>
          </p:cNvSpPr>
          <p:nvPr>
            <p:ph type="ftr" sz="quarter" idx="11"/>
          </p:nvPr>
        </p:nvSpPr>
        <p:spPr/>
        <p:txBody>
          <a:bodyPr/>
          <a:lstStyle/>
          <a:p>
            <a:r>
              <a:rPr lang="en-IN"/>
              <a:t>CGPIT,Bardoli</a:t>
            </a:r>
          </a:p>
        </p:txBody>
      </p:sp>
      <p:sp>
        <p:nvSpPr>
          <p:cNvPr id="6" name="Slide Number Placeholder 5"/>
          <p:cNvSpPr>
            <a:spLocks noGrp="1"/>
          </p:cNvSpPr>
          <p:nvPr>
            <p:ph type="sldNum" sz="quarter" idx="12"/>
          </p:nvPr>
        </p:nvSpPr>
        <p:spPr/>
        <p:txBody>
          <a:bodyPr/>
          <a:lstStyle/>
          <a:p>
            <a:fld id="{F69096CA-0E50-42FC-AC70-97FFD823159F}" type="slidenum">
              <a:rPr lang="en-IN" smtClean="0"/>
              <a:pPr/>
              <a:t>3</a:t>
            </a:fld>
            <a:endParaRPr lang="en-IN"/>
          </a:p>
        </p:txBody>
      </p:sp>
      <p:pic>
        <p:nvPicPr>
          <p:cNvPr id="7" name="Picture 3"/>
          <p:cNvPicPr>
            <a:picLocks noChangeAspect="1" noChangeArrowheads="1"/>
          </p:cNvPicPr>
          <p:nvPr/>
        </p:nvPicPr>
        <p:blipFill>
          <a:blip r:embed="rId2" cstate="print"/>
          <a:srcRect/>
          <a:stretch>
            <a:fillRect/>
          </a:stretch>
        </p:blipFill>
        <p:spPr bwMode="auto">
          <a:xfrm>
            <a:off x="0" y="-1"/>
            <a:ext cx="12192000" cy="5969727"/>
          </a:xfrm>
          <a:prstGeom prst="rect">
            <a:avLst/>
          </a:prstGeom>
          <a:noFill/>
          <a:ln w="9525">
            <a:noFill/>
            <a:miter lim="800000"/>
            <a:headEnd/>
            <a:tailEnd/>
          </a:ln>
          <a:effectLst/>
        </p:spPr>
      </p:pic>
      <p:pic>
        <p:nvPicPr>
          <p:cNvPr id="8" name="Picture 5"/>
          <p:cNvPicPr>
            <a:picLocks noChangeAspect="1" noChangeArrowheads="1"/>
          </p:cNvPicPr>
          <p:nvPr/>
        </p:nvPicPr>
        <p:blipFill>
          <a:blip r:embed="rId3" cstate="print"/>
          <a:srcRect l="1003" t="19954"/>
          <a:stretch>
            <a:fillRect/>
          </a:stretch>
        </p:blipFill>
        <p:spPr bwMode="auto">
          <a:xfrm>
            <a:off x="2" y="5865223"/>
            <a:ext cx="7758514" cy="143692"/>
          </a:xfrm>
          <a:prstGeom prst="rect">
            <a:avLst/>
          </a:prstGeom>
          <a:noFill/>
          <a:ln w="9525">
            <a:noFill/>
            <a:miter lim="800000"/>
            <a:headEnd/>
            <a:tailEnd/>
          </a:ln>
          <a:effectLst/>
        </p:spPr>
      </p:pic>
      <p:pic>
        <p:nvPicPr>
          <p:cNvPr id="9" name="Picture 5"/>
          <p:cNvPicPr>
            <a:picLocks noChangeAspect="1" noChangeArrowheads="1"/>
          </p:cNvPicPr>
          <p:nvPr/>
        </p:nvPicPr>
        <p:blipFill>
          <a:blip r:embed="rId3" cstate="print"/>
          <a:srcRect l="1003" t="19954" r="42319" b="18762"/>
          <a:stretch>
            <a:fillRect/>
          </a:stretch>
        </p:blipFill>
        <p:spPr bwMode="auto">
          <a:xfrm>
            <a:off x="7750041" y="5873930"/>
            <a:ext cx="4441959" cy="110011"/>
          </a:xfrm>
          <a:prstGeom prst="rect">
            <a:avLst/>
          </a:prstGeom>
          <a:noFill/>
          <a:ln w="9525">
            <a:noFill/>
            <a:miter lim="800000"/>
            <a:headEnd/>
            <a:tailEnd/>
          </a:ln>
          <a:effectLst/>
        </p:spPr>
      </p:pic>
      <p:sp>
        <p:nvSpPr>
          <p:cNvPr id="12" name="Shape 78"/>
          <p:cNvSpPr txBox="1">
            <a:spLocks/>
          </p:cNvSpPr>
          <p:nvPr/>
        </p:nvSpPr>
        <p:spPr>
          <a:xfrm>
            <a:off x="558424" y="1010152"/>
            <a:ext cx="10983686" cy="1546500"/>
          </a:xfrm>
          <a:prstGeom prst="rect">
            <a:avLst/>
          </a:prstGeom>
        </p:spPr>
        <p:txBody>
          <a:bodyPr vert="horz" lIns="91425" tIns="91425" rIns="91425" bIns="91425" rtlCol="0" anchor="t" anchorCtr="0">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Cambria" pitchFamily="18" charset="0"/>
                <a:ea typeface="Cambria" pitchFamily="18" charset="0"/>
                <a:cs typeface="Times New Roman" pitchFamily="18" charset="0"/>
              </a:rPr>
              <a:t>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Cambria" pitchFamily="18" charset="0"/>
                <a:ea typeface="Cambria" pitchFamily="18" charset="0"/>
                <a:cs typeface="Times New Roman" pitchFamily="18" charset="0"/>
              </a:rPr>
              <a:t>Algorithm</a:t>
            </a:r>
            <a:endParaRPr kumimoji="0" lang="en" sz="6000" b="0" i="0" u="none" strike="noStrike" kern="1200" cap="none" spc="0" normalizeH="0" baseline="0" noProof="0" dirty="0">
              <a:ln>
                <a:noFill/>
              </a:ln>
              <a:solidFill>
                <a:schemeClr val="bg1"/>
              </a:solidFill>
              <a:effectLst/>
              <a:uLnTx/>
              <a:uFillTx/>
              <a:latin typeface="Cambria" pitchFamily="18" charset="0"/>
              <a:ea typeface="Cambria"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0" y="133781"/>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What is an algorithm?</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4</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6" name="TextBox 5"/>
          <p:cNvSpPr txBox="1"/>
          <p:nvPr/>
        </p:nvSpPr>
        <p:spPr>
          <a:xfrm>
            <a:off x="656586" y="1684542"/>
            <a:ext cx="10878827" cy="3385542"/>
          </a:xfrm>
          <a:prstGeom prst="rect">
            <a:avLst/>
          </a:prstGeom>
          <a:noFill/>
        </p:spPr>
        <p:txBody>
          <a:bodyPr wrap="square" rtlCol="0">
            <a:spAutoFit/>
          </a:bodyPr>
          <a:lstStyle/>
          <a:p>
            <a:pPr marL="360363" lvl="2" indent="-360363">
              <a:spcBef>
                <a:spcPts val="1200"/>
              </a:spcBef>
              <a:buClr>
                <a:srgbClr val="424242"/>
              </a:buClr>
              <a:buFont typeface="Arial" panose="020B0604020202020204" pitchFamily="34" charset="0"/>
              <a:buChar char="•"/>
            </a:pPr>
            <a:r>
              <a:rPr lang="en-US" sz="2400" dirty="0"/>
              <a:t>A step-by-step procedure, to solve the different kinds of problems.</a:t>
            </a:r>
            <a:r>
              <a:rPr lang="en-US" sz="2400" b="1" dirty="0"/>
              <a:t> </a:t>
            </a:r>
          </a:p>
          <a:p>
            <a:pPr marL="360363" lvl="2" indent="-360363">
              <a:spcBef>
                <a:spcPts val="1200"/>
              </a:spcBef>
              <a:buClr>
                <a:srgbClr val="424242"/>
              </a:buClr>
              <a:buFont typeface="Arial" panose="020B0604020202020204" pitchFamily="34" charset="0"/>
              <a:buChar char="•"/>
            </a:pPr>
            <a:r>
              <a:rPr lang="en-US" sz="2400" dirty="0"/>
              <a:t>Suppose, we want to make a Chocolate Cake.</a:t>
            </a:r>
          </a:p>
          <a:p>
            <a:pPr marL="360363" lvl="2" indent="-360363">
              <a:spcBef>
                <a:spcPts val="1200"/>
              </a:spcBef>
              <a:buClr>
                <a:srgbClr val="424242"/>
              </a:buClr>
              <a:buFont typeface="Arial" panose="020B0604020202020204" pitchFamily="34" charset="0"/>
              <a:buChar char="•"/>
            </a:pPr>
            <a:r>
              <a:rPr lang="en-US" sz="2400" dirty="0"/>
              <a:t>An unambiguous sequence of computational steps that transforms the input into the output.</a:t>
            </a:r>
          </a:p>
          <a:p>
            <a:pPr marL="360363" lvl="2" indent="-360363">
              <a:spcBef>
                <a:spcPts val="1200"/>
              </a:spcBef>
              <a:buClr>
                <a:srgbClr val="424242"/>
              </a:buClr>
              <a:buFont typeface="Arial" panose="020B0604020202020204" pitchFamily="34" charset="0"/>
              <a:buChar char="•"/>
            </a:pPr>
            <a:endParaRPr lang="en-US" sz="2400" dirty="0"/>
          </a:p>
          <a:p>
            <a:pPr marL="0" lvl="2">
              <a:spcBef>
                <a:spcPts val="1200"/>
              </a:spcBef>
              <a:buClr>
                <a:srgbClr val="424242"/>
              </a:buClr>
            </a:pPr>
            <a:r>
              <a:rPr lang="en-IN" sz="2200" dirty="0">
                <a:solidFill>
                  <a:schemeClr val="bg2">
                    <a:lumMod val="50000"/>
                  </a:schemeClr>
                </a:solidFill>
              </a:rPr>
              <a:t>	</a:t>
            </a:r>
          </a:p>
          <a:p>
            <a:pPr marL="1200150" lvl="2" indent="-285750">
              <a:spcBef>
                <a:spcPts val="1200"/>
              </a:spcBef>
              <a:buClr>
                <a:srgbClr val="424242"/>
              </a:buClr>
              <a:buFont typeface="Arial" panose="020B0604020202020204" pitchFamily="34" charset="0"/>
              <a:buChar char="•"/>
            </a:pPr>
            <a:endParaRPr lang="en-US" sz="2200" dirty="0">
              <a:solidFill>
                <a:schemeClr val="bg2">
                  <a:lumMod val="50000"/>
                </a:schemeClr>
              </a:solidFill>
            </a:endParaRPr>
          </a:p>
        </p:txBody>
      </p:sp>
      <p:grpSp>
        <p:nvGrpSpPr>
          <p:cNvPr id="11" name="Group 10">
            <a:extLst>
              <a:ext uri="{FF2B5EF4-FFF2-40B4-BE49-F238E27FC236}">
                <a16:creationId xmlns:a16="http://schemas.microsoft.com/office/drawing/2014/main" id="{B823B2DF-2360-40D6-8D47-A62200D3B756}"/>
              </a:ext>
            </a:extLst>
          </p:cNvPr>
          <p:cNvGrpSpPr/>
          <p:nvPr/>
        </p:nvGrpSpPr>
        <p:grpSpPr>
          <a:xfrm>
            <a:off x="1266447" y="3471448"/>
            <a:ext cx="9734061" cy="2884902"/>
            <a:chOff x="1504843" y="1887775"/>
            <a:chExt cx="9747532" cy="3482942"/>
          </a:xfrm>
        </p:grpSpPr>
        <p:sp>
          <p:nvSpPr>
            <p:cNvPr id="12" name="Right Arrow 4">
              <a:extLst>
                <a:ext uri="{FF2B5EF4-FFF2-40B4-BE49-F238E27FC236}">
                  <a16:creationId xmlns:a16="http://schemas.microsoft.com/office/drawing/2014/main" id="{0C0DCA5F-D7B9-4D87-871C-8028BD6007A2}"/>
                </a:ext>
              </a:extLst>
            </p:cNvPr>
            <p:cNvSpPr/>
            <p:nvPr/>
          </p:nvSpPr>
          <p:spPr>
            <a:xfrm>
              <a:off x="3548057" y="2484667"/>
              <a:ext cx="1125415" cy="689317"/>
            </a:xfrm>
            <a:prstGeom prst="rightArrow">
              <a:avLst>
                <a:gd name="adj1" fmla="val 50000"/>
                <a:gd name="adj2" fmla="val 7449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6">
              <a:extLst>
                <a:ext uri="{FF2B5EF4-FFF2-40B4-BE49-F238E27FC236}">
                  <a16:creationId xmlns:a16="http://schemas.microsoft.com/office/drawing/2014/main" id="{8DA35C8C-F2DA-4769-A0B0-374ED6528894}"/>
                </a:ext>
              </a:extLst>
            </p:cNvPr>
            <p:cNvSpPr/>
            <p:nvPr/>
          </p:nvSpPr>
          <p:spPr>
            <a:xfrm>
              <a:off x="7535105" y="2479331"/>
              <a:ext cx="1125415" cy="689317"/>
            </a:xfrm>
            <a:prstGeom prst="rightArrow">
              <a:avLst>
                <a:gd name="adj1" fmla="val 50000"/>
                <a:gd name="adj2" fmla="val 7449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77E3BA7-3A22-4C40-A1AA-1E38B3AC4259}"/>
                </a:ext>
              </a:extLst>
            </p:cNvPr>
            <p:cNvSpPr txBox="1"/>
            <p:nvPr/>
          </p:nvSpPr>
          <p:spPr>
            <a:xfrm>
              <a:off x="9703764" y="4362287"/>
              <a:ext cx="1002197" cy="461665"/>
            </a:xfrm>
            <a:prstGeom prst="rect">
              <a:avLst/>
            </a:prstGeom>
            <a:noFill/>
          </p:spPr>
          <p:txBody>
            <a:bodyPr wrap="none" rtlCol="0">
              <a:spAutoFit/>
            </a:bodyPr>
            <a:lstStyle/>
            <a:p>
              <a:r>
                <a:rPr lang="en-IN" sz="2400" b="1" dirty="0">
                  <a:solidFill>
                    <a:srgbClr val="A3115D"/>
                  </a:solidFill>
                </a:rPr>
                <a:t>Output</a:t>
              </a:r>
              <a:endParaRPr lang="en-IN" b="1" dirty="0">
                <a:solidFill>
                  <a:srgbClr val="A3115D"/>
                </a:solidFill>
              </a:endParaRPr>
            </a:p>
          </p:txBody>
        </p:sp>
        <p:pic>
          <p:nvPicPr>
            <p:cNvPr id="15" name="Picture 14">
              <a:extLst>
                <a:ext uri="{FF2B5EF4-FFF2-40B4-BE49-F238E27FC236}">
                  <a16:creationId xmlns:a16="http://schemas.microsoft.com/office/drawing/2014/main" id="{CE84E264-6B84-45ED-B89D-DA75D14A5B66}"/>
                </a:ext>
              </a:extLst>
            </p:cNvPr>
            <p:cNvPicPr>
              <a:picLocks noChangeAspect="1"/>
            </p:cNvPicPr>
            <p:nvPr/>
          </p:nvPicPr>
          <p:blipFill>
            <a:blip r:embed="rId4"/>
            <a:stretch>
              <a:fillRect/>
            </a:stretch>
          </p:blipFill>
          <p:spPr>
            <a:xfrm>
              <a:off x="1504843" y="1966924"/>
              <a:ext cx="1371600" cy="1992413"/>
            </a:xfrm>
            <a:prstGeom prst="rect">
              <a:avLst/>
            </a:prstGeom>
          </p:spPr>
        </p:pic>
        <p:pic>
          <p:nvPicPr>
            <p:cNvPr id="16" name="Picture 15">
              <a:extLst>
                <a:ext uri="{FF2B5EF4-FFF2-40B4-BE49-F238E27FC236}">
                  <a16:creationId xmlns:a16="http://schemas.microsoft.com/office/drawing/2014/main" id="{42DF7C38-223E-4E57-A378-032254A08CC1}"/>
                </a:ext>
              </a:extLst>
            </p:cNvPr>
            <p:cNvPicPr>
              <a:picLocks noChangeAspect="1"/>
            </p:cNvPicPr>
            <p:nvPr/>
          </p:nvPicPr>
          <p:blipFill>
            <a:blip r:embed="rId5"/>
            <a:stretch>
              <a:fillRect/>
            </a:stretch>
          </p:blipFill>
          <p:spPr>
            <a:xfrm>
              <a:off x="5345087" y="1971378"/>
              <a:ext cx="1518404" cy="2091563"/>
            </a:xfrm>
            <a:prstGeom prst="rect">
              <a:avLst/>
            </a:prstGeom>
          </p:spPr>
        </p:pic>
        <p:pic>
          <p:nvPicPr>
            <p:cNvPr id="17" name="Picture 16">
              <a:extLst>
                <a:ext uri="{FF2B5EF4-FFF2-40B4-BE49-F238E27FC236}">
                  <a16:creationId xmlns:a16="http://schemas.microsoft.com/office/drawing/2014/main" id="{0A8862C4-BA67-4731-AD32-86F40210C72E}"/>
                </a:ext>
              </a:extLst>
            </p:cNvPr>
            <p:cNvPicPr>
              <a:picLocks noChangeAspect="1"/>
            </p:cNvPicPr>
            <p:nvPr/>
          </p:nvPicPr>
          <p:blipFill>
            <a:blip r:embed="rId6"/>
            <a:stretch>
              <a:fillRect/>
            </a:stretch>
          </p:blipFill>
          <p:spPr>
            <a:xfrm>
              <a:off x="9332135" y="2033303"/>
              <a:ext cx="1920240" cy="1581374"/>
            </a:xfrm>
            <a:prstGeom prst="rect">
              <a:avLst/>
            </a:prstGeom>
          </p:spPr>
        </p:pic>
        <p:sp>
          <p:nvSpPr>
            <p:cNvPr id="18" name="TextBox 17">
              <a:extLst>
                <a:ext uri="{FF2B5EF4-FFF2-40B4-BE49-F238E27FC236}">
                  <a16:creationId xmlns:a16="http://schemas.microsoft.com/office/drawing/2014/main" id="{46C0AF06-C699-40B5-9A7D-69E3E81F458E}"/>
                </a:ext>
              </a:extLst>
            </p:cNvPr>
            <p:cNvSpPr txBox="1"/>
            <p:nvPr/>
          </p:nvSpPr>
          <p:spPr>
            <a:xfrm>
              <a:off x="1838773" y="4362287"/>
              <a:ext cx="870751" cy="461665"/>
            </a:xfrm>
            <a:prstGeom prst="rect">
              <a:avLst/>
            </a:prstGeom>
            <a:noFill/>
          </p:spPr>
          <p:txBody>
            <a:bodyPr wrap="none" rtlCol="0">
              <a:spAutoFit/>
            </a:bodyPr>
            <a:lstStyle/>
            <a:p>
              <a:r>
                <a:rPr lang="en-IN" sz="2400" b="1" dirty="0">
                  <a:solidFill>
                    <a:srgbClr val="AD1457"/>
                  </a:solidFill>
                </a:rPr>
                <a:t>Input </a:t>
              </a:r>
              <a:endParaRPr lang="en-IN" b="1" dirty="0">
                <a:solidFill>
                  <a:srgbClr val="AD1457"/>
                </a:solidFill>
              </a:endParaRPr>
            </a:p>
          </p:txBody>
        </p:sp>
        <p:sp>
          <p:nvSpPr>
            <p:cNvPr id="19" name="TextBox 18">
              <a:extLst>
                <a:ext uri="{FF2B5EF4-FFF2-40B4-BE49-F238E27FC236}">
                  <a16:creationId xmlns:a16="http://schemas.microsoft.com/office/drawing/2014/main" id="{57EE6A17-6901-4830-A1D6-B2D8F8E55B57}"/>
                </a:ext>
              </a:extLst>
            </p:cNvPr>
            <p:cNvSpPr txBox="1"/>
            <p:nvPr/>
          </p:nvSpPr>
          <p:spPr>
            <a:xfrm>
              <a:off x="5521303" y="4362287"/>
              <a:ext cx="1217000" cy="461665"/>
            </a:xfrm>
            <a:prstGeom prst="rect">
              <a:avLst/>
            </a:prstGeom>
            <a:noFill/>
          </p:spPr>
          <p:txBody>
            <a:bodyPr wrap="none" rtlCol="0">
              <a:spAutoFit/>
            </a:bodyPr>
            <a:lstStyle/>
            <a:p>
              <a:r>
                <a:rPr lang="en-IN" sz="2400" b="1" dirty="0">
                  <a:solidFill>
                    <a:srgbClr val="AD1457"/>
                  </a:solidFill>
                </a:rPr>
                <a:t>Process </a:t>
              </a:r>
              <a:endParaRPr lang="en-IN" b="1" dirty="0">
                <a:solidFill>
                  <a:srgbClr val="AD1457"/>
                </a:solidFill>
              </a:endParaRPr>
            </a:p>
          </p:txBody>
        </p:sp>
        <p:sp>
          <p:nvSpPr>
            <p:cNvPr id="20" name="TextBox 19">
              <a:extLst>
                <a:ext uri="{FF2B5EF4-FFF2-40B4-BE49-F238E27FC236}">
                  <a16:creationId xmlns:a16="http://schemas.microsoft.com/office/drawing/2014/main" id="{7C586F65-741A-43D1-99E8-BC669B4509D0}"/>
                </a:ext>
              </a:extLst>
            </p:cNvPr>
            <p:cNvSpPr txBox="1"/>
            <p:nvPr/>
          </p:nvSpPr>
          <p:spPr>
            <a:xfrm>
              <a:off x="1504843" y="4823951"/>
              <a:ext cx="1708619" cy="461665"/>
            </a:xfrm>
            <a:prstGeom prst="rect">
              <a:avLst/>
            </a:prstGeom>
            <a:noFill/>
          </p:spPr>
          <p:txBody>
            <a:bodyPr wrap="square" rtlCol="0">
              <a:spAutoFit/>
            </a:bodyPr>
            <a:lstStyle/>
            <a:p>
              <a:r>
                <a:rPr lang="en-IN" sz="2400" b="1" dirty="0">
                  <a:solidFill>
                    <a:srgbClr val="424242"/>
                  </a:solidFill>
                </a:rPr>
                <a:t>Ingredients </a:t>
              </a:r>
              <a:r>
                <a:rPr lang="en-IN" sz="2400" b="1" dirty="0"/>
                <a:t> </a:t>
              </a:r>
              <a:endParaRPr lang="en-IN" b="1" dirty="0"/>
            </a:p>
          </p:txBody>
        </p:sp>
        <p:sp>
          <p:nvSpPr>
            <p:cNvPr id="21" name="TextBox 20">
              <a:extLst>
                <a:ext uri="{FF2B5EF4-FFF2-40B4-BE49-F238E27FC236}">
                  <a16:creationId xmlns:a16="http://schemas.microsoft.com/office/drawing/2014/main" id="{72179C7F-CA6E-4B22-8DC4-C9C82F468C16}"/>
                </a:ext>
              </a:extLst>
            </p:cNvPr>
            <p:cNvSpPr txBox="1"/>
            <p:nvPr/>
          </p:nvSpPr>
          <p:spPr>
            <a:xfrm>
              <a:off x="5606399" y="4823951"/>
              <a:ext cx="1046808" cy="461665"/>
            </a:xfrm>
            <a:prstGeom prst="rect">
              <a:avLst/>
            </a:prstGeom>
            <a:noFill/>
          </p:spPr>
          <p:txBody>
            <a:bodyPr wrap="square" rtlCol="0">
              <a:spAutoFit/>
            </a:bodyPr>
            <a:lstStyle/>
            <a:p>
              <a:r>
                <a:rPr lang="en-IN" sz="2400" b="1" dirty="0">
                  <a:solidFill>
                    <a:srgbClr val="424242"/>
                  </a:solidFill>
                </a:rPr>
                <a:t>Recipe </a:t>
              </a:r>
              <a:endParaRPr lang="en-IN" b="1" dirty="0">
                <a:solidFill>
                  <a:srgbClr val="424242"/>
                </a:solidFill>
              </a:endParaRPr>
            </a:p>
          </p:txBody>
        </p:sp>
        <p:sp>
          <p:nvSpPr>
            <p:cNvPr id="22" name="TextBox 21">
              <a:extLst>
                <a:ext uri="{FF2B5EF4-FFF2-40B4-BE49-F238E27FC236}">
                  <a16:creationId xmlns:a16="http://schemas.microsoft.com/office/drawing/2014/main" id="{EE07D817-FCD8-4EEB-BCA6-F687687118B6}"/>
                </a:ext>
              </a:extLst>
            </p:cNvPr>
            <p:cNvSpPr txBox="1"/>
            <p:nvPr/>
          </p:nvSpPr>
          <p:spPr>
            <a:xfrm>
              <a:off x="9787429" y="4745361"/>
              <a:ext cx="834866" cy="461665"/>
            </a:xfrm>
            <a:prstGeom prst="rect">
              <a:avLst/>
            </a:prstGeom>
            <a:noFill/>
          </p:spPr>
          <p:txBody>
            <a:bodyPr wrap="square" rtlCol="0">
              <a:spAutoFit/>
            </a:bodyPr>
            <a:lstStyle/>
            <a:p>
              <a:r>
                <a:rPr lang="en-IN" sz="2400" b="1" dirty="0">
                  <a:solidFill>
                    <a:srgbClr val="424242"/>
                  </a:solidFill>
                </a:rPr>
                <a:t>Cake</a:t>
              </a:r>
              <a:r>
                <a:rPr lang="en-IN" sz="2400" b="1" dirty="0">
                  <a:solidFill>
                    <a:srgbClr val="002060"/>
                  </a:solidFill>
                </a:rPr>
                <a:t> </a:t>
              </a:r>
              <a:r>
                <a:rPr lang="en-IN" sz="2400" b="1" dirty="0"/>
                <a:t> </a:t>
              </a:r>
              <a:endParaRPr lang="en-IN" b="1" dirty="0"/>
            </a:p>
          </p:txBody>
        </p:sp>
        <p:sp>
          <p:nvSpPr>
            <p:cNvPr id="23" name="Rounded Rectangle 7">
              <a:extLst>
                <a:ext uri="{FF2B5EF4-FFF2-40B4-BE49-F238E27FC236}">
                  <a16:creationId xmlns:a16="http://schemas.microsoft.com/office/drawing/2014/main" id="{7ED199BB-3392-4B35-8B18-443603402368}"/>
                </a:ext>
              </a:extLst>
            </p:cNvPr>
            <p:cNvSpPr/>
            <p:nvPr/>
          </p:nvSpPr>
          <p:spPr>
            <a:xfrm>
              <a:off x="4820478" y="1887775"/>
              <a:ext cx="2380130" cy="3482942"/>
            </a:xfrm>
            <a:prstGeom prst="round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329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0" y="133781"/>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What is an algorithm?</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5</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6" name="TextBox 5"/>
          <p:cNvSpPr txBox="1"/>
          <p:nvPr/>
        </p:nvSpPr>
        <p:spPr>
          <a:xfrm>
            <a:off x="656586" y="1684542"/>
            <a:ext cx="10878827" cy="1815882"/>
          </a:xfrm>
          <a:prstGeom prst="rect">
            <a:avLst/>
          </a:prstGeom>
          <a:noFill/>
        </p:spPr>
        <p:txBody>
          <a:bodyPr wrap="square" rtlCol="0">
            <a:spAutoFit/>
          </a:bodyPr>
          <a:lstStyle/>
          <a:p>
            <a:pPr marL="360363" lvl="2" indent="-360363">
              <a:spcBef>
                <a:spcPts val="1200"/>
              </a:spcBef>
              <a:buClr>
                <a:srgbClr val="424242"/>
              </a:buClr>
              <a:buFont typeface="Arial" panose="020B0604020202020204" pitchFamily="34" charset="0"/>
              <a:buChar char="•"/>
            </a:pPr>
            <a:r>
              <a:rPr lang="en-US" sz="2400" dirty="0"/>
              <a:t>An algorithm is well defined computational procedure that takes some value, or set of values as input and produces some value, or set of values as output.</a:t>
            </a:r>
          </a:p>
          <a:p>
            <a:pPr marL="0" lvl="2">
              <a:spcBef>
                <a:spcPts val="1200"/>
              </a:spcBef>
              <a:buClr>
                <a:srgbClr val="424242"/>
              </a:buClr>
            </a:pPr>
            <a:r>
              <a:rPr lang="en-IN" sz="2200" dirty="0">
                <a:solidFill>
                  <a:schemeClr val="bg2">
                    <a:lumMod val="50000"/>
                  </a:schemeClr>
                </a:solidFill>
              </a:rPr>
              <a:t>	</a:t>
            </a:r>
          </a:p>
          <a:p>
            <a:pPr marL="1200150" lvl="2" indent="-285750">
              <a:spcBef>
                <a:spcPts val="1200"/>
              </a:spcBef>
              <a:buClr>
                <a:srgbClr val="424242"/>
              </a:buClr>
              <a:buFont typeface="Arial" panose="020B0604020202020204" pitchFamily="34" charset="0"/>
              <a:buChar char="•"/>
            </a:pPr>
            <a:endParaRPr lang="en-US" sz="2200" dirty="0">
              <a:solidFill>
                <a:schemeClr val="bg2">
                  <a:lumMod val="50000"/>
                </a:schemeClr>
              </a:solidFill>
            </a:endParaRPr>
          </a:p>
        </p:txBody>
      </p:sp>
      <p:grpSp>
        <p:nvGrpSpPr>
          <p:cNvPr id="24" name="Group 23">
            <a:extLst>
              <a:ext uri="{FF2B5EF4-FFF2-40B4-BE49-F238E27FC236}">
                <a16:creationId xmlns:a16="http://schemas.microsoft.com/office/drawing/2014/main" id="{A641ED97-4134-419D-A1A8-9840434CEA20}"/>
              </a:ext>
            </a:extLst>
          </p:cNvPr>
          <p:cNvGrpSpPr/>
          <p:nvPr/>
        </p:nvGrpSpPr>
        <p:grpSpPr>
          <a:xfrm>
            <a:off x="1218409" y="2633727"/>
            <a:ext cx="9755179" cy="3006650"/>
            <a:chOff x="1044465" y="1464024"/>
            <a:chExt cx="9755179" cy="3006650"/>
          </a:xfrm>
        </p:grpSpPr>
        <p:sp>
          <p:nvSpPr>
            <p:cNvPr id="25" name="Right Arrow 4">
              <a:extLst>
                <a:ext uri="{FF2B5EF4-FFF2-40B4-BE49-F238E27FC236}">
                  <a16:creationId xmlns:a16="http://schemas.microsoft.com/office/drawing/2014/main" id="{C5D2A109-4D97-440B-9682-00AA70C43FC5}"/>
                </a:ext>
              </a:extLst>
            </p:cNvPr>
            <p:cNvSpPr/>
            <p:nvPr/>
          </p:nvSpPr>
          <p:spPr>
            <a:xfrm>
              <a:off x="3228395" y="2627137"/>
              <a:ext cx="1125415" cy="689317"/>
            </a:xfrm>
            <a:prstGeom prst="rightArrow">
              <a:avLst>
                <a:gd name="adj1" fmla="val 50000"/>
                <a:gd name="adj2" fmla="val 7449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6">
              <a:extLst>
                <a:ext uri="{FF2B5EF4-FFF2-40B4-BE49-F238E27FC236}">
                  <a16:creationId xmlns:a16="http://schemas.microsoft.com/office/drawing/2014/main" id="{C2C3D18C-731D-48EA-BCBB-FAF6C2FEA1E6}"/>
                </a:ext>
              </a:extLst>
            </p:cNvPr>
            <p:cNvSpPr/>
            <p:nvPr/>
          </p:nvSpPr>
          <p:spPr>
            <a:xfrm>
              <a:off x="7613301" y="2627137"/>
              <a:ext cx="1125415" cy="689317"/>
            </a:xfrm>
            <a:prstGeom prst="rightArrow">
              <a:avLst>
                <a:gd name="adj1" fmla="val 50000"/>
                <a:gd name="adj2" fmla="val 7449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0CED709B-09A3-4C73-9AC5-F5121975799F}"/>
                </a:ext>
              </a:extLst>
            </p:cNvPr>
            <p:cNvPicPr>
              <a:picLocks noChangeAspect="1"/>
            </p:cNvPicPr>
            <p:nvPr/>
          </p:nvPicPr>
          <p:blipFill>
            <a:blip r:embed="rId4"/>
            <a:stretch>
              <a:fillRect/>
            </a:stretch>
          </p:blipFill>
          <p:spPr>
            <a:xfrm>
              <a:off x="1134871" y="2192768"/>
              <a:ext cx="1280160" cy="1763364"/>
            </a:xfrm>
            <a:prstGeom prst="rect">
              <a:avLst/>
            </a:prstGeom>
          </p:spPr>
        </p:pic>
        <p:pic>
          <p:nvPicPr>
            <p:cNvPr id="28" name="Picture 27">
              <a:extLst>
                <a:ext uri="{FF2B5EF4-FFF2-40B4-BE49-F238E27FC236}">
                  <a16:creationId xmlns:a16="http://schemas.microsoft.com/office/drawing/2014/main" id="{503AE233-3116-40BA-B2AC-66E3C389B4AD}"/>
                </a:ext>
              </a:extLst>
            </p:cNvPr>
            <p:cNvPicPr>
              <a:picLocks noChangeAspect="1"/>
            </p:cNvPicPr>
            <p:nvPr/>
          </p:nvPicPr>
          <p:blipFill>
            <a:blip r:embed="rId5"/>
            <a:stretch>
              <a:fillRect/>
            </a:stretch>
          </p:blipFill>
          <p:spPr>
            <a:xfrm>
              <a:off x="4912293" y="2348276"/>
              <a:ext cx="2011680" cy="1452349"/>
            </a:xfrm>
            <a:prstGeom prst="rect">
              <a:avLst/>
            </a:prstGeom>
          </p:spPr>
        </p:pic>
        <p:pic>
          <p:nvPicPr>
            <p:cNvPr id="29" name="Picture 28">
              <a:extLst>
                <a:ext uri="{FF2B5EF4-FFF2-40B4-BE49-F238E27FC236}">
                  <a16:creationId xmlns:a16="http://schemas.microsoft.com/office/drawing/2014/main" id="{2D983D11-F438-4DB9-B33D-19E01496539D}"/>
                </a:ext>
              </a:extLst>
            </p:cNvPr>
            <p:cNvPicPr>
              <a:picLocks noChangeAspect="1"/>
            </p:cNvPicPr>
            <p:nvPr/>
          </p:nvPicPr>
          <p:blipFill>
            <a:blip r:embed="rId6"/>
            <a:stretch>
              <a:fillRect/>
            </a:stretch>
          </p:blipFill>
          <p:spPr>
            <a:xfrm>
              <a:off x="9428044" y="2385280"/>
              <a:ext cx="1371600" cy="1208947"/>
            </a:xfrm>
            <a:prstGeom prst="rect">
              <a:avLst/>
            </a:prstGeom>
          </p:spPr>
        </p:pic>
        <p:sp>
          <p:nvSpPr>
            <p:cNvPr id="30" name="TextBox 29">
              <a:extLst>
                <a:ext uri="{FF2B5EF4-FFF2-40B4-BE49-F238E27FC236}">
                  <a16:creationId xmlns:a16="http://schemas.microsoft.com/office/drawing/2014/main" id="{5F35E62A-F6E1-43AF-ADA4-B35053EA1CA2}"/>
                </a:ext>
              </a:extLst>
            </p:cNvPr>
            <p:cNvSpPr txBox="1"/>
            <p:nvPr/>
          </p:nvSpPr>
          <p:spPr>
            <a:xfrm>
              <a:off x="9612745" y="4009009"/>
              <a:ext cx="1002197" cy="461665"/>
            </a:xfrm>
            <a:prstGeom prst="rect">
              <a:avLst/>
            </a:prstGeom>
            <a:noFill/>
          </p:spPr>
          <p:txBody>
            <a:bodyPr wrap="none" rtlCol="0">
              <a:spAutoFit/>
            </a:bodyPr>
            <a:lstStyle/>
            <a:p>
              <a:r>
                <a:rPr lang="en-IN" sz="2400" b="1" dirty="0">
                  <a:solidFill>
                    <a:srgbClr val="424242"/>
                  </a:solidFill>
                </a:rPr>
                <a:t>Output</a:t>
              </a:r>
              <a:endParaRPr lang="en-IN" b="1" dirty="0">
                <a:solidFill>
                  <a:srgbClr val="424242"/>
                </a:solidFill>
              </a:endParaRPr>
            </a:p>
          </p:txBody>
        </p:sp>
        <p:sp>
          <p:nvSpPr>
            <p:cNvPr id="31" name="TextBox 30">
              <a:extLst>
                <a:ext uri="{FF2B5EF4-FFF2-40B4-BE49-F238E27FC236}">
                  <a16:creationId xmlns:a16="http://schemas.microsoft.com/office/drawing/2014/main" id="{8D21F9F6-0CEE-4AD7-8667-81C4BCBE8FC5}"/>
                </a:ext>
              </a:extLst>
            </p:cNvPr>
            <p:cNvSpPr txBox="1"/>
            <p:nvPr/>
          </p:nvSpPr>
          <p:spPr>
            <a:xfrm>
              <a:off x="1044465" y="4008986"/>
              <a:ext cx="1438214" cy="461665"/>
            </a:xfrm>
            <a:prstGeom prst="rect">
              <a:avLst/>
            </a:prstGeom>
            <a:noFill/>
          </p:spPr>
          <p:txBody>
            <a:bodyPr wrap="none" rtlCol="0">
              <a:spAutoFit/>
            </a:bodyPr>
            <a:lstStyle/>
            <a:p>
              <a:r>
                <a:rPr lang="en-IN" sz="2400" b="1" dirty="0">
                  <a:solidFill>
                    <a:srgbClr val="424242"/>
                  </a:solidFill>
                </a:rPr>
                <a:t>Algorithm </a:t>
              </a:r>
              <a:endParaRPr lang="en-IN" b="1" dirty="0">
                <a:solidFill>
                  <a:srgbClr val="424242"/>
                </a:solidFill>
              </a:endParaRPr>
            </a:p>
          </p:txBody>
        </p:sp>
        <p:sp>
          <p:nvSpPr>
            <p:cNvPr id="32" name="TextBox 31">
              <a:extLst>
                <a:ext uri="{FF2B5EF4-FFF2-40B4-BE49-F238E27FC236}">
                  <a16:creationId xmlns:a16="http://schemas.microsoft.com/office/drawing/2014/main" id="{53731DFD-E07A-4E55-8EC0-B92101F8BB96}"/>
                </a:ext>
              </a:extLst>
            </p:cNvPr>
            <p:cNvSpPr txBox="1"/>
            <p:nvPr/>
          </p:nvSpPr>
          <p:spPr>
            <a:xfrm>
              <a:off x="5273565" y="4008985"/>
              <a:ext cx="1289135" cy="461665"/>
            </a:xfrm>
            <a:prstGeom prst="rect">
              <a:avLst/>
            </a:prstGeom>
            <a:noFill/>
          </p:spPr>
          <p:txBody>
            <a:bodyPr wrap="none" rtlCol="0">
              <a:spAutoFit/>
            </a:bodyPr>
            <a:lstStyle/>
            <a:p>
              <a:r>
                <a:rPr lang="en-IN" sz="2400" b="1" dirty="0">
                  <a:solidFill>
                    <a:srgbClr val="424242"/>
                  </a:solidFill>
                </a:rPr>
                <a:t>Program </a:t>
              </a:r>
              <a:endParaRPr lang="en-IN" b="1" dirty="0">
                <a:solidFill>
                  <a:srgbClr val="424242"/>
                </a:solidFill>
              </a:endParaRPr>
            </a:p>
          </p:txBody>
        </p:sp>
        <p:grpSp>
          <p:nvGrpSpPr>
            <p:cNvPr id="33" name="Group 32">
              <a:extLst>
                <a:ext uri="{FF2B5EF4-FFF2-40B4-BE49-F238E27FC236}">
                  <a16:creationId xmlns:a16="http://schemas.microsoft.com/office/drawing/2014/main" id="{E2AC2F64-AFC4-4D83-A2AA-5E9F3AA26BBF}"/>
                </a:ext>
              </a:extLst>
            </p:cNvPr>
            <p:cNvGrpSpPr/>
            <p:nvPr/>
          </p:nvGrpSpPr>
          <p:grpSpPr>
            <a:xfrm>
              <a:off x="5187129" y="1464024"/>
              <a:ext cx="1205437" cy="816293"/>
              <a:chOff x="5187129" y="1464024"/>
              <a:chExt cx="1205437" cy="816293"/>
            </a:xfrm>
          </p:grpSpPr>
          <p:pic>
            <p:nvPicPr>
              <p:cNvPr id="34" name="Picture 33">
                <a:extLst>
                  <a:ext uri="{FF2B5EF4-FFF2-40B4-BE49-F238E27FC236}">
                    <a16:creationId xmlns:a16="http://schemas.microsoft.com/office/drawing/2014/main" id="{1B0EBE87-1E97-4E95-8AF0-4F4408BEA47D}"/>
                  </a:ext>
                </a:extLst>
              </p:cNvPr>
              <p:cNvPicPr>
                <a:picLocks noChangeAspect="1"/>
              </p:cNvPicPr>
              <p:nvPr/>
            </p:nvPicPr>
            <p:blipFill>
              <a:blip r:embed="rId7"/>
              <a:stretch>
                <a:fillRect/>
              </a:stretch>
            </p:blipFill>
            <p:spPr>
              <a:xfrm>
                <a:off x="5569606" y="1604313"/>
                <a:ext cx="822960" cy="676004"/>
              </a:xfrm>
              <a:prstGeom prst="rect">
                <a:avLst/>
              </a:prstGeom>
            </p:spPr>
          </p:pic>
          <p:sp>
            <p:nvSpPr>
              <p:cNvPr id="35" name="TextBox 34">
                <a:extLst>
                  <a:ext uri="{FF2B5EF4-FFF2-40B4-BE49-F238E27FC236}">
                    <a16:creationId xmlns:a16="http://schemas.microsoft.com/office/drawing/2014/main" id="{80283FC3-3C0B-466B-80F7-B35B897C17A8}"/>
                  </a:ext>
                </a:extLst>
              </p:cNvPr>
              <p:cNvSpPr txBox="1"/>
              <p:nvPr/>
            </p:nvSpPr>
            <p:spPr>
              <a:xfrm>
                <a:off x="5187129" y="1464024"/>
                <a:ext cx="764953" cy="400110"/>
              </a:xfrm>
              <a:prstGeom prst="rect">
                <a:avLst/>
              </a:prstGeom>
              <a:noFill/>
            </p:spPr>
            <p:txBody>
              <a:bodyPr wrap="none" rtlCol="0">
                <a:spAutoFit/>
              </a:bodyPr>
              <a:lstStyle/>
              <a:p>
                <a:r>
                  <a:rPr lang="en-IN" sz="2000" b="1" dirty="0">
                    <a:solidFill>
                      <a:srgbClr val="A3115D"/>
                    </a:solidFill>
                  </a:rPr>
                  <a:t>Input </a:t>
                </a:r>
              </a:p>
            </p:txBody>
          </p:sp>
        </p:grpSp>
      </p:grpSp>
    </p:spTree>
    <p:extLst>
      <p:ext uri="{BB962C8B-B14F-4D97-AF65-F5344CB8AC3E}">
        <p14:creationId xmlns:p14="http://schemas.microsoft.com/office/powerpoint/2010/main" val="414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0" y="133781"/>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Characteristics of an algorithm</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6</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sp>
        <p:nvSpPr>
          <p:cNvPr id="6" name="TextBox 5"/>
          <p:cNvSpPr txBox="1"/>
          <p:nvPr/>
        </p:nvSpPr>
        <p:spPr>
          <a:xfrm>
            <a:off x="656586" y="1684542"/>
            <a:ext cx="10878827" cy="3683060"/>
          </a:xfrm>
          <a:prstGeom prst="rect">
            <a:avLst/>
          </a:prstGeom>
          <a:noFill/>
        </p:spPr>
        <p:txBody>
          <a:bodyPr wrap="square" rtlCol="0">
            <a:spAutoFit/>
          </a:bodyPr>
          <a:lstStyle/>
          <a:p>
            <a:pPr marL="342900" lvl="1" indent="-342900">
              <a:spcBef>
                <a:spcPts val="1000"/>
              </a:spcBef>
              <a:buFont typeface="Arial" panose="020B0604020202020204" pitchFamily="34" charset="0"/>
              <a:buChar char="•"/>
            </a:pPr>
            <a:r>
              <a:rPr lang="en-US" sz="2400" b="1" dirty="0"/>
              <a:t>Finiteness</a:t>
            </a:r>
            <a:r>
              <a:rPr lang="en-US" sz="2400" dirty="0"/>
              <a:t>: An algorithm must always terminate after a </a:t>
            </a:r>
            <a:r>
              <a:rPr lang="en-US" sz="2400" dirty="0">
                <a:solidFill>
                  <a:srgbClr val="AD1457"/>
                </a:solidFill>
              </a:rPr>
              <a:t>finite number of steps</a:t>
            </a:r>
            <a:r>
              <a:rPr lang="en-US" sz="2400" dirty="0"/>
              <a:t>.</a:t>
            </a:r>
          </a:p>
          <a:p>
            <a:pPr marL="342900" lvl="1" indent="-342900">
              <a:spcBef>
                <a:spcPts val="1000"/>
              </a:spcBef>
              <a:buFont typeface="Arial" panose="020B0604020202020204" pitchFamily="34" charset="0"/>
              <a:buChar char="•"/>
            </a:pPr>
            <a:r>
              <a:rPr lang="en-US" sz="2400" b="1" dirty="0"/>
              <a:t>Definiteness</a:t>
            </a:r>
            <a:r>
              <a:rPr lang="en-US" sz="2400" dirty="0"/>
              <a:t>: Each step of an algorithm must be </a:t>
            </a:r>
            <a:r>
              <a:rPr lang="en-US" sz="2400" dirty="0">
                <a:solidFill>
                  <a:srgbClr val="AD1457"/>
                </a:solidFill>
              </a:rPr>
              <a:t>precisely defined.</a:t>
            </a:r>
          </a:p>
          <a:p>
            <a:pPr marL="342900" lvl="1" indent="-342900">
              <a:spcBef>
                <a:spcPts val="1000"/>
              </a:spcBef>
              <a:buFont typeface="Arial" panose="020B0604020202020204" pitchFamily="34" charset="0"/>
              <a:buChar char="•"/>
            </a:pPr>
            <a:r>
              <a:rPr lang="en-US" sz="2400" b="1" dirty="0"/>
              <a:t>Input</a:t>
            </a:r>
            <a:r>
              <a:rPr lang="en-US" sz="2400" dirty="0"/>
              <a:t>: An algorithm has </a:t>
            </a:r>
            <a:r>
              <a:rPr lang="en-US" sz="2400" dirty="0">
                <a:solidFill>
                  <a:srgbClr val="AD1457"/>
                </a:solidFill>
              </a:rPr>
              <a:t>zero or more </a:t>
            </a:r>
            <a:r>
              <a:rPr lang="en-US" sz="2400" dirty="0"/>
              <a:t>inputs.</a:t>
            </a:r>
          </a:p>
          <a:p>
            <a:pPr marL="342900" lvl="1" indent="-342900">
              <a:spcBef>
                <a:spcPts val="1000"/>
              </a:spcBef>
              <a:buFont typeface="Arial" panose="020B0604020202020204" pitchFamily="34" charset="0"/>
              <a:buChar char="•"/>
            </a:pPr>
            <a:r>
              <a:rPr lang="en-US" sz="2400" b="1" dirty="0"/>
              <a:t>Output</a:t>
            </a:r>
            <a:r>
              <a:rPr lang="en-US" sz="2400" dirty="0"/>
              <a:t>: An algorithm must have </a:t>
            </a:r>
            <a:r>
              <a:rPr lang="en-US" sz="2400" dirty="0">
                <a:solidFill>
                  <a:srgbClr val="AD1457"/>
                </a:solidFill>
              </a:rPr>
              <a:t>at least one </a:t>
            </a:r>
            <a:r>
              <a:rPr lang="en-US" sz="2400" dirty="0"/>
              <a:t>desirable output.</a:t>
            </a:r>
          </a:p>
          <a:p>
            <a:pPr marL="342900" lvl="1" indent="-342900" algn="just">
              <a:spcBef>
                <a:spcPts val="1000"/>
              </a:spcBef>
              <a:buFont typeface="Arial" panose="020B0604020202020204" pitchFamily="34" charset="0"/>
              <a:buChar char="•"/>
            </a:pPr>
            <a:r>
              <a:rPr lang="en-US" sz="2400" b="1" dirty="0"/>
              <a:t>Effectiveness</a:t>
            </a:r>
            <a:r>
              <a:rPr lang="en-US" sz="2400" dirty="0"/>
              <a:t>: All the operations to be performed in the algorithm </a:t>
            </a:r>
            <a:r>
              <a:rPr lang="en-US" sz="2400" dirty="0">
                <a:solidFill>
                  <a:srgbClr val="AD1457"/>
                </a:solidFill>
              </a:rPr>
              <a:t>must be sufficiently basic </a:t>
            </a:r>
            <a:r>
              <a:rPr lang="en-US" sz="2400" dirty="0"/>
              <a:t>so that they can, in principle be done exactly and in a finite length of time.</a:t>
            </a:r>
            <a:endParaRPr lang="en-IN" sz="2200" dirty="0">
              <a:solidFill>
                <a:schemeClr val="bg2">
                  <a:lumMod val="50000"/>
                </a:schemeClr>
              </a:solidFill>
            </a:endParaRPr>
          </a:p>
          <a:p>
            <a:pPr marL="1200150" lvl="2" indent="-285750">
              <a:spcBef>
                <a:spcPts val="1200"/>
              </a:spcBef>
              <a:buClr>
                <a:srgbClr val="424242"/>
              </a:buClr>
              <a:buFont typeface="Arial" panose="020B0604020202020204" pitchFamily="34" charset="0"/>
              <a:buChar char="•"/>
            </a:pPr>
            <a:endParaRPr lang="en-US" sz="2200" dirty="0">
              <a:solidFill>
                <a:schemeClr val="bg2">
                  <a:lumMod val="50000"/>
                </a:schemeClr>
              </a:solidFill>
            </a:endParaRPr>
          </a:p>
        </p:txBody>
      </p:sp>
    </p:spTree>
    <p:extLst>
      <p:ext uri="{BB962C8B-B14F-4D97-AF65-F5344CB8AC3E}">
        <p14:creationId xmlns:p14="http://schemas.microsoft.com/office/powerpoint/2010/main" val="1381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4" y="286747"/>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Algorithm vs Pseudocode</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7</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graphicFrame>
        <p:nvGraphicFramePr>
          <p:cNvPr id="3" name="Table 2">
            <a:extLst>
              <a:ext uri="{FF2B5EF4-FFF2-40B4-BE49-F238E27FC236}">
                <a16:creationId xmlns:a16="http://schemas.microsoft.com/office/drawing/2014/main" id="{7BF44F1C-8706-4F33-B34C-957562CED02A}"/>
              </a:ext>
            </a:extLst>
          </p:cNvPr>
          <p:cNvGraphicFramePr>
            <a:graphicFrameLocks noGrp="1"/>
          </p:cNvGraphicFramePr>
          <p:nvPr>
            <p:extLst>
              <p:ext uri="{D42A27DB-BD31-4B8C-83A1-F6EECF244321}">
                <p14:modId xmlns:p14="http://schemas.microsoft.com/office/powerpoint/2010/main" val="3548190256"/>
              </p:ext>
            </p:extLst>
          </p:nvPr>
        </p:nvGraphicFramePr>
        <p:xfrm>
          <a:off x="1159163" y="1812051"/>
          <a:ext cx="9231746" cy="4176272"/>
        </p:xfrm>
        <a:graphic>
          <a:graphicData uri="http://schemas.openxmlformats.org/drawingml/2006/table">
            <a:tbl>
              <a:tblPr firstRow="1" bandRow="1">
                <a:tableStyleId>{5C22544A-7EE6-4342-B048-85BDC9FD1C3A}</a:tableStyleId>
              </a:tblPr>
              <a:tblGrid>
                <a:gridCol w="4615873">
                  <a:extLst>
                    <a:ext uri="{9D8B030D-6E8A-4147-A177-3AD203B41FA5}">
                      <a16:colId xmlns:a16="http://schemas.microsoft.com/office/drawing/2014/main" val="3276839428"/>
                    </a:ext>
                  </a:extLst>
                </a:gridCol>
                <a:gridCol w="4615873">
                  <a:extLst>
                    <a:ext uri="{9D8B030D-6E8A-4147-A177-3AD203B41FA5}">
                      <a16:colId xmlns:a16="http://schemas.microsoft.com/office/drawing/2014/main" val="1913262171"/>
                    </a:ext>
                  </a:extLst>
                </a:gridCol>
              </a:tblGrid>
              <a:tr h="597405">
                <a:tc>
                  <a:txBody>
                    <a:bodyPr/>
                    <a:lstStyle/>
                    <a:p>
                      <a:r>
                        <a:rPr lang="en-US" sz="2400" dirty="0"/>
                        <a:t>Algorithm</a:t>
                      </a:r>
                      <a:endParaRPr lang="en-IN" sz="2400" dirty="0"/>
                    </a:p>
                  </a:txBody>
                  <a:tcPr anchor="ctr"/>
                </a:tc>
                <a:tc>
                  <a:txBody>
                    <a:bodyPr/>
                    <a:lstStyle/>
                    <a:p>
                      <a:r>
                        <a:rPr lang="en-US" sz="2400" dirty="0"/>
                        <a:t>Pseudocode</a:t>
                      </a:r>
                      <a:endParaRPr lang="en-IN" sz="2400" dirty="0"/>
                    </a:p>
                  </a:txBody>
                  <a:tcPr anchor="ctr"/>
                </a:tc>
                <a:extLst>
                  <a:ext uri="{0D108BD9-81ED-4DB2-BD59-A6C34878D82A}">
                    <a16:rowId xmlns:a16="http://schemas.microsoft.com/office/drawing/2014/main" val="3437498846"/>
                  </a:ext>
                </a:extLst>
              </a:tr>
              <a:tr h="1154957">
                <a:tc>
                  <a:txBody>
                    <a:bodyPr/>
                    <a:lstStyle/>
                    <a:p>
                      <a:pPr algn="just"/>
                      <a:r>
                        <a:rPr lang="en-US" sz="2000" b="0" i="0" kern="1200" dirty="0">
                          <a:solidFill>
                            <a:srgbClr val="002060"/>
                          </a:solidFill>
                          <a:effectLst/>
                          <a:latin typeface="+mn-lt"/>
                          <a:ea typeface="+mn-ea"/>
                          <a:cs typeface="+mn-cs"/>
                        </a:rPr>
                        <a:t>An algorithm is a sequence of steps which is utilized in order to solve a computational problem.</a:t>
                      </a:r>
                      <a:endParaRPr lang="en-IN" sz="2000" dirty="0">
                        <a:solidFill>
                          <a:srgbClr val="002060"/>
                        </a:solidFill>
                      </a:endParaRPr>
                    </a:p>
                  </a:txBody>
                  <a:tcPr/>
                </a:tc>
                <a:tc>
                  <a:txBody>
                    <a:bodyPr/>
                    <a:lstStyle/>
                    <a:p>
                      <a:pPr algn="just"/>
                      <a:r>
                        <a:rPr lang="en-US" sz="2000" dirty="0">
                          <a:solidFill>
                            <a:srgbClr val="002060"/>
                          </a:solidFill>
                        </a:rPr>
                        <a:t>Pseudocode is a detailed description of an algorithm which is easier to read and is expressed in an English-like language.</a:t>
                      </a:r>
                      <a:endParaRPr lang="en-IN" sz="2000" dirty="0">
                        <a:solidFill>
                          <a:srgbClr val="002060"/>
                        </a:solidFill>
                      </a:endParaRPr>
                    </a:p>
                  </a:txBody>
                  <a:tcPr/>
                </a:tc>
                <a:extLst>
                  <a:ext uri="{0D108BD9-81ED-4DB2-BD59-A6C34878D82A}">
                    <a16:rowId xmlns:a16="http://schemas.microsoft.com/office/drawing/2014/main" val="417769029"/>
                  </a:ext>
                </a:extLst>
              </a:tr>
              <a:tr h="80847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i="0" kern="1200" dirty="0">
                          <a:solidFill>
                            <a:srgbClr val="C00000"/>
                          </a:solidFill>
                          <a:effectLst/>
                          <a:latin typeface="+mn-lt"/>
                          <a:ea typeface="+mn-ea"/>
                          <a:cs typeface="+mn-cs"/>
                        </a:rPr>
                        <a:t>The algorithm uses high-level constructs like snippet of code. </a:t>
                      </a:r>
                      <a:endParaRPr lang="en-IN" sz="2000" dirty="0">
                        <a:solidFill>
                          <a:srgbClr val="C00000"/>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i="0" kern="1200" dirty="0">
                          <a:solidFill>
                            <a:srgbClr val="C00000"/>
                          </a:solidFill>
                          <a:effectLst/>
                          <a:latin typeface="+mn-lt"/>
                          <a:ea typeface="+mn-ea"/>
                          <a:cs typeface="+mn-cs"/>
                        </a:rPr>
                        <a:t>Pseudocode involves natural language with high-level programming builds.</a:t>
                      </a:r>
                      <a:endParaRPr lang="en-IN" sz="2000" dirty="0">
                        <a:solidFill>
                          <a:srgbClr val="C00000"/>
                        </a:solidFill>
                      </a:endParaRPr>
                    </a:p>
                  </a:txBody>
                  <a:tcPr/>
                </a:tc>
                <a:extLst>
                  <a:ext uri="{0D108BD9-81ED-4DB2-BD59-A6C34878D82A}">
                    <a16:rowId xmlns:a16="http://schemas.microsoft.com/office/drawing/2014/main" val="2064171917"/>
                  </a:ext>
                </a:extLst>
              </a:tr>
              <a:tr h="1501444">
                <a:tc>
                  <a:txBody>
                    <a:bodyPr/>
                    <a:lstStyle/>
                    <a:p>
                      <a:pPr marL="0" algn="just" defTabSz="914400" rtl="0" eaLnBrk="1" latinLnBrk="0" hangingPunct="1"/>
                      <a:r>
                        <a:rPr lang="en-US" sz="2000" b="0" i="0" kern="1200" dirty="0">
                          <a:solidFill>
                            <a:srgbClr val="002060"/>
                          </a:solidFill>
                          <a:effectLst/>
                          <a:latin typeface="+mn-lt"/>
                          <a:ea typeface="+mn-ea"/>
                          <a:cs typeface="+mn-cs"/>
                        </a:rPr>
                        <a:t>Cooking recipe can be considered to be an algorithm if it describes precisely how to make certain dish, giving exact quantities to use and detailed instructions for how long to cook it.</a:t>
                      </a:r>
                      <a:endParaRPr lang="en-IN" sz="2000" b="0" i="0" kern="1200" dirty="0">
                        <a:solidFill>
                          <a:srgbClr val="002060"/>
                        </a:solidFill>
                        <a:effectLst/>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i="0" kern="1200" dirty="0">
                          <a:solidFill>
                            <a:srgbClr val="002060"/>
                          </a:solidFill>
                          <a:effectLst/>
                          <a:latin typeface="+mn-lt"/>
                          <a:ea typeface="+mn-ea"/>
                          <a:cs typeface="+mn-cs"/>
                        </a:rPr>
                        <a:t>Cooking recipe can be considered to be an pseudocode if it includes vague notations like “add salt to taste” or “cook until tender”.</a:t>
                      </a:r>
                      <a:endParaRPr lang="en-IN" sz="2000" b="0" i="0" kern="1200" dirty="0">
                        <a:solidFill>
                          <a:srgbClr val="002060"/>
                        </a:solidFill>
                        <a:effectLst/>
                        <a:latin typeface="+mn-lt"/>
                        <a:ea typeface="+mn-ea"/>
                        <a:cs typeface="+mn-cs"/>
                      </a:endParaRPr>
                    </a:p>
                  </a:txBody>
                  <a:tcPr/>
                </a:tc>
                <a:extLst>
                  <a:ext uri="{0D108BD9-81ED-4DB2-BD59-A6C34878D82A}">
                    <a16:rowId xmlns:a16="http://schemas.microsoft.com/office/drawing/2014/main" val="176184743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4" y="286747"/>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Algorithm vs Pseudocode</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8</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88ADC6CF-9486-4A15-BF19-773DE84A7578}"/>
              </a:ext>
            </a:extLst>
          </p:cNvPr>
          <p:cNvPicPr>
            <a:picLocks noChangeAspect="1"/>
          </p:cNvPicPr>
          <p:nvPr/>
        </p:nvPicPr>
        <p:blipFill>
          <a:blip r:embed="rId4"/>
          <a:stretch>
            <a:fillRect/>
          </a:stretch>
        </p:blipFill>
        <p:spPr>
          <a:xfrm>
            <a:off x="2021032" y="1506234"/>
            <a:ext cx="5970030" cy="4744792"/>
          </a:xfrm>
          <a:prstGeom prst="rect">
            <a:avLst/>
          </a:prstGeom>
        </p:spPr>
      </p:pic>
    </p:spTree>
    <p:extLst>
      <p:ext uri="{BB962C8B-B14F-4D97-AF65-F5344CB8AC3E}">
        <p14:creationId xmlns:p14="http://schemas.microsoft.com/office/powerpoint/2010/main" val="52428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4" y="286747"/>
            <a:ext cx="11229179" cy="1325563"/>
          </a:xfrm>
        </p:spPr>
        <p:txBody>
          <a:bodyPr>
            <a:normAutofit/>
          </a:bodyPr>
          <a:lstStyle/>
          <a:p>
            <a:r>
              <a:rPr lang="en-US" dirty="0">
                <a:solidFill>
                  <a:srgbClr val="2185C5"/>
                </a:solidFill>
                <a:latin typeface="Cambria" pitchFamily="18" charset="0"/>
                <a:ea typeface="Cambria" pitchFamily="18" charset="0"/>
                <a:cs typeface="Times New Roman" pitchFamily="18" charset="0"/>
              </a:rPr>
              <a:t>Algorithm vs Flowchart</a:t>
            </a:r>
          </a:p>
        </p:txBody>
      </p:sp>
      <p:sp>
        <p:nvSpPr>
          <p:cNvPr id="7" name="Date Placeholder 6"/>
          <p:cNvSpPr>
            <a:spLocks noGrp="1"/>
          </p:cNvSpPr>
          <p:nvPr>
            <p:ph type="dt" sz="half" idx="10"/>
          </p:nvPr>
        </p:nvSpPr>
        <p:spPr/>
        <p:txBody>
          <a:bodyPr/>
          <a:lstStyle/>
          <a:p>
            <a:fld id="{B49AECCC-BC0A-45E6-BC27-5B191AB0D849}" type="datetime1">
              <a:rPr lang="en-IN" smtClean="0"/>
              <a:pPr/>
              <a:t>25-06-2021</a:t>
            </a:fld>
            <a:endParaRPr lang="en-IN" dirty="0"/>
          </a:p>
        </p:txBody>
      </p:sp>
      <p:sp>
        <p:nvSpPr>
          <p:cNvPr id="9" name="Footer Placeholder 8"/>
          <p:cNvSpPr>
            <a:spLocks noGrp="1"/>
          </p:cNvSpPr>
          <p:nvPr>
            <p:ph type="ftr" sz="quarter" idx="11"/>
          </p:nvPr>
        </p:nvSpPr>
        <p:spPr/>
        <p:txBody>
          <a:bodyPr/>
          <a:lstStyle/>
          <a:p>
            <a:r>
              <a:rPr lang="en-IN"/>
              <a:t>CGPIT,Bardoli</a:t>
            </a:r>
          </a:p>
        </p:txBody>
      </p:sp>
      <p:sp>
        <p:nvSpPr>
          <p:cNvPr id="8" name="Slide Number Placeholder 7"/>
          <p:cNvSpPr>
            <a:spLocks noGrp="1"/>
          </p:cNvSpPr>
          <p:nvPr>
            <p:ph type="sldNum" sz="quarter" idx="12"/>
          </p:nvPr>
        </p:nvSpPr>
        <p:spPr/>
        <p:txBody>
          <a:bodyPr/>
          <a:lstStyle/>
          <a:p>
            <a:fld id="{F69096CA-0E50-42FC-AC70-97FFD823159F}" type="slidenum">
              <a:rPr lang="en-IN" smtClean="0"/>
              <a:pPr/>
              <a:t>9</a:t>
            </a:fld>
            <a:endParaRPr lang="en-IN"/>
          </a:p>
        </p:txBody>
      </p:sp>
      <p:pic>
        <p:nvPicPr>
          <p:cNvPr id="4" name="Picture 2"/>
          <p:cNvPicPr>
            <a:picLocks noChangeAspect="1" noChangeArrowheads="1"/>
          </p:cNvPicPr>
          <p:nvPr/>
        </p:nvPicPr>
        <p:blipFill>
          <a:blip r:embed="rId3" cstate="print"/>
          <a:srcRect t="44725"/>
          <a:stretch>
            <a:fillRect/>
          </a:stretch>
        </p:blipFill>
        <p:spPr bwMode="auto">
          <a:xfrm>
            <a:off x="0" y="1416106"/>
            <a:ext cx="9144000" cy="9088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t="44725"/>
          <a:stretch>
            <a:fillRect/>
          </a:stretch>
        </p:blipFill>
        <p:spPr bwMode="auto">
          <a:xfrm>
            <a:off x="0" y="6767119"/>
            <a:ext cx="12192000" cy="121173"/>
          </a:xfrm>
          <a:prstGeom prst="rect">
            <a:avLst/>
          </a:prstGeom>
          <a:noFill/>
          <a:ln w="9525">
            <a:noFill/>
            <a:miter lim="800000"/>
            <a:headEnd/>
            <a:tailEnd/>
          </a:ln>
          <a:effectLst/>
        </p:spPr>
      </p:pic>
      <p:graphicFrame>
        <p:nvGraphicFramePr>
          <p:cNvPr id="3" name="Table 2">
            <a:extLst>
              <a:ext uri="{FF2B5EF4-FFF2-40B4-BE49-F238E27FC236}">
                <a16:creationId xmlns:a16="http://schemas.microsoft.com/office/drawing/2014/main" id="{7BF44F1C-8706-4F33-B34C-957562CED02A}"/>
              </a:ext>
            </a:extLst>
          </p:cNvPr>
          <p:cNvGraphicFramePr>
            <a:graphicFrameLocks noGrp="1"/>
          </p:cNvGraphicFramePr>
          <p:nvPr>
            <p:extLst>
              <p:ext uri="{D42A27DB-BD31-4B8C-83A1-F6EECF244321}">
                <p14:modId xmlns:p14="http://schemas.microsoft.com/office/powerpoint/2010/main" val="1185928626"/>
              </p:ext>
            </p:extLst>
          </p:nvPr>
        </p:nvGraphicFramePr>
        <p:xfrm>
          <a:off x="1173018" y="2089142"/>
          <a:ext cx="9231746" cy="2266092"/>
        </p:xfrm>
        <a:graphic>
          <a:graphicData uri="http://schemas.openxmlformats.org/drawingml/2006/table">
            <a:tbl>
              <a:tblPr firstRow="1" bandRow="1">
                <a:tableStyleId>{5C22544A-7EE6-4342-B048-85BDC9FD1C3A}</a:tableStyleId>
              </a:tblPr>
              <a:tblGrid>
                <a:gridCol w="4615873">
                  <a:extLst>
                    <a:ext uri="{9D8B030D-6E8A-4147-A177-3AD203B41FA5}">
                      <a16:colId xmlns:a16="http://schemas.microsoft.com/office/drawing/2014/main" val="3276839428"/>
                    </a:ext>
                  </a:extLst>
                </a:gridCol>
                <a:gridCol w="4615873">
                  <a:extLst>
                    <a:ext uri="{9D8B030D-6E8A-4147-A177-3AD203B41FA5}">
                      <a16:colId xmlns:a16="http://schemas.microsoft.com/office/drawing/2014/main" val="1913262171"/>
                    </a:ext>
                  </a:extLst>
                </a:gridCol>
              </a:tblGrid>
              <a:tr h="597405">
                <a:tc>
                  <a:txBody>
                    <a:bodyPr/>
                    <a:lstStyle/>
                    <a:p>
                      <a:r>
                        <a:rPr lang="en-US" sz="2400" dirty="0"/>
                        <a:t>Algorithm</a:t>
                      </a:r>
                      <a:endParaRPr lang="en-IN" sz="2400" dirty="0"/>
                    </a:p>
                  </a:txBody>
                  <a:tcPr anchor="ctr"/>
                </a:tc>
                <a:tc>
                  <a:txBody>
                    <a:bodyPr/>
                    <a:lstStyle/>
                    <a:p>
                      <a:r>
                        <a:rPr lang="en-US" sz="2400" dirty="0"/>
                        <a:t>Flowchart</a:t>
                      </a:r>
                      <a:endParaRPr lang="en-IN" sz="2400" dirty="0"/>
                    </a:p>
                  </a:txBody>
                  <a:tcPr anchor="ctr"/>
                </a:tc>
                <a:extLst>
                  <a:ext uri="{0D108BD9-81ED-4DB2-BD59-A6C34878D82A}">
                    <a16:rowId xmlns:a16="http://schemas.microsoft.com/office/drawing/2014/main" val="3437498846"/>
                  </a:ext>
                </a:extLst>
              </a:tr>
              <a:tr h="860217">
                <a:tc>
                  <a:txBody>
                    <a:bodyPr/>
                    <a:lstStyle/>
                    <a:p>
                      <a:pPr algn="just"/>
                      <a:r>
                        <a:rPr lang="en-US" sz="2000" b="0" i="0" kern="1200" dirty="0">
                          <a:solidFill>
                            <a:srgbClr val="002060"/>
                          </a:solidFill>
                          <a:effectLst/>
                          <a:latin typeface="+mn-lt"/>
                          <a:ea typeface="+mn-ea"/>
                          <a:cs typeface="+mn-cs"/>
                        </a:rPr>
                        <a:t>An algorithm is step wise analysis of the work to be done.</a:t>
                      </a:r>
                      <a:endParaRPr lang="en-IN" sz="2000" dirty="0">
                        <a:solidFill>
                          <a:srgbClr val="002060"/>
                        </a:solidFill>
                      </a:endParaRPr>
                    </a:p>
                  </a:txBody>
                  <a:tcPr/>
                </a:tc>
                <a:tc>
                  <a:txBody>
                    <a:bodyPr/>
                    <a:lstStyle/>
                    <a:p>
                      <a:pPr algn="just"/>
                      <a:r>
                        <a:rPr lang="en-US" sz="2000" dirty="0">
                          <a:solidFill>
                            <a:srgbClr val="002060"/>
                          </a:solidFill>
                        </a:rPr>
                        <a:t>Flowchart is a pictorial representation of an algorithm.</a:t>
                      </a:r>
                      <a:endParaRPr lang="en-IN" sz="2000" dirty="0">
                        <a:solidFill>
                          <a:srgbClr val="002060"/>
                        </a:solidFill>
                      </a:endParaRPr>
                    </a:p>
                  </a:txBody>
                  <a:tcPr/>
                </a:tc>
                <a:extLst>
                  <a:ext uri="{0D108BD9-81ED-4DB2-BD59-A6C34878D82A}">
                    <a16:rowId xmlns:a16="http://schemas.microsoft.com/office/drawing/2014/main" val="417769029"/>
                  </a:ext>
                </a:extLst>
              </a:tr>
              <a:tr h="80847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i="0" kern="1200" dirty="0">
                          <a:solidFill>
                            <a:srgbClr val="C00000"/>
                          </a:solidFill>
                          <a:effectLst/>
                          <a:latin typeface="+mn-lt"/>
                          <a:ea typeface="+mn-ea"/>
                          <a:cs typeface="+mn-cs"/>
                        </a:rPr>
                        <a:t>An algorithm is a precise set of rules specifying how to solve some problem.</a:t>
                      </a:r>
                      <a:endParaRPr lang="en-IN" sz="2000" dirty="0">
                        <a:solidFill>
                          <a:srgbClr val="C00000"/>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i="0" kern="1200" dirty="0">
                          <a:solidFill>
                            <a:srgbClr val="C00000"/>
                          </a:solidFill>
                          <a:effectLst/>
                          <a:latin typeface="+mn-lt"/>
                          <a:ea typeface="+mn-ea"/>
                          <a:cs typeface="+mn-cs"/>
                        </a:rPr>
                        <a:t>A flowchart is a diagram of the sequence of operations in a computer program.</a:t>
                      </a:r>
                      <a:endParaRPr lang="en-IN" sz="2000" dirty="0">
                        <a:solidFill>
                          <a:srgbClr val="C00000"/>
                        </a:solidFill>
                      </a:endParaRPr>
                    </a:p>
                  </a:txBody>
                  <a:tcPr/>
                </a:tc>
                <a:extLst>
                  <a:ext uri="{0D108BD9-81ED-4DB2-BD59-A6C34878D82A}">
                    <a16:rowId xmlns:a16="http://schemas.microsoft.com/office/drawing/2014/main" val="2064171917"/>
                  </a:ext>
                </a:extLst>
              </a:tr>
            </a:tbl>
          </a:graphicData>
        </a:graphic>
      </p:graphicFrame>
    </p:spTree>
    <p:extLst>
      <p:ext uri="{BB962C8B-B14F-4D97-AF65-F5344CB8AC3E}">
        <p14:creationId xmlns:p14="http://schemas.microsoft.com/office/powerpoint/2010/main" val="1086276464"/>
      </p:ext>
    </p:extLst>
  </p:cSld>
  <p:clrMapOvr>
    <a:masterClrMapping/>
  </p:clrMapOvr>
</p:sld>
</file>

<file path=ppt/theme/theme1.xml><?xml version="1.0" encoding="utf-8"?>
<a:theme xmlns:a="http://schemas.openxmlformats.org/drawingml/2006/main" name="Unit 1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 1 theme" id="{4223929C-F3F5-4911-8707-82D57E800425}" vid="{D3678AA5-2F60-49C0-9C0F-F10A9AAC4D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 1 theme</Template>
  <TotalTime>6550</TotalTime>
  <Words>1529</Words>
  <Application>Microsoft Office PowerPoint</Application>
  <PresentationFormat>Widescreen</PresentationFormat>
  <Paragraphs>329</Paragraphs>
  <Slides>22</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Cambria</vt:lpstr>
      <vt:lpstr>Cambria Math</vt:lpstr>
      <vt:lpstr>Roboto Condensed Light</vt:lpstr>
      <vt:lpstr>Times New Roman</vt:lpstr>
      <vt:lpstr>Wingdings</vt:lpstr>
      <vt:lpstr>Wingdings 3</vt:lpstr>
      <vt:lpstr>Unit 1 theme</vt:lpstr>
      <vt:lpstr>Unit 1 Analysis of Algorithms</vt:lpstr>
      <vt:lpstr>Outline</vt:lpstr>
      <vt:lpstr>PowerPoint Presentation</vt:lpstr>
      <vt:lpstr>What is an algorithm?</vt:lpstr>
      <vt:lpstr>What is an algorithm?</vt:lpstr>
      <vt:lpstr>Characteristics of an algorithm</vt:lpstr>
      <vt:lpstr>Algorithm vs Pseudocode</vt:lpstr>
      <vt:lpstr>Algorithm vs Pseudocode</vt:lpstr>
      <vt:lpstr>Algorithm vs Flowchart</vt:lpstr>
      <vt:lpstr>Algorithm vs Flowchart</vt:lpstr>
      <vt:lpstr>Study of an algorithm includes..</vt:lpstr>
      <vt:lpstr>Importance of choosing a right algorithm (Simple Multiplication Methods)</vt:lpstr>
      <vt:lpstr>PowerPoint Presentation</vt:lpstr>
      <vt:lpstr>PowerPoint Presentation</vt:lpstr>
      <vt:lpstr>PowerPoint Presentation</vt:lpstr>
      <vt:lpstr>Analysis of Algorithm</vt:lpstr>
      <vt:lpstr>Approaches for selecting efficient algorithm</vt:lpstr>
      <vt:lpstr>Approaches for selecting efficient algorithm</vt:lpstr>
      <vt:lpstr>Problem &amp; Instance</vt:lpstr>
      <vt:lpstr>Efficiency of Algorithm</vt:lpstr>
      <vt:lpstr>Efficiency of 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Rohan Dissertation</dc:title>
  <dc:creator>Vivek</dc:creator>
  <cp:lastModifiedBy>Kinjal Mistree</cp:lastModifiedBy>
  <cp:revision>1158</cp:revision>
  <dcterms:created xsi:type="dcterms:W3CDTF">2017-07-02T17:36:15Z</dcterms:created>
  <dcterms:modified xsi:type="dcterms:W3CDTF">2021-06-25T05:47:46Z</dcterms:modified>
</cp:coreProperties>
</file>