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87"/>
  </p:notesMasterIdLst>
  <p:handoutMasterIdLst>
    <p:handoutMasterId r:id="rId88"/>
  </p:handoutMasterIdLst>
  <p:sldIdLst>
    <p:sldId id="256" r:id="rId5"/>
    <p:sldId id="363" r:id="rId6"/>
    <p:sldId id="258" r:id="rId7"/>
    <p:sldId id="364" r:id="rId8"/>
    <p:sldId id="365" r:id="rId9"/>
    <p:sldId id="366" r:id="rId10"/>
    <p:sldId id="257" r:id="rId11"/>
    <p:sldId id="263" r:id="rId12"/>
    <p:sldId id="264" r:id="rId13"/>
    <p:sldId id="268" r:id="rId14"/>
    <p:sldId id="357" r:id="rId15"/>
    <p:sldId id="269" r:id="rId16"/>
    <p:sldId id="270" r:id="rId17"/>
    <p:sldId id="271" r:id="rId18"/>
    <p:sldId id="272" r:id="rId19"/>
    <p:sldId id="273" r:id="rId20"/>
    <p:sldId id="305" r:id="rId21"/>
    <p:sldId id="350" r:id="rId22"/>
    <p:sldId id="351" r:id="rId23"/>
    <p:sldId id="352" r:id="rId24"/>
    <p:sldId id="353" r:id="rId25"/>
    <p:sldId id="354" r:id="rId26"/>
    <p:sldId id="355" r:id="rId27"/>
    <p:sldId id="356" r:id="rId28"/>
    <p:sldId id="346" r:id="rId29"/>
    <p:sldId id="348" r:id="rId30"/>
    <p:sldId id="349" r:id="rId31"/>
    <p:sldId id="358" r:id="rId32"/>
    <p:sldId id="359" r:id="rId33"/>
    <p:sldId id="360" r:id="rId34"/>
    <p:sldId id="361" r:id="rId35"/>
    <p:sldId id="367" r:id="rId36"/>
    <p:sldId id="368" r:id="rId37"/>
    <p:sldId id="369" r:id="rId38"/>
    <p:sldId id="370" r:id="rId39"/>
    <p:sldId id="371" r:id="rId40"/>
    <p:sldId id="372" r:id="rId41"/>
    <p:sldId id="373" r:id="rId42"/>
    <p:sldId id="284" r:id="rId43"/>
    <p:sldId id="285" r:id="rId44"/>
    <p:sldId id="286" r:id="rId45"/>
    <p:sldId id="287" r:id="rId46"/>
    <p:sldId id="362" r:id="rId47"/>
    <p:sldId id="288" r:id="rId48"/>
    <p:sldId id="289" r:id="rId49"/>
    <p:sldId id="290" r:id="rId50"/>
    <p:sldId id="291" r:id="rId51"/>
    <p:sldId id="292" r:id="rId52"/>
    <p:sldId id="306" r:id="rId53"/>
    <p:sldId id="307" r:id="rId54"/>
    <p:sldId id="374" r:id="rId55"/>
    <p:sldId id="375" r:id="rId56"/>
    <p:sldId id="376" r:id="rId57"/>
    <p:sldId id="377" r:id="rId58"/>
    <p:sldId id="378" r:id="rId59"/>
    <p:sldId id="379" r:id="rId60"/>
    <p:sldId id="380" r:id="rId61"/>
    <p:sldId id="381" r:id="rId62"/>
    <p:sldId id="382" r:id="rId63"/>
    <p:sldId id="308" r:id="rId64"/>
    <p:sldId id="309" r:id="rId65"/>
    <p:sldId id="310" r:id="rId66"/>
    <p:sldId id="311" r:id="rId67"/>
    <p:sldId id="312" r:id="rId68"/>
    <p:sldId id="313" r:id="rId69"/>
    <p:sldId id="314" r:id="rId70"/>
    <p:sldId id="315" r:id="rId71"/>
    <p:sldId id="316" r:id="rId72"/>
    <p:sldId id="317" r:id="rId73"/>
    <p:sldId id="329" r:id="rId74"/>
    <p:sldId id="318" r:id="rId75"/>
    <p:sldId id="319" r:id="rId76"/>
    <p:sldId id="320" r:id="rId77"/>
    <p:sldId id="321" r:id="rId78"/>
    <p:sldId id="322" r:id="rId79"/>
    <p:sldId id="323" r:id="rId80"/>
    <p:sldId id="324" r:id="rId81"/>
    <p:sldId id="325" r:id="rId82"/>
    <p:sldId id="326" r:id="rId83"/>
    <p:sldId id="327" r:id="rId84"/>
    <p:sldId id="328" r:id="rId85"/>
    <p:sldId id="26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slide" Target="slides/slide51.xml" /><Relationship Id="rId63" Type="http://schemas.openxmlformats.org/officeDocument/2006/relationships/slide" Target="slides/slide59.xml" /><Relationship Id="rId68" Type="http://schemas.openxmlformats.org/officeDocument/2006/relationships/slide" Target="slides/slide64.xml" /><Relationship Id="rId76" Type="http://schemas.openxmlformats.org/officeDocument/2006/relationships/slide" Target="slides/slide72.xml" /><Relationship Id="rId84" Type="http://schemas.openxmlformats.org/officeDocument/2006/relationships/slide" Target="slides/slide80.xml" /><Relationship Id="rId89" Type="http://schemas.openxmlformats.org/officeDocument/2006/relationships/presProps" Target="presProps.xml" /><Relationship Id="rId7" Type="http://schemas.openxmlformats.org/officeDocument/2006/relationships/slide" Target="slides/slide3.xml" /><Relationship Id="rId71" Type="http://schemas.openxmlformats.org/officeDocument/2006/relationships/slide" Target="slides/slide67.xml" /><Relationship Id="rId92"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9" Type="http://schemas.openxmlformats.org/officeDocument/2006/relationships/slide" Target="slides/slide25.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slide" Target="slides/slide54.xml" /><Relationship Id="rId66" Type="http://schemas.openxmlformats.org/officeDocument/2006/relationships/slide" Target="slides/slide62.xml" /><Relationship Id="rId74" Type="http://schemas.openxmlformats.org/officeDocument/2006/relationships/slide" Target="slides/slide70.xml" /><Relationship Id="rId79" Type="http://schemas.openxmlformats.org/officeDocument/2006/relationships/slide" Target="slides/slide75.xml" /><Relationship Id="rId87" Type="http://schemas.openxmlformats.org/officeDocument/2006/relationships/notesMaster" Target="notesMasters/notesMaster1.xml" /><Relationship Id="rId5" Type="http://schemas.openxmlformats.org/officeDocument/2006/relationships/slide" Target="slides/slide1.xml" /><Relationship Id="rId61" Type="http://schemas.openxmlformats.org/officeDocument/2006/relationships/slide" Target="slides/slide57.xml" /><Relationship Id="rId82" Type="http://schemas.openxmlformats.org/officeDocument/2006/relationships/slide" Target="slides/slide78.xml" /><Relationship Id="rId90" Type="http://schemas.openxmlformats.org/officeDocument/2006/relationships/viewProps" Target="viewProps.xml" /><Relationship Id="rId19" Type="http://schemas.openxmlformats.org/officeDocument/2006/relationships/slide" Target="slides/slide1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slide" Target="slides/slide60.xml" /><Relationship Id="rId69" Type="http://schemas.openxmlformats.org/officeDocument/2006/relationships/slide" Target="slides/slide65.xml" /><Relationship Id="rId77" Type="http://schemas.openxmlformats.org/officeDocument/2006/relationships/slide" Target="slides/slide73.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slide" Target="slides/slide68.xml" /><Relationship Id="rId80" Type="http://schemas.openxmlformats.org/officeDocument/2006/relationships/slide" Target="slides/slide76.xml" /><Relationship Id="rId85" Type="http://schemas.openxmlformats.org/officeDocument/2006/relationships/slide" Target="slides/slide81.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slide" Target="slides/slide63.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 Id="rId70" Type="http://schemas.openxmlformats.org/officeDocument/2006/relationships/slide" Target="slides/slide66.xml" /><Relationship Id="rId75" Type="http://schemas.openxmlformats.org/officeDocument/2006/relationships/slide" Target="slides/slide71.xml" /><Relationship Id="rId83" Type="http://schemas.openxmlformats.org/officeDocument/2006/relationships/slide" Target="slides/slide79.xml" /><Relationship Id="rId88" Type="http://schemas.openxmlformats.org/officeDocument/2006/relationships/handoutMaster" Target="handoutMasters/handoutMaster1.xml" /><Relationship Id="rId91"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10" Type="http://schemas.openxmlformats.org/officeDocument/2006/relationships/slide" Target="slides/slide6.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slide" Target="slides/slide69.xml" /><Relationship Id="rId78" Type="http://schemas.openxmlformats.org/officeDocument/2006/relationships/slide" Target="slides/slide74.xml" /><Relationship Id="rId81" Type="http://schemas.openxmlformats.org/officeDocument/2006/relationships/slide" Target="slides/slide77.xml" /><Relationship Id="rId86" Type="http://schemas.openxmlformats.org/officeDocument/2006/relationships/slide" Target="slides/slide82.xml" /><Relationship Id="rId4" Type="http://schemas.openxmlformats.org/officeDocument/2006/relationships/slideMaster" Target="slideMasters/slideMaster1.xml" /><Relationship Id="rId9" Type="http://schemas.openxmlformats.org/officeDocument/2006/relationships/slide" Target="slides/slide5.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https://reqtest.com/requirements-blog/understanding-the-difference-between-functional-and-non-functional-requirements/</a:t>
            </a:r>
          </a:p>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343468174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2/5/2022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pPr/>
              <a:t>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pPr/>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pPr/>
              <a:t>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pPr/>
              <a:t>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pPr/>
              <a:t>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2/5/2022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8.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8.xml" /></Relationships>
</file>

<file path=ppt/slides/_rels/slide30.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6553" y="2292094"/>
            <a:ext cx="6642397" cy="2219691"/>
          </a:xfrm>
        </p:spPr>
        <p:txBody>
          <a:bodyPr anchor="ctr"/>
          <a:lstStyle/>
          <a:p>
            <a:r>
              <a:rPr lang="en-US" dirty="0"/>
              <a:t>Software Requirements</a:t>
            </a:r>
          </a:p>
        </p:txBody>
      </p:sp>
      <p:sp>
        <p:nvSpPr>
          <p:cNvPr id="7" name="Subtitle 6"/>
          <p:cNvSpPr>
            <a:spLocks noGrp="1"/>
          </p:cNvSpPr>
          <p:nvPr>
            <p:ph type="subTitle" idx="1"/>
          </p:nvPr>
        </p:nvSpPr>
        <p:spPr/>
        <p:txBody>
          <a:bodyPr>
            <a:normAutofit fontScale="92500" lnSpcReduction="20000"/>
          </a:bodyPr>
          <a:lstStyle/>
          <a:p>
            <a:endParaRPr lang="en-US" dirty="0"/>
          </a:p>
          <a:p>
            <a:endParaRPr lang="en-US" dirty="0"/>
          </a:p>
          <a:p>
            <a:endParaRPr lang="en-US" dirty="0"/>
          </a:p>
          <a:p>
            <a:pPr algn="r"/>
            <a:r>
              <a:rPr lang="en-US" sz="2200" b="1" dirty="0"/>
              <a:t>By: </a:t>
            </a:r>
            <a:r>
              <a:rPr lang="en-US" sz="2200" b="1" dirty="0" err="1"/>
              <a:t>Ms.Monali</a:t>
            </a:r>
            <a:r>
              <a:rPr lang="en-US" sz="2200" b="1" dirty="0"/>
              <a:t> Gandhi</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2800" kern="1200" dirty="0">
                <a:solidFill>
                  <a:schemeClr val="tx1"/>
                </a:solidFill>
                <a:latin typeface="+mj-lt"/>
                <a:ea typeface="+mj-ea"/>
                <a:cs typeface="+mj-cs"/>
              </a:rPr>
              <a:t>2.2 Type of Requirement Engineering</a:t>
            </a:r>
          </a:p>
        </p:txBody>
      </p:sp>
      <p:sp>
        <p:nvSpPr>
          <p:cNvPr id="3" name="Content Placeholder 2"/>
          <p:cNvSpPr>
            <a:spLocks noGrp="1"/>
          </p:cNvSpPr>
          <p:nvPr>
            <p:ph idx="1"/>
          </p:nvPr>
        </p:nvSpPr>
        <p:spPr/>
        <p:txBody>
          <a:bodyPr>
            <a:normAutofit fontScale="92500" lnSpcReduction="20000"/>
          </a:bodyPr>
          <a:lstStyle/>
          <a:p>
            <a:r>
              <a:rPr lang="en-US" dirty="0"/>
              <a:t>Various types of requirements can be</a:t>
            </a:r>
          </a:p>
          <a:p>
            <a:pPr marL="800100" lvl="1" indent="-342900">
              <a:buFont typeface="+mj-lt"/>
              <a:buAutoNum type="arabicPeriod"/>
            </a:pPr>
            <a:r>
              <a:rPr lang="en-US" dirty="0"/>
              <a:t>Functional and non functional requirements.</a:t>
            </a:r>
          </a:p>
          <a:p>
            <a:pPr marL="800100" lvl="1" indent="-342900">
              <a:buFont typeface="+mj-lt"/>
              <a:buAutoNum type="arabicPeriod"/>
            </a:pPr>
            <a:r>
              <a:rPr lang="en-US" dirty="0"/>
              <a:t>User requirements.</a:t>
            </a:r>
          </a:p>
          <a:p>
            <a:r>
              <a:rPr lang="en-US" dirty="0"/>
              <a:t>Software system requirements can be classified as functional and non functional requirements. Let us discuss these requirement in more details.</a:t>
            </a:r>
          </a:p>
          <a:p>
            <a:pPr marL="0" indent="0">
              <a:buNone/>
            </a:pPr>
            <a:r>
              <a:rPr lang="en-US" dirty="0"/>
              <a:t>2.2.1 </a:t>
            </a:r>
            <a:r>
              <a:rPr lang="en-US" b="1" dirty="0"/>
              <a:t>Functional Requirements</a:t>
            </a:r>
          </a:p>
          <a:p>
            <a:pPr lvl="0"/>
            <a:r>
              <a:rPr lang="en-US" dirty="0"/>
              <a:t>Functional requirements should describe all the required functionality or system services.</a:t>
            </a:r>
          </a:p>
          <a:p>
            <a:pPr lvl="0"/>
            <a:r>
              <a:rPr lang="en-US" dirty="0"/>
              <a:t>The customer should provide statement of service. It should be clear how the system should react to particular inputs and how a particular system should behave in particular situation.</a:t>
            </a:r>
          </a:p>
          <a:p>
            <a:pPr lvl="0"/>
            <a:r>
              <a:rPr lang="en-US" dirty="0"/>
              <a:t>Functional requirements are heavily dependent upon the type of software, expected users and the type of system where the software is used.</a:t>
            </a:r>
          </a:p>
          <a:p>
            <a:r>
              <a:rPr lang="en-US" dirty="0"/>
              <a:t>Functional user requirements may be high-level statements of what the system should do but functional system requirements should describe the system services in detail.</a:t>
            </a:r>
          </a:p>
        </p:txBody>
      </p:sp>
    </p:spTree>
    <p:extLst>
      <p:ext uri="{BB962C8B-B14F-4D97-AF65-F5344CB8AC3E}">
        <p14:creationId xmlns:p14="http://schemas.microsoft.com/office/powerpoint/2010/main" val="307480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Callout 6"/>
          <p:cNvSpPr/>
          <p:nvPr/>
        </p:nvSpPr>
        <p:spPr>
          <a:xfrm>
            <a:off x="7739554" y="1066800"/>
            <a:ext cx="3029059" cy="1371600"/>
          </a:xfrm>
          <a:prstGeom prst="wedgeEllipseCallout">
            <a:avLst>
              <a:gd name="adj1" fmla="val -41920"/>
              <a:gd name="adj2" fmla="val 670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t>Functional requirements</a:t>
            </a:r>
          </a:p>
        </p:txBody>
      </p:sp>
      <p:sp>
        <p:nvSpPr>
          <p:cNvPr id="2" name="Title 1"/>
          <p:cNvSpPr>
            <a:spLocks noGrp="1"/>
          </p:cNvSpPr>
          <p:nvPr>
            <p:ph type="title"/>
          </p:nvPr>
        </p:nvSpPr>
        <p:spPr/>
        <p:txBody>
          <a:bodyPr>
            <a:normAutofit/>
          </a:bodyPr>
          <a:lstStyle/>
          <a:p>
            <a:r>
              <a:rPr lang="en-US" sz="3800" dirty="0"/>
              <a:t>Functional &amp; Non-Functional requirements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266950"/>
            <a:ext cx="4876800" cy="3676650"/>
          </a:xfrm>
          <a:prstGeom prst="rect">
            <a:avLst/>
          </a:prstGeom>
        </p:spPr>
      </p:pic>
      <p:sp>
        <p:nvSpPr>
          <p:cNvPr id="8" name="Rectangle 7"/>
          <p:cNvSpPr/>
          <p:nvPr/>
        </p:nvSpPr>
        <p:spPr>
          <a:xfrm>
            <a:off x="2209800" y="5939136"/>
            <a:ext cx="8077200" cy="830997"/>
          </a:xfrm>
          <a:prstGeom prst="rect">
            <a:avLst/>
          </a:prstGeom>
        </p:spPr>
        <p:txBody>
          <a:bodyPr wrap="square">
            <a:spAutoFit/>
          </a:bodyPr>
          <a:lstStyle/>
          <a:p>
            <a:pPr algn="ctr"/>
            <a:r>
              <a:rPr lang="en-US" sz="2400" b="1" i="1" dirty="0">
                <a:solidFill>
                  <a:srgbClr val="FF0000"/>
                </a:solidFill>
              </a:rPr>
              <a:t>Don't put what you want to do - before how you need to do it</a:t>
            </a:r>
          </a:p>
        </p:txBody>
      </p:sp>
      <p:sp>
        <p:nvSpPr>
          <p:cNvPr id="6" name="Oval Callout 5"/>
          <p:cNvSpPr/>
          <p:nvPr/>
        </p:nvSpPr>
        <p:spPr>
          <a:xfrm>
            <a:off x="1423387" y="2286000"/>
            <a:ext cx="3072413" cy="1371600"/>
          </a:xfrm>
          <a:prstGeom prst="wedgeEllipseCallout">
            <a:avLst>
              <a:gd name="adj1" fmla="val 81188"/>
              <a:gd name="adj2" fmla="val 3491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a:t>Non-Functional requirements</a:t>
            </a:r>
          </a:p>
        </p:txBody>
      </p:sp>
    </p:spTree>
    <p:extLst>
      <p:ext uri="{BB962C8B-B14F-4D97-AF65-F5344CB8AC3E}">
        <p14:creationId xmlns:p14="http://schemas.microsoft.com/office/powerpoint/2010/main" val="280070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	</a:t>
            </a:r>
          </a:p>
        </p:txBody>
      </p:sp>
      <p:sp>
        <p:nvSpPr>
          <p:cNvPr id="3" name="Content Placeholder 2"/>
          <p:cNvSpPr>
            <a:spLocks noGrp="1"/>
          </p:cNvSpPr>
          <p:nvPr>
            <p:ph idx="1"/>
          </p:nvPr>
        </p:nvSpPr>
        <p:spPr>
          <a:xfrm>
            <a:off x="1104900" y="1617292"/>
            <a:ext cx="9982200" cy="4572000"/>
          </a:xfrm>
        </p:spPr>
        <p:txBody>
          <a:bodyPr/>
          <a:lstStyle/>
          <a:p>
            <a:pPr algn="just"/>
            <a:r>
              <a:rPr lang="en-US" dirty="0"/>
              <a:t>For example : Consider a library system in which there is a single interface provided to multiple databases. These databases are collection of articles from different libraries. A user can search for, download and print these articles for a personal study.</a:t>
            </a:r>
          </a:p>
          <a:p>
            <a:pPr algn="just"/>
            <a:r>
              <a:rPr lang="en-US" dirty="0"/>
              <a:t>From this example we can obtain functional requirements as -</a:t>
            </a:r>
          </a:p>
          <a:p>
            <a:pPr marL="457200" lvl="0" indent="-457200" algn="just">
              <a:buFont typeface="+mj-lt"/>
              <a:buAutoNum type="arabicPeriod"/>
            </a:pPr>
            <a:r>
              <a:rPr lang="en-US" dirty="0"/>
              <a:t>The user shall be able to search either all of the initial set of databases or select a subset from it.</a:t>
            </a:r>
          </a:p>
          <a:p>
            <a:pPr marL="457200" lvl="0" indent="-457200" algn="just">
              <a:buFont typeface="+mj-lt"/>
              <a:buAutoNum type="arabicPeriod"/>
            </a:pPr>
            <a:r>
              <a:rPr lang="en-US" dirty="0"/>
              <a:t>The system shall provide appropriate viewers for the user to read documents in the document store.</a:t>
            </a:r>
          </a:p>
          <a:p>
            <a:pPr marL="457200" lvl="0" indent="-457200" algn="just">
              <a:buFont typeface="+mj-lt"/>
              <a:buAutoNum type="arabicPeriod"/>
            </a:pPr>
            <a:r>
              <a:rPr lang="en-US" dirty="0"/>
              <a:t>A unique identifier (ORDER_ID) should be allocated to every order. This identifier can be copied by the user to the account's permanent storage area.</a:t>
            </a:r>
          </a:p>
          <a:p>
            <a:pPr algn="just"/>
            <a:endParaRPr lang="en-US" dirty="0"/>
          </a:p>
        </p:txBody>
      </p:sp>
    </p:spTree>
    <p:extLst>
      <p:ext uri="{BB962C8B-B14F-4D97-AF65-F5344CB8AC3E}">
        <p14:creationId xmlns:p14="http://schemas.microsoft.com/office/powerpoint/2010/main" val="232246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104900" y="1583107"/>
            <a:ext cx="9982200" cy="4843329"/>
          </a:xfrm>
        </p:spPr>
        <p:txBody>
          <a:bodyPr>
            <a:normAutofit/>
          </a:bodyPr>
          <a:lstStyle/>
          <a:p>
            <a:pPr marL="0" lvl="0" indent="0" algn="just">
              <a:buNone/>
            </a:pPr>
            <a:r>
              <a:rPr lang="en-US" b="1" dirty="0"/>
              <a:t>2.2.1.1 Problems Associated with Requirements</a:t>
            </a:r>
          </a:p>
          <a:p>
            <a:pPr algn="just">
              <a:buFont typeface="Arial" panose="020B0604020202020204" pitchFamily="34" charset="0"/>
              <a:buChar char="•"/>
            </a:pPr>
            <a:r>
              <a:rPr lang="en-US" dirty="0"/>
              <a:t>Requirements imprecision -</a:t>
            </a:r>
          </a:p>
          <a:p>
            <a:pPr marL="800100" lvl="1" indent="-342900" algn="just">
              <a:buFont typeface="+mj-lt"/>
              <a:buAutoNum type="arabicPeriod"/>
            </a:pPr>
            <a:r>
              <a:rPr lang="en-US" sz="1800" dirty="0"/>
              <a:t>Problems arise when requirements are not precisely stated.</a:t>
            </a:r>
          </a:p>
          <a:p>
            <a:pPr marL="800100" lvl="1" indent="-342900" algn="just">
              <a:buFont typeface="+mj-lt"/>
              <a:buAutoNum type="arabicPeriod"/>
            </a:pPr>
            <a:r>
              <a:rPr lang="en-US" sz="1800" dirty="0"/>
              <a:t>Ambiguous requirements may be interpreted in different ways by developers and users.</a:t>
            </a:r>
          </a:p>
          <a:p>
            <a:pPr marL="800100" lvl="1" indent="-342900" algn="just">
              <a:buFont typeface="+mj-lt"/>
              <a:buAutoNum type="arabicPeriod"/>
            </a:pPr>
            <a:r>
              <a:rPr lang="en-US" sz="1800" dirty="0"/>
              <a:t>Consider meaning of term 'appropriate viewers'.</a:t>
            </a:r>
          </a:p>
          <a:p>
            <a:pPr lvl="2" algn="just">
              <a:buFont typeface="Wingdings" panose="05000000000000000000" pitchFamily="2" charset="2"/>
              <a:buChar char="Ø"/>
            </a:pPr>
            <a:r>
              <a:rPr lang="en-US" sz="1600" dirty="0"/>
              <a:t>User intention – Special purpose viewer for each different document type.</a:t>
            </a:r>
          </a:p>
          <a:p>
            <a:pPr lvl="2" algn="just">
              <a:buFont typeface="Wingdings" panose="05000000000000000000" pitchFamily="2" charset="2"/>
              <a:buChar char="Ø"/>
            </a:pPr>
            <a:r>
              <a:rPr lang="en-US" sz="1600" dirty="0"/>
              <a:t>Developer intention – provide a text viewer that shows the contents of document.</a:t>
            </a:r>
          </a:p>
          <a:p>
            <a:pPr marL="0" indent="0" algn="just">
              <a:buNone/>
            </a:pPr>
            <a:r>
              <a:rPr lang="en-US" dirty="0"/>
              <a:t>Requirements completeness and consistency -</a:t>
            </a:r>
          </a:p>
          <a:p>
            <a:pPr algn="just"/>
            <a:r>
              <a:rPr lang="en-US" dirty="0"/>
              <a:t>The requirements should be both complete and consistent. </a:t>
            </a:r>
            <a:r>
              <a:rPr lang="en-US" sz="1800" i="1" dirty="0"/>
              <a:t>Complete</a:t>
            </a:r>
            <a:r>
              <a:rPr lang="en-US" dirty="0"/>
              <a:t> means they should include descriptions of all facilities required. </a:t>
            </a:r>
            <a:r>
              <a:rPr lang="en-US" sz="1800" i="1" dirty="0"/>
              <a:t>Consistent</a:t>
            </a:r>
            <a:r>
              <a:rPr lang="en-US" dirty="0"/>
              <a:t> means there should be no conflicts or contradictions in the descriptions of the system facilities.</a:t>
            </a:r>
          </a:p>
          <a:p>
            <a:pPr algn="just"/>
            <a:r>
              <a:rPr lang="en-US" dirty="0"/>
              <a:t>Actually in practice, it is impossible to produce a complete and consistent requirements document.</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11992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2.2.2 Non Functional Requirements</a:t>
            </a:r>
          </a:p>
        </p:txBody>
      </p:sp>
      <p:sp>
        <p:nvSpPr>
          <p:cNvPr id="3" name="Content Placeholder 2"/>
          <p:cNvSpPr>
            <a:spLocks noGrp="1"/>
          </p:cNvSpPr>
          <p:nvPr>
            <p:ph idx="1"/>
          </p:nvPr>
        </p:nvSpPr>
        <p:spPr>
          <a:xfrm>
            <a:off x="1104900" y="1583108"/>
            <a:ext cx="9982200" cy="4572000"/>
          </a:xfrm>
        </p:spPr>
        <p:txBody>
          <a:bodyPr/>
          <a:lstStyle/>
          <a:p>
            <a:pPr lvl="0" algn="just"/>
            <a:r>
              <a:rPr lang="en-US" dirty="0"/>
              <a:t>The non functional requirements define system properties and constraints.</a:t>
            </a:r>
          </a:p>
          <a:p>
            <a:pPr algn="just"/>
            <a:r>
              <a:rPr lang="en-US" dirty="0"/>
              <a:t>Various properties of a system can be : Reliability, response time, storage requirements. And constraints of the system can be : Input and output device capability, system representations etc.</a:t>
            </a:r>
          </a:p>
          <a:p>
            <a:pPr lvl="0" algn="just"/>
            <a:r>
              <a:rPr lang="en-US" dirty="0"/>
              <a:t>Process requirements may also specify programming language or development method.</a:t>
            </a:r>
          </a:p>
          <a:p>
            <a:pPr algn="just"/>
            <a:r>
              <a:rPr lang="en-US" dirty="0"/>
              <a:t>Non functional requirements are more critical than functional requirements. If the non functional requirements do not meet then the complete system is of no use.</a:t>
            </a:r>
          </a:p>
        </p:txBody>
      </p:sp>
    </p:spTree>
    <p:extLst>
      <p:ext uri="{BB962C8B-B14F-4D97-AF65-F5344CB8AC3E}">
        <p14:creationId xmlns:p14="http://schemas.microsoft.com/office/powerpoint/2010/main" val="293890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on functional requir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23" y="1507116"/>
            <a:ext cx="10283842" cy="47490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2423" y="735091"/>
            <a:ext cx="6403741" cy="289503"/>
          </a:xfrm>
          <a:prstGeom prst="rect">
            <a:avLst/>
          </a:prstGeom>
        </p:spPr>
        <p:txBody>
          <a:bodyPr wrap="none">
            <a:spAutoFit/>
          </a:bodyPr>
          <a:lstStyle/>
          <a:p>
            <a:pPr marR="0" lvl="0" algn="just">
              <a:lnSpc>
                <a:spcPts val="1200"/>
              </a:lnSpc>
              <a:spcBef>
                <a:spcPts val="0"/>
              </a:spcBef>
              <a:spcAft>
                <a:spcPts val="510"/>
              </a:spcAft>
              <a:buClr>
                <a:srgbClr val="000000"/>
              </a:buClr>
              <a:buSzPts val="1200"/>
              <a:tabLst>
                <a:tab pos="1012190" algn="l"/>
              </a:tabLst>
            </a:pPr>
            <a:r>
              <a:rPr lang="en-US" sz="2800" dirty="0">
                <a:latin typeface="+mj-lt"/>
                <a:ea typeface="+mj-ea"/>
                <a:cs typeface="+mj-cs"/>
              </a:rPr>
              <a:t>Types of Non Functional Requirements</a:t>
            </a:r>
          </a:p>
        </p:txBody>
      </p:sp>
    </p:spTree>
    <p:extLst>
      <p:ext uri="{BB962C8B-B14F-4D97-AF65-F5344CB8AC3E}">
        <p14:creationId xmlns:p14="http://schemas.microsoft.com/office/powerpoint/2010/main" val="230264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2.2.2.1 Types of Non Functional Requirement</a:t>
            </a:r>
          </a:p>
        </p:txBody>
      </p:sp>
      <p:sp>
        <p:nvSpPr>
          <p:cNvPr id="3" name="Content Placeholder 2"/>
          <p:cNvSpPr>
            <a:spLocks noGrp="1"/>
          </p:cNvSpPr>
          <p:nvPr>
            <p:ph idx="1"/>
          </p:nvPr>
        </p:nvSpPr>
        <p:spPr>
          <a:xfrm>
            <a:off x="1104900" y="1341690"/>
            <a:ext cx="10602838" cy="5212934"/>
          </a:xfrm>
        </p:spPr>
        <p:txBody>
          <a:bodyPr>
            <a:normAutofit fontScale="77500" lnSpcReduction="20000"/>
          </a:bodyPr>
          <a:lstStyle/>
          <a:p>
            <a:pPr marL="0" indent="0" algn="just">
              <a:buNone/>
            </a:pPr>
            <a:r>
              <a:rPr lang="en-US" b="1" dirty="0"/>
              <a:t>Product requirements</a:t>
            </a:r>
          </a:p>
          <a:p>
            <a:pPr algn="just"/>
            <a:r>
              <a:rPr lang="en-US" dirty="0"/>
              <a:t>These requirements specify how a delivered product should behave in a particular way. For instance : Execution speed, reliability.</a:t>
            </a:r>
          </a:p>
          <a:p>
            <a:pPr marL="0" indent="0" algn="just">
              <a:buNone/>
            </a:pPr>
            <a:r>
              <a:rPr lang="en-US" b="1" dirty="0"/>
              <a:t>Organizational requirements</a:t>
            </a:r>
          </a:p>
          <a:p>
            <a:pPr algn="just"/>
            <a:r>
              <a:rPr lang="en-US" dirty="0"/>
              <a:t>The requirements which are consequences of organizational policies and procedures come under this category. For instance : Process standards used implementation requirements.</a:t>
            </a:r>
          </a:p>
          <a:p>
            <a:pPr marL="0" indent="0" algn="just">
              <a:buNone/>
            </a:pPr>
            <a:r>
              <a:rPr lang="en-US" b="1" dirty="0"/>
              <a:t>External requirements</a:t>
            </a:r>
          </a:p>
          <a:p>
            <a:pPr algn="just"/>
            <a:r>
              <a:rPr lang="en-US" dirty="0"/>
              <a:t>These requirements arise due to the factors that are external to the system and its development process. For instance : Interoperability requirements, legislative requirements.</a:t>
            </a:r>
          </a:p>
          <a:p>
            <a:pPr marL="0" indent="0" algn="just">
              <a:buNone/>
            </a:pPr>
            <a:r>
              <a:rPr lang="en-US" dirty="0"/>
              <a:t>In short, non functional requirements arise through</a:t>
            </a:r>
          </a:p>
          <a:p>
            <a:pPr marL="514350" lvl="0" indent="-514350" algn="just">
              <a:buFont typeface="+mj-lt"/>
              <a:buAutoNum type="romanLcPeriod"/>
            </a:pPr>
            <a:r>
              <a:rPr lang="en-US" dirty="0"/>
              <a:t>User needs.</a:t>
            </a:r>
          </a:p>
          <a:p>
            <a:pPr marL="514350" lvl="0" indent="-514350" algn="just">
              <a:buFont typeface="+mj-lt"/>
              <a:buAutoNum type="romanLcPeriod"/>
            </a:pPr>
            <a:r>
              <a:rPr lang="en-US" dirty="0"/>
              <a:t>Because of budget constraints.</a:t>
            </a:r>
          </a:p>
          <a:p>
            <a:pPr marL="514350" lvl="0" indent="-514350" algn="just">
              <a:buFont typeface="+mj-lt"/>
              <a:buAutoNum type="romanLcPeriod"/>
            </a:pPr>
            <a:r>
              <a:rPr lang="en-US" dirty="0"/>
              <a:t>Organizational policies.</a:t>
            </a:r>
          </a:p>
          <a:p>
            <a:pPr marL="514350" lvl="0" indent="-514350" algn="just">
              <a:buFont typeface="+mj-lt"/>
              <a:buAutoNum type="romanLcPeriod"/>
            </a:pPr>
            <a:r>
              <a:rPr lang="en-US" dirty="0"/>
              <a:t>The need for interoperability with other software or hardware systems.</a:t>
            </a:r>
          </a:p>
          <a:p>
            <a:pPr marL="514350" indent="-514350" algn="just">
              <a:buFont typeface="+mj-lt"/>
              <a:buAutoNum type="romanLcPeriod"/>
            </a:pPr>
            <a:r>
              <a:rPr lang="en-US" dirty="0"/>
              <a:t>Because of external factors such as safety regulations</a:t>
            </a:r>
          </a:p>
        </p:txBody>
      </p:sp>
    </p:spTree>
    <p:extLst>
      <p:ext uri="{BB962C8B-B14F-4D97-AF65-F5344CB8AC3E}">
        <p14:creationId xmlns:p14="http://schemas.microsoft.com/office/powerpoint/2010/main" val="175733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Requirements engineering Tasks</a:t>
            </a:r>
          </a:p>
        </p:txBody>
      </p:sp>
      <p:sp>
        <p:nvSpPr>
          <p:cNvPr id="3" name="Content Placeholder 2"/>
          <p:cNvSpPr>
            <a:spLocks noGrp="1"/>
          </p:cNvSpPr>
          <p:nvPr>
            <p:ph idx="1"/>
          </p:nvPr>
        </p:nvSpPr>
        <p:spPr/>
        <p:txBody>
          <a:bodyPr/>
          <a:lstStyle/>
          <a:p>
            <a:r>
              <a:rPr lang="en-US" dirty="0"/>
              <a:t>Requirement engineering is the process characterized for achieving following goals </a:t>
            </a:r>
          </a:p>
          <a:p>
            <a:pPr lvl="1"/>
            <a:r>
              <a:rPr lang="en-US" dirty="0"/>
              <a:t>Understanding customer requirements and their needs.</a:t>
            </a:r>
          </a:p>
          <a:p>
            <a:pPr lvl="1"/>
            <a:r>
              <a:rPr lang="en-US" dirty="0"/>
              <a:t>Analyzing the feasibility of requirement</a:t>
            </a:r>
          </a:p>
          <a:p>
            <a:pPr lvl="1"/>
            <a:r>
              <a:rPr lang="en-US" dirty="0"/>
              <a:t>Negotiating the reasonable solutions.</a:t>
            </a:r>
          </a:p>
          <a:p>
            <a:pPr lvl="1"/>
            <a:r>
              <a:rPr lang="en-US" dirty="0"/>
              <a:t>Specification of an unambiguous solution.</a:t>
            </a:r>
          </a:p>
          <a:p>
            <a:pPr lvl="1"/>
            <a:r>
              <a:rPr lang="en-US" dirty="0"/>
              <a:t>Managing all the requirements of the project.</a:t>
            </a:r>
          </a:p>
          <a:p>
            <a:pPr lvl="1"/>
            <a:r>
              <a:rPr lang="en-US" dirty="0"/>
              <a:t>Finally transforming the requirements into the operational system.</a:t>
            </a:r>
          </a:p>
        </p:txBody>
      </p:sp>
    </p:spTree>
    <p:extLst>
      <p:ext uri="{BB962C8B-B14F-4D97-AF65-F5344CB8AC3E}">
        <p14:creationId xmlns:p14="http://schemas.microsoft.com/office/powerpoint/2010/main" val="37252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7674122" y="1600200"/>
            <a:ext cx="3412977" cy="1143000"/>
          </a:xfrm>
        </p:spPr>
        <p:txBody>
          <a:bodyPr/>
          <a:lstStyle/>
          <a:p>
            <a:r>
              <a:rPr lang="en-US" dirty="0"/>
              <a:t>Requirement engineering process performs following seven distinct functions.</a:t>
            </a:r>
          </a:p>
        </p:txBody>
      </p:sp>
      <p:sp>
        <p:nvSpPr>
          <p:cNvPr id="4" name="Rectangle 3"/>
          <p:cNvSpPr>
            <a:spLocks noChangeArrowheads="1"/>
          </p:cNvSpPr>
          <p:nvPr/>
        </p:nvSpPr>
        <p:spPr bwMode="auto">
          <a:xfrm>
            <a:off x="8065806" y="5715000"/>
            <a:ext cx="1371600" cy="533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a:t>Requirements</a:t>
            </a:r>
          </a:p>
          <a:p>
            <a:r>
              <a:rPr lang="en-US" u="none"/>
              <a:t>Management</a:t>
            </a:r>
          </a:p>
        </p:txBody>
      </p:sp>
      <p:sp>
        <p:nvSpPr>
          <p:cNvPr id="5" name="Rectangle 4"/>
          <p:cNvSpPr>
            <a:spLocks noChangeArrowheads="1"/>
          </p:cNvSpPr>
          <p:nvPr/>
        </p:nvSpPr>
        <p:spPr bwMode="auto">
          <a:xfrm>
            <a:off x="7075206" y="5029200"/>
            <a:ext cx="1371600" cy="4572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a:t>Validation</a:t>
            </a:r>
          </a:p>
        </p:txBody>
      </p:sp>
      <p:sp>
        <p:nvSpPr>
          <p:cNvPr id="6" name="Rectangle 5"/>
          <p:cNvSpPr>
            <a:spLocks noChangeArrowheads="1"/>
          </p:cNvSpPr>
          <p:nvPr/>
        </p:nvSpPr>
        <p:spPr bwMode="auto">
          <a:xfrm>
            <a:off x="2198406" y="1600200"/>
            <a:ext cx="1371600" cy="457200"/>
          </a:xfrm>
          <a:prstGeom prst="rect">
            <a:avLst/>
          </a:prstGeom>
          <a:solidFill>
            <a:srgbClr val="FF99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a:t>Inception</a:t>
            </a:r>
          </a:p>
        </p:txBody>
      </p:sp>
      <p:sp>
        <p:nvSpPr>
          <p:cNvPr id="7" name="Rectangle 6"/>
          <p:cNvSpPr>
            <a:spLocks noChangeArrowheads="1"/>
          </p:cNvSpPr>
          <p:nvPr/>
        </p:nvSpPr>
        <p:spPr bwMode="auto">
          <a:xfrm>
            <a:off x="3036606" y="2286000"/>
            <a:ext cx="13716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a:t>Elicitation</a:t>
            </a:r>
          </a:p>
        </p:txBody>
      </p:sp>
      <p:sp>
        <p:nvSpPr>
          <p:cNvPr id="8" name="Rectangle 7"/>
          <p:cNvSpPr>
            <a:spLocks noChangeArrowheads="1"/>
          </p:cNvSpPr>
          <p:nvPr/>
        </p:nvSpPr>
        <p:spPr bwMode="auto">
          <a:xfrm>
            <a:off x="4027206" y="2971800"/>
            <a:ext cx="1371600" cy="457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a:t>Elaboration</a:t>
            </a:r>
          </a:p>
        </p:txBody>
      </p:sp>
      <p:sp>
        <p:nvSpPr>
          <p:cNvPr id="9" name="Rectangle 8"/>
          <p:cNvSpPr>
            <a:spLocks noChangeArrowheads="1"/>
          </p:cNvSpPr>
          <p:nvPr/>
        </p:nvSpPr>
        <p:spPr bwMode="auto">
          <a:xfrm>
            <a:off x="5017806" y="3657600"/>
            <a:ext cx="13716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dirty="0"/>
              <a:t>Negotiation</a:t>
            </a:r>
          </a:p>
        </p:txBody>
      </p:sp>
      <p:sp>
        <p:nvSpPr>
          <p:cNvPr id="10" name="Rectangle 9"/>
          <p:cNvSpPr>
            <a:spLocks noChangeArrowheads="1"/>
          </p:cNvSpPr>
          <p:nvPr/>
        </p:nvSpPr>
        <p:spPr bwMode="auto">
          <a:xfrm>
            <a:off x="6008406" y="4343400"/>
            <a:ext cx="13716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u="none" dirty="0"/>
              <a:t>Specification</a:t>
            </a:r>
          </a:p>
        </p:txBody>
      </p:sp>
    </p:spTree>
    <p:extLst>
      <p:ext uri="{BB962C8B-B14F-4D97-AF65-F5344CB8AC3E}">
        <p14:creationId xmlns:p14="http://schemas.microsoft.com/office/powerpoint/2010/main" val="149007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2.3.1 Inception</a:t>
            </a:r>
          </a:p>
          <a:p>
            <a:pPr marL="0" indent="0">
              <a:buNone/>
            </a:pPr>
            <a:r>
              <a:rPr lang="en-US" dirty="0"/>
              <a:t>The inception means specifying the beginning of the software project. Most of the software project get started due to </a:t>
            </a:r>
            <a:r>
              <a:rPr lang="en-US" b="1" dirty="0"/>
              <a:t>business requirements</a:t>
            </a:r>
            <a:r>
              <a:rPr lang="en-US" dirty="0"/>
              <a:t>. There may be potential demand from the market for a particular product and then the specific software needs to be developed.</a:t>
            </a:r>
          </a:p>
          <a:p>
            <a:pPr marL="0" indent="0" algn="just">
              <a:buNone/>
            </a:pPr>
            <a:r>
              <a:rPr lang="en-US" dirty="0"/>
              <a:t>There exist several stakeholders who define the business ideas. Stakeholders mean an entity. That takes active participation in project development. In software project development, the stakeholders that are responsible for defining the ideas are business mangers, marketing people, product managers and so on. Their role is to do rough feasibility study and to identify the scope of the project.</a:t>
            </a:r>
          </a:p>
          <a:p>
            <a:pPr marL="0" indent="0">
              <a:buNone/>
            </a:pPr>
            <a:r>
              <a:rPr lang="en-US" dirty="0"/>
              <a:t>During the inception a set of context free questions is discussed. The purpose of inception is to </a:t>
            </a:r>
          </a:p>
          <a:p>
            <a:pPr marL="457200" indent="-457200">
              <a:buFont typeface="+mj-lt"/>
              <a:buAutoNum type="arabicPeriod"/>
            </a:pPr>
            <a:r>
              <a:rPr lang="en-US" dirty="0"/>
              <a:t>Establish the basic understanding of the project.</a:t>
            </a:r>
          </a:p>
          <a:p>
            <a:pPr marL="457200" indent="-457200">
              <a:buFont typeface="+mj-lt"/>
              <a:buAutoNum type="arabicPeriod"/>
            </a:pPr>
            <a:r>
              <a:rPr lang="en-US" dirty="0"/>
              <a:t>Find out all possible solutions and to identify the nature of the solution.</a:t>
            </a:r>
          </a:p>
          <a:p>
            <a:pPr marL="457200" indent="-457200">
              <a:buFont typeface="+mj-lt"/>
              <a:buAutoNum type="arabicPeriod"/>
            </a:pPr>
            <a:r>
              <a:rPr lang="en-US" dirty="0"/>
              <a:t>Establish an effective communication between developer and the customer.</a:t>
            </a:r>
          </a:p>
          <a:p>
            <a:pPr marL="0" indent="0">
              <a:buNone/>
            </a:pPr>
            <a:endParaRPr lang="en-US" dirty="0"/>
          </a:p>
        </p:txBody>
      </p:sp>
    </p:spTree>
    <p:extLst>
      <p:ext uri="{BB962C8B-B14F-4D97-AF65-F5344CB8AC3E}">
        <p14:creationId xmlns:p14="http://schemas.microsoft.com/office/powerpoint/2010/main" val="416021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932155" y="277427"/>
            <a:ext cx="10041701" cy="63031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2.3.2 Elicitation</a:t>
            </a:r>
          </a:p>
          <a:p>
            <a:pPr marL="0" indent="0">
              <a:buNone/>
            </a:pPr>
            <a:r>
              <a:rPr lang="en-US" dirty="0"/>
              <a:t>Before the requirements can be analyzed and modelled they must undergo through the process of elicitation process. Requirements elicitation means </a:t>
            </a:r>
            <a:r>
              <a:rPr lang="en-US" b="1" dirty="0"/>
              <a:t>requirements discovery</a:t>
            </a:r>
            <a:r>
              <a:rPr lang="en-US" dirty="0"/>
              <a:t>. Requirements elicitation is very difficult task.</a:t>
            </a:r>
          </a:p>
          <a:p>
            <a:pPr marL="0" indent="0">
              <a:buNone/>
            </a:pPr>
            <a:r>
              <a:rPr lang="en-US" dirty="0"/>
              <a:t>Following are the reasons for : why it is difficult to understand customer wants —</a:t>
            </a:r>
          </a:p>
          <a:p>
            <a:pPr marL="457200" lvl="0" indent="-457200">
              <a:buFont typeface="+mj-lt"/>
              <a:buAutoNum type="arabicPeriod"/>
            </a:pPr>
            <a:r>
              <a:rPr lang="en-US" dirty="0"/>
              <a:t> Customer sometimes is unable to specify the </a:t>
            </a:r>
            <a:r>
              <a:rPr lang="en-US" b="1" dirty="0"/>
              <a:t>scope</a:t>
            </a:r>
            <a:r>
              <a:rPr lang="en-US" dirty="0"/>
              <a:t> of the project. Sometimes customers specify too many technical details and this may increase the confusion.</a:t>
            </a:r>
          </a:p>
          <a:p>
            <a:pPr marL="457200" lvl="0" indent="-457200">
              <a:buFont typeface="+mj-lt"/>
              <a:buAutoNum type="arabicPeriod"/>
            </a:pPr>
            <a:r>
              <a:rPr lang="en-US" dirty="0"/>
              <a:t>There is difficulty in understanding the problem. Sometimes customer could not decide what are their </a:t>
            </a:r>
            <a:r>
              <a:rPr lang="en-US" b="1" i="1" dirty="0"/>
              <a:t>needs and wants</a:t>
            </a:r>
            <a:r>
              <a:rPr lang="en-US" i="1" dirty="0"/>
              <a:t>.</a:t>
            </a:r>
            <a:r>
              <a:rPr lang="en-US" dirty="0"/>
              <a:t> Sometimes they have got poor understanding of </a:t>
            </a:r>
            <a:r>
              <a:rPr lang="en-US" b="1" dirty="0"/>
              <a:t>capabilities and limitations </a:t>
            </a:r>
            <a:r>
              <a:rPr lang="en-US" dirty="0"/>
              <a:t>the existing computing environment. Sometimes customers find it </a:t>
            </a:r>
            <a:r>
              <a:rPr lang="en-US" b="1" dirty="0"/>
              <a:t>difficult to communicate </a:t>
            </a:r>
            <a:r>
              <a:rPr lang="en-US" dirty="0"/>
              <a:t>with the system engineer about their needs. Sometimes customers may have got some </a:t>
            </a:r>
            <a:r>
              <a:rPr lang="en-US" b="1" dirty="0"/>
              <a:t>conflicting requirements</a:t>
            </a:r>
            <a:r>
              <a:rPr lang="en-US" dirty="0"/>
              <a:t>. This ultimately results in specifying </a:t>
            </a:r>
            <a:r>
              <a:rPr lang="en-US" b="1" dirty="0"/>
              <a:t>ambiguous</a:t>
            </a:r>
            <a:r>
              <a:rPr lang="en-US" dirty="0"/>
              <a:t> requirements.</a:t>
            </a:r>
          </a:p>
          <a:p>
            <a:pPr marL="457200" lvl="0" indent="-457200">
              <a:buFont typeface="+mj-lt"/>
              <a:buAutoNum type="arabicPeriod"/>
            </a:pPr>
            <a:r>
              <a:rPr lang="en-US" dirty="0"/>
              <a:t>As project progresses the needs or requirements of the customers changes. This creates a problem of volatility.</a:t>
            </a:r>
          </a:p>
          <a:p>
            <a:pPr marL="0" indent="0">
              <a:buNone/>
            </a:pPr>
            <a:endParaRPr lang="en-US" dirty="0"/>
          </a:p>
        </p:txBody>
      </p:sp>
    </p:spTree>
    <p:extLst>
      <p:ext uri="{BB962C8B-B14F-4D97-AF65-F5344CB8AC3E}">
        <p14:creationId xmlns:p14="http://schemas.microsoft.com/office/powerpoint/2010/main" val="276656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2.3.3 Elaboration</a:t>
            </a:r>
          </a:p>
          <a:p>
            <a:r>
              <a:rPr lang="en-US" dirty="0"/>
              <a:t>Elaboration is an activity in which the information about the requirements is </a:t>
            </a:r>
            <a:r>
              <a:rPr lang="en-US" b="1" dirty="0"/>
              <a:t>expanded and refined</a:t>
            </a:r>
            <a:r>
              <a:rPr lang="en-US" dirty="0"/>
              <a:t>. This information is gained during inception and elicitation.</a:t>
            </a:r>
          </a:p>
          <a:p>
            <a:r>
              <a:rPr lang="en-US" dirty="0"/>
              <a:t>The goal of elaboration activity is to prepare a technical model of software functions, features and constraints. </a:t>
            </a:r>
          </a:p>
          <a:p>
            <a:r>
              <a:rPr lang="en-US" dirty="0"/>
              <a:t>The elaboration consists of </a:t>
            </a:r>
            <a:r>
              <a:rPr lang="en-US" b="1" dirty="0"/>
              <a:t>several modelling and refinement tasks</a:t>
            </a:r>
            <a:r>
              <a:rPr lang="en-US" dirty="0"/>
              <a:t>. In this process several scenarios are created and refined. Basically these scenarios describe how end user will interact with the system. </a:t>
            </a:r>
          </a:p>
          <a:p>
            <a:r>
              <a:rPr lang="en-US" dirty="0"/>
              <a:t>During elaboration, each user scenario is parsed and various classes are identified. These classes are nothing but the business entities that are visible to end user. Then the attributes and services (functions) of these classes are defined. Then the relationship among these classes is identified. Thus various UML are developed during this task.</a:t>
            </a:r>
          </a:p>
          <a:p>
            <a:r>
              <a:rPr lang="en-US" b="1" dirty="0"/>
              <a:t>Finally the analysis model gets developed during the elaboration phase.</a:t>
            </a:r>
          </a:p>
        </p:txBody>
      </p:sp>
    </p:spTree>
    <p:extLst>
      <p:ext uri="{BB962C8B-B14F-4D97-AF65-F5344CB8AC3E}">
        <p14:creationId xmlns:p14="http://schemas.microsoft.com/office/powerpoint/2010/main" val="74350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2.3.4 Negotiation</a:t>
            </a:r>
          </a:p>
          <a:p>
            <a:pPr marL="0" indent="0">
              <a:buNone/>
            </a:pPr>
            <a:r>
              <a:rPr lang="en-US" dirty="0"/>
              <a:t>Sometimes customer may demand for more than that is achieved or there are certain situations in which customer demands for something which cannot be achieved in limited business resources. To handle such situations requirement engineers must convince the customers or end users by solving various conflicts. For that purpose, requirement engineers must ask the customers and stakeholders to </a:t>
            </a:r>
            <a:r>
              <a:rPr lang="en-US" b="1" dirty="0"/>
              <a:t>rank</a:t>
            </a:r>
            <a:r>
              <a:rPr lang="en-US" dirty="0"/>
              <a:t> their requirements and then </a:t>
            </a:r>
            <a:r>
              <a:rPr lang="en-US" b="1" dirty="0"/>
              <a:t>priority</a:t>
            </a:r>
            <a:r>
              <a:rPr lang="en-US" dirty="0"/>
              <a:t> of these requirements is decided, using iterative approach some requirements are eliminated, combined or modified. This process continues until the users satisfaction is achieved.  </a:t>
            </a:r>
          </a:p>
          <a:p>
            <a:pPr marL="0" indent="0">
              <a:buNone/>
            </a:pPr>
            <a:endParaRPr lang="en-US" dirty="0"/>
          </a:p>
        </p:txBody>
      </p:sp>
    </p:spTree>
    <p:extLst>
      <p:ext uri="{BB962C8B-B14F-4D97-AF65-F5344CB8AC3E}">
        <p14:creationId xmlns:p14="http://schemas.microsoft.com/office/powerpoint/2010/main" val="282002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2.3.5 Specification</a:t>
            </a:r>
          </a:p>
          <a:p>
            <a:r>
              <a:rPr lang="en-US" dirty="0"/>
              <a:t>A specification can be a written document, mathematical or graphical model, collection of use case scenarios, or may be the prototypes.</a:t>
            </a:r>
          </a:p>
          <a:p>
            <a:r>
              <a:rPr lang="en-US" dirty="0"/>
              <a:t>There is a need to develop a standard specification in which requirements are presented in consistent and understandable manner.</a:t>
            </a:r>
          </a:p>
          <a:p>
            <a:pPr algn="just"/>
            <a:r>
              <a:rPr lang="en-US" dirty="0"/>
              <a:t>For a large system it is always better to develop the specification using natural language and in a written document form. The use of graphical models is more useful for specifying the requirements.</a:t>
            </a:r>
          </a:p>
          <a:p>
            <a:r>
              <a:rPr lang="en-US" dirty="0"/>
              <a:t>Specification is the </a:t>
            </a:r>
            <a:r>
              <a:rPr lang="en-US" b="1" dirty="0"/>
              <a:t>final work product of requirement engineering process</a:t>
            </a:r>
            <a:r>
              <a:rPr lang="en-US" dirty="0"/>
              <a:t>. It describes the functions, constraints and performance of computer based systems. </a:t>
            </a:r>
          </a:p>
        </p:txBody>
      </p:sp>
    </p:spTree>
    <p:extLst>
      <p:ext uri="{BB962C8B-B14F-4D97-AF65-F5344CB8AC3E}">
        <p14:creationId xmlns:p14="http://schemas.microsoft.com/office/powerpoint/2010/main" val="321636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2.3.6 Validation</a:t>
            </a:r>
          </a:p>
          <a:p>
            <a:pPr marL="0" indent="0" algn="just">
              <a:buNone/>
            </a:pPr>
            <a:r>
              <a:rPr lang="en-US" dirty="0"/>
              <a:t>Requirement validation is an activity in which requirement specification is analyzed in order to ensure that the requirements are specified </a:t>
            </a:r>
            <a:r>
              <a:rPr lang="en-US" b="1" dirty="0"/>
              <a:t>unambiguously</a:t>
            </a:r>
            <a:r>
              <a:rPr lang="en-US" dirty="0"/>
              <a:t>. If any inconsistencies, omissions and error are identified then those are corrected or modified during the validation.</a:t>
            </a:r>
          </a:p>
        </p:txBody>
      </p:sp>
    </p:spTree>
    <p:extLst>
      <p:ext uri="{BB962C8B-B14F-4D97-AF65-F5344CB8AC3E}">
        <p14:creationId xmlns:p14="http://schemas.microsoft.com/office/powerpoint/2010/main" val="309501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2.3.7 Requirement Management </a:t>
            </a:r>
            <a:endParaRPr lang="en-US" dirty="0"/>
          </a:p>
        </p:txBody>
      </p:sp>
      <p:sp>
        <p:nvSpPr>
          <p:cNvPr id="3" name="Content Placeholder 2"/>
          <p:cNvSpPr>
            <a:spLocks noGrp="1"/>
          </p:cNvSpPr>
          <p:nvPr>
            <p:ph idx="1"/>
          </p:nvPr>
        </p:nvSpPr>
        <p:spPr/>
        <p:txBody>
          <a:bodyPr/>
          <a:lstStyle/>
          <a:p>
            <a:pPr marL="0" lvl="0" indent="0">
              <a:buNone/>
            </a:pPr>
            <a:r>
              <a:rPr lang="en-US" dirty="0"/>
              <a:t>Requirement management is the process of managing, changing requirements during the requirement engineering process and system development. </a:t>
            </a:r>
          </a:p>
          <a:p>
            <a:pPr marL="0" lvl="0" indent="0">
              <a:buNone/>
            </a:pPr>
            <a:r>
              <a:rPr lang="en-US" b="1" dirty="0"/>
              <a:t>Why Requirements get change ?</a:t>
            </a:r>
          </a:p>
          <a:p>
            <a:pPr lvl="0"/>
            <a:r>
              <a:rPr lang="en-US" dirty="0"/>
              <a:t>Requirements are always incomplete and inconsistent. New requirements occur during the process as business needs change and a better understanding of the system is developed.</a:t>
            </a:r>
          </a:p>
          <a:p>
            <a:pPr lvl="0"/>
            <a:r>
              <a:rPr lang="en-US" dirty="0"/>
              <a:t>System customers may specify the requirements from business perspective that can conflict with end user requirements</a:t>
            </a:r>
          </a:p>
          <a:p>
            <a:pPr lvl="0"/>
            <a:r>
              <a:rPr lang="en-US" dirty="0"/>
              <a:t> During the development of the system, its business and the technical environment may get changed.</a:t>
            </a:r>
          </a:p>
          <a:p>
            <a:endParaRPr lang="en-US" dirty="0"/>
          </a:p>
        </p:txBody>
      </p:sp>
    </p:spTree>
    <p:extLst>
      <p:ext uri="{BB962C8B-B14F-4D97-AF65-F5344CB8AC3E}">
        <p14:creationId xmlns:p14="http://schemas.microsoft.com/office/powerpoint/2010/main" val="231546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dirty="0"/>
              <a:t>Traceability is concerned with relationship between requirements their sources and the system design.</a:t>
            </a:r>
          </a:p>
          <a:p>
            <a:endParaRPr lang="en-US" b="1" dirty="0"/>
          </a:p>
          <a:p>
            <a:r>
              <a:rPr lang="en-US" b="1" dirty="0"/>
              <a:t>Various types of traceability are</a:t>
            </a:r>
          </a:p>
          <a:p>
            <a:pPr marL="800100" lvl="1" indent="-342900">
              <a:buFont typeface="+mj-lt"/>
              <a:buAutoNum type="arabicPeriod"/>
            </a:pPr>
            <a:r>
              <a:rPr lang="en-US" b="1" dirty="0"/>
              <a:t>Source traceability </a:t>
            </a:r>
            <a:r>
              <a:rPr lang="en-US" dirty="0"/>
              <a:t>- These are basically the links from requirement to stakeholders who propose these requirements.</a:t>
            </a:r>
          </a:p>
          <a:p>
            <a:pPr marL="800100" lvl="1" indent="-342900">
              <a:buFont typeface="+mj-lt"/>
              <a:buAutoNum type="arabicPeriod"/>
            </a:pPr>
            <a:r>
              <a:rPr lang="en-US" b="1" dirty="0"/>
              <a:t>Requirements traceability </a:t>
            </a:r>
            <a:r>
              <a:rPr lang="en-US" dirty="0"/>
              <a:t>- These are the links between dependent requirements.</a:t>
            </a:r>
          </a:p>
          <a:p>
            <a:pPr marL="800100" lvl="1" indent="-342900">
              <a:buFont typeface="+mj-lt"/>
              <a:buAutoNum type="arabicPeriod"/>
            </a:pPr>
            <a:r>
              <a:rPr lang="en-US" b="1" dirty="0"/>
              <a:t>Design traceability- </a:t>
            </a:r>
            <a:r>
              <a:rPr lang="en-US" dirty="0"/>
              <a:t>These are the links from requirements to design. • Case tool support is required for</a:t>
            </a:r>
          </a:p>
          <a:p>
            <a:pPr marL="1314450" lvl="2" indent="-400050">
              <a:buFont typeface="+mj-lt"/>
              <a:buAutoNum type="romanLcPeriod"/>
            </a:pPr>
            <a:r>
              <a:rPr lang="en-US" dirty="0"/>
              <a:t>Requirement storage</a:t>
            </a:r>
          </a:p>
          <a:p>
            <a:pPr marL="1314450" lvl="2" indent="-400050">
              <a:buFont typeface="+mj-lt"/>
              <a:buAutoNum type="romanLcPeriod"/>
            </a:pPr>
            <a:r>
              <a:rPr lang="en-US" dirty="0"/>
              <a:t>Change management</a:t>
            </a:r>
          </a:p>
          <a:p>
            <a:pPr marL="1314450" lvl="2" indent="-400050">
              <a:buFont typeface="+mj-lt"/>
              <a:buAutoNum type="romanLcPeriod"/>
            </a:pPr>
            <a:r>
              <a:rPr lang="en-US" dirty="0"/>
              <a:t>Traceability management</a:t>
            </a:r>
          </a:p>
          <a:p>
            <a:pPr marL="800100" lvl="1" indent="-342900">
              <a:buFont typeface="+mj-lt"/>
              <a:buAutoNum type="arabicPeriod"/>
            </a:pPr>
            <a:endParaRPr lang="en-US" dirty="0"/>
          </a:p>
        </p:txBody>
      </p:sp>
    </p:spTree>
    <p:extLst>
      <p:ext uri="{BB962C8B-B14F-4D97-AF65-F5344CB8AC3E}">
        <p14:creationId xmlns:p14="http://schemas.microsoft.com/office/powerpoint/2010/main" val="333075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dirty="0"/>
              <a:t>Traceability information is typically represented by a data structure Traceability matrix. If one requirement is dependent upon the other requirement then in that row-column cell 'D' is mentioned and if there is a weak relationship between the requirements then corresponding entry can be denoted by 'R'.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5690225"/>
              </p:ext>
            </p:extLst>
          </p:nvPr>
        </p:nvGraphicFramePr>
        <p:xfrm>
          <a:off x="2110811" y="3115627"/>
          <a:ext cx="7725396" cy="3026781"/>
        </p:xfrm>
        <a:graphic>
          <a:graphicData uri="http://schemas.openxmlformats.org/drawingml/2006/table">
            <a:tbl>
              <a:tblPr>
                <a:tableStyleId>{BC89EF96-8CEA-46FF-86C4-4CE0E7609802}</a:tableStyleId>
              </a:tblPr>
              <a:tblGrid>
                <a:gridCol w="1617777">
                  <a:extLst>
                    <a:ext uri="{9D8B030D-6E8A-4147-A177-3AD203B41FA5}">
                      <a16:colId xmlns:a16="http://schemas.microsoft.com/office/drawing/2014/main" val="20000"/>
                    </a:ext>
                  </a:extLst>
                </a:gridCol>
                <a:gridCol w="1021608">
                  <a:extLst>
                    <a:ext uri="{9D8B030D-6E8A-4147-A177-3AD203B41FA5}">
                      <a16:colId xmlns:a16="http://schemas.microsoft.com/office/drawing/2014/main" val="20001"/>
                    </a:ext>
                  </a:extLst>
                </a:gridCol>
                <a:gridCol w="1001415">
                  <a:extLst>
                    <a:ext uri="{9D8B030D-6E8A-4147-A177-3AD203B41FA5}">
                      <a16:colId xmlns:a16="http://schemas.microsoft.com/office/drawing/2014/main" val="20002"/>
                    </a:ext>
                  </a:extLst>
                </a:gridCol>
                <a:gridCol w="1006004">
                  <a:extLst>
                    <a:ext uri="{9D8B030D-6E8A-4147-A177-3AD203B41FA5}">
                      <a16:colId xmlns:a16="http://schemas.microsoft.com/office/drawing/2014/main" val="20003"/>
                    </a:ext>
                  </a:extLst>
                </a:gridCol>
                <a:gridCol w="1011511">
                  <a:extLst>
                    <a:ext uri="{9D8B030D-6E8A-4147-A177-3AD203B41FA5}">
                      <a16:colId xmlns:a16="http://schemas.microsoft.com/office/drawing/2014/main" val="20004"/>
                    </a:ext>
                  </a:extLst>
                </a:gridCol>
                <a:gridCol w="1016101">
                  <a:extLst>
                    <a:ext uri="{9D8B030D-6E8A-4147-A177-3AD203B41FA5}">
                      <a16:colId xmlns:a16="http://schemas.microsoft.com/office/drawing/2014/main" val="20005"/>
                    </a:ext>
                  </a:extLst>
                </a:gridCol>
                <a:gridCol w="1050980">
                  <a:extLst>
                    <a:ext uri="{9D8B030D-6E8A-4147-A177-3AD203B41FA5}">
                      <a16:colId xmlns:a16="http://schemas.microsoft.com/office/drawing/2014/main" val="20006"/>
                    </a:ext>
                  </a:extLst>
                </a:gridCol>
              </a:tblGrid>
              <a:tr h="501955">
                <a:tc>
                  <a:txBody>
                    <a:bodyPr/>
                    <a:lstStyle/>
                    <a:p>
                      <a:pPr marL="0" marR="0" algn="ctr">
                        <a:lnSpc>
                          <a:spcPts val="12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Requirement ID</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lgn="ctr">
                        <a:lnSpc>
                          <a:spcPts val="12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A</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lgn="ctr">
                        <a:lnSpc>
                          <a:spcPts val="12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B</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lgn="ctr">
                        <a:lnSpc>
                          <a:spcPts val="1200"/>
                        </a:lnSpc>
                        <a:spcBef>
                          <a:spcPts val="0"/>
                        </a:spcBef>
                        <a:spcAft>
                          <a:spcPts val="0"/>
                        </a:spcAft>
                      </a:pPr>
                      <a:r>
                        <a:rPr lang="en-US" sz="1200" b="1" u="none" strike="noStrike" spc="0" dirty="0">
                          <a:solidFill>
                            <a:schemeClr val="tx1"/>
                          </a:solidFill>
                          <a:effectLst/>
                          <a:latin typeface="Times New Roman" panose="02020603050405020304" pitchFamily="18" charset="0"/>
                          <a:ea typeface="+mn-ea"/>
                          <a:cs typeface="Times New Roman" panose="02020603050405020304" pitchFamily="18" charset="0"/>
                        </a:rPr>
                        <a:t>C</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lgn="ctr">
                        <a:lnSpc>
                          <a:spcPts val="12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D</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lgn="ctr">
                        <a:lnSpc>
                          <a:spcPts val="12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E</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lgn="ctr">
                        <a:lnSpc>
                          <a:spcPts val="1200"/>
                        </a:lnSpc>
                        <a:spcBef>
                          <a:spcPts val="0"/>
                        </a:spcBef>
                        <a:spcAft>
                          <a:spcPts val="0"/>
                        </a:spcAft>
                      </a:pPr>
                      <a:r>
                        <a:rPr lang="en-US" sz="1200" b="1" u="none" strike="noStrike" spc="0" dirty="0">
                          <a:solidFill>
                            <a:schemeClr val="tx1"/>
                          </a:solidFill>
                          <a:effectLst/>
                          <a:latin typeface="Times New Roman" panose="02020603050405020304" pitchFamily="18" charset="0"/>
                          <a:cs typeface="Times New Roman" panose="02020603050405020304" pitchFamily="18" charset="0"/>
                        </a:rPr>
                        <a:t>F</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extLst>
                  <a:ext uri="{0D108BD9-81ED-4DB2-BD59-A6C34878D82A}">
                    <a16:rowId xmlns:a16="http://schemas.microsoft.com/office/drawing/2014/main" val="10000"/>
                  </a:ext>
                </a:extLst>
              </a:tr>
              <a:tr h="401033">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A</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 </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D</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R</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extLst>
                  <a:ext uri="{0D108BD9-81ED-4DB2-BD59-A6C34878D82A}">
                    <a16:rowId xmlns:a16="http://schemas.microsoft.com/office/drawing/2014/main" val="10001"/>
                  </a:ext>
                </a:extLst>
              </a:tr>
              <a:tr h="395722">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B</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 </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D</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extLst>
                  <a:ext uri="{0D108BD9-81ED-4DB2-BD59-A6C34878D82A}">
                    <a16:rowId xmlns:a16="http://schemas.microsoft.com/office/drawing/2014/main" val="10002"/>
                  </a:ext>
                </a:extLst>
              </a:tr>
              <a:tr h="410771">
                <a:tc>
                  <a:txBody>
                    <a:bodyPr/>
                    <a:lstStyle/>
                    <a:p>
                      <a:pPr marL="0" marR="0" algn="ctr">
                        <a:lnSpc>
                          <a:spcPts val="1200"/>
                        </a:lnSpc>
                        <a:spcBef>
                          <a:spcPts val="0"/>
                        </a:spcBef>
                        <a:spcAft>
                          <a:spcPts val="0"/>
                        </a:spcAft>
                      </a:pPr>
                      <a:r>
                        <a:rPr lang="en-US" sz="1200" b="1" u="none" strike="noStrike" spc="0" dirty="0">
                          <a:solidFill>
                            <a:schemeClr val="tx1"/>
                          </a:solidFill>
                          <a:effectLst/>
                          <a:latin typeface="Times New Roman" panose="02020603050405020304" pitchFamily="18" charset="0"/>
                          <a:cs typeface="Times New Roman" panose="02020603050405020304" pitchFamily="18" charset="0"/>
                        </a:rPr>
                        <a:t>C</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b"/>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R</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b"/>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extLst>
                  <a:ext uri="{0D108BD9-81ED-4DB2-BD59-A6C34878D82A}">
                    <a16:rowId xmlns:a16="http://schemas.microsoft.com/office/drawing/2014/main" val="10003"/>
                  </a:ext>
                </a:extLst>
              </a:tr>
              <a:tr h="439100">
                <a:tc>
                  <a:txBody>
                    <a:bodyPr/>
                    <a:lstStyle/>
                    <a:p>
                      <a:pPr marL="0" marR="0" algn="ctr">
                        <a:lnSpc>
                          <a:spcPts val="1000"/>
                        </a:lnSpc>
                        <a:spcBef>
                          <a:spcPts val="0"/>
                        </a:spcBef>
                        <a:spcAft>
                          <a:spcPts val="0"/>
                        </a:spcAft>
                      </a:pPr>
                      <a:r>
                        <a:rPr lang="en-US" sz="1200" b="1" u="none" strike="noStrike" spc="0" dirty="0">
                          <a:solidFill>
                            <a:schemeClr val="tx1"/>
                          </a:solidFill>
                          <a:effectLst/>
                          <a:latin typeface="Times New Roman" panose="02020603050405020304" pitchFamily="18" charset="0"/>
                          <a:cs typeface="Times New Roman" panose="02020603050405020304" pitchFamily="18" charset="0"/>
                        </a:rPr>
                        <a:t>D</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r>
                        <a:rPr lang="en-US" sz="1200" b="1" u="none" strike="noStrike" spc="0">
                          <a:solidFill>
                            <a:schemeClr val="tx1"/>
                          </a:solidFill>
                          <a:effectLst/>
                          <a:latin typeface="Times New Roman" panose="02020603050405020304" pitchFamily="18" charset="0"/>
                          <a:cs typeface="Times New Roman" panose="02020603050405020304" pitchFamily="18" charset="0"/>
                        </a:rPr>
                        <a:t>D</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 </a:t>
                      </a:r>
                      <a:endParaRPr lang="en-US" sz="1200" b="1">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r>
                        <a:rPr lang="en-US" sz="1200" b="1" u="none" strike="noStrike" spc="0" dirty="0">
                          <a:solidFill>
                            <a:schemeClr val="tx1"/>
                          </a:solidFill>
                          <a:effectLst/>
                          <a:latin typeface="Times New Roman" panose="02020603050405020304" pitchFamily="18" charset="0"/>
                          <a:cs typeface="Times New Roman" panose="02020603050405020304" pitchFamily="18" charset="0"/>
                        </a:rPr>
                        <a:t>R</a:t>
                      </a: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extLst>
                  <a:ext uri="{0D108BD9-81ED-4DB2-BD59-A6C34878D82A}">
                    <a16:rowId xmlns:a16="http://schemas.microsoft.com/office/drawing/2014/main" val="10004"/>
                  </a:ext>
                </a:extLst>
              </a:tr>
              <a:tr h="439100">
                <a:tc>
                  <a:txBody>
                    <a:bodyPr/>
                    <a:lstStyle/>
                    <a:p>
                      <a:pPr marL="0" marR="0" algn="ctr">
                        <a:lnSpc>
                          <a:spcPts val="1000"/>
                        </a:lnSpc>
                        <a:spcBef>
                          <a:spcPts val="0"/>
                        </a:spcBef>
                        <a:spcAft>
                          <a:spcPts val="0"/>
                        </a:spcAft>
                      </a:pPr>
                      <a:r>
                        <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E</a:t>
                      </a:r>
                    </a:p>
                  </a:txBody>
                  <a:tcPr marL="6350" marR="6350" marT="0" marB="0" anchor="ctr"/>
                </a:tc>
                <a:tc>
                  <a:txBody>
                    <a:bodyPr/>
                    <a:lstStyle/>
                    <a:p>
                      <a:pPr marL="0" marR="0">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extLst>
                  <a:ext uri="{0D108BD9-81ED-4DB2-BD59-A6C34878D82A}">
                    <a16:rowId xmlns:a16="http://schemas.microsoft.com/office/drawing/2014/main" val="10005"/>
                  </a:ext>
                </a:extLst>
              </a:tr>
              <a:tr h="439100">
                <a:tc>
                  <a:txBody>
                    <a:bodyPr/>
                    <a:lstStyle/>
                    <a:p>
                      <a:pPr marL="0" marR="0" algn="ctr">
                        <a:lnSpc>
                          <a:spcPts val="1000"/>
                        </a:lnSpc>
                        <a:spcBef>
                          <a:spcPts val="0"/>
                        </a:spcBef>
                        <a:spcAft>
                          <a:spcPts val="0"/>
                        </a:spcAft>
                      </a:pPr>
                      <a:r>
                        <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F</a:t>
                      </a:r>
                    </a:p>
                  </a:txBody>
                  <a:tcPr marL="6350" marR="6350" marT="0" marB="0" anchor="ctr"/>
                </a:tc>
                <a:tc>
                  <a:txBody>
                    <a:bodyPr/>
                    <a:lstStyle/>
                    <a:p>
                      <a:pPr marL="0" marR="0">
                        <a:spcBef>
                          <a:spcPts val="0"/>
                        </a:spcBef>
                        <a:spcAft>
                          <a:spcPts val="0"/>
                        </a:spcAft>
                      </a:pPr>
                      <a:r>
                        <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           R</a:t>
                      </a:r>
                    </a:p>
                  </a:txBody>
                  <a:tcPr marL="6350" marR="6350" marT="0" marB="0"/>
                </a:tc>
                <a:tc>
                  <a:txBody>
                    <a:bodyPr/>
                    <a:lstStyle/>
                    <a:p>
                      <a:pPr marL="0" marR="0">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tc>
                  <a:txBody>
                    <a:bodyPr/>
                    <a:lstStyle/>
                    <a:p>
                      <a:pPr marL="0" marR="0">
                        <a:spcBef>
                          <a:spcPts val="0"/>
                        </a:spcBef>
                        <a:spcAft>
                          <a:spcPts val="0"/>
                        </a:spcAft>
                      </a:pPr>
                      <a:r>
                        <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rPr>
                        <a:t>           D</a:t>
                      </a:r>
                    </a:p>
                  </a:txBody>
                  <a:tcPr marL="6350" marR="6350" marT="0" marB="0"/>
                </a:tc>
                <a:tc>
                  <a:txBody>
                    <a:bodyPr/>
                    <a:lstStyle/>
                    <a:p>
                      <a:pPr marL="0" marR="0">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tc>
                <a:tc>
                  <a:txBody>
                    <a:bodyPr/>
                    <a:lstStyle/>
                    <a:p>
                      <a:pPr marL="0" marR="0" algn="ctr">
                        <a:lnSpc>
                          <a:spcPts val="1000"/>
                        </a:lnSpc>
                        <a:spcBef>
                          <a:spcPts val="0"/>
                        </a:spcBef>
                        <a:spcAft>
                          <a:spcPts val="0"/>
                        </a:spcAft>
                      </a:pPr>
                      <a:endParaRPr lang="en-US" sz="1200" b="1" dirty="0">
                        <a:solidFill>
                          <a:schemeClr val="tx1"/>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 marR="635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6732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141" y="177969"/>
            <a:ext cx="9980682" cy="733215"/>
          </a:xfrm>
        </p:spPr>
        <p:txBody>
          <a:bodyPr/>
          <a:lstStyle/>
          <a:p>
            <a:r>
              <a:rPr lang="en-US" dirty="0"/>
              <a:t>Requirements Engineering Tasks</a:t>
            </a:r>
          </a:p>
        </p:txBody>
      </p:sp>
      <p:sp>
        <p:nvSpPr>
          <p:cNvPr id="5" name="TextBox 4"/>
          <p:cNvSpPr txBox="1"/>
          <p:nvPr/>
        </p:nvSpPr>
        <p:spPr>
          <a:xfrm>
            <a:off x="2223228" y="979796"/>
            <a:ext cx="825427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Inception</a:t>
            </a:r>
            <a:endParaRPr lang="en-US" sz="2400" dirty="0"/>
          </a:p>
        </p:txBody>
      </p:sp>
      <p:sp>
        <p:nvSpPr>
          <p:cNvPr id="6" name="TextBox 5"/>
          <p:cNvSpPr txBox="1"/>
          <p:nvPr/>
        </p:nvSpPr>
        <p:spPr>
          <a:xfrm>
            <a:off x="4164170" y="1578685"/>
            <a:ext cx="6122831" cy="1508105"/>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sz="2300" dirty="0">
                <a:solidFill>
                  <a:srgbClr val="C00000"/>
                </a:solidFill>
              </a:rPr>
              <a:t>Roughly define scope</a:t>
            </a:r>
          </a:p>
          <a:p>
            <a:pPr marL="285750" indent="-285750" algn="just">
              <a:buClr>
                <a:schemeClr val="tx1"/>
              </a:buClr>
              <a:buFont typeface="Arial" panose="020B0604020202020204" pitchFamily="34" charset="0"/>
              <a:buChar char="•"/>
            </a:pPr>
            <a:r>
              <a:rPr lang="en-US" sz="2300" dirty="0">
                <a:solidFill>
                  <a:srgbClr val="C00000"/>
                </a:solidFill>
              </a:rPr>
              <a:t>A basic understanding </a:t>
            </a:r>
            <a:r>
              <a:rPr lang="en-US" sz="2300" dirty="0"/>
              <a:t>of a </a:t>
            </a:r>
            <a:r>
              <a:rPr lang="en-US" sz="2300" dirty="0">
                <a:solidFill>
                  <a:srgbClr val="C00000"/>
                </a:solidFill>
              </a:rPr>
              <a:t>problem</a:t>
            </a:r>
            <a:r>
              <a:rPr lang="en-US" sz="2300" dirty="0"/>
              <a:t>, </a:t>
            </a:r>
            <a:r>
              <a:rPr lang="en-US" sz="2300" dirty="0">
                <a:solidFill>
                  <a:srgbClr val="C00000"/>
                </a:solidFill>
              </a:rPr>
              <a:t>people</a:t>
            </a:r>
            <a:r>
              <a:rPr lang="en-US" sz="2300" dirty="0"/>
              <a:t> who want a solution, the </a:t>
            </a:r>
            <a:r>
              <a:rPr lang="en-US" sz="2300" dirty="0">
                <a:solidFill>
                  <a:srgbClr val="C00000"/>
                </a:solidFill>
              </a:rPr>
              <a:t>nature of solution </a:t>
            </a:r>
            <a:r>
              <a:rPr lang="en-US" sz="2300" dirty="0"/>
              <a:t>desired</a:t>
            </a:r>
          </a:p>
        </p:txBody>
      </p:sp>
      <p:sp>
        <p:nvSpPr>
          <p:cNvPr id="7" name="TextBox 6"/>
          <p:cNvSpPr txBox="1"/>
          <p:nvPr/>
        </p:nvSpPr>
        <p:spPr>
          <a:xfrm>
            <a:off x="2184068" y="3263206"/>
            <a:ext cx="829343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Elicitation (Requirement Gathering)</a:t>
            </a:r>
          </a:p>
        </p:txBody>
      </p:sp>
      <p:sp>
        <p:nvSpPr>
          <p:cNvPr id="8" name="TextBox 7"/>
          <p:cNvSpPr txBox="1"/>
          <p:nvPr/>
        </p:nvSpPr>
        <p:spPr>
          <a:xfrm>
            <a:off x="5829300" y="3886200"/>
            <a:ext cx="4457700" cy="1862048"/>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sz="2300" dirty="0">
                <a:solidFill>
                  <a:srgbClr val="C00000"/>
                </a:solidFill>
              </a:rPr>
              <a:t>Define requirements</a:t>
            </a:r>
          </a:p>
          <a:p>
            <a:pPr marL="285750" indent="-285750" algn="just">
              <a:buClr>
                <a:schemeClr val="tx1"/>
              </a:buClr>
              <a:buFont typeface="Arial" panose="020B0604020202020204" pitchFamily="34" charset="0"/>
              <a:buChar char="•"/>
            </a:pPr>
            <a:r>
              <a:rPr lang="en-US" sz="2300" dirty="0"/>
              <a:t>The practice of </a:t>
            </a:r>
            <a:r>
              <a:rPr lang="en-US" sz="2300" dirty="0">
                <a:solidFill>
                  <a:srgbClr val="C00000"/>
                </a:solidFill>
              </a:rPr>
              <a:t>collecting the requirements </a:t>
            </a:r>
            <a:r>
              <a:rPr lang="en-US" sz="2300" dirty="0"/>
              <a:t>of a system </a:t>
            </a:r>
            <a:r>
              <a:rPr lang="en-US" sz="2300" dirty="0">
                <a:solidFill>
                  <a:srgbClr val="C00000"/>
                </a:solidFill>
              </a:rPr>
              <a:t>from</a:t>
            </a:r>
            <a:r>
              <a:rPr lang="en-US" sz="2300" dirty="0"/>
              <a:t> </a:t>
            </a:r>
            <a:r>
              <a:rPr lang="en-US" sz="2300" dirty="0">
                <a:solidFill>
                  <a:srgbClr val="C00000"/>
                </a:solidFill>
              </a:rPr>
              <a:t>users</a:t>
            </a:r>
            <a:r>
              <a:rPr lang="en-US" sz="2300" dirty="0"/>
              <a:t>, customers and other stakeholders</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8248" b="2627"/>
          <a:stretch/>
        </p:blipFill>
        <p:spPr>
          <a:xfrm>
            <a:off x="1988190" y="3772437"/>
            <a:ext cx="2906935" cy="259080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582" y="1472788"/>
            <a:ext cx="1698401" cy="1677171"/>
          </a:xfrm>
          <a:prstGeom prst="rect">
            <a:avLst/>
          </a:prstGeom>
        </p:spPr>
      </p:pic>
      <p:sp>
        <p:nvSpPr>
          <p:cNvPr id="10" name="TextBox 9"/>
          <p:cNvSpPr txBox="1"/>
          <p:nvPr/>
        </p:nvSpPr>
        <p:spPr>
          <a:xfrm>
            <a:off x="1727928" y="979796"/>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1</a:t>
            </a:r>
            <a:endParaRPr lang="en-US" sz="2400" dirty="0"/>
          </a:p>
        </p:txBody>
      </p:sp>
      <p:sp>
        <p:nvSpPr>
          <p:cNvPr id="12" name="TextBox 11"/>
          <p:cNvSpPr txBox="1"/>
          <p:nvPr/>
        </p:nvSpPr>
        <p:spPr>
          <a:xfrm>
            <a:off x="1688768" y="3263206"/>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2</a:t>
            </a:r>
            <a:endParaRPr lang="en-US" sz="2400" dirty="0"/>
          </a:p>
        </p:txBody>
      </p:sp>
    </p:spTree>
    <p:extLst>
      <p:ext uri="{BB962C8B-B14F-4D97-AF65-F5344CB8AC3E}">
        <p14:creationId xmlns:p14="http://schemas.microsoft.com/office/powerpoint/2010/main" val="142706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0"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021" y="77469"/>
            <a:ext cx="9980682" cy="707336"/>
          </a:xfrm>
        </p:spPr>
        <p:txBody>
          <a:bodyPr/>
          <a:lstStyle/>
          <a:p>
            <a:r>
              <a:rPr lang="en-US" dirty="0"/>
              <a:t>Requirements Engineering Tasks cont.</a:t>
            </a:r>
          </a:p>
        </p:txBody>
      </p:sp>
      <p:sp>
        <p:nvSpPr>
          <p:cNvPr id="4" name="TextBox 3"/>
          <p:cNvSpPr txBox="1"/>
          <p:nvPr/>
        </p:nvSpPr>
        <p:spPr>
          <a:xfrm>
            <a:off x="2212489" y="990601"/>
            <a:ext cx="826501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Elaboration</a:t>
            </a:r>
          </a:p>
        </p:txBody>
      </p:sp>
      <p:sp>
        <p:nvSpPr>
          <p:cNvPr id="6" name="TextBox 5"/>
          <p:cNvSpPr txBox="1"/>
          <p:nvPr/>
        </p:nvSpPr>
        <p:spPr>
          <a:xfrm>
            <a:off x="4724400" y="1643153"/>
            <a:ext cx="5600700" cy="2215991"/>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sz="2300" dirty="0">
                <a:solidFill>
                  <a:srgbClr val="C00000"/>
                </a:solidFill>
              </a:rPr>
              <a:t>Further define requirements</a:t>
            </a:r>
          </a:p>
          <a:p>
            <a:pPr marL="285750" indent="-285750" algn="just">
              <a:buClr>
                <a:schemeClr val="tx1"/>
              </a:buClr>
              <a:buFont typeface="Arial" panose="020B0604020202020204" pitchFamily="34" charset="0"/>
              <a:buChar char="•"/>
            </a:pPr>
            <a:r>
              <a:rPr lang="en-US" sz="2300" dirty="0">
                <a:solidFill>
                  <a:srgbClr val="C00000"/>
                </a:solidFill>
              </a:rPr>
              <a:t>Expand</a:t>
            </a:r>
            <a:r>
              <a:rPr lang="en-US" sz="2300" dirty="0"/>
              <a:t> and </a:t>
            </a:r>
            <a:r>
              <a:rPr lang="en-US" sz="2300" dirty="0">
                <a:solidFill>
                  <a:srgbClr val="C00000"/>
                </a:solidFill>
              </a:rPr>
              <a:t>refine</a:t>
            </a:r>
            <a:r>
              <a:rPr lang="en-US" sz="2300" dirty="0"/>
              <a:t> </a:t>
            </a:r>
            <a:r>
              <a:rPr lang="en-US" sz="2300" dirty="0">
                <a:solidFill>
                  <a:srgbClr val="C00000"/>
                </a:solidFill>
              </a:rPr>
              <a:t>requirements</a:t>
            </a:r>
            <a:r>
              <a:rPr lang="en-US" sz="2300" dirty="0"/>
              <a:t> obtained from inception &amp; elicitation</a:t>
            </a:r>
          </a:p>
          <a:p>
            <a:pPr marL="285750" indent="-285750" algn="just">
              <a:buClr>
                <a:schemeClr val="tx1"/>
              </a:buClr>
              <a:buFont typeface="Arial" panose="020B0604020202020204" pitchFamily="34" charset="0"/>
              <a:buChar char="•"/>
            </a:pPr>
            <a:r>
              <a:rPr lang="en-US" sz="2300" dirty="0"/>
              <a:t>Creation of </a:t>
            </a:r>
            <a:r>
              <a:rPr lang="en-US" sz="2300" dirty="0">
                <a:solidFill>
                  <a:srgbClr val="C00000"/>
                </a:solidFill>
              </a:rPr>
              <a:t>User scenarios</a:t>
            </a:r>
            <a:r>
              <a:rPr lang="en-US" sz="2300" dirty="0"/>
              <a:t>, extract </a:t>
            </a:r>
            <a:r>
              <a:rPr lang="en-US" sz="2300" dirty="0">
                <a:solidFill>
                  <a:srgbClr val="C00000"/>
                </a:solidFill>
              </a:rPr>
              <a:t>analysis</a:t>
            </a:r>
            <a:r>
              <a:rPr lang="en-US" sz="2300" dirty="0"/>
              <a:t> </a:t>
            </a:r>
            <a:r>
              <a:rPr lang="en-US" sz="2300" dirty="0">
                <a:solidFill>
                  <a:srgbClr val="C00000"/>
                </a:solidFill>
              </a:rPr>
              <a:t>class</a:t>
            </a:r>
            <a:r>
              <a:rPr lang="en-US" sz="2300" dirty="0"/>
              <a:t> and </a:t>
            </a:r>
            <a:r>
              <a:rPr lang="en-US" sz="2300" dirty="0">
                <a:solidFill>
                  <a:srgbClr val="C00000"/>
                </a:solidFill>
              </a:rPr>
              <a:t>business</a:t>
            </a:r>
            <a:r>
              <a:rPr lang="en-US" sz="2300" dirty="0"/>
              <a:t> domain </a:t>
            </a:r>
            <a:r>
              <a:rPr lang="en-US" sz="2300" dirty="0">
                <a:solidFill>
                  <a:srgbClr val="C00000"/>
                </a:solidFill>
              </a:rPr>
              <a:t>entities</a:t>
            </a:r>
            <a:endParaRPr lang="en-US" sz="23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714887"/>
            <a:ext cx="1835922" cy="1835922"/>
          </a:xfrm>
          <a:prstGeom prst="rect">
            <a:avLst/>
          </a:prstGeom>
        </p:spPr>
      </p:pic>
      <p:sp>
        <p:nvSpPr>
          <p:cNvPr id="9" name="TextBox 8"/>
          <p:cNvSpPr txBox="1"/>
          <p:nvPr/>
        </p:nvSpPr>
        <p:spPr>
          <a:xfrm>
            <a:off x="2209800" y="3962401"/>
            <a:ext cx="826769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Negotiation</a:t>
            </a:r>
          </a:p>
        </p:txBody>
      </p:sp>
      <p:sp>
        <p:nvSpPr>
          <p:cNvPr id="10" name="TextBox 9"/>
          <p:cNvSpPr txBox="1"/>
          <p:nvPr/>
        </p:nvSpPr>
        <p:spPr>
          <a:xfrm>
            <a:off x="4703717" y="4713238"/>
            <a:ext cx="5600700" cy="1154162"/>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sz="2300" dirty="0">
                <a:solidFill>
                  <a:srgbClr val="C00000"/>
                </a:solidFill>
              </a:rPr>
              <a:t>Reconcile conflicts</a:t>
            </a:r>
          </a:p>
          <a:p>
            <a:pPr marL="285750" indent="-285750" algn="just">
              <a:buClr>
                <a:schemeClr val="tx1"/>
              </a:buClr>
              <a:buFont typeface="Arial" panose="020B0604020202020204" pitchFamily="34" charset="0"/>
              <a:buChar char="•"/>
            </a:pPr>
            <a:r>
              <a:rPr lang="en-US" sz="2300" dirty="0">
                <a:solidFill>
                  <a:srgbClr val="C00000"/>
                </a:solidFill>
              </a:rPr>
              <a:t>Agree</a:t>
            </a:r>
            <a:r>
              <a:rPr lang="en-US" sz="2300" dirty="0"/>
              <a:t> on a deliverable </a:t>
            </a:r>
            <a:r>
              <a:rPr lang="en-US" sz="2300" dirty="0">
                <a:solidFill>
                  <a:srgbClr val="C00000"/>
                </a:solidFill>
              </a:rPr>
              <a:t>system</a:t>
            </a:r>
            <a:r>
              <a:rPr lang="en-US" sz="2300" dirty="0"/>
              <a:t> that is </a:t>
            </a:r>
            <a:r>
              <a:rPr lang="en-US" sz="2300" dirty="0">
                <a:solidFill>
                  <a:srgbClr val="C00000"/>
                </a:solidFill>
              </a:rPr>
              <a:t>realistic for developers </a:t>
            </a:r>
            <a:r>
              <a:rPr lang="en-US" sz="2300" dirty="0"/>
              <a:t>and </a:t>
            </a:r>
            <a:r>
              <a:rPr lang="en-US" sz="2300" dirty="0">
                <a:solidFill>
                  <a:srgbClr val="C00000"/>
                </a:solidFill>
              </a:rPr>
              <a:t>customers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505" y="4471962"/>
            <a:ext cx="1754777" cy="1724068"/>
          </a:xfrm>
          <a:prstGeom prst="rect">
            <a:avLst/>
          </a:prstGeom>
        </p:spPr>
      </p:pic>
      <p:sp>
        <p:nvSpPr>
          <p:cNvPr id="11" name="TextBox 10"/>
          <p:cNvSpPr txBox="1"/>
          <p:nvPr/>
        </p:nvSpPr>
        <p:spPr>
          <a:xfrm>
            <a:off x="1714500" y="990601"/>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3</a:t>
            </a:r>
            <a:endParaRPr lang="en-US" sz="2400" dirty="0"/>
          </a:p>
        </p:txBody>
      </p:sp>
      <p:sp>
        <p:nvSpPr>
          <p:cNvPr id="12" name="TextBox 11"/>
          <p:cNvSpPr txBox="1"/>
          <p:nvPr/>
        </p:nvSpPr>
        <p:spPr>
          <a:xfrm>
            <a:off x="1714500" y="3962401"/>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4</a:t>
            </a:r>
            <a:endParaRPr lang="en-US" sz="2400" dirty="0"/>
          </a:p>
        </p:txBody>
      </p:sp>
    </p:spTree>
    <p:extLst>
      <p:ext uri="{BB962C8B-B14F-4D97-AF65-F5344CB8AC3E}">
        <p14:creationId xmlns:p14="http://schemas.microsoft.com/office/powerpoint/2010/main" val="26063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P spid="10"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710214" y="237477"/>
            <a:ext cx="10937289" cy="6383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383" y="69010"/>
            <a:ext cx="9980682" cy="655577"/>
          </a:xfrm>
        </p:spPr>
        <p:txBody>
          <a:bodyPr/>
          <a:lstStyle/>
          <a:p>
            <a:r>
              <a:rPr lang="en-US" dirty="0"/>
              <a:t>Requirements Engineering Tasks cont.</a:t>
            </a:r>
          </a:p>
        </p:txBody>
      </p:sp>
      <p:sp>
        <p:nvSpPr>
          <p:cNvPr id="4" name="TextBox 3"/>
          <p:cNvSpPr txBox="1"/>
          <p:nvPr/>
        </p:nvSpPr>
        <p:spPr>
          <a:xfrm>
            <a:off x="2209800" y="990601"/>
            <a:ext cx="82677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Specification</a:t>
            </a:r>
          </a:p>
        </p:txBody>
      </p:sp>
      <p:sp>
        <p:nvSpPr>
          <p:cNvPr id="5" name="TextBox 4"/>
          <p:cNvSpPr txBox="1"/>
          <p:nvPr/>
        </p:nvSpPr>
        <p:spPr>
          <a:xfrm>
            <a:off x="5257800" y="1630791"/>
            <a:ext cx="5067300" cy="4339650"/>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US" sz="2300" dirty="0">
                <a:solidFill>
                  <a:srgbClr val="C00000"/>
                </a:solidFill>
              </a:rPr>
              <a:t>Create analysis model</a:t>
            </a:r>
          </a:p>
          <a:p>
            <a:pPr marL="285750" indent="-285750" algn="just">
              <a:buClr>
                <a:schemeClr val="tx1"/>
              </a:buClr>
              <a:buFont typeface="Arial" panose="020B0604020202020204" pitchFamily="34" charset="0"/>
              <a:buChar char="•"/>
            </a:pPr>
            <a:r>
              <a:rPr lang="en-US" sz="2300" dirty="0"/>
              <a:t>It may be </a:t>
            </a:r>
            <a:r>
              <a:rPr lang="en-US" sz="2300" dirty="0">
                <a:solidFill>
                  <a:srgbClr val="C00000"/>
                </a:solidFill>
              </a:rPr>
              <a:t>written document</a:t>
            </a:r>
            <a:r>
              <a:rPr lang="en-US" sz="2300" dirty="0"/>
              <a:t>, set of </a:t>
            </a:r>
            <a:r>
              <a:rPr lang="en-US" sz="2300" dirty="0">
                <a:solidFill>
                  <a:srgbClr val="C00000"/>
                </a:solidFill>
              </a:rPr>
              <a:t>graphical models</a:t>
            </a:r>
            <a:r>
              <a:rPr lang="en-US" sz="2300" dirty="0"/>
              <a:t>, formal </a:t>
            </a:r>
            <a:r>
              <a:rPr lang="en-US" sz="2300" dirty="0">
                <a:solidFill>
                  <a:srgbClr val="C00000"/>
                </a:solidFill>
              </a:rPr>
              <a:t>mathematical model</a:t>
            </a:r>
            <a:r>
              <a:rPr lang="en-US" sz="2300" dirty="0"/>
              <a:t>, collection of </a:t>
            </a:r>
            <a:r>
              <a:rPr lang="en-US" sz="2300" dirty="0">
                <a:solidFill>
                  <a:srgbClr val="C00000"/>
                </a:solidFill>
              </a:rPr>
              <a:t>user scenarios</a:t>
            </a:r>
            <a:r>
              <a:rPr lang="en-US" sz="2300" dirty="0"/>
              <a:t>, </a:t>
            </a:r>
            <a:r>
              <a:rPr lang="en-US" sz="2300" dirty="0">
                <a:solidFill>
                  <a:srgbClr val="C00000"/>
                </a:solidFill>
              </a:rPr>
              <a:t>prototype</a:t>
            </a:r>
            <a:r>
              <a:rPr lang="en-US" sz="2300" dirty="0"/>
              <a:t> or collection of these</a:t>
            </a:r>
          </a:p>
          <a:p>
            <a:pPr marL="285750" indent="-285750" algn="just">
              <a:buClr>
                <a:schemeClr val="tx1"/>
              </a:buClr>
              <a:buFont typeface="Arial" panose="020B0604020202020204" pitchFamily="34" charset="0"/>
              <a:buChar char="•"/>
            </a:pPr>
            <a:r>
              <a:rPr lang="en-US" sz="2300" b="1" dirty="0">
                <a:solidFill>
                  <a:srgbClr val="C00000"/>
                </a:solidFill>
              </a:rPr>
              <a:t>SRS (Software Requirement Specification) </a:t>
            </a:r>
            <a:r>
              <a:rPr lang="en-US" sz="2300" dirty="0"/>
              <a:t>is a document that is created when a detailed description of all aspects of software to build must be specified before starting of project</a:t>
            </a:r>
          </a:p>
        </p:txBody>
      </p:sp>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904460" y="2286000"/>
            <a:ext cx="3048541" cy="2286000"/>
          </a:xfrm>
          <a:prstGeom prst="rect">
            <a:avLst/>
          </a:prstGeom>
        </p:spPr>
      </p:pic>
      <p:sp>
        <p:nvSpPr>
          <p:cNvPr id="6" name="TextBox 5"/>
          <p:cNvSpPr txBox="1"/>
          <p:nvPr/>
        </p:nvSpPr>
        <p:spPr>
          <a:xfrm>
            <a:off x="1714500" y="990600"/>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5</a:t>
            </a:r>
            <a:endParaRPr lang="en-US" sz="2400" dirty="0"/>
          </a:p>
        </p:txBody>
      </p:sp>
    </p:spTree>
    <p:extLst>
      <p:ext uri="{BB962C8B-B14F-4D97-AF65-F5344CB8AC3E}">
        <p14:creationId xmlns:p14="http://schemas.microsoft.com/office/powerpoint/2010/main" val="103790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636" y="121992"/>
            <a:ext cx="9980682" cy="690083"/>
          </a:xfrm>
        </p:spPr>
        <p:txBody>
          <a:bodyPr/>
          <a:lstStyle/>
          <a:p>
            <a:r>
              <a:rPr lang="en-US" dirty="0"/>
              <a:t>Requirements Engineering Tasks cont.</a:t>
            </a:r>
          </a:p>
        </p:txBody>
      </p:sp>
      <p:sp>
        <p:nvSpPr>
          <p:cNvPr id="4" name="TextBox 3"/>
          <p:cNvSpPr txBox="1"/>
          <p:nvPr/>
        </p:nvSpPr>
        <p:spPr>
          <a:xfrm>
            <a:off x="2209800" y="990601"/>
            <a:ext cx="82677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Validation</a:t>
            </a:r>
          </a:p>
        </p:txBody>
      </p:sp>
      <p:sp>
        <p:nvSpPr>
          <p:cNvPr id="5" name="TextBox 4"/>
          <p:cNvSpPr txBox="1"/>
          <p:nvPr/>
        </p:nvSpPr>
        <p:spPr>
          <a:xfrm>
            <a:off x="4724400" y="1630792"/>
            <a:ext cx="5600700" cy="1508105"/>
          </a:xfrm>
          <a:prstGeom prst="rect">
            <a:avLst/>
          </a:prstGeom>
          <a:noFill/>
        </p:spPr>
        <p:txBody>
          <a:bodyPr wrap="square" rtlCol="0">
            <a:spAutoFit/>
          </a:bodyPr>
          <a:lstStyle/>
          <a:p>
            <a:pPr marL="342900" indent="-342900" algn="just">
              <a:buClr>
                <a:schemeClr val="tx1"/>
              </a:buClr>
              <a:buFont typeface="Arial" panose="020B0604020202020204" pitchFamily="34" charset="0"/>
              <a:buChar char="•"/>
            </a:pPr>
            <a:r>
              <a:rPr lang="en-US" sz="2300" dirty="0">
                <a:solidFill>
                  <a:srgbClr val="C00000"/>
                </a:solidFill>
              </a:rPr>
              <a:t>Ensure quality</a:t>
            </a:r>
            <a:r>
              <a:rPr lang="en-US" sz="2300" dirty="0"/>
              <a:t> of </a:t>
            </a:r>
            <a:r>
              <a:rPr lang="en-US" sz="2300" dirty="0">
                <a:solidFill>
                  <a:srgbClr val="C00000"/>
                </a:solidFill>
              </a:rPr>
              <a:t>requirements</a:t>
            </a:r>
          </a:p>
          <a:p>
            <a:pPr marL="342900" indent="-342900" algn="just">
              <a:buClr>
                <a:schemeClr val="tx1"/>
              </a:buClr>
              <a:buFont typeface="Arial" panose="020B0604020202020204" pitchFamily="34" charset="0"/>
              <a:buChar char="•"/>
            </a:pPr>
            <a:r>
              <a:rPr lang="en-US" sz="2300" dirty="0">
                <a:solidFill>
                  <a:srgbClr val="C00000"/>
                </a:solidFill>
              </a:rPr>
              <a:t>Review</a:t>
            </a:r>
            <a:r>
              <a:rPr lang="en-US" sz="2300" dirty="0"/>
              <a:t> the </a:t>
            </a:r>
            <a:r>
              <a:rPr lang="en-US" sz="2300" dirty="0">
                <a:solidFill>
                  <a:srgbClr val="C00000"/>
                </a:solidFill>
              </a:rPr>
              <a:t>requirements</a:t>
            </a:r>
            <a:r>
              <a:rPr lang="en-US" sz="2300" dirty="0"/>
              <a:t> specification for </a:t>
            </a:r>
            <a:r>
              <a:rPr lang="en-US" sz="2300" dirty="0">
                <a:solidFill>
                  <a:srgbClr val="C00000"/>
                </a:solidFill>
              </a:rPr>
              <a:t>errors</a:t>
            </a:r>
            <a:r>
              <a:rPr lang="en-US" sz="2300" dirty="0"/>
              <a:t>, </a:t>
            </a:r>
            <a:r>
              <a:rPr lang="en-US" sz="2300" dirty="0">
                <a:solidFill>
                  <a:srgbClr val="C00000"/>
                </a:solidFill>
              </a:rPr>
              <a:t>ambiguities</a:t>
            </a:r>
            <a:r>
              <a:rPr lang="en-US" sz="2300" dirty="0"/>
              <a:t>, </a:t>
            </a:r>
            <a:r>
              <a:rPr lang="en-US" sz="2300" dirty="0">
                <a:solidFill>
                  <a:srgbClr val="C00000"/>
                </a:solidFill>
              </a:rPr>
              <a:t>omissions</a:t>
            </a:r>
            <a:r>
              <a:rPr lang="en-US" sz="2300" dirty="0"/>
              <a:t> (absence) and </a:t>
            </a:r>
            <a:r>
              <a:rPr lang="en-US" sz="2300" dirty="0">
                <a:solidFill>
                  <a:srgbClr val="C00000"/>
                </a:solidFill>
              </a:rPr>
              <a:t>conflicts</a:t>
            </a:r>
          </a:p>
        </p:txBody>
      </p:sp>
      <p:sp>
        <p:nvSpPr>
          <p:cNvPr id="7" name="TextBox 6"/>
          <p:cNvSpPr txBox="1"/>
          <p:nvPr/>
        </p:nvSpPr>
        <p:spPr>
          <a:xfrm>
            <a:off x="2192382" y="3733801"/>
            <a:ext cx="828511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Requirements Management</a:t>
            </a:r>
          </a:p>
        </p:txBody>
      </p:sp>
      <p:sp>
        <p:nvSpPr>
          <p:cNvPr id="8" name="TextBox 7"/>
          <p:cNvSpPr txBox="1"/>
          <p:nvPr/>
        </p:nvSpPr>
        <p:spPr>
          <a:xfrm>
            <a:off x="4703717" y="4533782"/>
            <a:ext cx="5600700" cy="1508105"/>
          </a:xfrm>
          <a:prstGeom prst="rect">
            <a:avLst/>
          </a:prstGeom>
          <a:noFill/>
        </p:spPr>
        <p:txBody>
          <a:bodyPr wrap="square" rtlCol="0">
            <a:spAutoFit/>
          </a:bodyPr>
          <a:lstStyle/>
          <a:p>
            <a:pPr marL="342900" indent="-342900" algn="just">
              <a:buClr>
                <a:schemeClr val="tx1"/>
              </a:buClr>
              <a:buFont typeface="Arial" panose="020B0604020202020204" pitchFamily="34" charset="0"/>
              <a:buChar char="•"/>
            </a:pPr>
            <a:r>
              <a:rPr lang="en-US" sz="2300" dirty="0"/>
              <a:t>It is a set of activities to </a:t>
            </a:r>
            <a:r>
              <a:rPr lang="en-US" sz="2300" dirty="0">
                <a:solidFill>
                  <a:srgbClr val="C00000"/>
                </a:solidFill>
              </a:rPr>
              <a:t>identify</a:t>
            </a:r>
            <a:r>
              <a:rPr lang="en-US" sz="2300" dirty="0"/>
              <a:t>, </a:t>
            </a:r>
            <a:r>
              <a:rPr lang="en-US" sz="2300" dirty="0">
                <a:solidFill>
                  <a:srgbClr val="C00000"/>
                </a:solidFill>
              </a:rPr>
              <a:t>control</a:t>
            </a:r>
            <a:r>
              <a:rPr lang="en-US" sz="2300" dirty="0"/>
              <a:t> &amp; </a:t>
            </a:r>
            <a:r>
              <a:rPr lang="en-US" sz="2300" dirty="0">
                <a:solidFill>
                  <a:srgbClr val="C00000"/>
                </a:solidFill>
              </a:rPr>
              <a:t>trace</a:t>
            </a:r>
            <a:r>
              <a:rPr lang="en-US" sz="2300" dirty="0"/>
              <a:t> </a:t>
            </a:r>
            <a:r>
              <a:rPr lang="en-US" sz="2300" dirty="0">
                <a:solidFill>
                  <a:srgbClr val="C00000"/>
                </a:solidFill>
              </a:rPr>
              <a:t>requirements</a:t>
            </a:r>
            <a:r>
              <a:rPr lang="en-US" sz="2300" dirty="0"/>
              <a:t> &amp; </a:t>
            </a:r>
            <a:r>
              <a:rPr lang="en-US" sz="2300" dirty="0">
                <a:solidFill>
                  <a:srgbClr val="C00000"/>
                </a:solidFill>
              </a:rPr>
              <a:t>changes to requirements </a:t>
            </a:r>
            <a:r>
              <a:rPr lang="en-US" sz="2300" dirty="0"/>
              <a:t>(Umbrella Activities) at any time as the project proceeds.</a:t>
            </a:r>
          </a:p>
        </p:txBody>
      </p:sp>
      <p:pic>
        <p:nvPicPr>
          <p:cNvPr id="11" name="Picture 1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2033779" y="1673959"/>
            <a:ext cx="1771616" cy="177161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382" y="4419600"/>
            <a:ext cx="1828800" cy="1828800"/>
          </a:xfrm>
          <a:prstGeom prst="rect">
            <a:avLst/>
          </a:prstGeom>
        </p:spPr>
      </p:pic>
      <p:sp>
        <p:nvSpPr>
          <p:cNvPr id="10" name="TextBox 9"/>
          <p:cNvSpPr txBox="1"/>
          <p:nvPr/>
        </p:nvSpPr>
        <p:spPr>
          <a:xfrm>
            <a:off x="1714500" y="990601"/>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6</a:t>
            </a:r>
            <a:endParaRPr lang="en-US" sz="2400" dirty="0"/>
          </a:p>
        </p:txBody>
      </p:sp>
      <p:sp>
        <p:nvSpPr>
          <p:cNvPr id="13" name="TextBox 12"/>
          <p:cNvSpPr txBox="1"/>
          <p:nvPr/>
        </p:nvSpPr>
        <p:spPr>
          <a:xfrm>
            <a:off x="1714500" y="3733800"/>
            <a:ext cx="4953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t>7</a:t>
            </a:r>
            <a:endParaRPr lang="en-US" sz="2400" dirty="0"/>
          </a:p>
        </p:txBody>
      </p:sp>
    </p:spTree>
    <p:extLst>
      <p:ext uri="{BB962C8B-B14F-4D97-AF65-F5344CB8AC3E}">
        <p14:creationId xmlns:p14="http://schemas.microsoft.com/office/powerpoint/2010/main" val="365195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71E2-FD13-43C7-B8F6-DF73D2DDD366}"/>
              </a:ext>
            </a:extLst>
          </p:cNvPr>
          <p:cNvSpPr>
            <a:spLocks noGrp="1"/>
          </p:cNvSpPr>
          <p:nvPr>
            <p:ph type="title"/>
          </p:nvPr>
        </p:nvSpPr>
        <p:spPr/>
        <p:txBody>
          <a:bodyPr/>
          <a:lstStyle/>
          <a:p>
            <a:r>
              <a:rPr lang="en-US" dirty="0"/>
              <a:t>2.4 Initiating the Requirements Engineering Process</a:t>
            </a:r>
            <a:endParaRPr lang="en-IN" dirty="0"/>
          </a:p>
        </p:txBody>
      </p:sp>
      <p:sp>
        <p:nvSpPr>
          <p:cNvPr id="3" name="Content Placeholder 2">
            <a:extLst>
              <a:ext uri="{FF2B5EF4-FFF2-40B4-BE49-F238E27FC236}">
                <a16:creationId xmlns:a16="http://schemas.microsoft.com/office/drawing/2014/main" id="{1CB9A560-23E8-4F05-A7A0-6412C7D9860E}"/>
              </a:ext>
            </a:extLst>
          </p:cNvPr>
          <p:cNvSpPr>
            <a:spLocks noGrp="1"/>
          </p:cNvSpPr>
          <p:nvPr>
            <p:ph idx="1"/>
          </p:nvPr>
        </p:nvSpPr>
        <p:spPr/>
        <p:txBody>
          <a:bodyPr>
            <a:normAutofit/>
          </a:bodyPr>
          <a:lstStyle/>
          <a:p>
            <a:pPr marL="0" indent="0" algn="just">
              <a:lnSpc>
                <a:spcPct val="100000"/>
              </a:lnSpc>
              <a:spcBef>
                <a:spcPts val="1200"/>
              </a:spcBef>
              <a:buNone/>
            </a:pPr>
            <a:r>
              <a:rPr lang="en-US" dirty="0">
                <a:effectLst/>
                <a:latin typeface="Arial" panose="020B0604020202020204" pitchFamily="34" charset="0"/>
                <a:ea typeface="Times" panose="02020603050405020304" pitchFamily="18" charset="0"/>
                <a:cs typeface="Times New Roman" panose="02020603050405020304" pitchFamily="18" charset="0"/>
              </a:rPr>
              <a:t>The process of initiating engineering is the subject of this section.  The point of view described is having all stakeholders (including customers and developers) involved in the creation of the system requirements documents.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0" indent="0" algn="just">
              <a:lnSpc>
                <a:spcPct val="100000"/>
              </a:lnSpc>
              <a:spcBef>
                <a:spcPts val="600"/>
              </a:spcBef>
              <a:buNone/>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following are steps required to initiate requirements engineering:</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b="1" dirty="0">
                <a:solidFill>
                  <a:srgbClr val="4F81BD"/>
                </a:solidFill>
                <a:effectLst/>
                <a:latin typeface="Palatino"/>
                <a:ea typeface="Times" panose="02020603050405020304" pitchFamily="18" charset="0"/>
                <a:cs typeface="Times New Roman" panose="02020603050405020304" pitchFamily="18" charset="0"/>
              </a:rPr>
              <a:t>Identifying the Stakeholders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b="1" dirty="0">
                <a:solidFill>
                  <a:srgbClr val="4F81BD"/>
                </a:solidFill>
                <a:effectLst/>
                <a:latin typeface="Palatino"/>
                <a:ea typeface="Times" panose="02020603050405020304" pitchFamily="18" charset="0"/>
                <a:cs typeface="Times New Roman" panose="02020603050405020304" pitchFamily="18" charset="0"/>
              </a:rPr>
              <a:t>Recognizing Multiple Viewpoints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b="1" dirty="0">
                <a:solidFill>
                  <a:srgbClr val="4F81BD"/>
                </a:solidFill>
                <a:effectLst/>
                <a:latin typeface="Palatino"/>
                <a:ea typeface="Times" panose="02020603050405020304" pitchFamily="18" charset="0"/>
                <a:cs typeface="Times New Roman" panose="02020603050405020304" pitchFamily="18" charset="0"/>
              </a:rPr>
              <a:t>Working toward Collaboration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b="1" dirty="0">
                <a:solidFill>
                  <a:srgbClr val="4F81BD"/>
                </a:solidFill>
                <a:effectLst/>
                <a:latin typeface="Palatino"/>
                <a:ea typeface="Times" panose="02020603050405020304" pitchFamily="18" charset="0"/>
                <a:cs typeface="Times New Roman" panose="02020603050405020304" pitchFamily="18" charset="0"/>
              </a:rPr>
              <a:t>Asking the First Questions</a:t>
            </a:r>
            <a:endParaRPr lang="en-IN" dirty="0"/>
          </a:p>
        </p:txBody>
      </p:sp>
    </p:spTree>
    <p:extLst>
      <p:ext uri="{BB962C8B-B14F-4D97-AF65-F5344CB8AC3E}">
        <p14:creationId xmlns:p14="http://schemas.microsoft.com/office/powerpoint/2010/main" val="355289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E5F2-3AAA-454B-874D-938A9D88F9C3}"/>
              </a:ext>
            </a:extLst>
          </p:cNvPr>
          <p:cNvSpPr>
            <a:spLocks noGrp="1"/>
          </p:cNvSpPr>
          <p:nvPr>
            <p:ph type="title"/>
          </p:nvPr>
        </p:nvSpPr>
        <p:spPr/>
        <p:txBody>
          <a:bodyPr/>
          <a:lstStyle/>
          <a:p>
            <a:r>
              <a:rPr lang="en-US" dirty="0"/>
              <a:t>2.4.1 Identifying the Stakeholders</a:t>
            </a:r>
            <a:endParaRPr lang="en-IN" dirty="0"/>
          </a:p>
        </p:txBody>
      </p:sp>
      <p:sp>
        <p:nvSpPr>
          <p:cNvPr id="3" name="Content Placeholder 2">
            <a:extLst>
              <a:ext uri="{FF2B5EF4-FFF2-40B4-BE49-F238E27FC236}">
                <a16:creationId xmlns:a16="http://schemas.microsoft.com/office/drawing/2014/main" id="{9856D686-3B23-4458-86D8-1750C0839AD0}"/>
              </a:ext>
            </a:extLst>
          </p:cNvPr>
          <p:cNvSpPr>
            <a:spLocks noGrp="1"/>
          </p:cNvSpPr>
          <p:nvPr>
            <p:ph idx="1"/>
          </p:nvPr>
        </p:nvSpPr>
        <p:spPr/>
        <p:txBody>
          <a:bodyPr>
            <a:normAutofit/>
          </a:bodyPr>
          <a:lstStyle/>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A stakeholder is anyone who benefits in a direct or indirect way from the system which is being developed. </a:t>
            </a:r>
          </a:p>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In the book stakeholders are: operations managers, product managers, marketing people, internal and external customers, end-users, consultants, product engineers, software engineers, support and maintenance engineers, etc.</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At inception, the requirements engineer should create a list of people who will contribute input as requirements are elicited.</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initial list will grow as stakeholders are contacted because every stakeholder will be asked ”Who else do you think I should talk to?”</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193778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0366-6637-41C8-A29F-EB06457445FF}"/>
              </a:ext>
            </a:extLst>
          </p:cNvPr>
          <p:cNvSpPr>
            <a:spLocks noGrp="1"/>
          </p:cNvSpPr>
          <p:nvPr>
            <p:ph type="title"/>
          </p:nvPr>
        </p:nvSpPr>
        <p:spPr/>
        <p:txBody>
          <a:bodyPr/>
          <a:lstStyle/>
          <a:p>
            <a:r>
              <a:rPr lang="en-US" dirty="0"/>
              <a:t>2.4.2 Recognizing Multiple Viewpoints</a:t>
            </a:r>
            <a:endParaRPr lang="en-IN" dirty="0"/>
          </a:p>
        </p:txBody>
      </p:sp>
      <p:sp>
        <p:nvSpPr>
          <p:cNvPr id="3" name="Content Placeholder 2">
            <a:extLst>
              <a:ext uri="{FF2B5EF4-FFF2-40B4-BE49-F238E27FC236}">
                <a16:creationId xmlns:a16="http://schemas.microsoft.com/office/drawing/2014/main" id="{D0ADF876-D404-45D1-B3AF-D8CCCFA49FBA}"/>
              </a:ext>
            </a:extLst>
          </p:cNvPr>
          <p:cNvSpPr>
            <a:spLocks noGrp="1"/>
          </p:cNvSpPr>
          <p:nvPr>
            <p:ph idx="1"/>
          </p:nvPr>
        </p:nvSpPr>
        <p:spPr/>
        <p:txBody>
          <a:bodyPr>
            <a:normAutofit/>
          </a:bodyPr>
          <a:lstStyle/>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Each of the stockholders will contribute to the RE process.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As information from multiple viewpoints is collected, emerging requirements may be inconsistent or may conflict with one another.</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dirty="0">
                <a:effectLst/>
                <a:latin typeface="Arial" panose="020B0604020202020204" pitchFamily="34" charset="0"/>
                <a:ea typeface="Times" panose="02020603050405020304" pitchFamily="18" charset="0"/>
              </a:rPr>
              <a:t>The requirements engineer is to categorize all stakeholder information including inconsistencies and conflicting requirements in a way that will allow decision makers to choose an internally inconsistent set of requirements for the system</a:t>
            </a:r>
            <a:endParaRPr lang="en-IN" dirty="0"/>
          </a:p>
        </p:txBody>
      </p:sp>
    </p:spTree>
    <p:extLst>
      <p:ext uri="{BB962C8B-B14F-4D97-AF65-F5344CB8AC3E}">
        <p14:creationId xmlns:p14="http://schemas.microsoft.com/office/powerpoint/2010/main" val="237161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C784-5E67-476F-889A-731EFE5FE013}"/>
              </a:ext>
            </a:extLst>
          </p:cNvPr>
          <p:cNvSpPr>
            <a:spLocks noGrp="1"/>
          </p:cNvSpPr>
          <p:nvPr>
            <p:ph type="title"/>
          </p:nvPr>
        </p:nvSpPr>
        <p:spPr/>
        <p:txBody>
          <a:bodyPr/>
          <a:lstStyle/>
          <a:p>
            <a:r>
              <a:rPr lang="en-US" dirty="0"/>
              <a:t>2.4.3 Working toward Collaboration</a:t>
            </a:r>
            <a:endParaRPr lang="en-IN" dirty="0"/>
          </a:p>
        </p:txBody>
      </p:sp>
      <p:sp>
        <p:nvSpPr>
          <p:cNvPr id="3" name="Content Placeholder 2">
            <a:extLst>
              <a:ext uri="{FF2B5EF4-FFF2-40B4-BE49-F238E27FC236}">
                <a16:creationId xmlns:a16="http://schemas.microsoft.com/office/drawing/2014/main" id="{8C10D535-72D2-47D8-8EFB-C0EF7C13D370}"/>
              </a:ext>
            </a:extLst>
          </p:cNvPr>
          <p:cNvSpPr>
            <a:spLocks noGrp="1"/>
          </p:cNvSpPr>
          <p:nvPr>
            <p:ph idx="1"/>
          </p:nvPr>
        </p:nvSpPr>
        <p:spPr/>
        <p:txBody>
          <a:bodyPr>
            <a:normAutofit/>
          </a:bodyPr>
          <a:lstStyle/>
          <a:p>
            <a:pPr algn="just">
              <a:lnSpc>
                <a:spcPct val="100000"/>
              </a:lnSpc>
            </a:pPr>
            <a:r>
              <a:rPr lang="en-US" dirty="0">
                <a:effectLst/>
                <a:latin typeface="Arial" panose="020B0604020202020204" pitchFamily="34" charset="0"/>
                <a:ea typeface="Times" panose="02020603050405020304" pitchFamily="18" charset="0"/>
                <a:cs typeface="Times New Roman" panose="02020603050405020304" pitchFamily="18" charset="0"/>
              </a:rPr>
              <a:t>Collaboration does not necessarily mean that requirements are defined by committee.  In many cases, stakeholders collaborate by providing their view of requirements, but a strong “project champion” (business manager, or a senior technologist) may make the final decision about which requirements make the final cut.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23802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7007-C39E-4E67-9153-A55D668A463F}"/>
              </a:ext>
            </a:extLst>
          </p:cNvPr>
          <p:cNvSpPr>
            <a:spLocks noGrp="1"/>
          </p:cNvSpPr>
          <p:nvPr>
            <p:ph type="title"/>
          </p:nvPr>
        </p:nvSpPr>
        <p:spPr/>
        <p:txBody>
          <a:bodyPr/>
          <a:lstStyle/>
          <a:p>
            <a:r>
              <a:rPr lang="en-US" dirty="0"/>
              <a:t>2.4.4 Asking the First Questions</a:t>
            </a:r>
            <a:endParaRPr lang="en-IN" dirty="0"/>
          </a:p>
        </p:txBody>
      </p:sp>
      <p:sp>
        <p:nvSpPr>
          <p:cNvPr id="3" name="Content Placeholder 2">
            <a:extLst>
              <a:ext uri="{FF2B5EF4-FFF2-40B4-BE49-F238E27FC236}">
                <a16:creationId xmlns:a16="http://schemas.microsoft.com/office/drawing/2014/main" id="{B879B022-DC49-4031-BCAB-D72F58B08C78}"/>
              </a:ext>
            </a:extLst>
          </p:cNvPr>
          <p:cNvSpPr>
            <a:spLocks noGrp="1"/>
          </p:cNvSpPr>
          <p:nvPr>
            <p:ph idx="1"/>
          </p:nvPr>
        </p:nvSpPr>
        <p:spPr/>
        <p:txBody>
          <a:bodyPr>
            <a:normAutofit/>
          </a:bodyPr>
          <a:lstStyle/>
          <a:p>
            <a:pPr marL="0" indent="0" algn="just">
              <a:lnSpc>
                <a:spcPct val="100000"/>
              </a:lnSpc>
              <a:spcBef>
                <a:spcPts val="600"/>
              </a:spcBef>
              <a:buNone/>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first set of context-free questions focuses on the customer and other stakeholders, overall goals, and benefits.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0" indent="0" algn="just">
              <a:lnSpc>
                <a:spcPct val="100000"/>
              </a:lnSpc>
              <a:spcBef>
                <a:spcPts val="600"/>
              </a:spcBef>
              <a:buNone/>
            </a:pPr>
            <a:r>
              <a:rPr lang="en-US" dirty="0">
                <a:effectLst/>
                <a:latin typeface="Arial" panose="020B0604020202020204" pitchFamily="34" charset="0"/>
                <a:ea typeface="Times" panose="02020603050405020304" pitchFamily="18" charset="0"/>
                <a:cs typeface="Times New Roman" panose="02020603050405020304" pitchFamily="18" charset="0"/>
              </a:rPr>
              <a:t>The first questions: </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Who is behind the request for this work?</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Who will use the solution?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What will be the economic benefit of a successful solution?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dirty="0">
                <a:effectLst/>
                <a:latin typeface="Arial" panose="020B0604020202020204" pitchFamily="34" charset="0"/>
                <a:ea typeface="Times" panose="02020603050405020304" pitchFamily="18" charset="0"/>
              </a:rPr>
              <a:t>Is there another source for the solution that you need?</a:t>
            </a:r>
            <a:endParaRPr lang="en-IN" dirty="0"/>
          </a:p>
        </p:txBody>
      </p:sp>
    </p:spTree>
    <p:extLst>
      <p:ext uri="{BB962C8B-B14F-4D97-AF65-F5344CB8AC3E}">
        <p14:creationId xmlns:p14="http://schemas.microsoft.com/office/powerpoint/2010/main" val="11580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A12F-C507-4D7E-90D4-454BE4D6EE5F}"/>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726D5F3A-1212-4121-8BD1-8CD06628DF73}"/>
              </a:ext>
            </a:extLst>
          </p:cNvPr>
          <p:cNvSpPr>
            <a:spLocks noGrp="1"/>
          </p:cNvSpPr>
          <p:nvPr>
            <p:ph idx="1"/>
          </p:nvPr>
        </p:nvSpPr>
        <p:spPr/>
        <p:txBody>
          <a:bodyPr>
            <a:normAutofit/>
          </a:bodyPr>
          <a:lstStyle/>
          <a:p>
            <a:pPr marL="0" indent="0" algn="just">
              <a:lnSpc>
                <a:spcPct val="100000"/>
              </a:lnSpc>
              <a:spcBef>
                <a:spcPts val="600"/>
              </a:spcBef>
              <a:buNone/>
            </a:pPr>
            <a:r>
              <a:rPr lang="en-US" dirty="0">
                <a:effectLst/>
                <a:latin typeface="Arial" panose="020B0604020202020204" pitchFamily="34" charset="0"/>
                <a:ea typeface="Times" panose="02020603050405020304" pitchFamily="18" charset="0"/>
                <a:cs typeface="Times New Roman" panose="02020603050405020304" pitchFamily="18" charset="0"/>
              </a:rPr>
              <a:t>The next set of questions enables the software engineering team to gain a better understanding of the problem and allows the customer to voice his/her voice: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How would you characterize “good” output that would be generated by a successful solution?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What problems will this solution address?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Can you show me the business environment in which the solution will be used?</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Will special performance issues or constraints affect the way the solution is approached?</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235344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4411-CC73-4E09-AE69-AD8603D04188}"/>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3AEE82DC-E65A-4D35-ABA3-3F9A4D554192}"/>
              </a:ext>
            </a:extLst>
          </p:cNvPr>
          <p:cNvSpPr>
            <a:spLocks noGrp="1"/>
          </p:cNvSpPr>
          <p:nvPr>
            <p:ph idx="1"/>
          </p:nvPr>
        </p:nvSpPr>
        <p:spPr/>
        <p:txBody>
          <a:bodyPr>
            <a:normAutofit/>
          </a:bodyPr>
          <a:lstStyle/>
          <a:p>
            <a:pPr marL="0" indent="0" algn="just">
              <a:lnSpc>
                <a:spcPct val="100000"/>
              </a:lnSpc>
              <a:spcBef>
                <a:spcPts val="600"/>
              </a:spcBef>
              <a:buNone/>
            </a:pPr>
            <a:r>
              <a:rPr lang="en-US" dirty="0">
                <a:effectLst/>
                <a:latin typeface="Arial" panose="020B0604020202020204" pitchFamily="34" charset="0"/>
                <a:ea typeface="Times" panose="02020603050405020304" pitchFamily="18" charset="0"/>
                <a:cs typeface="Times New Roman" panose="02020603050405020304" pitchFamily="18" charset="0"/>
              </a:rPr>
              <a:t>The final set of questions focuses on the effectiveness of the communication activity itself.  </a:t>
            </a:r>
            <a:r>
              <a:rPr lang="en-US" dirty="0" err="1">
                <a:effectLst/>
                <a:latin typeface="Arial" panose="020B0604020202020204" pitchFamily="34" charset="0"/>
                <a:ea typeface="Times" panose="02020603050405020304" pitchFamily="18" charset="0"/>
                <a:cs typeface="Times New Roman" panose="02020603050405020304" pitchFamily="18" charset="0"/>
              </a:rPr>
              <a:t>Gause</a:t>
            </a:r>
            <a:r>
              <a:rPr lang="en-US" dirty="0">
                <a:effectLst/>
                <a:latin typeface="Arial" panose="020B0604020202020204" pitchFamily="34" charset="0"/>
                <a:ea typeface="Times" panose="02020603050405020304" pitchFamily="18" charset="0"/>
                <a:cs typeface="Times New Roman" panose="02020603050405020304" pitchFamily="18" charset="0"/>
              </a:rPr>
              <a:t> and Weinberg call these questions “meta questions”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Are you the right person to answer these questions? Are your answers “official”?</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Are my questions relevant to the problem that you have?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Am I asking too many questions?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Can anyone else provide additional information?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spcBef>
                <a:spcPts val="600"/>
              </a:spcBef>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Should I be asking you anything else?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dirty="0">
                <a:effectLst/>
                <a:latin typeface="Arial" panose="020B0604020202020204" pitchFamily="34" charset="0"/>
                <a:ea typeface="Times" panose="02020603050405020304" pitchFamily="18" charset="0"/>
              </a:rPr>
              <a:t>“</a:t>
            </a:r>
            <a:r>
              <a:rPr lang="en-US" i="1" dirty="0">
                <a:effectLst/>
                <a:latin typeface="Arial" panose="020B0604020202020204" pitchFamily="34" charset="0"/>
                <a:ea typeface="Times" panose="02020603050405020304" pitchFamily="18" charset="0"/>
              </a:rPr>
              <a:t>He who asks a question is a fool for 5 minutes, he who doesn’t ask a question is a fool forever.</a:t>
            </a:r>
            <a:r>
              <a:rPr lang="en-US" dirty="0">
                <a:effectLst/>
                <a:latin typeface="Arial" panose="020B0604020202020204" pitchFamily="34" charset="0"/>
                <a:ea typeface="Times" panose="02020603050405020304" pitchFamily="18" charset="0"/>
              </a:rPr>
              <a:t>” Chinese proverb</a:t>
            </a:r>
            <a:endParaRPr lang="en-IN" dirty="0"/>
          </a:p>
        </p:txBody>
      </p:sp>
    </p:spTree>
    <p:extLst>
      <p:ext uri="{BB962C8B-B14F-4D97-AF65-F5344CB8AC3E}">
        <p14:creationId xmlns:p14="http://schemas.microsoft.com/office/powerpoint/2010/main" val="22977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2.5 Elicitation Requirement</a:t>
            </a:r>
            <a:endParaRPr lang="en-US" dirty="0"/>
          </a:p>
        </p:txBody>
      </p:sp>
      <p:sp>
        <p:nvSpPr>
          <p:cNvPr id="3" name="Content Placeholder 2"/>
          <p:cNvSpPr>
            <a:spLocks noGrp="1"/>
          </p:cNvSpPr>
          <p:nvPr>
            <p:ph idx="1"/>
          </p:nvPr>
        </p:nvSpPr>
        <p:spPr>
          <a:xfrm>
            <a:off x="1104900" y="1600200"/>
            <a:ext cx="9982200" cy="5048428"/>
          </a:xfrm>
        </p:spPr>
        <p:txBody>
          <a:bodyPr>
            <a:normAutofit/>
          </a:bodyPr>
          <a:lstStyle/>
          <a:p>
            <a:r>
              <a:rPr lang="en-US" dirty="0"/>
              <a:t>Questioning is useful only at inception of the project but for detailed requirement elicitation it is not sufficient. During requirement elicitation certain activities such as problem solving, elaboration, negotiation and specification must be carried out. Various ways by which the requirement elicitation can be done are –</a:t>
            </a:r>
          </a:p>
          <a:p>
            <a:pPr marL="800100" lvl="1" indent="-342900">
              <a:buFont typeface="+mj-lt"/>
              <a:buAutoNum type="arabicPeriod"/>
            </a:pPr>
            <a:r>
              <a:rPr lang="en-US" dirty="0"/>
              <a:t>Collaborative requirement gathering </a:t>
            </a:r>
          </a:p>
          <a:p>
            <a:pPr marL="800100" lvl="1" indent="-342900">
              <a:buFont typeface="+mj-lt"/>
              <a:buAutoNum type="arabicPeriod"/>
            </a:pPr>
            <a:r>
              <a:rPr lang="en-US" dirty="0"/>
              <a:t>Quality function deployment</a:t>
            </a:r>
          </a:p>
          <a:p>
            <a:pPr marL="800100" lvl="1" indent="-342900">
              <a:buFont typeface="+mj-lt"/>
              <a:buAutoNum type="arabicPeriod"/>
            </a:pPr>
            <a:r>
              <a:rPr lang="en-US" dirty="0"/>
              <a:t>Use scenarios</a:t>
            </a:r>
          </a:p>
          <a:p>
            <a:pPr marL="800100" lvl="1" indent="-342900">
              <a:buFont typeface="+mj-lt"/>
              <a:buAutoNum type="arabicPeriod"/>
            </a:pPr>
            <a:r>
              <a:rPr lang="en-US" dirty="0"/>
              <a:t>Elicitation work product  </a:t>
            </a:r>
          </a:p>
          <a:p>
            <a:pPr marL="800100" lvl="1" indent="-342900">
              <a:buFont typeface="+mj-lt"/>
              <a:buAutoNum type="arabicPeriod"/>
            </a:pPr>
            <a:r>
              <a:rPr lang="en-US" dirty="0"/>
              <a:t>Developing Use-Cases</a:t>
            </a:r>
          </a:p>
          <a:p>
            <a:pPr marL="800100" lvl="1" indent="-342900">
              <a:buFont typeface="+mj-lt"/>
              <a:buAutoNum type="arabicPeriod"/>
            </a:pPr>
            <a:r>
              <a:rPr lang="en-US" dirty="0"/>
              <a:t>Building the Analysis Model</a:t>
            </a:r>
            <a:endParaRPr lang="en-IN" dirty="0"/>
          </a:p>
          <a:p>
            <a:pPr marL="800100" lvl="1" indent="-342900">
              <a:buFont typeface="+mj-lt"/>
              <a:buAutoNum type="arabicPeriod"/>
            </a:pPr>
            <a:endParaRPr lang="en-US" sz="1800" b="1" dirty="0">
              <a:solidFill>
                <a:srgbClr val="0000FF"/>
              </a:solidFill>
              <a:effectLst/>
              <a:latin typeface="Palatino"/>
              <a:ea typeface="Times" panose="02020603050405020304" pitchFamily="18" charset="0"/>
              <a:cs typeface="Times New Roman" panose="02020603050405020304" pitchFamily="18" charset="0"/>
            </a:endParaRPr>
          </a:p>
          <a:p>
            <a:pPr marL="800100" lvl="1" indent="-342900">
              <a:buFont typeface="+mj-lt"/>
              <a:buAutoNum type="arabicPeriod"/>
            </a:pPr>
            <a:endParaRPr lang="en-US" dirty="0"/>
          </a:p>
        </p:txBody>
      </p:sp>
    </p:spTree>
    <p:extLst>
      <p:ext uri="{BB962C8B-B14F-4D97-AF65-F5344CB8AC3E}">
        <p14:creationId xmlns:p14="http://schemas.microsoft.com/office/powerpoint/2010/main" val="377024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976543" y="301840"/>
            <a:ext cx="10670959" cy="64037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2.5.1 Collaborative Requirement Gathering</a:t>
            </a:r>
            <a:endParaRPr lang="en-US" dirty="0"/>
          </a:p>
        </p:txBody>
      </p:sp>
      <p:sp>
        <p:nvSpPr>
          <p:cNvPr id="3" name="Content Placeholder 2"/>
          <p:cNvSpPr>
            <a:spLocks noGrp="1"/>
          </p:cNvSpPr>
          <p:nvPr>
            <p:ph idx="1"/>
          </p:nvPr>
        </p:nvSpPr>
        <p:spPr/>
        <p:txBody>
          <a:bodyPr>
            <a:normAutofit lnSpcReduction="10000"/>
          </a:bodyPr>
          <a:lstStyle/>
          <a:p>
            <a:r>
              <a:rPr lang="en-US" dirty="0"/>
              <a:t>Collaborative requirement fathering is don’t using collaborative, team-oriented approach.</a:t>
            </a:r>
          </a:p>
          <a:p>
            <a:r>
              <a:rPr lang="en-US" dirty="0"/>
              <a:t>Facility application specification technique (FAST) is an approach in which joint team of customers and developers work together to identify the problem, propose elements of solution, negotiate different approaches and prepare a specification for preliminary set of solution requirements.</a:t>
            </a:r>
          </a:p>
          <a:p>
            <a:pPr marL="0" indent="0">
              <a:buNone/>
            </a:pPr>
            <a:r>
              <a:rPr lang="en-US" dirty="0"/>
              <a:t>Guideline for FAST approach:</a:t>
            </a:r>
          </a:p>
          <a:p>
            <a:pPr marL="800100" lvl="1" indent="-342900">
              <a:buFont typeface="+mj-lt"/>
              <a:buAutoNum type="arabicPeriod"/>
            </a:pPr>
            <a:r>
              <a:rPr lang="en-US" dirty="0"/>
              <a:t>A meeting should be conducted and attended by both software engineers and customers. "The place of meeting should be neutral site.</a:t>
            </a:r>
          </a:p>
          <a:p>
            <a:pPr marL="800100" lvl="1" indent="-342900">
              <a:buFont typeface="+mj-lt"/>
              <a:buAutoNum type="arabicPeriod"/>
            </a:pPr>
            <a:r>
              <a:rPr lang="en-US" dirty="0"/>
              <a:t>Rules for preparation and participation must be prepared.</a:t>
            </a:r>
          </a:p>
          <a:p>
            <a:pPr marL="800100" lvl="1" indent="-342900">
              <a:buFont typeface="+mj-lt"/>
              <a:buAutoNum type="arabicPeriod"/>
            </a:pPr>
            <a:r>
              <a:rPr lang="en-US" dirty="0"/>
              <a:t>An agenda should be prepared in such a way that it covers all the important point as well as it allows all the new innovative ideas.</a:t>
            </a:r>
          </a:p>
          <a:p>
            <a:pPr marL="800100" lvl="1" indent="-342900">
              <a:buFont typeface="+mj-lt"/>
              <a:buAutoNum type="arabicPeriod"/>
            </a:pPr>
            <a:r>
              <a:rPr lang="en-US" dirty="0"/>
              <a:t>A facilitator controls the meeting. He could be customer, developer or outsider.</a:t>
            </a:r>
          </a:p>
          <a:p>
            <a:pPr marL="800100" lvl="1" indent="-342900">
              <a:buFont typeface="+mj-lt"/>
              <a:buAutoNum type="arabicPeriod"/>
            </a:pPr>
            <a:r>
              <a:rPr lang="en-US" dirty="0"/>
              <a:t>A definition mechanism is used. The mechanism can be work sheets, flip charts, wall stickers, electronic bulletin board, chart room, virtual forum.</a:t>
            </a:r>
          </a:p>
          <a:p>
            <a:pPr marL="800100" lvl="1" indent="-342900">
              <a:buFont typeface="+mj-lt"/>
              <a:buAutoNum type="arabicPeriod"/>
            </a:pPr>
            <a:endParaRPr lang="en-US" dirty="0"/>
          </a:p>
          <a:p>
            <a:pPr marL="800100" lvl="1" indent="-342900">
              <a:buFont typeface="+mj-lt"/>
              <a:buAutoNum type="arabicPeriod"/>
            </a:pPr>
            <a:endParaRPr lang="en-US" dirty="0"/>
          </a:p>
          <a:p>
            <a:endParaRPr lang="en-US" dirty="0"/>
          </a:p>
        </p:txBody>
      </p:sp>
    </p:spTree>
    <p:extLst>
      <p:ext uri="{BB962C8B-B14F-4D97-AF65-F5344CB8AC3E}">
        <p14:creationId xmlns:p14="http://schemas.microsoft.com/office/powerpoint/2010/main" val="30688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dirty="0"/>
              <a:t>6. The goal is to identify the problem, decide the elements of solution, negotiate different approaches and specify the preliminary set of solution requirements.</a:t>
            </a:r>
          </a:p>
          <a:p>
            <a:pPr marL="0" indent="0">
              <a:buNone/>
            </a:pPr>
            <a:r>
              <a:rPr lang="en-US" dirty="0"/>
              <a:t>• In FAST meeting each FAST attendee is asked to prepare - a list of objects, list of services and a list of constraints.</a:t>
            </a:r>
          </a:p>
          <a:p>
            <a:pPr lvl="0"/>
            <a:r>
              <a:rPr lang="en-US" dirty="0"/>
              <a:t>The list of objects consists of all the objects used in the system, the objects that are produced by the system and the objects that surround the system.</a:t>
            </a:r>
          </a:p>
          <a:p>
            <a:pPr lvl="0"/>
            <a:r>
              <a:rPr lang="en-US" dirty="0"/>
              <a:t>The list of services contain all the required functionalities that manipulate or interact with the objects.</a:t>
            </a:r>
          </a:p>
          <a:p>
            <a:pPr lvl="0"/>
            <a:r>
              <a:rPr lang="en-US" dirty="0"/>
              <a:t>The list of constraints consists of all the constraints of the system such as cost, rules, memory requirement, speed accuracy etc.</a:t>
            </a:r>
          </a:p>
          <a:p>
            <a:pPr marL="0" indent="0">
              <a:buNone/>
            </a:pPr>
            <a:endParaRPr lang="en-US" dirty="0"/>
          </a:p>
          <a:p>
            <a:endParaRPr lang="en-US" dirty="0"/>
          </a:p>
        </p:txBody>
      </p:sp>
    </p:spTree>
    <p:extLst>
      <p:ext uri="{BB962C8B-B14F-4D97-AF65-F5344CB8AC3E}">
        <p14:creationId xmlns:p14="http://schemas.microsoft.com/office/powerpoint/2010/main" val="22032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lnSpcReduction="10000"/>
          </a:bodyPr>
          <a:lstStyle/>
          <a:p>
            <a:pPr lvl="0"/>
            <a:r>
              <a:rPr lang="en-US" dirty="0"/>
              <a:t>As the FAST meeting begins, the very first issue of discussion is the need and justification for the new product. Once everyone agrees upon the fact that the product is justified, each participant has to present his lists.</a:t>
            </a:r>
          </a:p>
          <a:p>
            <a:pPr lvl="0"/>
            <a:r>
              <a:rPr lang="en-US" dirty="0"/>
              <a:t>These lists are then discussed, manipulated and these modified or refined lists are combined by a group.</a:t>
            </a:r>
          </a:p>
          <a:p>
            <a:pPr lvl="0"/>
            <a:r>
              <a:rPr lang="en-US" dirty="0"/>
              <a:t>The combined list eliminates redundant entries adds new ideas that come up during the discussion. The combined list is refined in such a way that it helps in building the system.</a:t>
            </a:r>
          </a:p>
          <a:p>
            <a:pPr lvl="0"/>
            <a:r>
              <a:rPr lang="en-US" dirty="0"/>
              <a:t>The combined list should be prepared in such a way that a "consensus lists" can be prepared, for object, services and constraints.</a:t>
            </a:r>
          </a:p>
          <a:p>
            <a:pPr lvl="0"/>
            <a:r>
              <a:rPr lang="en-US" dirty="0"/>
              <a:t>A team is divided into sub-teams. Each sub-team develops a mini-specification from each consensus list.</a:t>
            </a:r>
          </a:p>
          <a:p>
            <a:r>
              <a:rPr lang="en-US" dirty="0"/>
              <a:t>Finally a complete draft specification is developed.</a:t>
            </a:r>
          </a:p>
          <a:p>
            <a:endParaRPr lang="en-US" dirty="0"/>
          </a:p>
        </p:txBody>
      </p:sp>
    </p:spTree>
    <p:extLst>
      <p:ext uri="{BB962C8B-B14F-4D97-AF65-F5344CB8AC3E}">
        <p14:creationId xmlns:p14="http://schemas.microsoft.com/office/powerpoint/2010/main" val="240681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Elicitation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057400"/>
            <a:ext cx="6553200" cy="3993356"/>
          </a:xfrm>
          <a:prstGeom prst="rect">
            <a:avLst/>
          </a:prstGeom>
        </p:spPr>
      </p:pic>
    </p:spTree>
    <p:extLst>
      <p:ext uri="{BB962C8B-B14F-4D97-AF65-F5344CB8AC3E}">
        <p14:creationId xmlns:p14="http://schemas.microsoft.com/office/powerpoint/2010/main" val="8201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a:bodyPr>
          <a:lstStyle/>
          <a:p>
            <a:r>
              <a:rPr lang="en-US" b="1" dirty="0"/>
              <a:t>For example -</a:t>
            </a:r>
          </a:p>
          <a:p>
            <a:r>
              <a:rPr lang="en-US" dirty="0"/>
              <a:t>A FAST team is working on a commercial product. A following product description is given as below -</a:t>
            </a:r>
          </a:p>
          <a:p>
            <a:r>
              <a:rPr lang="en-US" dirty="0"/>
              <a:t>"Nowadays the market for video game is growing rapidly. We would like to enter this market with more features, like attractive GUI, multiple sound setting, realistic (3D) animations. This product is tentatively called '</a:t>
            </a:r>
            <a:r>
              <a:rPr lang="en-US" dirty="0" err="1"/>
              <a:t>Gamefun</a:t>
            </a:r>
            <a:r>
              <a:rPr lang="en-US" dirty="0"/>
              <a:t>'. At the end of game, scores of each player should be displayed".</a:t>
            </a:r>
          </a:p>
          <a:p>
            <a:r>
              <a:rPr lang="en-US" dirty="0"/>
              <a:t>The FAST attendee prepare following lists -</a:t>
            </a:r>
          </a:p>
          <a:p>
            <a:pPr marL="800100" lvl="1" indent="-342900">
              <a:buFont typeface="+mj-lt"/>
              <a:buAutoNum type="arabicPeriod"/>
            </a:pPr>
            <a:r>
              <a:rPr lang="en-US" b="1" dirty="0"/>
              <a:t>List of objects </a:t>
            </a:r>
            <a:r>
              <a:rPr lang="en-US" dirty="0"/>
              <a:t>- Display, menu, a sound, an event (moving from one level to another) and so on.</a:t>
            </a:r>
          </a:p>
          <a:p>
            <a:pPr marL="800100" lvl="1" indent="-342900">
              <a:buFont typeface="+mj-lt"/>
              <a:buAutoNum type="arabicPeriod"/>
            </a:pPr>
            <a:r>
              <a:rPr lang="en-US" b="1" dirty="0"/>
              <a:t>List of services </a:t>
            </a:r>
            <a:r>
              <a:rPr lang="en-US" dirty="0"/>
              <a:t>- Setting sounds, setting colors in GUI, HELP, instructions for players, score card etc.</a:t>
            </a:r>
          </a:p>
          <a:p>
            <a:pPr marL="800100" lvl="1" indent="-342900">
              <a:buFont typeface="+mj-lt"/>
              <a:buAutoNum type="arabicPeriod"/>
            </a:pPr>
            <a:r>
              <a:rPr lang="en-US" b="1" dirty="0"/>
              <a:t>List of constraints </a:t>
            </a:r>
            <a:r>
              <a:rPr lang="en-US" dirty="0"/>
              <a:t>- Must be user friendly, must have high speed, must accommodate less size, should have less cost.</a:t>
            </a:r>
          </a:p>
          <a:p>
            <a:endParaRPr lang="en-US" dirty="0"/>
          </a:p>
        </p:txBody>
      </p:sp>
    </p:spTree>
    <p:extLst>
      <p:ext uri="{BB962C8B-B14F-4D97-AF65-F5344CB8AC3E}">
        <p14:creationId xmlns:p14="http://schemas.microsoft.com/office/powerpoint/2010/main" val="130576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a:t>The mini specification </a:t>
            </a:r>
            <a:r>
              <a:rPr lang="en-US" dirty="0"/>
              <a:t>for Menu (object) can be as given below -</a:t>
            </a:r>
          </a:p>
          <a:p>
            <a:pPr lvl="1"/>
            <a:r>
              <a:rPr lang="en-US" dirty="0"/>
              <a:t>Contains 'Start game' and 'exit' options.</a:t>
            </a:r>
          </a:p>
          <a:p>
            <a:pPr lvl="1"/>
            <a:r>
              <a:rPr lang="en-US" dirty="0"/>
              <a:t>List of all functional keys with corresponding functionality.</a:t>
            </a:r>
          </a:p>
          <a:p>
            <a:pPr lvl="1"/>
            <a:r>
              <a:rPr lang="en-US" dirty="0"/>
              <a:t>Software provides interaction guidance, quick tour, sound controls.</a:t>
            </a:r>
          </a:p>
          <a:p>
            <a:pPr lvl="1"/>
            <a:r>
              <a:rPr lang="en-US" dirty="0"/>
              <a:t>All players will play or interact through keys.</a:t>
            </a:r>
          </a:p>
          <a:p>
            <a:pPr lvl="1"/>
            <a:r>
              <a:rPr lang="en-US" dirty="0"/>
              <a:t>Software provides facility for change in the look of GUI.</a:t>
            </a:r>
          </a:p>
          <a:p>
            <a:pPr lvl="1"/>
            <a:r>
              <a:rPr lang="en-US" dirty="0"/>
              <a:t>Software displays scores of each player.</a:t>
            </a:r>
          </a:p>
        </p:txBody>
      </p:sp>
    </p:spTree>
    <p:extLst>
      <p:ext uri="{BB962C8B-B14F-4D97-AF65-F5344CB8AC3E}">
        <p14:creationId xmlns:p14="http://schemas.microsoft.com/office/powerpoint/2010/main" val="154208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2.5.2 Quality Function Deployment (QFD)</a:t>
            </a:r>
            <a:endParaRPr lang="en-US" dirty="0"/>
          </a:p>
        </p:txBody>
      </p:sp>
      <p:sp>
        <p:nvSpPr>
          <p:cNvPr id="3" name="Content Placeholder 2"/>
          <p:cNvSpPr>
            <a:spLocks noGrp="1"/>
          </p:cNvSpPr>
          <p:nvPr>
            <p:ph idx="1"/>
          </p:nvPr>
        </p:nvSpPr>
        <p:spPr/>
        <p:txBody>
          <a:bodyPr/>
          <a:lstStyle/>
          <a:p>
            <a:pPr marL="0" indent="0">
              <a:buNone/>
            </a:pPr>
            <a:r>
              <a:rPr lang="en-US" dirty="0"/>
              <a:t>Quality function deployment is a quality management technique which translates the customer needs and wants into technical requirements. This technique was introduced in Japan.</a:t>
            </a:r>
          </a:p>
          <a:p>
            <a:r>
              <a:rPr lang="en-US" dirty="0"/>
              <a:t>Under quality function deployment three types of requirements can be defined -</a:t>
            </a:r>
          </a:p>
          <a:p>
            <a:pPr marL="0" indent="0">
              <a:buNone/>
            </a:pPr>
            <a:r>
              <a:rPr lang="en-US" dirty="0"/>
              <a:t>Normal requirements -</a:t>
            </a:r>
          </a:p>
          <a:p>
            <a:r>
              <a:rPr lang="en-US" dirty="0"/>
              <a:t>The requirements as per goals and objectives of the system are called normal requirements. These requirements can be easily identified during the meeting with the customer.</a:t>
            </a:r>
          </a:p>
          <a:p>
            <a:endParaRPr lang="en-US" dirty="0"/>
          </a:p>
        </p:txBody>
      </p:sp>
      <p:pic>
        <p:nvPicPr>
          <p:cNvPr id="4" name="Picture 3"/>
          <p:cNvPicPr>
            <a:picLocks noChangeAspect="1"/>
          </p:cNvPicPr>
          <p:nvPr/>
        </p:nvPicPr>
        <p:blipFill>
          <a:blip r:embed="rId2"/>
          <a:stretch>
            <a:fillRect/>
          </a:stretch>
        </p:blipFill>
        <p:spPr>
          <a:xfrm>
            <a:off x="3831408" y="4495088"/>
            <a:ext cx="4238625" cy="1812332"/>
          </a:xfrm>
          <a:prstGeom prst="rect">
            <a:avLst/>
          </a:prstGeom>
        </p:spPr>
      </p:pic>
    </p:spTree>
    <p:extLst>
      <p:ext uri="{BB962C8B-B14F-4D97-AF65-F5344CB8AC3E}">
        <p14:creationId xmlns:p14="http://schemas.microsoft.com/office/powerpoint/2010/main" val="25601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8840" y="1452785"/>
            <a:ext cx="9982200" cy="7537391"/>
          </a:xfrm>
        </p:spPr>
        <p:txBody>
          <a:bodyPr>
            <a:normAutofit/>
          </a:bodyPr>
          <a:lstStyle/>
          <a:p>
            <a:pPr marL="0" indent="0">
              <a:buNone/>
            </a:pPr>
            <a:r>
              <a:rPr lang="en-US" dirty="0"/>
              <a:t>For example : Handling mouse and keyboard events for any GUI based system.</a:t>
            </a:r>
          </a:p>
          <a:p>
            <a:pPr marL="0" indent="0">
              <a:buNone/>
            </a:pPr>
            <a:r>
              <a:rPr lang="en-US" b="1" dirty="0"/>
              <a:t>Expected requirement</a:t>
            </a:r>
          </a:p>
          <a:p>
            <a:pPr marL="0" indent="0">
              <a:buNone/>
            </a:pPr>
            <a:r>
              <a:rPr lang="en-US" dirty="0"/>
              <a:t>These types of requirements are such requirements which system must be having even if customer did not mention about them. These are such requirements that if they are not present then the system will be meaningless.</a:t>
            </a:r>
          </a:p>
          <a:p>
            <a:pPr marL="0" indent="0">
              <a:buNone/>
            </a:pPr>
            <a:r>
              <a:rPr lang="en-US" dirty="0"/>
              <a:t>For example : A software package for presentation (like Microsoft Power Point) must have option of 'new slide insert', so that user will be able to insert a new slide at any position during his presentation.</a:t>
            </a:r>
          </a:p>
          <a:p>
            <a:pPr marL="0" indent="0">
              <a:buNone/>
            </a:pPr>
            <a:r>
              <a:rPr lang="en-US" b="1" dirty="0"/>
              <a:t>Exciting requirements </a:t>
            </a:r>
          </a:p>
          <a:p>
            <a:r>
              <a:rPr lang="en-US" dirty="0"/>
              <a:t>When certain requirements are satisfied by the software beyond customer's expectations then such requirements are called exciting requirements.</a:t>
            </a:r>
          </a:p>
        </p:txBody>
      </p:sp>
      <p:sp>
        <p:nvSpPr>
          <p:cNvPr id="5" name="Title 1"/>
          <p:cNvSpPr>
            <a:spLocks noGrp="1"/>
          </p:cNvSpPr>
          <p:nvPr>
            <p:ph type="title"/>
          </p:nvPr>
        </p:nvSpPr>
        <p:spPr>
          <a:xfrm>
            <a:off x="1104900" y="76200"/>
            <a:ext cx="9980682" cy="1096962"/>
          </a:xfrm>
        </p:spPr>
        <p:txBody>
          <a:bodyPr/>
          <a:lstStyle/>
          <a:p>
            <a:r>
              <a:rPr lang="en-US" dirty="0"/>
              <a:t>Conti…</a:t>
            </a:r>
          </a:p>
        </p:txBody>
      </p:sp>
    </p:spTree>
    <p:extLst>
      <p:ext uri="{BB962C8B-B14F-4D97-AF65-F5344CB8AC3E}">
        <p14:creationId xmlns:p14="http://schemas.microsoft.com/office/powerpoint/2010/main" val="148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dirty="0"/>
              <a:t>For example : Spell check facility in Microsoft Word is an exciting requirement. Various types of deployments that can be conducted during software development process are -</a:t>
            </a:r>
          </a:p>
          <a:p>
            <a:r>
              <a:rPr lang="en-US" dirty="0"/>
              <a:t>Function deployment : For determining the value of each function this deployment can be done.</a:t>
            </a:r>
          </a:p>
          <a:p>
            <a:r>
              <a:rPr lang="en-US" dirty="0"/>
              <a:t>Information deployment : After identifying various functionalities events and data objects must be identified.</a:t>
            </a:r>
          </a:p>
          <a:p>
            <a:r>
              <a:rPr lang="en-US" dirty="0"/>
              <a:t>Task deployment : The task associated with each function must be identified.</a:t>
            </a:r>
          </a:p>
          <a:p>
            <a:r>
              <a:rPr lang="en-US" dirty="0"/>
              <a:t>Value analysis : Identify the priorities of requirements. The technique of QFD requires proper interaction with customer.</a:t>
            </a:r>
          </a:p>
          <a:p>
            <a:endParaRPr lang="en-US" dirty="0"/>
          </a:p>
        </p:txBody>
      </p:sp>
    </p:spTree>
    <p:extLst>
      <p:ext uri="{BB962C8B-B14F-4D97-AF65-F5344CB8AC3E}">
        <p14:creationId xmlns:p14="http://schemas.microsoft.com/office/powerpoint/2010/main" val="26133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2.5.3 Use scenarios</a:t>
            </a:r>
          </a:p>
        </p:txBody>
      </p:sp>
      <p:sp>
        <p:nvSpPr>
          <p:cNvPr id="3" name="Content Placeholder 2"/>
          <p:cNvSpPr>
            <a:spLocks noGrp="1"/>
          </p:cNvSpPr>
          <p:nvPr>
            <p:ph idx="1"/>
          </p:nvPr>
        </p:nvSpPr>
        <p:spPr/>
        <p:txBody>
          <a:bodyPr/>
          <a:lstStyle/>
          <a:p>
            <a:r>
              <a:rPr lang="en-US" dirty="0"/>
              <a:t>During requirement gathering overall vision for systems functions and features get developed.</a:t>
            </a:r>
          </a:p>
          <a:p>
            <a:r>
              <a:rPr lang="en-US" dirty="0"/>
              <a:t>In order to understand how these functions and features are used by different classes of end users, developers and users create a set of scenarios. This set identifies the thread of usage for the system to be constructed. This set is normally called as use-cases.</a:t>
            </a:r>
          </a:p>
          <a:p>
            <a:r>
              <a:rPr lang="en-US" dirty="0"/>
              <a:t>The use cases provide a description of how the system will be used.</a:t>
            </a:r>
          </a:p>
        </p:txBody>
      </p:sp>
    </p:spTree>
    <p:extLst>
      <p:ext uri="{BB962C8B-B14F-4D97-AF65-F5344CB8AC3E}">
        <p14:creationId xmlns:p14="http://schemas.microsoft.com/office/powerpoint/2010/main" val="187658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514905" y="0"/>
            <a:ext cx="110171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2.5.4 Elicitation Work product.</a:t>
            </a:r>
          </a:p>
        </p:txBody>
      </p:sp>
      <p:sp>
        <p:nvSpPr>
          <p:cNvPr id="3" name="Content Placeholder 2"/>
          <p:cNvSpPr>
            <a:spLocks noGrp="1"/>
          </p:cNvSpPr>
          <p:nvPr>
            <p:ph idx="1"/>
          </p:nvPr>
        </p:nvSpPr>
        <p:spPr>
          <a:xfrm>
            <a:off x="1104900" y="1600200"/>
            <a:ext cx="9982200" cy="4868966"/>
          </a:xfrm>
        </p:spPr>
        <p:txBody>
          <a:bodyPr>
            <a:normAutofit fontScale="92500" lnSpcReduction="20000"/>
          </a:bodyPr>
          <a:lstStyle/>
          <a:p>
            <a:pPr marL="0" indent="0">
              <a:buNone/>
            </a:pPr>
            <a:r>
              <a:rPr lang="en-US" dirty="0"/>
              <a:t>Following are some work products that get produced during requirement elicitations</a:t>
            </a:r>
          </a:p>
          <a:p>
            <a:r>
              <a:rPr lang="en-US" dirty="0"/>
              <a:t>A statement of feasibility study performed in order to find the need of the project.</a:t>
            </a:r>
          </a:p>
          <a:p>
            <a:r>
              <a:rPr lang="en-US" dirty="0"/>
              <a:t>Statement for the scope of the system or product.</a:t>
            </a:r>
          </a:p>
          <a:p>
            <a:r>
              <a:rPr lang="en-US" dirty="0"/>
              <a:t>A list of various stakeholders such as customer, end users, technical persons, and many others who participate during requirement elicitations</a:t>
            </a:r>
          </a:p>
          <a:p>
            <a:r>
              <a:rPr lang="en-US" dirty="0"/>
              <a:t>A description in which system’s technical environment is described.</a:t>
            </a:r>
          </a:p>
          <a:p>
            <a:r>
              <a:rPr lang="en-US" dirty="0"/>
              <a:t>A list of requirements.</a:t>
            </a:r>
          </a:p>
          <a:p>
            <a:r>
              <a:rPr lang="en-US" dirty="0"/>
              <a:t>A list of constraints.	</a:t>
            </a:r>
          </a:p>
          <a:p>
            <a:r>
              <a:rPr lang="en-US" dirty="0"/>
              <a:t>A set of usage scenarios that produce insight into the use of the system or product under different operating conditions.</a:t>
            </a:r>
          </a:p>
          <a:p>
            <a:r>
              <a:rPr lang="en-US" dirty="0"/>
              <a:t>The prototype that may get developed for defining the requirements in better manner.</a:t>
            </a:r>
          </a:p>
          <a:p>
            <a:r>
              <a:rPr lang="en-US" dirty="0"/>
              <a:t>There Work products are then reviewed by all the people who participate in requirement elicitations.</a:t>
            </a:r>
          </a:p>
          <a:p>
            <a:pPr marL="0" indent="0">
              <a:buNone/>
            </a:pPr>
            <a:endParaRPr lang="en-US" dirty="0"/>
          </a:p>
        </p:txBody>
      </p:sp>
    </p:spTree>
    <p:extLst>
      <p:ext uri="{BB962C8B-B14F-4D97-AF65-F5344CB8AC3E}">
        <p14:creationId xmlns:p14="http://schemas.microsoft.com/office/powerpoint/2010/main" val="421254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8BC1-B08D-4F25-8A5E-17E3AF0A1976}"/>
              </a:ext>
            </a:extLst>
          </p:cNvPr>
          <p:cNvSpPr>
            <a:spLocks noGrp="1"/>
          </p:cNvSpPr>
          <p:nvPr>
            <p:ph type="title"/>
          </p:nvPr>
        </p:nvSpPr>
        <p:spPr/>
        <p:txBody>
          <a:bodyPr/>
          <a:lstStyle/>
          <a:p>
            <a:r>
              <a:rPr lang="en-US" dirty="0"/>
              <a:t>2.5.5 Developing Use-Cases</a:t>
            </a:r>
            <a:endParaRPr lang="en-IN" dirty="0"/>
          </a:p>
        </p:txBody>
      </p:sp>
      <p:sp>
        <p:nvSpPr>
          <p:cNvPr id="3" name="Content Placeholder 2">
            <a:extLst>
              <a:ext uri="{FF2B5EF4-FFF2-40B4-BE49-F238E27FC236}">
                <a16:creationId xmlns:a16="http://schemas.microsoft.com/office/drawing/2014/main" id="{4CA3D974-40A2-4E79-9FEC-82712E39B2F2}"/>
              </a:ext>
            </a:extLst>
          </p:cNvPr>
          <p:cNvSpPr>
            <a:spLocks noGrp="1"/>
          </p:cNvSpPr>
          <p:nvPr>
            <p:ph idx="1"/>
          </p:nvPr>
        </p:nvSpPr>
        <p:spPr/>
        <p:txBody>
          <a:bodyPr>
            <a:normAutofit/>
          </a:bodyPr>
          <a:lstStyle/>
          <a:p>
            <a:pPr>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Use-cases are defined from an actor’s point of view.  An actor is a role that users or devices play as they interact with the software engineer.</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first case in writing a use-case is to define the set of “actors” that will be involved in the story.</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spcBef>
                <a:spcPts val="600"/>
              </a:spcBef>
              <a:tabLst>
                <a:tab pos="1600200" algn="l"/>
              </a:tabLst>
            </a:pPr>
            <a:r>
              <a:rPr lang="en-US" b="1" i="1" dirty="0">
                <a:effectLst/>
                <a:latin typeface="Arial" panose="020B0604020202020204" pitchFamily="34" charset="0"/>
                <a:ea typeface="Times" panose="02020603050405020304" pitchFamily="18" charset="0"/>
                <a:cs typeface="Times New Roman" panose="02020603050405020304" pitchFamily="18" charset="0"/>
              </a:rPr>
              <a:t>Actors</a:t>
            </a:r>
            <a:r>
              <a:rPr lang="en-US" dirty="0">
                <a:effectLst/>
                <a:latin typeface="Arial" panose="020B0604020202020204" pitchFamily="34" charset="0"/>
                <a:ea typeface="Times" panose="02020603050405020304" pitchFamily="18" charset="0"/>
                <a:cs typeface="Times New Roman" panose="02020603050405020304" pitchFamily="18" charset="0"/>
              </a:rPr>
              <a:t> are the different people or devices that use the system or product within the context of the functions and behavior that is to be described.</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An </a:t>
            </a:r>
            <a:r>
              <a:rPr lang="en-US" b="1" dirty="0">
                <a:effectLst/>
                <a:latin typeface="Arial" panose="020B0604020202020204" pitchFamily="34" charset="0"/>
                <a:ea typeface="Times" panose="02020603050405020304" pitchFamily="18" charset="0"/>
                <a:cs typeface="Times New Roman" panose="02020603050405020304" pitchFamily="18" charset="0"/>
              </a:rPr>
              <a:t>actor</a:t>
            </a:r>
            <a:r>
              <a:rPr lang="en-US" dirty="0">
                <a:effectLst/>
                <a:latin typeface="Arial" panose="020B0604020202020204" pitchFamily="34" charset="0"/>
                <a:ea typeface="Times" panose="02020603050405020304" pitchFamily="18" charset="0"/>
                <a:cs typeface="Times New Roman" panose="02020603050405020304" pitchFamily="18" charset="0"/>
              </a:rPr>
              <a:t> is anything that communicates with the system or product and that is external to the system itself.</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Because requirements elicitation is an evolutionary activity, not all actors are identified during the 1</a:t>
            </a:r>
            <a:r>
              <a:rPr lang="en-US" baseline="30000" dirty="0">
                <a:effectLst/>
                <a:latin typeface="Arial" panose="020B0604020202020204" pitchFamily="34" charset="0"/>
                <a:ea typeface="Times" panose="02020603050405020304" pitchFamily="18" charset="0"/>
                <a:cs typeface="Times New Roman" panose="02020603050405020304" pitchFamily="18" charset="0"/>
              </a:rPr>
              <a:t>st</a:t>
            </a:r>
            <a:r>
              <a:rPr lang="en-US" dirty="0">
                <a:effectLst/>
                <a:latin typeface="Arial" panose="020B0604020202020204" pitchFamily="34" charset="0"/>
                <a:ea typeface="Times" panose="02020603050405020304" pitchFamily="18" charset="0"/>
                <a:cs typeface="Times New Roman" panose="02020603050405020304" pitchFamily="18" charset="0"/>
              </a:rPr>
              <a:t> iteration.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pPr>
            <a:r>
              <a:rPr lang="en-US" b="1" dirty="0">
                <a:effectLst/>
                <a:latin typeface="Arial" panose="020B0604020202020204" pitchFamily="34" charset="0"/>
                <a:ea typeface="Times" panose="02020603050405020304" pitchFamily="18" charset="0"/>
              </a:rPr>
              <a:t>Primary actors</a:t>
            </a:r>
            <a:r>
              <a:rPr lang="en-US" dirty="0">
                <a:effectLst/>
                <a:latin typeface="Arial" panose="020B0604020202020204" pitchFamily="34" charset="0"/>
                <a:ea typeface="Times" panose="02020603050405020304" pitchFamily="18" charset="0"/>
              </a:rPr>
              <a:t> interact to achieve required system functions and derive the intended benefit from the system</a:t>
            </a:r>
            <a:endParaRPr lang="en-IN" dirty="0"/>
          </a:p>
        </p:txBody>
      </p:sp>
    </p:spTree>
    <p:extLst>
      <p:ext uri="{BB962C8B-B14F-4D97-AF65-F5344CB8AC3E}">
        <p14:creationId xmlns:p14="http://schemas.microsoft.com/office/powerpoint/2010/main" val="8337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9727-A7BB-44A8-9A69-6B069909FCD0}"/>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D1BA4175-5036-4C01-93F4-9D6E14ED69C6}"/>
              </a:ext>
            </a:extLst>
          </p:cNvPr>
          <p:cNvSpPr>
            <a:spLocks noGrp="1"/>
          </p:cNvSpPr>
          <p:nvPr>
            <p:ph idx="1"/>
          </p:nvPr>
        </p:nvSpPr>
        <p:spPr/>
        <p:txBody>
          <a:bodyPr>
            <a:normAutofit fontScale="92500" lnSpcReduction="20000"/>
          </a:bodyPr>
          <a:lstStyle/>
          <a:p>
            <a:pPr marL="0" indent="0">
              <a:lnSpc>
                <a:spcPts val="1400"/>
              </a:lnSpc>
              <a:spcBef>
                <a:spcPts val="600"/>
              </a:spcBef>
              <a:buNone/>
              <a:tabLst>
                <a:tab pos="1600200" algn="l"/>
              </a:tabLst>
            </a:pPr>
            <a:r>
              <a:rPr lang="en-US" sz="1800" b="1" dirty="0">
                <a:effectLst/>
                <a:latin typeface="Arial" panose="020B0604020202020204" pitchFamily="34" charset="0"/>
                <a:ea typeface="Times" panose="02020603050405020304" pitchFamily="18" charset="0"/>
                <a:cs typeface="Times New Roman" panose="02020603050405020304" pitchFamily="18" charset="0"/>
              </a:rPr>
              <a:t>Secondary actors</a:t>
            </a:r>
            <a:r>
              <a:rPr lang="en-US" sz="1800" dirty="0">
                <a:effectLst/>
                <a:latin typeface="Arial" panose="020B0604020202020204" pitchFamily="34" charset="0"/>
                <a:ea typeface="Times" panose="02020603050405020304" pitchFamily="18" charset="0"/>
                <a:cs typeface="Times New Roman" panose="02020603050405020304" pitchFamily="18" charset="0"/>
              </a:rPr>
              <a:t> support the system so that primary action can do their work.</a:t>
            </a:r>
            <a:r>
              <a:rPr lang="en-IN" sz="1800" dirty="0">
                <a:latin typeface="Times" panose="02020603050405020304" pitchFamily="18" charset="0"/>
                <a:ea typeface="Times" panose="02020603050405020304" pitchFamily="18" charset="0"/>
                <a:cs typeface="Times New Roman" panose="02020603050405020304" pitchFamily="18" charset="0"/>
              </a:rPr>
              <a:t> </a:t>
            </a:r>
            <a:r>
              <a:rPr lang="en-US" sz="1800" dirty="0">
                <a:effectLst/>
                <a:latin typeface="Arial" panose="020B0604020202020204" pitchFamily="34" charset="0"/>
                <a:ea typeface="Times" panose="02020603050405020304" pitchFamily="18" charset="0"/>
                <a:cs typeface="Times New Roman" panose="02020603050405020304" pitchFamily="18" charset="0"/>
              </a:rPr>
              <a:t>Once actors have been identified, use-cases can be developed. A number of questions that should be answered by a use-case:</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Who is the primary actor, the secondary actor (s)?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are the actor’s goals?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preconditions should exist before the story begins?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main tasks or functions are performed by the actor?</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extensions might be considered as the story is described?</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variations in the actor’s interaction are possible?</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system information will the actor acquire, produce, or change?</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Will the actor have to inform the system about changes in the external environment?</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dirty="0">
                <a:effectLst/>
                <a:latin typeface="Arial" panose="020B0604020202020204" pitchFamily="34" charset="0"/>
                <a:ea typeface="Times" panose="02020603050405020304" pitchFamily="18" charset="0"/>
                <a:cs typeface="Times New Roman" panose="02020603050405020304" pitchFamily="18" charset="0"/>
              </a:rPr>
              <a:t>What information does the actor desire from the system?</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r>
              <a:rPr lang="en-US" sz="1800" dirty="0">
                <a:effectLst/>
                <a:latin typeface="Arial" panose="020B0604020202020204" pitchFamily="34" charset="0"/>
                <a:ea typeface="Times" panose="02020603050405020304" pitchFamily="18" charset="0"/>
              </a:rPr>
              <a:t>Does the actor wish to be informed about unexpected changes?</a:t>
            </a:r>
            <a:r>
              <a:rPr lang="en-US" sz="1800" dirty="0">
                <a:effectLst/>
                <a:latin typeface="Palatino"/>
                <a:ea typeface="Times"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422952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CE1C-62DF-4A1E-9507-03C36808BF63}"/>
              </a:ext>
            </a:extLst>
          </p:cNvPr>
          <p:cNvSpPr>
            <a:spLocks noGrp="1"/>
          </p:cNvSpPr>
          <p:nvPr>
            <p:ph type="title"/>
          </p:nvPr>
        </p:nvSpPr>
        <p:spPr/>
        <p:txBody>
          <a:bodyPr/>
          <a:lstStyle/>
          <a:p>
            <a:r>
              <a:rPr lang="en-US" dirty="0"/>
              <a:t>2.5.7 Building the Analysis Model</a:t>
            </a:r>
            <a:endParaRPr lang="en-IN" dirty="0"/>
          </a:p>
        </p:txBody>
      </p:sp>
      <p:sp>
        <p:nvSpPr>
          <p:cNvPr id="3" name="Content Placeholder 2">
            <a:extLst>
              <a:ext uri="{FF2B5EF4-FFF2-40B4-BE49-F238E27FC236}">
                <a16:creationId xmlns:a16="http://schemas.microsoft.com/office/drawing/2014/main" id="{D9C6700D-9F54-4722-9BB3-620316089E6C}"/>
              </a:ext>
            </a:extLst>
          </p:cNvPr>
          <p:cNvSpPr>
            <a:spLocks noGrp="1"/>
          </p:cNvSpPr>
          <p:nvPr>
            <p:ph idx="1"/>
          </p:nvPr>
        </p:nvSpPr>
        <p:spPr/>
        <p:txBody>
          <a:bodyPr>
            <a:normAutofit/>
          </a:bodyPr>
          <a:lstStyle/>
          <a:p>
            <a:pPr>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This section discusses analysis modeling. The elements of the analysis model (scenario-based, class-based, behavioral, and flow-oriented) are introduced. </a:t>
            </a:r>
            <a:r>
              <a:rPr lang="en-US" b="1" dirty="0">
                <a:effectLst/>
                <a:latin typeface="Arial" panose="020B0604020202020204" pitchFamily="34" charset="0"/>
                <a:ea typeface="Times" panose="02020603050405020304" pitchFamily="18" charset="0"/>
                <a:cs typeface="Times New Roman" panose="02020603050405020304" pitchFamily="18" charset="0"/>
              </a:rPr>
              <a:t> </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intent of the analysis model is to provide a description of the required informational, functional, and behavioral domains for a computer-based system.</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model changes dramatically as software engineers learn more about the system, and the stakeholders understand more about what they really require.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247571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CDD5-6235-43B8-8390-1C332E10E9B9}"/>
              </a:ext>
            </a:extLst>
          </p:cNvPr>
          <p:cNvSpPr>
            <a:spLocks noGrp="1"/>
          </p:cNvSpPr>
          <p:nvPr>
            <p:ph type="title"/>
          </p:nvPr>
        </p:nvSpPr>
        <p:spPr/>
        <p:txBody>
          <a:bodyPr/>
          <a:lstStyle/>
          <a:p>
            <a:r>
              <a:rPr lang="en-US" dirty="0"/>
              <a:t>2.5.7.1 Elements of the Analysis Model</a:t>
            </a:r>
            <a:endParaRPr lang="en-IN" dirty="0"/>
          </a:p>
        </p:txBody>
      </p:sp>
      <p:sp>
        <p:nvSpPr>
          <p:cNvPr id="3" name="Content Placeholder 2">
            <a:extLst>
              <a:ext uri="{FF2B5EF4-FFF2-40B4-BE49-F238E27FC236}">
                <a16:creationId xmlns:a16="http://schemas.microsoft.com/office/drawing/2014/main" id="{AB2F549C-473A-441F-BBF4-3AF28773F302}"/>
              </a:ext>
            </a:extLst>
          </p:cNvPr>
          <p:cNvSpPr>
            <a:spLocks noGrp="1"/>
          </p:cNvSpPr>
          <p:nvPr>
            <p:ph idx="1"/>
          </p:nvPr>
        </p:nvSpPr>
        <p:spPr/>
        <p:txBody>
          <a:bodyPr>
            <a:noAutofit/>
          </a:bodyPr>
          <a:lstStyle/>
          <a:p>
            <a:pPr algn="just">
              <a:lnSpc>
                <a:spcPct val="100000"/>
              </a:lnSpc>
              <a:tabLst>
                <a:tab pos="1600200" algn="l"/>
              </a:tabLst>
            </a:pPr>
            <a:r>
              <a:rPr lang="en-US" sz="1800" dirty="0">
                <a:effectLst/>
                <a:latin typeface="Arial" panose="020B0604020202020204" pitchFamily="34" charset="0"/>
                <a:ea typeface="Times" panose="02020603050405020304" pitchFamily="18" charset="0"/>
                <a:cs typeface="Times New Roman" panose="02020603050405020304" pitchFamily="18" charset="0"/>
              </a:rPr>
              <a:t>The specific elements of the analysis model are dictated by the analysis modeling method that is to be used.  However, a set of generic elements is common to most analysis models.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1800" b="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Scenario-based elements</a:t>
            </a:r>
            <a:r>
              <a:rPr lang="en-US" sz="1800" dirty="0">
                <a:effectLst/>
                <a:latin typeface="Arial" panose="020B0604020202020204" pitchFamily="34" charset="0"/>
                <a:ea typeface="Times" panose="02020603050405020304" pitchFamily="18" charset="0"/>
                <a:cs typeface="Times New Roman" panose="02020603050405020304" pitchFamily="18" charset="0"/>
              </a:rPr>
              <a:t>: The system is described from the user’s point of view using a scenario-based approach.</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1800" dirty="0">
                <a:effectLst/>
                <a:latin typeface="Arial" panose="020B0604020202020204" pitchFamily="34" charset="0"/>
                <a:ea typeface="Times" panose="02020603050405020304" pitchFamily="18" charset="0"/>
                <a:cs typeface="Times New Roman" panose="02020603050405020304" pitchFamily="18" charset="0"/>
              </a:rPr>
              <a:t>It always a good idea to get stakeholders involved.  One of the best ways to do this is to have each stakeholder write use-cases that describe how the software engineering models will be used.</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1800" dirty="0">
                <a:effectLst/>
                <a:latin typeface="Arial" panose="020B0604020202020204" pitchFamily="34" charset="0"/>
                <a:ea typeface="Times" panose="02020603050405020304" pitchFamily="18" charset="0"/>
                <a:cs typeface="Times New Roman" panose="02020603050405020304" pitchFamily="18" charset="0"/>
              </a:rPr>
              <a:t>Functional—processing narratives for software functions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1800" dirty="0">
                <a:effectLst/>
                <a:latin typeface="Arial" panose="020B0604020202020204" pitchFamily="34" charset="0"/>
                <a:ea typeface="Times" panose="02020603050405020304" pitchFamily="18" charset="0"/>
                <a:cs typeface="Times New Roman" panose="02020603050405020304" pitchFamily="18" charset="0"/>
              </a:rPr>
              <a:t>Use-case- descriptions of the interaction between an “actor” and the system.</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1800" b="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Class-based elements</a:t>
            </a:r>
            <a:r>
              <a:rPr lang="en-US" sz="1800" dirty="0">
                <a:effectLst/>
                <a:latin typeface="Arial" panose="020B0604020202020204" pitchFamily="34" charset="0"/>
                <a:ea typeface="Times" panose="02020603050405020304" pitchFamily="18" charset="0"/>
                <a:cs typeface="Times New Roman" panose="02020603050405020304" pitchFamily="18" charset="0"/>
              </a:rPr>
              <a:t>: Each usage scenario implies a set of “objects” that are manipulated as an actor interacts with the system.</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sz="1800" dirty="0">
                <a:effectLst/>
                <a:latin typeface="Arial" panose="020B0604020202020204" pitchFamily="34" charset="0"/>
                <a:ea typeface="Times" panose="02020603050405020304" pitchFamily="18" charset="0"/>
                <a:cs typeface="Times New Roman" panose="02020603050405020304" pitchFamily="18" charset="0"/>
              </a:rPr>
              <a:t>These objects are categorized into classes- a collection of things that have similar attributes and common behaviors.</a:t>
            </a:r>
            <a:endParaRPr lang="en-IN" sz="1800"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sz="1800" dirty="0"/>
          </a:p>
        </p:txBody>
      </p:sp>
    </p:spTree>
    <p:extLst>
      <p:ext uri="{BB962C8B-B14F-4D97-AF65-F5344CB8AC3E}">
        <p14:creationId xmlns:p14="http://schemas.microsoft.com/office/powerpoint/2010/main" val="124933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6087-461C-4671-B991-F02E71433094}"/>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72045497-E838-40C7-8E42-1532450C8F57}"/>
              </a:ext>
            </a:extLst>
          </p:cNvPr>
          <p:cNvSpPr>
            <a:spLocks noGrp="1"/>
          </p:cNvSpPr>
          <p:nvPr>
            <p:ph idx="1"/>
          </p:nvPr>
        </p:nvSpPr>
        <p:spPr/>
        <p:txBody>
          <a:bodyPr>
            <a:noAutofit/>
          </a:bodyPr>
          <a:lstStyle/>
          <a:p>
            <a:pPr algn="just">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One way to isolate classes is to look for descriptive nouns in a use-case script.  At least some of the nouns will be candidate classes.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b="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Behavioral elements</a:t>
            </a:r>
            <a:r>
              <a:rPr lang="en-US" dirty="0">
                <a:effectLst/>
                <a:latin typeface="Arial" panose="020B0604020202020204" pitchFamily="34" charset="0"/>
                <a:ea typeface="Times" panose="02020603050405020304" pitchFamily="18" charset="0"/>
                <a:cs typeface="Times New Roman" panose="02020603050405020304" pitchFamily="18" charset="0"/>
              </a:rPr>
              <a:t>:  The state diagram is one method for representing the behavior of a system by depicting its states and the events that cause the system to change state.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A </a:t>
            </a:r>
            <a:r>
              <a:rPr lang="en-US" i="1" dirty="0">
                <a:effectLst/>
                <a:latin typeface="Arial" panose="020B0604020202020204" pitchFamily="34" charset="0"/>
                <a:ea typeface="Times" panose="02020603050405020304" pitchFamily="18" charset="0"/>
                <a:cs typeface="Times New Roman" panose="02020603050405020304" pitchFamily="18" charset="0"/>
              </a:rPr>
              <a:t>state</a:t>
            </a:r>
            <a:r>
              <a:rPr lang="en-US" dirty="0">
                <a:effectLst/>
                <a:latin typeface="Arial" panose="020B0604020202020204" pitchFamily="34" charset="0"/>
                <a:ea typeface="Times" panose="02020603050405020304" pitchFamily="18" charset="0"/>
                <a:cs typeface="Times New Roman" panose="02020603050405020304" pitchFamily="18" charset="0"/>
              </a:rPr>
              <a:t> is any observable mode of behavior. Moreover, the state diagram indicates what actions are taken as a consequence of a particular event.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tabLst>
                <a:tab pos="1600200" algn="l"/>
              </a:tabLst>
            </a:pPr>
            <a:r>
              <a:rPr lang="en-US" b="1" dirty="0">
                <a:solidFill>
                  <a:srgbClr val="4F81BD"/>
                </a:solidFill>
                <a:effectLst/>
                <a:latin typeface="Arial" panose="020B0604020202020204" pitchFamily="34" charset="0"/>
                <a:ea typeface="Times" panose="02020603050405020304" pitchFamily="18" charset="0"/>
                <a:cs typeface="Times New Roman" panose="02020603050405020304" pitchFamily="18" charset="0"/>
              </a:rPr>
              <a:t>Flow-oriented elements</a:t>
            </a:r>
            <a:r>
              <a:rPr lang="en-US" dirty="0">
                <a:effectLst/>
                <a:latin typeface="Arial" panose="020B0604020202020204" pitchFamily="34" charset="0"/>
                <a:ea typeface="Times" panose="02020603050405020304" pitchFamily="18" charset="0"/>
                <a:cs typeface="Times New Roman" panose="02020603050405020304" pitchFamily="18" charset="0"/>
              </a:rPr>
              <a:t>: Information is transformed as it flows through a computer-based system.</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r>
              <a:rPr lang="en-US" dirty="0">
                <a:effectLst/>
                <a:latin typeface="Arial" panose="020B0604020202020204" pitchFamily="34" charset="0"/>
                <a:ea typeface="Times" panose="02020603050405020304" pitchFamily="18" charset="0"/>
              </a:rPr>
              <a:t>The system accepts input in a variety of forms; applies functions to transform it; and produces output in a variety of forms</a:t>
            </a:r>
            <a:endParaRPr lang="en-IN" dirty="0"/>
          </a:p>
        </p:txBody>
      </p:sp>
    </p:spTree>
    <p:extLst>
      <p:ext uri="{BB962C8B-B14F-4D97-AF65-F5344CB8AC3E}">
        <p14:creationId xmlns:p14="http://schemas.microsoft.com/office/powerpoint/2010/main" val="18773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A4AF-FBC7-406E-9533-776F3F7C721A}"/>
              </a:ext>
            </a:extLst>
          </p:cNvPr>
          <p:cNvSpPr>
            <a:spLocks noGrp="1"/>
          </p:cNvSpPr>
          <p:nvPr>
            <p:ph type="title"/>
          </p:nvPr>
        </p:nvSpPr>
        <p:spPr/>
        <p:txBody>
          <a:bodyPr>
            <a:normAutofit/>
          </a:bodyPr>
          <a:lstStyle/>
          <a:p>
            <a:r>
              <a:rPr lang="en-US" dirty="0"/>
              <a:t>2.6 Negotiating Requirements</a:t>
            </a:r>
            <a:endParaRPr lang="en-IN" dirty="0"/>
          </a:p>
        </p:txBody>
      </p:sp>
      <p:sp>
        <p:nvSpPr>
          <p:cNvPr id="3" name="Content Placeholder 2">
            <a:extLst>
              <a:ext uri="{FF2B5EF4-FFF2-40B4-BE49-F238E27FC236}">
                <a16:creationId xmlns:a16="http://schemas.microsoft.com/office/drawing/2014/main" id="{FD74BE3E-FEF1-40E5-BDFE-1B8626830772}"/>
              </a:ext>
            </a:extLst>
          </p:cNvPr>
          <p:cNvSpPr>
            <a:spLocks noGrp="1"/>
          </p:cNvSpPr>
          <p:nvPr>
            <p:ph idx="1"/>
          </p:nvPr>
        </p:nvSpPr>
        <p:spPr/>
        <p:txBody>
          <a:bodyPr>
            <a:noAutofit/>
          </a:bodyPr>
          <a:lstStyle/>
          <a:p>
            <a:pPr>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customer and the developer enter into a process of </a:t>
            </a:r>
            <a:r>
              <a:rPr lang="en-US" b="1" i="1" dirty="0">
                <a:effectLst/>
                <a:latin typeface="Arial" panose="020B0604020202020204" pitchFamily="34" charset="0"/>
                <a:ea typeface="Times" panose="02020603050405020304" pitchFamily="18" charset="0"/>
                <a:cs typeface="Times New Roman" panose="02020603050405020304" pitchFamily="18" charset="0"/>
              </a:rPr>
              <a:t>negotiation</a:t>
            </a:r>
            <a:r>
              <a:rPr lang="en-US" dirty="0">
                <a:effectLst/>
                <a:latin typeface="Arial" panose="020B0604020202020204" pitchFamily="34" charset="0"/>
                <a:ea typeface="Times" panose="02020603050405020304" pitchFamily="18" charset="0"/>
                <a:cs typeface="Times New Roman" panose="02020603050405020304" pitchFamily="18" charset="0"/>
              </a:rPr>
              <a:t>, where the customer may be asked to balance functionality, performance, and other product or system characteristics against cost and time to market.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intent of the negotiations is to develop a project plan that meets the needs of the customer while at the same time reflecting the real-world constraints (time, people, and budget) that have been imposed on the software engineering team.</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Boehm defines a set of negotiation activities at the beginning of each software process iteration.  The following activities are defined:</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Identify the key stakeholders.  These are the people who will be involved in the negotiation.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Determine each of the stakeholders “win conditions”. Win conditions are not always obvious.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nSpc>
                <a:spcPct val="100000"/>
              </a:lnSpc>
            </a:pPr>
            <a:r>
              <a:rPr lang="en-US" dirty="0">
                <a:effectLst/>
                <a:latin typeface="Arial" panose="020B0604020202020204" pitchFamily="34" charset="0"/>
                <a:ea typeface="Times" panose="02020603050405020304" pitchFamily="18" charset="0"/>
              </a:rPr>
              <a:t>Negotiate; work toward a set of requirements that lead to “win-win”</a:t>
            </a:r>
            <a:endParaRPr lang="en-IN" dirty="0"/>
          </a:p>
        </p:txBody>
      </p:sp>
    </p:spTree>
    <p:extLst>
      <p:ext uri="{BB962C8B-B14F-4D97-AF65-F5344CB8AC3E}">
        <p14:creationId xmlns:p14="http://schemas.microsoft.com/office/powerpoint/2010/main" val="155618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35A6-ABFA-4FA6-AE41-57163D53059D}"/>
              </a:ext>
            </a:extLst>
          </p:cNvPr>
          <p:cNvSpPr>
            <a:spLocks noGrp="1"/>
          </p:cNvSpPr>
          <p:nvPr>
            <p:ph type="title"/>
          </p:nvPr>
        </p:nvSpPr>
        <p:spPr/>
        <p:txBody>
          <a:bodyPr/>
          <a:lstStyle/>
          <a:p>
            <a:r>
              <a:rPr lang="en-US" dirty="0"/>
              <a:t>2.7 Validating Requirements</a:t>
            </a:r>
            <a:endParaRPr lang="en-IN" dirty="0"/>
          </a:p>
        </p:txBody>
      </p:sp>
      <p:sp>
        <p:nvSpPr>
          <p:cNvPr id="3" name="Content Placeholder 2">
            <a:extLst>
              <a:ext uri="{FF2B5EF4-FFF2-40B4-BE49-F238E27FC236}">
                <a16:creationId xmlns:a16="http://schemas.microsoft.com/office/drawing/2014/main" id="{4F08AFA0-3B45-4BA2-A8F6-BCCBD27F6480}"/>
              </a:ext>
            </a:extLst>
          </p:cNvPr>
          <p:cNvSpPr>
            <a:spLocks noGrp="1"/>
          </p:cNvSpPr>
          <p:nvPr>
            <p:ph idx="1"/>
          </p:nvPr>
        </p:nvSpPr>
        <p:spPr/>
        <p:txBody>
          <a:bodyPr>
            <a:normAutofit/>
          </a:bodyPr>
          <a:lstStyle/>
          <a:p>
            <a:pPr algn="just">
              <a:lnSpc>
                <a:spcPct val="100000"/>
              </a:lnSpc>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purpose of requirements validation is to make sure that the customer and developer agree on details of the software requirements (or prototype) before beginning the major design work. This implies that both the customer and developer need to be present during the validation process. </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As each element of the analysis model is created, it is examined for consistency, omissions, and ambiguity.</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spcBef>
                <a:spcPts val="600"/>
              </a:spcBef>
              <a:tabLst>
                <a:tab pos="1600200" algn="l"/>
              </a:tabLst>
            </a:pPr>
            <a:r>
              <a:rPr lang="en-US" dirty="0">
                <a:effectLst/>
                <a:latin typeface="Arial" panose="020B0604020202020204" pitchFamily="34" charset="0"/>
                <a:ea typeface="Times" panose="02020603050405020304" pitchFamily="18" charset="0"/>
                <a:cs typeface="Times New Roman" panose="02020603050405020304" pitchFamily="18" charset="0"/>
              </a:rPr>
              <a:t>The requirements represented by the model are prioritized by the customer and grouped within requirements packages that will be implemented as software increments and delivered to the customer.</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59328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25D-407B-4C83-8D84-706B25006344}"/>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70DCD7B9-0935-48F2-85D8-E2C1C35F0A55}"/>
              </a:ext>
            </a:extLst>
          </p:cNvPr>
          <p:cNvSpPr>
            <a:spLocks noGrp="1"/>
          </p:cNvSpPr>
          <p:nvPr>
            <p:ph idx="1"/>
          </p:nvPr>
        </p:nvSpPr>
        <p:spPr/>
        <p:txBody>
          <a:bodyPr>
            <a:noAutofit/>
          </a:bodyPr>
          <a:lstStyle/>
          <a:p>
            <a:pPr marL="0" indent="0" algn="just">
              <a:lnSpc>
                <a:spcPct val="100000"/>
              </a:lnSpc>
              <a:buNone/>
            </a:pPr>
            <a:r>
              <a:rPr lang="en-US" dirty="0">
                <a:effectLst/>
                <a:latin typeface="Arial" panose="020B0604020202020204" pitchFamily="34" charset="0"/>
                <a:ea typeface="Times" panose="02020603050405020304" pitchFamily="18" charset="0"/>
                <a:cs typeface="Times New Roman" panose="02020603050405020304" pitchFamily="18" charset="0"/>
              </a:rPr>
              <a:t>A review of the analysis model addresses the following questions: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Is each requirement consistent with the overall objective for the system/product?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Have all requirements been specified at the proper level of abstraction? That is, do some requirements provide a level of technical detail that is inappropriate at this stage?</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Is the requirement really necessary or does it represent an add-on feature that may not be essential to the objective of the system?</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Is each requirement bounded and unambiguous?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Does each requirement have attribution? That is, is a source (generally, a specific individual) noted for each requirement? </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Do any requirements conflict with other requirements?</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287225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52AE-2466-4EDE-9D3C-AB7B37FEE625}"/>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5F0157AE-1D55-461F-9E33-AD221BC0E368}"/>
              </a:ext>
            </a:extLst>
          </p:cNvPr>
          <p:cNvSpPr>
            <a:spLocks noGrp="1"/>
          </p:cNvSpPr>
          <p:nvPr>
            <p:ph idx="1"/>
          </p:nvPr>
        </p:nvSpPr>
        <p:spPr/>
        <p:txBody>
          <a:bodyPr>
            <a:noAutofit/>
          </a:bodyPr>
          <a:lstStyle/>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Is each requirement achievable in the technical environment that will house the system or product?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Is each requirement testable, once implemented?</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Does the requirements model properly reflect the information, function and behavior of the system to be built?</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Has the requirements model been “partitioned” in a way that exposes progressively more detailed information about the system.</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dirty="0">
                <a:effectLst/>
                <a:latin typeface="Arial" panose="020B0604020202020204" pitchFamily="34" charset="0"/>
                <a:ea typeface="Times" panose="02020603050405020304" pitchFamily="18" charset="0"/>
                <a:cs typeface="Times New Roman" panose="02020603050405020304" pitchFamily="18" charset="0"/>
              </a:rPr>
              <a:t>Have requirements patterns been used to simplify the requirements model. Have all patterns been properly validated? Are all patterns consistent with customer requirements?</a:t>
            </a:r>
            <a:endParaRPr lang="en-IN" dirty="0">
              <a:latin typeface="Times" panose="02020603050405020304" pitchFamily="18" charset="0"/>
              <a:ea typeface="Times" panose="02020603050405020304" pitchFamily="18" charset="0"/>
              <a:cs typeface="Times New Roman" panose="02020603050405020304" pitchFamily="18" charset="0"/>
            </a:endParaRPr>
          </a:p>
          <a:p>
            <a:pPr marL="0" lvl="0" indent="0" algn="just">
              <a:lnSpc>
                <a:spcPct val="100000"/>
              </a:lnSpc>
              <a:buNone/>
            </a:pPr>
            <a:r>
              <a:rPr lang="en-US" dirty="0">
                <a:effectLst/>
                <a:latin typeface="Arial" panose="020B0604020202020204" pitchFamily="34" charset="0"/>
                <a:ea typeface="Times" panose="02020603050405020304" pitchFamily="18" charset="0"/>
                <a:cs typeface="Times New Roman" panose="02020603050405020304" pitchFamily="18" charset="0"/>
              </a:rPr>
              <a:t>These and other questions should be asked and answered to ensure that the requirements model is an accurate reflection of the customer’s needs and that it provides foundation for design.</a:t>
            </a:r>
            <a:endParaRPr lang="en-IN" dirty="0">
              <a:effectLst/>
              <a:latin typeface="Times" panose="02020603050405020304" pitchFamily="18" charset="0"/>
              <a:ea typeface="Times"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424514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435005" y="195309"/>
            <a:ext cx="10937289" cy="64851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2.8 Requirements Specification</a:t>
            </a:r>
          </a:p>
        </p:txBody>
      </p:sp>
      <p:sp>
        <p:nvSpPr>
          <p:cNvPr id="3" name="Content Placeholder 2"/>
          <p:cNvSpPr>
            <a:spLocks noGrp="1"/>
          </p:cNvSpPr>
          <p:nvPr>
            <p:ph idx="1"/>
          </p:nvPr>
        </p:nvSpPr>
        <p:spPr/>
        <p:txBody>
          <a:bodyPr>
            <a:normAutofit/>
          </a:bodyPr>
          <a:lstStyle/>
          <a:p>
            <a:r>
              <a:rPr lang="en-US" dirty="0"/>
              <a:t>The software requirements document is the specification of the system. It should include both a definition and a specification of requirements. It is not a design document. As far as possible, it should set of what the system should do rather than how it should do it.</a:t>
            </a:r>
          </a:p>
          <a:p>
            <a:pPr marL="0" indent="0">
              <a:buNone/>
            </a:pPr>
            <a:r>
              <a:rPr lang="en-US" b="1" dirty="0"/>
              <a:t>Software Requirements Specification	</a:t>
            </a:r>
          </a:p>
          <a:p>
            <a:r>
              <a:rPr lang="en-US" dirty="0"/>
              <a:t>The software requirements provide a basis for creating the Software Requirements Specifications (SRS).</a:t>
            </a:r>
          </a:p>
          <a:p>
            <a:r>
              <a:rPr lang="en-US" dirty="0"/>
              <a:t>The SRS is useful in estimating cost, planning team activities, performing tasks, and tracking the team's progress throughout the development activity.</a:t>
            </a:r>
          </a:p>
          <a:p>
            <a:r>
              <a:rPr lang="en-US" dirty="0"/>
              <a:t>Typically software designers use IEEE STD 830-1998 as the basis for the entire Software Specifications. The standard template for writing SRS is as given below.</a:t>
            </a:r>
          </a:p>
        </p:txBody>
      </p:sp>
    </p:spTree>
    <p:extLst>
      <p:ext uri="{BB962C8B-B14F-4D97-AF65-F5344CB8AC3E}">
        <p14:creationId xmlns:p14="http://schemas.microsoft.com/office/powerpoint/2010/main" val="276830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pic>
        <p:nvPicPr>
          <p:cNvPr id="4" name="Content Placeholder 3"/>
          <p:cNvPicPr>
            <a:picLocks noGrp="1" noChangeAspect="1"/>
          </p:cNvPicPr>
          <p:nvPr>
            <p:ph idx="1"/>
          </p:nvPr>
        </p:nvPicPr>
        <p:blipFill>
          <a:blip r:embed="rId2"/>
          <a:stretch>
            <a:fillRect/>
          </a:stretch>
        </p:blipFill>
        <p:spPr>
          <a:xfrm>
            <a:off x="3392680" y="2281548"/>
            <a:ext cx="5018963" cy="2717741"/>
          </a:xfrm>
          <a:prstGeom prst="rect">
            <a:avLst/>
          </a:prstGeom>
        </p:spPr>
      </p:pic>
    </p:spTree>
    <p:extLst>
      <p:ext uri="{BB962C8B-B14F-4D97-AF65-F5344CB8AC3E}">
        <p14:creationId xmlns:p14="http://schemas.microsoft.com/office/powerpoint/2010/main" val="11516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1. Introduction</a:t>
            </a:r>
          </a:p>
          <a:p>
            <a:pPr marL="0" lvl="0" indent="0">
              <a:buNone/>
            </a:pPr>
            <a:r>
              <a:rPr lang="en-US" b="1" dirty="0"/>
              <a:t>1.1  Purpose of this document</a:t>
            </a:r>
          </a:p>
          <a:p>
            <a:r>
              <a:rPr lang="en-US" dirty="0"/>
              <a:t>Describes the purpose of the document.</a:t>
            </a:r>
          </a:p>
          <a:p>
            <a:pPr marL="0" lvl="0" indent="0">
              <a:buNone/>
            </a:pPr>
            <a:r>
              <a:rPr lang="en-US" b="1" dirty="0"/>
              <a:t>1.2 Scope of this document</a:t>
            </a:r>
          </a:p>
          <a:p>
            <a:r>
              <a:rPr lang="en-US" dirty="0"/>
              <a:t>Describes the scope of this requirements definition effort. This section also details any constraints that were placed upon the requirements elicitation process, such as schedules, costs.</a:t>
            </a:r>
          </a:p>
          <a:p>
            <a:pPr marL="0" indent="0">
              <a:buNone/>
            </a:pPr>
            <a:r>
              <a:rPr lang="en-US" b="1" dirty="0"/>
              <a:t>1.3 Overview </a:t>
            </a:r>
          </a:p>
          <a:p>
            <a:r>
              <a:rPr lang="en-US" dirty="0"/>
              <a:t> Provides a brief overview of the product defined as a result of the requirements elicitation process.</a:t>
            </a:r>
          </a:p>
        </p:txBody>
      </p:sp>
    </p:spTree>
    <p:extLst>
      <p:ext uri="{BB962C8B-B14F-4D97-AF65-F5344CB8AC3E}">
        <p14:creationId xmlns:p14="http://schemas.microsoft.com/office/powerpoint/2010/main" val="1663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lvl="0" indent="0">
              <a:buNone/>
            </a:pPr>
            <a:r>
              <a:rPr lang="en-US" b="1" dirty="0"/>
              <a:t>2 General Description</a:t>
            </a:r>
          </a:p>
          <a:p>
            <a:r>
              <a:rPr lang="en-US" dirty="0"/>
              <a:t>Describes the general functionality of the product such as similar system information, user characteristics, user objective, general constraints placed on design team.</a:t>
            </a:r>
          </a:p>
          <a:p>
            <a:r>
              <a:rPr lang="en-US" dirty="0"/>
              <a:t>Describes the features of the user community, including their expected expertise with software systems and the application domain.</a:t>
            </a:r>
          </a:p>
          <a:p>
            <a:pPr marL="0" lvl="0" indent="0">
              <a:buNone/>
            </a:pPr>
            <a:r>
              <a:rPr lang="en-US" b="1" dirty="0"/>
              <a:t>3 Functional Requirements</a:t>
            </a:r>
          </a:p>
          <a:p>
            <a:r>
              <a:rPr lang="en-US" dirty="0"/>
              <a:t>This section lists the functional requirements in ranked order. A functional requirement describes the possible effects of a software system, in other words, </a:t>
            </a:r>
            <a:r>
              <a:rPr lang="en-US" i="1" dirty="0"/>
              <a:t>what </a:t>
            </a:r>
            <a:r>
              <a:rPr lang="en-US" dirty="0"/>
              <a:t>the system must accomplish. Each functional requirement should be specified in following manner</a:t>
            </a:r>
          </a:p>
          <a:p>
            <a:endParaRPr lang="en-US" dirty="0"/>
          </a:p>
        </p:txBody>
      </p:sp>
    </p:spTree>
    <p:extLst>
      <p:ext uri="{BB962C8B-B14F-4D97-AF65-F5344CB8AC3E}">
        <p14:creationId xmlns:p14="http://schemas.microsoft.com/office/powerpoint/2010/main" val="182249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a:bodyPr>
          <a:lstStyle/>
          <a:p>
            <a:pPr marL="0" indent="0">
              <a:buNone/>
            </a:pPr>
            <a:r>
              <a:rPr lang="en-US" b="1" dirty="0"/>
              <a:t>• Short, imperative sentence stating highest ranked functional requirement.</a:t>
            </a:r>
          </a:p>
          <a:p>
            <a:pPr marL="800100" lvl="1" indent="-342900">
              <a:buFont typeface="+mj-lt"/>
              <a:buAutoNum type="arabicPeriod"/>
            </a:pPr>
            <a:r>
              <a:rPr lang="en-US" b="1" dirty="0"/>
              <a:t>Description</a:t>
            </a:r>
          </a:p>
          <a:p>
            <a:pPr marL="914400" lvl="2" indent="0">
              <a:buNone/>
            </a:pPr>
            <a:r>
              <a:rPr lang="en-US" dirty="0"/>
              <a:t>A full description of the requirement.</a:t>
            </a:r>
          </a:p>
          <a:p>
            <a:pPr marL="800100" lvl="1" indent="-342900">
              <a:buFont typeface="+mj-lt"/>
              <a:buAutoNum type="arabicPeriod"/>
            </a:pPr>
            <a:r>
              <a:rPr lang="en-US" b="1" dirty="0"/>
              <a:t>Criticality</a:t>
            </a:r>
          </a:p>
          <a:p>
            <a:pPr marL="1257300" lvl="2" indent="-342900">
              <a:buFont typeface="+mj-lt"/>
              <a:buAutoNum type="arabicPeriod"/>
            </a:pPr>
            <a:r>
              <a:rPr lang="en-US" dirty="0"/>
              <a:t>Describes how essential this requirement is to the overall system.</a:t>
            </a:r>
          </a:p>
          <a:p>
            <a:pPr marL="800100" lvl="1" indent="-342900">
              <a:buFont typeface="+mj-lt"/>
              <a:buAutoNum type="arabicPeriod"/>
            </a:pPr>
            <a:r>
              <a:rPr lang="en-US" b="1" dirty="0"/>
              <a:t>Technical issues</a:t>
            </a:r>
          </a:p>
          <a:p>
            <a:pPr marL="1257300" lvl="2" indent="-342900">
              <a:buFont typeface="+mj-lt"/>
              <a:buAutoNum type="arabicPeriod"/>
            </a:pPr>
            <a:r>
              <a:rPr lang="en-US" dirty="0"/>
              <a:t>Describes any design or implementation issues involved in satisfying this requirement.</a:t>
            </a:r>
          </a:p>
          <a:p>
            <a:pPr marL="800100" lvl="1" indent="-342900">
              <a:buFont typeface="+mj-lt"/>
              <a:buAutoNum type="arabicPeriod"/>
            </a:pPr>
            <a:r>
              <a:rPr lang="en-US" b="1" dirty="0"/>
              <a:t>Cost and schedule</a:t>
            </a:r>
          </a:p>
          <a:p>
            <a:pPr marL="1257300" lvl="2" indent="-342900">
              <a:buFont typeface="+mj-lt"/>
              <a:buAutoNum type="arabicPeriod"/>
            </a:pPr>
            <a:r>
              <a:rPr lang="en-US" dirty="0"/>
              <a:t>Describes the relative or absolute costs of the system.</a:t>
            </a:r>
          </a:p>
          <a:p>
            <a:pPr marL="800100" lvl="1" indent="-342900">
              <a:buFont typeface="+mj-lt"/>
              <a:buAutoNum type="arabicPeriod"/>
            </a:pPr>
            <a:r>
              <a:rPr lang="en-US" b="1" dirty="0"/>
              <a:t>Risks</a:t>
            </a:r>
          </a:p>
          <a:p>
            <a:pPr marL="1257300" lvl="2" indent="-342900">
              <a:buFont typeface="+mj-lt"/>
              <a:buAutoNum type="arabicPeriod"/>
            </a:pPr>
            <a:r>
              <a:rPr lang="en-US" dirty="0"/>
              <a:t>Describes the circumstances under which this requirement might not able to be satisfied.</a:t>
            </a:r>
          </a:p>
          <a:p>
            <a:pPr marL="800100" lvl="1" indent="-342900">
              <a:buFont typeface="+mj-lt"/>
              <a:buAutoNum type="arabicPeriod"/>
            </a:pPr>
            <a:r>
              <a:rPr lang="en-US" b="1" dirty="0"/>
              <a:t>Dependencies with other requirements</a:t>
            </a:r>
          </a:p>
          <a:p>
            <a:pPr marL="1257300" lvl="2" indent="-342900">
              <a:buFont typeface="+mj-lt"/>
              <a:buAutoNum type="arabicPeriod"/>
            </a:pPr>
            <a:r>
              <a:rPr lang="en-US" dirty="0"/>
              <a:t>Describes interactions with other requirements.</a:t>
            </a:r>
          </a:p>
          <a:p>
            <a:pPr marL="800100" lvl="1" indent="-342900">
              <a:buFont typeface="+mj-lt"/>
              <a:buAutoNum type="arabicPeriod"/>
            </a:pPr>
            <a:r>
              <a:rPr lang="en-US" b="1" dirty="0"/>
              <a:t>Any other appropriate</a:t>
            </a:r>
          </a:p>
          <a:p>
            <a:pPr marL="457200" lvl="1" indent="0">
              <a:buNone/>
            </a:pPr>
            <a:endParaRPr lang="en-US" dirty="0"/>
          </a:p>
        </p:txBody>
      </p:sp>
    </p:spTree>
    <p:extLst>
      <p:ext uri="{BB962C8B-B14F-4D97-AF65-F5344CB8AC3E}">
        <p14:creationId xmlns:p14="http://schemas.microsoft.com/office/powerpoint/2010/main" val="4225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lvl="0" indent="0">
              <a:buNone/>
            </a:pPr>
            <a:r>
              <a:rPr lang="en-US" b="1" dirty="0"/>
              <a:t>4 Interface Requirements</a:t>
            </a:r>
          </a:p>
          <a:p>
            <a:pPr marL="0" indent="0">
              <a:buNone/>
            </a:pPr>
            <a:r>
              <a:rPr lang="en-US" dirty="0"/>
              <a:t>This section describes how the software interfaces with other software products or users for input or output. Examples of such interfaces include library routines, token streams, shared memory, data streams, and so forth.</a:t>
            </a:r>
          </a:p>
          <a:p>
            <a:pPr marL="457200" lvl="1" indent="0">
              <a:buNone/>
            </a:pPr>
            <a:r>
              <a:rPr lang="en-US" b="1" dirty="0"/>
              <a:t>4.1 User Interfaces</a:t>
            </a:r>
          </a:p>
          <a:p>
            <a:pPr marL="457200" lvl="1" indent="0">
              <a:buNone/>
            </a:pPr>
            <a:r>
              <a:rPr lang="en-US" dirty="0"/>
              <a:t>	Describes how this product interfaces with the user.</a:t>
            </a:r>
          </a:p>
          <a:p>
            <a:pPr marL="457200" lvl="1" indent="0">
              <a:buNone/>
            </a:pPr>
            <a:r>
              <a:rPr lang="en-US" dirty="0"/>
              <a:t>    4.1.1 GUI</a:t>
            </a:r>
          </a:p>
          <a:p>
            <a:pPr marL="457200" lvl="1" indent="0">
              <a:buNone/>
            </a:pPr>
            <a:r>
              <a:rPr lang="en-US" dirty="0"/>
              <a:t>              Describes the graphical user interface if present. This section should include a set of screen  	      dumps to illustrate user interface features.</a:t>
            </a:r>
          </a:p>
          <a:p>
            <a:pPr marL="457200" lvl="1" indent="0">
              <a:buNone/>
            </a:pPr>
            <a:r>
              <a:rPr lang="en-US" dirty="0"/>
              <a:t>    4.2 CLI</a:t>
            </a:r>
          </a:p>
          <a:p>
            <a:pPr marL="457200" lvl="1" indent="0">
              <a:buNone/>
            </a:pPr>
            <a:r>
              <a:rPr lang="en-US" dirty="0"/>
              <a:t>	       Describes the command-line interface if present. For each command, a description of all 	       arguments and example values and invocations should be provided.</a:t>
            </a:r>
          </a:p>
          <a:p>
            <a:pPr marL="457200" lvl="1" indent="0">
              <a:buNone/>
            </a:pPr>
            <a:r>
              <a:rPr lang="en-US" dirty="0"/>
              <a:t>    4.3 API </a:t>
            </a:r>
          </a:p>
          <a:p>
            <a:pPr marL="457200" lvl="1" indent="0">
              <a:buNone/>
            </a:pPr>
            <a:r>
              <a:rPr lang="en-US" dirty="0"/>
              <a:t>	       Describes the application programming interface, if present. </a:t>
            </a:r>
          </a:p>
          <a:p>
            <a:pPr marL="457200" lvl="1" indent="0">
              <a:buNone/>
            </a:pPr>
            <a:endParaRPr lang="en-US" dirty="0"/>
          </a:p>
          <a:p>
            <a:pPr marL="457200" lvl="1" indent="0">
              <a:buNone/>
            </a:pPr>
            <a:endParaRPr lang="en-US" dirty="0"/>
          </a:p>
          <a:p>
            <a:pPr marL="457200" lvl="1" indent="0">
              <a:buNone/>
            </a:pPr>
            <a:endParaRPr lang="en-US" b="1" dirty="0"/>
          </a:p>
          <a:p>
            <a:endParaRPr lang="en-US" dirty="0"/>
          </a:p>
        </p:txBody>
      </p:sp>
    </p:spTree>
    <p:extLst>
      <p:ext uri="{BB962C8B-B14F-4D97-AF65-F5344CB8AC3E}">
        <p14:creationId xmlns:p14="http://schemas.microsoft.com/office/powerpoint/2010/main" val="199973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a:bodyPr>
          <a:lstStyle/>
          <a:p>
            <a:pPr marL="457200" lvl="1" indent="0">
              <a:buNone/>
            </a:pPr>
            <a:r>
              <a:rPr lang="en-US" b="1" dirty="0"/>
              <a:t>4.2 Hardware Interfaces</a:t>
            </a:r>
            <a:endParaRPr lang="en-US" dirty="0"/>
          </a:p>
          <a:p>
            <a:pPr marL="457200" lvl="1" indent="0">
              <a:buNone/>
            </a:pPr>
            <a:r>
              <a:rPr lang="en-US" dirty="0"/>
              <a:t>Describes interfaces to hardware devices.</a:t>
            </a:r>
          </a:p>
          <a:p>
            <a:pPr marL="457200" lvl="1" indent="0">
              <a:buNone/>
            </a:pPr>
            <a:r>
              <a:rPr lang="en-US" b="1" dirty="0"/>
              <a:t>4.3 Communications Interfaces</a:t>
            </a:r>
          </a:p>
          <a:p>
            <a:pPr marL="457200" lvl="1" indent="0">
              <a:buNone/>
            </a:pPr>
            <a:r>
              <a:rPr lang="en-US" dirty="0"/>
              <a:t>Describes network interfaces.</a:t>
            </a:r>
          </a:p>
          <a:p>
            <a:pPr marL="457200" lvl="1" indent="0">
              <a:buNone/>
            </a:pPr>
            <a:r>
              <a:rPr lang="en-US" b="1" dirty="0"/>
              <a:t>4.3 Software Interfaces</a:t>
            </a:r>
          </a:p>
          <a:p>
            <a:pPr marL="457200" lvl="1" indent="0">
              <a:buNone/>
            </a:pPr>
            <a:r>
              <a:rPr lang="en-US" dirty="0"/>
              <a:t>Describes any remaining software interfaces not included above.</a:t>
            </a:r>
          </a:p>
          <a:p>
            <a:pPr marL="0" lvl="0" indent="0">
              <a:buNone/>
            </a:pPr>
            <a:r>
              <a:rPr lang="en-US" b="1" dirty="0"/>
              <a:t>5 Performance Requirements</a:t>
            </a:r>
          </a:p>
          <a:p>
            <a:pPr marL="0" indent="0">
              <a:buNone/>
            </a:pPr>
            <a:r>
              <a:rPr lang="en-US" dirty="0"/>
              <a:t>	Specifies speed and memory requirements.</a:t>
            </a:r>
          </a:p>
          <a:p>
            <a:pPr marL="0" lvl="0" indent="0">
              <a:buNone/>
            </a:pPr>
            <a:r>
              <a:rPr lang="en-US" b="1" dirty="0"/>
              <a:t>6 Design Constraints</a:t>
            </a:r>
          </a:p>
          <a:p>
            <a:pPr marL="0" indent="0">
              <a:buNone/>
            </a:pPr>
            <a:r>
              <a:rPr lang="en-US" dirty="0"/>
              <a:t>	Specifies any constraints for the design team such as software or hardware limitations.</a:t>
            </a:r>
            <a:br>
              <a:rPr lang="en-US" dirty="0"/>
            </a:b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45163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7 Other Non functional Attributes</a:t>
            </a:r>
          </a:p>
          <a:p>
            <a:pPr marL="0" indent="0">
              <a:buNone/>
            </a:pPr>
            <a:r>
              <a:rPr lang="en-US" dirty="0"/>
              <a:t>   Specification any other particular non functional attributes required by the system. </a:t>
            </a:r>
            <a:r>
              <a:rPr lang="en-US" dirty="0" err="1"/>
              <a:t>Suc</a:t>
            </a:r>
            <a:r>
              <a:rPr lang="en-US" dirty="0"/>
              <a:t> as</a:t>
            </a:r>
          </a:p>
          <a:p>
            <a:pPr marL="457200" lvl="1" indent="0">
              <a:buNone/>
            </a:pPr>
            <a:r>
              <a:rPr lang="en-US" dirty="0"/>
              <a:t> 7.1 Security</a:t>
            </a:r>
          </a:p>
          <a:p>
            <a:pPr marL="457200" lvl="1" indent="0">
              <a:buNone/>
            </a:pPr>
            <a:r>
              <a:rPr lang="en-US" dirty="0"/>
              <a:t> 7.2 Binary Compatibility</a:t>
            </a:r>
          </a:p>
          <a:p>
            <a:pPr marL="457200" lvl="1" indent="0">
              <a:buNone/>
            </a:pPr>
            <a:r>
              <a:rPr lang="en-US" dirty="0"/>
              <a:t> 7.3 Reliability</a:t>
            </a:r>
          </a:p>
          <a:p>
            <a:pPr marL="457200" lvl="1" indent="0">
              <a:buNone/>
            </a:pPr>
            <a:r>
              <a:rPr lang="en-US" dirty="0"/>
              <a:t>7.4 Maintainability</a:t>
            </a:r>
          </a:p>
          <a:p>
            <a:pPr marL="457200" lvl="1" indent="0">
              <a:buNone/>
            </a:pPr>
            <a:r>
              <a:rPr lang="en-US" dirty="0"/>
              <a:t>7.5 Portability</a:t>
            </a:r>
          </a:p>
          <a:p>
            <a:pPr marL="457200" lvl="1" indent="0">
              <a:buNone/>
            </a:pPr>
            <a:r>
              <a:rPr lang="en-US" dirty="0"/>
              <a:t>7.6 Extensibility</a:t>
            </a:r>
          </a:p>
          <a:p>
            <a:pPr marL="457200" lvl="1" indent="0">
              <a:buNone/>
            </a:pPr>
            <a:r>
              <a:rPr lang="en-US" dirty="0"/>
              <a:t>7.7 Reusability</a:t>
            </a:r>
          </a:p>
          <a:p>
            <a:pPr marL="457200" lvl="1" indent="0">
              <a:buNone/>
            </a:pPr>
            <a:r>
              <a:rPr lang="en-US" dirty="0"/>
              <a:t>7.8 Application Compatibility</a:t>
            </a:r>
          </a:p>
          <a:p>
            <a:pPr marL="457200" lvl="1" indent="0">
              <a:buNone/>
            </a:pPr>
            <a:r>
              <a:rPr lang="en-US" dirty="0"/>
              <a:t>7.9 Resource Utilization</a:t>
            </a:r>
          </a:p>
          <a:p>
            <a:pPr marL="457200" lvl="1" indent="0">
              <a:buNone/>
            </a:pPr>
            <a:r>
              <a:rPr lang="en-US" dirty="0"/>
              <a:t>7.10 Serviceability </a:t>
            </a:r>
          </a:p>
          <a:p>
            <a:pPr marL="457200" lvl="1" indent="0">
              <a:buNone/>
            </a:pPr>
            <a:r>
              <a:rPr lang="en-US" dirty="0"/>
              <a:t>Others as </a:t>
            </a:r>
            <a:r>
              <a:rPr lang="en-US" dirty="0" err="1"/>
              <a:t>appripriate</a:t>
            </a:r>
            <a:endParaRPr lang="en-US" dirty="0"/>
          </a:p>
        </p:txBody>
      </p:sp>
    </p:spTree>
    <p:extLst>
      <p:ext uri="{BB962C8B-B14F-4D97-AF65-F5344CB8AC3E}">
        <p14:creationId xmlns:p14="http://schemas.microsoft.com/office/powerpoint/2010/main" val="182227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104900" y="1600199"/>
            <a:ext cx="9982200" cy="5159523"/>
          </a:xfrm>
        </p:spPr>
        <p:txBody>
          <a:bodyPr>
            <a:normAutofit fontScale="92500" lnSpcReduction="20000"/>
          </a:bodyPr>
          <a:lstStyle/>
          <a:p>
            <a:pPr marL="0" indent="0">
              <a:buNone/>
            </a:pPr>
            <a:r>
              <a:rPr lang="en-US" b="1" dirty="0"/>
              <a:t>8 Operational Scenarios</a:t>
            </a:r>
          </a:p>
          <a:p>
            <a:pPr marL="0" indent="0">
              <a:buNone/>
            </a:pPr>
            <a:r>
              <a:rPr lang="en-US" dirty="0"/>
              <a:t>    This section should describe a set of scenarios the illustrate , from the users perspective, what will be experiences when utilizing the system under various situations.</a:t>
            </a:r>
          </a:p>
          <a:p>
            <a:pPr marL="0" indent="0">
              <a:buNone/>
            </a:pPr>
            <a:r>
              <a:rPr lang="en-US" b="1" dirty="0"/>
              <a:t>9 Preliminary schedule</a:t>
            </a:r>
          </a:p>
          <a:p>
            <a:pPr marL="0" indent="0">
              <a:buNone/>
            </a:pPr>
            <a:r>
              <a:rPr lang="en-US" dirty="0"/>
              <a:t>  this section provides an initial version of the project plan, including the major task to be accomplished, their interdependencies and their tentative start/stop dates.</a:t>
            </a:r>
          </a:p>
          <a:p>
            <a:pPr marL="0" indent="0">
              <a:buNone/>
            </a:pPr>
            <a:r>
              <a:rPr lang="en-US" b="1" dirty="0"/>
              <a:t>10 Preliminary Budget</a:t>
            </a:r>
          </a:p>
          <a:p>
            <a:pPr marL="0" indent="0">
              <a:buNone/>
            </a:pPr>
            <a:r>
              <a:rPr lang="en-US" dirty="0"/>
              <a:t>   This section provides an initial budget for the project.</a:t>
            </a:r>
          </a:p>
          <a:p>
            <a:pPr marL="0" indent="0">
              <a:buNone/>
            </a:pPr>
            <a:r>
              <a:rPr lang="en-US" b="1" dirty="0"/>
              <a:t>11. Appendices</a:t>
            </a:r>
          </a:p>
          <a:p>
            <a:pPr marL="0" indent="0">
              <a:buNone/>
            </a:pPr>
            <a:r>
              <a:rPr lang="en-US" dirty="0"/>
              <a:t>   11.1 Definitions, Acronyms, Abbreviations</a:t>
            </a:r>
          </a:p>
          <a:p>
            <a:pPr marL="0" indent="0">
              <a:buNone/>
            </a:pPr>
            <a:r>
              <a:rPr lang="en-US" dirty="0"/>
              <a:t>           provides definitions terms, and acronyms, can be provided.</a:t>
            </a:r>
          </a:p>
          <a:p>
            <a:pPr marL="0" indent="0">
              <a:buNone/>
            </a:pPr>
            <a:r>
              <a:rPr lang="en-US" dirty="0"/>
              <a:t>    11.2 References</a:t>
            </a:r>
          </a:p>
          <a:p>
            <a:pPr marL="0" indent="0">
              <a:buNone/>
            </a:pPr>
            <a:r>
              <a:rPr lang="en-US" dirty="0"/>
              <a:t>            Provides complete citations to all documents an meetings referenced</a:t>
            </a:r>
          </a:p>
        </p:txBody>
      </p:sp>
    </p:spTree>
    <p:extLst>
      <p:ext uri="{BB962C8B-B14F-4D97-AF65-F5344CB8AC3E}">
        <p14:creationId xmlns:p14="http://schemas.microsoft.com/office/powerpoint/2010/main" val="13262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2.7.1 Characteristics of Good SRS</a:t>
            </a:r>
            <a:endParaRPr lang="en-US" dirty="0"/>
          </a:p>
        </p:txBody>
      </p:sp>
      <p:sp>
        <p:nvSpPr>
          <p:cNvPr id="3" name="Content Placeholder 2"/>
          <p:cNvSpPr>
            <a:spLocks noGrp="1"/>
          </p:cNvSpPr>
          <p:nvPr>
            <p:ph idx="1"/>
          </p:nvPr>
        </p:nvSpPr>
        <p:spPr>
          <a:xfrm>
            <a:off x="1104900" y="1600199"/>
            <a:ext cx="9982200" cy="5099703"/>
          </a:xfrm>
        </p:spPr>
        <p:txBody>
          <a:bodyPr>
            <a:normAutofit fontScale="92500" lnSpcReduction="10000"/>
          </a:bodyPr>
          <a:lstStyle/>
          <a:p>
            <a:r>
              <a:rPr lang="en-US" dirty="0"/>
              <a:t>Various characteristics of SRS are</a:t>
            </a:r>
          </a:p>
          <a:p>
            <a:pPr lvl="1"/>
            <a:r>
              <a:rPr lang="en-US" dirty="0"/>
              <a:t>Correct </a:t>
            </a:r>
          </a:p>
          <a:p>
            <a:pPr marL="914400" lvl="2" indent="0">
              <a:buNone/>
            </a:pPr>
            <a:r>
              <a:rPr lang="en-US" dirty="0"/>
              <a:t>The SRS must be correct. That means all the requirements must be correctly mentioned, or the requirement must be realistic  by nature. For instance: while developing a word  processing software, if there is a  requirement for spell check facility and If software can not find the spelling errors from the document, then that means requirement is incorrect.</a:t>
            </a:r>
          </a:p>
          <a:p>
            <a:pPr lvl="1"/>
            <a:r>
              <a:rPr lang="en-US" dirty="0"/>
              <a:t>Complete</a:t>
            </a:r>
          </a:p>
          <a:p>
            <a:pPr marL="914400" lvl="2" indent="0">
              <a:buNone/>
            </a:pPr>
            <a:r>
              <a:rPr lang="en-US" dirty="0"/>
              <a:t>To make the SRS complete, it should be specified what a software designer want tot create a software. The SRS s said to be complete only in following situations</a:t>
            </a:r>
          </a:p>
          <a:p>
            <a:pPr marL="1257300" lvl="2" indent="-342900">
              <a:buAutoNum type="arabicParenR"/>
            </a:pPr>
            <a:r>
              <a:rPr lang="en-US" dirty="0"/>
              <a:t>When SRS consists of all the requirements related to functionality, performance, attributes, design constraints or external interfaces.</a:t>
            </a:r>
          </a:p>
          <a:p>
            <a:pPr marL="1257300" lvl="2" indent="-342900">
              <a:buAutoNum type="arabicParenR"/>
            </a:pPr>
            <a:r>
              <a:rPr lang="en-US" dirty="0"/>
              <a:t>When labels and corresponding references are mentioned for all the figures, diagrams and tables in the SRS.</a:t>
            </a:r>
          </a:p>
          <a:p>
            <a:pPr marL="1257300" lvl="2" indent="-342900">
              <a:buAutoNum type="arabicParenR"/>
            </a:pPr>
            <a:r>
              <a:rPr lang="en-US" dirty="0"/>
              <a:t>When expected responses to the input data is mentioned by considering validity and invalidity of an input.  </a:t>
            </a:r>
          </a:p>
          <a:p>
            <a:pPr lvl="1"/>
            <a:r>
              <a:rPr lang="en-US" dirty="0"/>
              <a:t>Unambiguous</a:t>
            </a:r>
          </a:p>
          <a:p>
            <a:pPr marL="914400" lvl="2" indent="0">
              <a:buNone/>
            </a:pPr>
            <a:r>
              <a:rPr lang="en-US" dirty="0"/>
              <a:t>When requirements are understood correctly then only unambiguous SRS cab be written. Unambiguous specification means only one interpretation can be made from the specified requirements. In other words, there should be an unique interpretation of each statement in SRS. If for particular term there are multiple meanings then, those terms should be mentioned in glossary with proper meaning. The requirements should not be mentioned in the same manner.</a:t>
            </a:r>
          </a:p>
          <a:p>
            <a:pPr marL="914400" lvl="2" indent="0">
              <a:buNone/>
            </a:pPr>
            <a:r>
              <a:rPr lang="en-US" dirty="0"/>
              <a:t>After preparing SRS, it should be reviewed by third party. Normally SRS is written in some natural language like SRS. The SRS can be examined with the help of language processors, so the lexical, syntactic and semantic errors can be exposed.</a:t>
            </a:r>
          </a:p>
          <a:p>
            <a:pPr marL="0" indent="0">
              <a:buNone/>
            </a:pPr>
            <a:br>
              <a:rPr lang="en-US" dirty="0"/>
            </a:br>
            <a:endParaRPr lang="en-US" dirty="0"/>
          </a:p>
        </p:txBody>
      </p:sp>
    </p:spTree>
    <p:extLst>
      <p:ext uri="{BB962C8B-B14F-4D97-AF65-F5344CB8AC3E}">
        <p14:creationId xmlns:p14="http://schemas.microsoft.com/office/powerpoint/2010/main" val="94159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2.1 Introduction</a:t>
            </a:r>
          </a:p>
        </p:txBody>
      </p:sp>
      <p:sp>
        <p:nvSpPr>
          <p:cNvPr id="14" name="Content Placeholder 13"/>
          <p:cNvSpPr>
            <a:spLocks noGrp="1"/>
          </p:cNvSpPr>
          <p:nvPr>
            <p:ph idx="1"/>
          </p:nvPr>
        </p:nvSpPr>
        <p:spPr/>
        <p:txBody>
          <a:bodyPr>
            <a:noAutofit/>
          </a:bodyPr>
          <a:lstStyle/>
          <a:p>
            <a:pPr algn="just"/>
            <a:r>
              <a:rPr lang="en-US" dirty="0"/>
              <a:t>In requirement engineering there is a systematic use of principles, technique and tools for cost effective analysis, documentation and user needs. Both the software engineer and customer like an active role in requirement engineering.</a:t>
            </a:r>
          </a:p>
          <a:p>
            <a:pPr algn="just"/>
            <a:r>
              <a:rPr lang="en-US" dirty="0"/>
              <a:t>In this chapter we will discuss the concept of user and functional requirements. We describe functional and non functional requirements. Finally we will learn how software requirements may be organized in requirements document.</a:t>
            </a:r>
          </a:p>
          <a:p>
            <a:pPr marL="0" indent="0" algn="just">
              <a:buNone/>
            </a:pPr>
            <a:r>
              <a:rPr lang="en-US" b="1" dirty="0"/>
              <a:t>What is requirement engineering ?</a:t>
            </a:r>
          </a:p>
          <a:p>
            <a:pPr algn="just"/>
            <a:endParaRPr lang="en-US" dirty="0"/>
          </a:p>
          <a:p>
            <a:pPr algn="just"/>
            <a:endParaRPr lang="en-US" dirty="0"/>
          </a:p>
          <a:p>
            <a:pPr algn="just"/>
            <a:r>
              <a:rPr lang="en-US" dirty="0"/>
              <a:t>The requirements themselves are the descriptions of the system services and constraints that are generated during the requirements engineering process.</a:t>
            </a:r>
          </a:p>
          <a:p>
            <a:pPr algn="just"/>
            <a:endParaRPr lang="en-US" dirty="0"/>
          </a:p>
          <a:p>
            <a:pPr algn="just"/>
            <a:endParaRPr lang="en-US" dirty="0"/>
          </a:p>
        </p:txBody>
      </p:sp>
      <p:sp>
        <p:nvSpPr>
          <p:cNvPr id="2" name="Rectangle 1"/>
          <p:cNvSpPr/>
          <p:nvPr/>
        </p:nvSpPr>
        <p:spPr>
          <a:xfrm>
            <a:off x="1367327" y="4165371"/>
            <a:ext cx="9101271" cy="974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Requirement engineering is process of </a:t>
            </a:r>
          </a:p>
          <a:p>
            <a:pPr marL="285750" indent="-285750">
              <a:buFont typeface="Arial" panose="020B0604020202020204" pitchFamily="34" charset="0"/>
              <a:buChar char="•"/>
            </a:pPr>
            <a:r>
              <a:rPr lang="en-US" dirty="0"/>
              <a:t>Establishing the services that customer requires from a system.</a:t>
            </a:r>
          </a:p>
          <a:p>
            <a:pPr marL="285750" indent="-285750">
              <a:buFont typeface="Arial" panose="020B0604020202020204" pitchFamily="34" charset="0"/>
              <a:buChar char="•"/>
            </a:pPr>
            <a:r>
              <a:rPr lang="en-US" dirty="0"/>
              <a:t>And constrains under which it operates and is developed.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Autofit/>
          </a:bodyPr>
          <a:lstStyle/>
          <a:p>
            <a:pPr lvl="1"/>
            <a:r>
              <a:rPr lang="en-US" sz="1400" dirty="0"/>
              <a:t>Consistent </a:t>
            </a:r>
          </a:p>
          <a:p>
            <a:pPr marL="914400" lvl="2" indent="0">
              <a:buNone/>
            </a:pPr>
            <a:r>
              <a:rPr lang="en-US" sz="1200" dirty="0"/>
              <a:t>If there are not conflicts in the specified requirements then SRS is said to be consistent. Three types of conflicts that may occur in a SRS.</a:t>
            </a:r>
          </a:p>
          <a:p>
            <a:pPr marL="1314450" lvl="2" indent="-400050">
              <a:buFont typeface="+mj-lt"/>
              <a:buAutoNum type="romanUcPeriod"/>
            </a:pPr>
            <a:r>
              <a:rPr lang="en-US" sz="1200" dirty="0"/>
              <a:t>Logical or temporal conflict : when on requirement specifies that event X should occur before event  Y and if another requirement specifies that event Y should occur before event X.</a:t>
            </a:r>
          </a:p>
          <a:p>
            <a:pPr marL="1314450" lvl="2" indent="-400050">
              <a:buFont typeface="+mj-lt"/>
              <a:buAutoNum type="romanUcPeriod"/>
            </a:pPr>
            <a:r>
              <a:rPr lang="en-US" sz="1200" dirty="0"/>
              <a:t>Characteristics conflicts of real word object: if one requirement suggests to make use of “ radio button “ and other specifies the “check box button” then it represents conflicting characteristics.</a:t>
            </a:r>
          </a:p>
          <a:p>
            <a:pPr marL="1314450" lvl="2" indent="-400050">
              <a:buFont typeface="+mj-lt"/>
              <a:buAutoNum type="romanUcPeriod"/>
            </a:pPr>
            <a:r>
              <a:rPr lang="en-US" sz="1200" dirty="0"/>
              <a:t>Two different descriptions about the same real world object: if one requirement is specifying “Enter” and other specifies “submit” then it describes one and the same action. </a:t>
            </a:r>
          </a:p>
          <a:p>
            <a:pPr lvl="1"/>
            <a:r>
              <a:rPr lang="en-US" sz="1400" dirty="0"/>
              <a:t>Stability</a:t>
            </a:r>
          </a:p>
          <a:p>
            <a:pPr marL="914400" lvl="2" indent="0">
              <a:buNone/>
            </a:pPr>
            <a:r>
              <a:rPr lang="en-US" sz="1200" dirty="0"/>
              <a:t>In SRS, it is not possible to specify all the requirements. The SRS must contain all the essential requirements. Each requirement must be clear and explicit. </a:t>
            </a:r>
          </a:p>
          <a:p>
            <a:pPr lvl="1"/>
            <a:r>
              <a:rPr lang="en-US" sz="1400" dirty="0"/>
              <a:t>Verifiable</a:t>
            </a:r>
          </a:p>
          <a:p>
            <a:pPr marL="914400" lvl="2" indent="0">
              <a:buNone/>
            </a:pPr>
            <a:r>
              <a:rPr lang="en-US" sz="1200" dirty="0"/>
              <a:t>The SRS should be written in such a manner that the requirements that are specified within it must be satisfied by the software.</a:t>
            </a:r>
          </a:p>
          <a:p>
            <a:pPr marL="914400" lvl="2" indent="0">
              <a:buNone/>
            </a:pPr>
            <a:r>
              <a:rPr lang="en-US" sz="1200" dirty="0"/>
              <a:t>For instance “The GUI should look good” this requirement is not verifiable because one cannot specifically define “what is mean by good?”.</a:t>
            </a:r>
          </a:p>
          <a:p>
            <a:pPr lvl="1"/>
            <a:r>
              <a:rPr lang="en-US" sz="1400" dirty="0"/>
              <a:t>Traceable </a:t>
            </a:r>
          </a:p>
          <a:p>
            <a:pPr marL="914400" lvl="2" indent="0">
              <a:buNone/>
            </a:pPr>
            <a:r>
              <a:rPr lang="en-US" sz="1200" dirty="0"/>
              <a:t>If origin of requirement is properly given or references of the requirements are correctly mentioned then such a requirement is called as traceable requirement. Various types of traceability are</a:t>
            </a:r>
          </a:p>
          <a:p>
            <a:pPr marL="1257300" lvl="2" indent="-342900">
              <a:buFont typeface="+mj-lt"/>
              <a:buAutoNum type="arabicPeriod"/>
            </a:pPr>
            <a:r>
              <a:rPr lang="en-US" sz="1200" dirty="0"/>
              <a:t>Forward Traceability : Each requirement is referred in the SRS document by its unique name or reference number.</a:t>
            </a:r>
          </a:p>
          <a:p>
            <a:pPr marL="1257300" lvl="2" indent="-342900">
              <a:buFont typeface="+mj-lt"/>
              <a:buAutoNum type="arabicPeriod"/>
            </a:pPr>
            <a:r>
              <a:rPr lang="en-US" sz="1200" dirty="0"/>
              <a:t>Backward Traceability : If the reference to the requirement is mentioned in earlier document, then it is backward traceability.</a:t>
            </a:r>
          </a:p>
          <a:p>
            <a:endParaRPr lang="en-US" sz="1800" dirty="0"/>
          </a:p>
        </p:txBody>
      </p:sp>
    </p:spTree>
    <p:extLst>
      <p:ext uri="{BB962C8B-B14F-4D97-AF65-F5344CB8AC3E}">
        <p14:creationId xmlns:p14="http://schemas.microsoft.com/office/powerpoint/2010/main" val="75125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2.7.2 Example of SRS</a:t>
            </a:r>
          </a:p>
        </p:txBody>
      </p:sp>
      <p:sp>
        <p:nvSpPr>
          <p:cNvPr id="3" name="Content Placeholder 2"/>
          <p:cNvSpPr>
            <a:spLocks noGrp="1"/>
          </p:cNvSpPr>
          <p:nvPr>
            <p:ph idx="1"/>
          </p:nvPr>
        </p:nvSpPr>
        <p:spPr/>
        <p:txBody>
          <a:bodyPr/>
          <a:lstStyle/>
          <a:p>
            <a:pPr marL="0" indent="0" algn="ctr">
              <a:buNone/>
            </a:pPr>
            <a:r>
              <a:rPr lang="en-US" b="1" i="1" dirty="0"/>
              <a:t>Software Requirements Specification</a:t>
            </a:r>
          </a:p>
          <a:p>
            <a:pPr marL="0" indent="0" algn="ctr">
              <a:buNone/>
            </a:pPr>
            <a:r>
              <a:rPr lang="en-US" b="1" i="1" dirty="0"/>
              <a:t>For</a:t>
            </a:r>
          </a:p>
          <a:p>
            <a:pPr marL="0" indent="0" algn="ctr">
              <a:buNone/>
            </a:pPr>
            <a:r>
              <a:rPr lang="en-US" b="1" i="1" dirty="0"/>
              <a:t>Attendance Maintenance System</a:t>
            </a:r>
          </a:p>
          <a:p>
            <a:pPr marL="0" indent="0" algn="ctr">
              <a:buNone/>
            </a:pPr>
            <a:r>
              <a:rPr lang="en-US" i="1" dirty="0"/>
              <a:t>Prepared by </a:t>
            </a:r>
            <a:r>
              <a:rPr lang="en-US" i="1" dirty="0" err="1"/>
              <a:t>Atijali</a:t>
            </a:r>
            <a:endParaRPr lang="en-US" i="1" dirty="0"/>
          </a:p>
          <a:p>
            <a:pPr marL="0" indent="0" algn="ctr">
              <a:buNone/>
            </a:pPr>
            <a:r>
              <a:rPr lang="en-US" i="1" dirty="0"/>
              <a:t>December 1, 2007</a:t>
            </a:r>
            <a:br>
              <a:rPr lang="en-US" i="1" dirty="0"/>
            </a:br>
            <a:r>
              <a:rPr lang="en-US" i="1" dirty="0"/>
              <a:t>Release 1.0</a:t>
            </a:r>
          </a:p>
          <a:p>
            <a:pPr marL="0" indent="0" algn="ctr">
              <a:buNone/>
            </a:pPr>
            <a:r>
              <a:rPr lang="en-US" i="1" dirty="0"/>
              <a:t>Version 1.0</a:t>
            </a:r>
          </a:p>
          <a:p>
            <a:pPr marL="0" indent="0" algn="ctr">
              <a:buNone/>
            </a:pPr>
            <a:endParaRPr lang="en-US" dirty="0"/>
          </a:p>
        </p:txBody>
      </p:sp>
    </p:spTree>
    <p:extLst>
      <p:ext uri="{BB962C8B-B14F-4D97-AF65-F5344CB8AC3E}">
        <p14:creationId xmlns:p14="http://schemas.microsoft.com/office/powerpoint/2010/main" val="372377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104900" y="1189610"/>
            <a:ext cx="6474849"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1pPr>
            <a:lvl2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2pPr>
            <a:lvl3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3pPr>
            <a:lvl4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4pPr>
            <a:lvl5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5pPr>
            <a:lvl6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6pPr>
            <a:lvl7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7pPr>
            <a:lvl8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8pPr>
            <a:lvl9pPr eaLnBrk="0" fontAlgn="base" hangingPunct="0">
              <a:spcBef>
                <a:spcPct val="0"/>
              </a:spcBef>
              <a:spcAft>
                <a:spcPct val="0"/>
              </a:spcAft>
              <a:tabLst>
                <a:tab pos="925513" algn="l"/>
                <a:tab pos="62293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25513" algn="l"/>
                <a:tab pos="6229350" algn="r"/>
              </a:tabLst>
            </a:pPr>
            <a:r>
              <a:rPr kumimoji="0" lang="en-US" sz="1600" b="1" i="0" u="none" strike="noStrike" cap="none" normalizeH="0" baseline="0" dirty="0">
                <a:ln>
                  <a:noFill/>
                </a:ln>
                <a:solidFill>
                  <a:srgbClr val="000000"/>
                </a:solidFill>
                <a:effectLst/>
                <a:latin typeface="Arial" panose="020B0604020202020204" pitchFamily="34" charset="0"/>
                <a:ea typeface="Arial" panose="020B0604020202020204" pitchFamily="34" charset="0"/>
              </a:rPr>
              <a:t>T</a:t>
            </a:r>
            <a:r>
              <a:rPr kumimoji="0" lang="en-US" sz="1600" b="1" i="0" u="none" strike="noStrike" cap="none" normalizeH="0" baseline="0" dirty="0" bmk="">
                <a:ln>
                  <a:noFill/>
                </a:ln>
                <a:solidFill>
                  <a:srgbClr val="000000"/>
                </a:solidFill>
                <a:effectLst/>
                <a:latin typeface="Arial" panose="020B0604020202020204" pitchFamily="34" charset="0"/>
                <a:ea typeface="Arial" panose="020B0604020202020204" pitchFamily="34" charset="0"/>
              </a:rPr>
              <a:t>able of Contents</a:t>
            </a:r>
            <a:endParaRPr kumimoji="0" 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tab pos="925513" algn="l"/>
                <a:tab pos="6229350" algn="r"/>
              </a:tabLst>
            </a:pPr>
            <a:r>
              <a:rPr kumimoji="0" lang="en-US" sz="1200" b="0" i="0" u="none" strike="noStrike" cap="none" normalizeH="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hlinkClick r:id="" action="ppaction://noaction"/>
              </a:rPr>
              <a:t>1. Introduction	1</a:t>
            </a:r>
            <a:endParaRPr kumimoji="0" 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tab pos="925513" algn="l"/>
                <a:tab pos="6229350" algn="r"/>
              </a:tabLst>
            </a:pPr>
            <a:r>
              <a:rPr kumimoji="0" lang="en-US" sz="1200" b="0" i="0" u="none" strike="noStrike" cap="none" normalizeH="0" baseline="0" dirty="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Purpose	1</a:t>
            </a:r>
            <a:endParaRPr kumimoji="0" 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tab pos="925513" algn="l"/>
                <a:tab pos="6229350" algn="r"/>
              </a:tabLst>
            </a:pPr>
            <a:r>
              <a:rPr kumimoji="0" lang="en-US" sz="1200" b="0" i="0" u="none" strike="noStrike" cap="none" normalizeH="0" baseline="0" dirty="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Scope	1</a:t>
            </a:r>
            <a:endParaRPr kumimoji="0" 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tab pos="925513" algn="l"/>
                <a:tab pos="6229350" algn="r"/>
              </a:tabLst>
            </a:pPr>
            <a:r>
              <a:rPr kumimoji="0" lang="en-US" sz="1200" b="0" i="0" u="none" strike="noStrike" cap="none" normalizeH="0" baseline="0" dirty="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Overview	1</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925513" algn="l"/>
                <a:tab pos="6229350" algn="r"/>
              </a:tabLst>
            </a:pPr>
            <a:r>
              <a:rPr kumimoji="0" lang="en-US" sz="1200" b="0" i="0" u="none" strike="noStrike" cap="none" normalizeH="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hlinkClick r:id="" action="ppaction://noaction"/>
              </a:rPr>
              <a:t>2. General Description	 1</a:t>
            </a:r>
            <a:endParaRPr kumimoji="0" 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tab pos="925513" algn="l"/>
                <a:tab pos="6229350" algn="r"/>
              </a:tabLst>
            </a:pPr>
            <a:r>
              <a:rPr kumimoji="0" lang="en-US" sz="1200" b="0" i="0" u="none" strike="noStrike" cap="none" normalizeH="0" baseline="0" dirty="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User Manual	1</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925513" algn="l"/>
                <a:tab pos="6229350" algn="r"/>
              </a:tabLst>
            </a:pPr>
            <a:r>
              <a:rPr kumimoji="0" lang="en-US" sz="1200" b="0" i="0" u="none" strike="noStrike" cap="none" normalizeH="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hlinkClick r:id="" action="ppaction://noaction"/>
              </a:rPr>
              <a:t>3. Functional Requirements	 1</a:t>
            </a:r>
            <a:endParaRPr kumimoji="0" 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000000"/>
              </a:buClr>
              <a:buSzPct val="100000"/>
              <a:buFontTx/>
              <a:buAutoNum type="arabicPeriod"/>
              <a:tabLst>
                <a:tab pos="925513" algn="l"/>
                <a:tab pos="6229350" algn="r"/>
              </a:tabLst>
            </a:pPr>
            <a:r>
              <a:rPr kumimoji="0" lang="en-US" sz="1200" b="0" i="0" u="none" strike="noStrike" cap="none" normalizeH="0" baseline="0" dirty="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Description	2</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25513" algn="l"/>
                <a:tab pos="6229350" algn="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1157654" y="2718405"/>
            <a:ext cx="6342184" cy="3370153"/>
          </a:xfrm>
          <a:prstGeom prst="rect">
            <a:avLst/>
          </a:prstGeom>
        </p:spPr>
        <p:txBody>
          <a:bodyPr wrap="square">
            <a:spAutoFit/>
          </a:bodyPr>
          <a:lstStyle/>
          <a:p>
            <a:pPr lvl="0" eaLnBrk="0" fontAlgn="base" hangingPunct="0">
              <a:spcBef>
                <a:spcPct val="0"/>
              </a:spcBef>
              <a:spcAft>
                <a:spcPct val="0"/>
              </a:spcAft>
              <a:tabLst>
                <a:tab pos="238125" algn="l"/>
                <a:tab pos="6243638" algn="r"/>
              </a:tabLst>
            </a:pPr>
            <a:endPar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Technical Issues. .</a:t>
            </a:r>
            <a:endParaRPr lang="en-US" sz="800" dirty="0"/>
          </a:p>
          <a:p>
            <a:pPr lvl="0" eaLnBrk="0" fontAlgn="base" hangingPunct="0">
              <a:spcBef>
                <a:spcPct val="0"/>
              </a:spcBef>
              <a:spcAft>
                <a:spcPct val="0"/>
              </a:spcAft>
              <a:tabLst>
                <a:tab pos="238125" algn="l"/>
                <a:tab pos="6243638" algn="r"/>
              </a:tabLst>
            </a:pPr>
            <a:r>
              <a:rPr lang="en-US" sz="1200" dirty="0">
                <a:solidFill>
                  <a:srgbClr val="000000"/>
                </a:solidFill>
                <a:latin typeface="Arial" panose="020B0604020202020204" pitchFamily="34" charset="0"/>
                <a:ea typeface="Arial" panose="020B0604020202020204" pitchFamily="34" charset="0"/>
              </a:rPr>
              <a:t>4. Interface Requirements	</a:t>
            </a:r>
            <a:endParaRPr lang="en-US" sz="800" dirty="0">
              <a:latin typeface="Arial" panose="020B0604020202020204" pitchFamily="34" charset="0"/>
            </a:endParaRPr>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GUI	</a:t>
            </a:r>
            <a:endParaRPr lang="en-US" sz="800" dirty="0"/>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Hardware Interface	3</a:t>
            </a:r>
            <a:endParaRPr lang="en-US" sz="800" dirty="0"/>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Software Interface	3</a:t>
            </a:r>
            <a:endParaRPr lang="en-US" sz="800" dirty="0"/>
          </a:p>
          <a:p>
            <a:pPr lvl="0" eaLnBrk="0" fontAlgn="base" hangingPunct="0">
              <a:spcBef>
                <a:spcPct val="0"/>
              </a:spcBef>
              <a:spcAft>
                <a:spcPct val="0"/>
              </a:spcAft>
              <a:tabLst>
                <a:tab pos="238125" algn="l"/>
                <a:tab pos="6243638" algn="r"/>
              </a:tabLst>
            </a:pPr>
            <a:r>
              <a:rPr lang="en-US" sz="1200" dirty="0">
                <a:solidFill>
                  <a:srgbClr val="000000"/>
                </a:solidFill>
                <a:latin typeface="Arial" panose="020B0604020202020204" pitchFamily="34" charset="0"/>
                <a:ea typeface="Arial" panose="020B0604020202020204" pitchFamily="34" charset="0"/>
                <a:cs typeface="Arial" panose="020B0604020202020204" pitchFamily="34" charset="0"/>
                <a:hlinkClick r:id="" action="ppaction://noaction"/>
              </a:rPr>
              <a:t>5. Performance Requirements	4</a:t>
            </a:r>
            <a:br>
              <a:rPr lang="en-US" sz="1200" dirty="0">
                <a:solidFill>
                  <a:srgbClr val="000000"/>
                </a:solidFill>
                <a:ea typeface="Arial" panose="020B0604020202020204" pitchFamily="34" charset="0"/>
              </a:rPr>
            </a:br>
            <a:endParaRPr lang="en-US" sz="800" dirty="0">
              <a:latin typeface="Arial" panose="020B0604020202020204" pitchFamily="34" charset="0"/>
            </a:endParaRPr>
          </a:p>
          <a:p>
            <a:pPr lvl="0" eaLnBrk="0" fontAlgn="base" hangingPunct="0">
              <a:spcBef>
                <a:spcPct val="0"/>
              </a:spcBef>
              <a:spcAft>
                <a:spcPct val="0"/>
              </a:spcAft>
              <a:tabLst>
                <a:tab pos="238125" algn="l"/>
                <a:tab pos="6243638" algn="r"/>
              </a:tabLst>
            </a:pPr>
            <a:r>
              <a:rPr lang="en-US" sz="1200" dirty="0">
                <a:solidFill>
                  <a:srgbClr val="000000"/>
                </a:solidFill>
                <a:latin typeface="Arial" panose="020B0604020202020204" pitchFamily="34" charset="0"/>
                <a:ea typeface="Arial" panose="020B0604020202020204" pitchFamily="34" charset="0"/>
                <a:cs typeface="Arial" panose="020B0604020202020204" pitchFamily="34" charset="0"/>
                <a:hlinkClick r:id="" action="ppaction://noaction"/>
              </a:rPr>
              <a:t>6. Design Constraints 		4</a:t>
            </a:r>
            <a:endParaRPr lang="en-US" sz="800" dirty="0"/>
          </a:p>
          <a:p>
            <a:pPr lvl="0" eaLnBrk="0" fontAlgn="base" hangingPunct="0">
              <a:spcBef>
                <a:spcPct val="0"/>
              </a:spcBef>
              <a:spcAft>
                <a:spcPct val="0"/>
              </a:spcAft>
              <a:tabLst>
                <a:tab pos="238125" algn="l"/>
                <a:tab pos="6243638" algn="r"/>
              </a:tabLst>
            </a:pPr>
            <a:r>
              <a:rPr lang="en-US" sz="1200" dirty="0">
                <a:solidFill>
                  <a:srgbClr val="000000"/>
                </a:solidFill>
                <a:latin typeface="Arial" panose="020B0604020202020204" pitchFamily="34" charset="0"/>
                <a:ea typeface="Arial" panose="020B0604020202020204" pitchFamily="34" charset="0"/>
                <a:hlinkClick r:id="" action="ppaction://noaction"/>
              </a:rPr>
              <a:t>7. Other Non functional Attributes	 4</a:t>
            </a:r>
            <a:endParaRPr lang="en-US" sz="800" dirty="0">
              <a:latin typeface="Arial" panose="020B0604020202020204" pitchFamily="34" charset="0"/>
            </a:endParaRPr>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Security	5</a:t>
            </a:r>
            <a:endParaRPr lang="en-US" sz="800" dirty="0"/>
          </a:p>
          <a:p>
            <a:pPr lvl="1" eaLnBrk="0" fontAlgn="base" hangingPunct="0">
              <a:spcBef>
                <a:spcPct val="0"/>
              </a:spcBef>
              <a:spcAft>
                <a:spcPct val="0"/>
              </a:spcAft>
              <a:buClr>
                <a:srgbClr val="000000"/>
              </a:buClr>
              <a:buFontTx/>
              <a:buAutoNum type="arabicPeriod"/>
              <a:tabLst>
                <a:tab pos="238125" algn="l"/>
                <a:tab pos="6243638" algn="r"/>
              </a:tabLst>
            </a:pPr>
            <a:r>
              <a:rPr lang="en-US" sz="1300" dirty="0">
                <a:solidFill>
                  <a:srgbClr val="000000"/>
                </a:solidFill>
                <a:latin typeface="Arial" panose="020B0604020202020204" pitchFamily="34" charset="0"/>
                <a:ea typeface="Franklin Gothic Heavy" panose="020B0903020102020204" pitchFamily="34" charset="0"/>
                <a:cs typeface="Franklin Gothic Heavy" panose="020B0903020102020204" pitchFamily="34" charset="0"/>
              </a:rPr>
              <a:t>Reliability	5</a:t>
            </a:r>
            <a:endParaRPr lang="en-US" sz="800" dirty="0">
              <a:latin typeface="Arial" panose="020B0604020202020204" pitchFamily="34" charset="0"/>
            </a:endParaRPr>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Availability	5</a:t>
            </a:r>
            <a:endParaRPr lang="en-US" sz="800" dirty="0"/>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Maintenability</a:t>
            </a: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5</a:t>
            </a:r>
            <a:endParaRPr lang="en-US" sz="800" dirty="0"/>
          </a:p>
          <a:p>
            <a:pPr lvl="1" eaLnBrk="0" fontAlgn="base" hangingPunct="0">
              <a:spcBef>
                <a:spcPct val="0"/>
              </a:spcBef>
              <a:spcAft>
                <a:spcPct val="0"/>
              </a:spcAft>
              <a:buClr>
                <a:srgbClr val="000000"/>
              </a:buClr>
              <a:buSzPct val="100000"/>
              <a:buFontTx/>
              <a:buAutoNum type="arabicPeriod"/>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Reusability	5</a:t>
            </a:r>
            <a:endParaRPr lang="en-US" sz="800" dirty="0"/>
          </a:p>
          <a:p>
            <a:pPr lvl="0" eaLnBrk="0" fontAlgn="base" hangingPunct="0">
              <a:spcBef>
                <a:spcPct val="0"/>
              </a:spcBef>
              <a:spcAft>
                <a:spcPct val="0"/>
              </a:spcAft>
              <a:tabLst>
                <a:tab pos="238125" algn="l"/>
                <a:tab pos="6243638" algn="r"/>
              </a:tabLst>
            </a:pPr>
            <a:r>
              <a:rPr lang="en-US" sz="1200" dirty="0">
                <a:solidFill>
                  <a:srgbClr val="000000"/>
                </a:solidFill>
                <a:latin typeface="Arial" panose="020B0604020202020204" pitchFamily="34" charset="0"/>
                <a:ea typeface="Arial" panose="020B0604020202020204" pitchFamily="34" charset="0"/>
              </a:rPr>
              <a:t>8. Operational Scenarios	 5</a:t>
            </a:r>
            <a:endPar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tabLst>
                <a:tab pos="238125" algn="l"/>
                <a:tab pos="6243638" algn="r"/>
              </a:tabLst>
            </a:pPr>
            <a:r>
              <a:rPr lang="en-US" sz="1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9. Preliminary Schedule</a:t>
            </a:r>
            <a:endParaRPr lang="en-US" dirty="0"/>
          </a:p>
        </p:txBody>
      </p:sp>
    </p:spTree>
    <p:extLst>
      <p:ext uri="{BB962C8B-B14F-4D97-AF65-F5344CB8AC3E}">
        <p14:creationId xmlns:p14="http://schemas.microsoft.com/office/powerpoint/2010/main" val="114586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Introduction</a:t>
            </a:r>
          </a:p>
          <a:p>
            <a:pPr marL="0" lvl="0" indent="0">
              <a:buNone/>
            </a:pPr>
            <a:r>
              <a:rPr lang="en-US" b="1" dirty="0"/>
              <a:t>1.1 Purpose</a:t>
            </a:r>
          </a:p>
          <a:p>
            <a:r>
              <a:rPr lang="en-US" dirty="0"/>
              <a:t>This document gives detailed functional and non functional requirements for attendance maintenance system. The purpose of this document is that the requirements mentioned in it should be utilized by software developer to implement the system.</a:t>
            </a:r>
          </a:p>
          <a:p>
            <a:pPr marL="0" lvl="0" indent="0">
              <a:buNone/>
            </a:pPr>
            <a:r>
              <a:rPr lang="en-US" b="1" dirty="0"/>
              <a:t>1.2 Scope</a:t>
            </a:r>
          </a:p>
          <a:p>
            <a:r>
              <a:rPr lang="en-US" dirty="0"/>
              <a:t>This system allows the Teacher to maintain attendance record of the classes to which it is teaching. With the help of this system Teacher should be in a position to send e-mail to the students who remain absent for the class. The system provides a cumulative report at every month end for the corresponding class.</a:t>
            </a:r>
          </a:p>
          <a:p>
            <a:pPr marL="0" lvl="0" indent="0">
              <a:buNone/>
            </a:pPr>
            <a:r>
              <a:rPr lang="en-US" b="1" dirty="0"/>
              <a:t>1.3 Overview</a:t>
            </a:r>
          </a:p>
          <a:p>
            <a:r>
              <a:rPr lang="en-US" dirty="0"/>
              <a:t>This system provides an easy solution to the Teacher to keep track of student attendance, and statistics.</a:t>
            </a:r>
          </a:p>
          <a:p>
            <a:endParaRPr lang="en-US" dirty="0"/>
          </a:p>
        </p:txBody>
      </p:sp>
    </p:spTree>
    <p:extLst>
      <p:ext uri="{BB962C8B-B14F-4D97-AF65-F5344CB8AC3E}">
        <p14:creationId xmlns:p14="http://schemas.microsoft.com/office/powerpoint/2010/main" val="153961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a:xfrm>
            <a:off x="1104900" y="1420738"/>
            <a:ext cx="9982200" cy="4572000"/>
          </a:xfrm>
        </p:spPr>
        <p:txBody>
          <a:bodyPr/>
          <a:lstStyle/>
          <a:p>
            <a:pPr marL="0" lvl="0" indent="0">
              <a:buNone/>
            </a:pPr>
            <a:r>
              <a:rPr lang="en-US" b="1" dirty="0"/>
              <a:t>2. General Description</a:t>
            </a:r>
          </a:p>
          <a:p>
            <a:r>
              <a:rPr lang="en-US" dirty="0"/>
              <a:t>This attendance maintenance system replaces the traditional, manual attendance system by which a lot of paper work will be reduced. The Teacher should able to view photograph of a student along with his attendance in his Laptop. This is the primary feature of this system. Another feature is that Teacher can be allowed to edit particular record at desired time. The system should produce monthly attendance report. And there should be facility to send an e-mail/</a:t>
            </a:r>
            <a:r>
              <a:rPr lang="en-US" dirty="0" err="1"/>
              <a:t>waming</a:t>
            </a:r>
            <a:r>
              <a:rPr lang="en-US" dirty="0"/>
              <a:t> to the student remaining absent in the class.</a:t>
            </a:r>
          </a:p>
          <a:p>
            <a:r>
              <a:rPr lang="en-US" dirty="0"/>
              <a:t>Every Teacher should have Laptop with wireless internet connection. A Teacher may teach to different classes and a separate record for the corresponding classes should be maintained.</a:t>
            </a:r>
            <a:br>
              <a:rPr lang="en-US" dirty="0"/>
            </a:br>
            <a:endParaRPr lang="en-US" dirty="0"/>
          </a:p>
        </p:txBody>
      </p:sp>
    </p:spTree>
    <p:extLst>
      <p:ext uri="{BB962C8B-B14F-4D97-AF65-F5344CB8AC3E}">
        <p14:creationId xmlns:p14="http://schemas.microsoft.com/office/powerpoint/2010/main" val="99350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2.1 User Manual</a:t>
            </a:r>
          </a:p>
          <a:p>
            <a:r>
              <a:rPr lang="en-US" dirty="0"/>
              <a:t>The system should provide Help option in which how to operate the system should be explained. Also hard copy of this document should be given to the user in a booklet form.</a:t>
            </a:r>
          </a:p>
          <a:p>
            <a:endParaRPr lang="en-US" dirty="0"/>
          </a:p>
        </p:txBody>
      </p:sp>
      <p:pic>
        <p:nvPicPr>
          <p:cNvPr id="3074" name="Picture 2" descr="imag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625" y="3822107"/>
            <a:ext cx="5695281"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28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lvl="0" indent="0">
              <a:buNone/>
            </a:pPr>
            <a:r>
              <a:rPr lang="en-US" b="1" dirty="0"/>
              <a:t>3 Functional Requirements</a:t>
            </a:r>
          </a:p>
          <a:p>
            <a:pPr marL="457200" lvl="1" indent="0">
              <a:buNone/>
            </a:pPr>
            <a:r>
              <a:rPr lang="en-US" dirty="0"/>
              <a:t>3.1 Description</a:t>
            </a:r>
          </a:p>
          <a:p>
            <a:pPr lvl="1"/>
            <a:r>
              <a:rPr lang="en-US" dirty="0"/>
              <a:t>The identity of student is verified and then marked present at particular date and time. The system should display student photograph along with their names for that corresponding class. The student may be marked present or absent depending upon his presence. The system should send e-mails to absent students. A statistical report should display individual's report or a cumulative report whenever required.</a:t>
            </a:r>
          </a:p>
          <a:p>
            <a:pPr marL="457200" lvl="1" indent="0">
              <a:buNone/>
            </a:pPr>
            <a:r>
              <a:rPr lang="en-US" dirty="0"/>
              <a:t>3.2 Technical Issues</a:t>
            </a:r>
          </a:p>
          <a:p>
            <a:pPr lvl="1"/>
            <a:r>
              <a:rPr lang="en-US" dirty="0"/>
              <a:t>The system should be implemented in VC++.</a:t>
            </a:r>
          </a:p>
          <a:p>
            <a:endParaRPr lang="en-US" dirty="0"/>
          </a:p>
        </p:txBody>
      </p:sp>
    </p:spTree>
    <p:extLst>
      <p:ext uri="{BB962C8B-B14F-4D97-AF65-F5344CB8AC3E}">
        <p14:creationId xmlns:p14="http://schemas.microsoft.com/office/powerpoint/2010/main" val="304898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lnSpcReduction="10000"/>
          </a:bodyPr>
          <a:lstStyle/>
          <a:p>
            <a:pPr marL="0" lvl="0" indent="0">
              <a:buNone/>
            </a:pPr>
            <a:r>
              <a:rPr lang="en-US" b="1" dirty="0"/>
              <a:t>4. Interface Requirements</a:t>
            </a:r>
          </a:p>
          <a:p>
            <a:pPr marL="0" indent="0">
              <a:buNone/>
            </a:pPr>
            <a:r>
              <a:rPr lang="en-US" dirty="0"/>
              <a:t>4.1 GUI</a:t>
            </a:r>
          </a:p>
          <a:p>
            <a:pPr marL="0" indent="0">
              <a:buNone/>
            </a:pPr>
            <a:r>
              <a:rPr lang="en-US" dirty="0"/>
              <a:t>GUI 1 : Main menu should provide options such as File, Edit, Report, Help.</a:t>
            </a:r>
          </a:p>
          <a:p>
            <a:pPr marL="0" indent="0">
              <a:buNone/>
            </a:pPr>
            <a:r>
              <a:rPr lang="en-US" dirty="0"/>
              <a:t>GUI 2 : In File menu one can create a new record file or can open an existing record file. For example : If file </a:t>
            </a:r>
            <a:r>
              <a:rPr lang="en-US" i="1" dirty="0"/>
              <a:t>SECOMP_SEMIj07</a:t>
            </a:r>
            <a:r>
              <a:rPr lang="en-US" dirty="0"/>
              <a:t> is opened then we may view attendance record of SE COMPUTER class in year 2007 and a record for semester-I can be viewed.</a:t>
            </a:r>
          </a:p>
          <a:p>
            <a:pPr marL="0" indent="0">
              <a:buNone/>
            </a:pPr>
            <a:r>
              <a:rPr lang="en-US" dirty="0"/>
              <a:t>GUI 3 : The display of record should be (See Fig.)</a:t>
            </a:r>
          </a:p>
          <a:p>
            <a:pPr marL="0" indent="0">
              <a:buNone/>
            </a:pPr>
            <a:r>
              <a:rPr lang="en-US" dirty="0"/>
              <a:t>	The photo can be clicked to mark student present for particular class. The e-mail button can be clicked to send e-mail to the student being absent.</a:t>
            </a:r>
          </a:p>
          <a:p>
            <a:pPr marL="0" indent="0">
              <a:buNone/>
            </a:pPr>
            <a:r>
              <a:rPr lang="en-US" dirty="0"/>
              <a:t>GUI 4 : Report option should display statistical report. It may be for particular student or for the whole class.</a:t>
            </a:r>
          </a:p>
        </p:txBody>
      </p:sp>
      <p:pic>
        <p:nvPicPr>
          <p:cNvPr id="4" name="Picture 3"/>
          <p:cNvPicPr>
            <a:picLocks noChangeAspect="1"/>
          </p:cNvPicPr>
          <p:nvPr/>
        </p:nvPicPr>
        <p:blipFill>
          <a:blip r:embed="rId2"/>
          <a:stretch>
            <a:fillRect/>
          </a:stretch>
        </p:blipFill>
        <p:spPr>
          <a:xfrm>
            <a:off x="6695006" y="776287"/>
            <a:ext cx="4972050" cy="1647825"/>
          </a:xfrm>
          <a:prstGeom prst="rect">
            <a:avLst/>
          </a:prstGeom>
        </p:spPr>
      </p:pic>
    </p:spTree>
    <p:extLst>
      <p:ext uri="{BB962C8B-B14F-4D97-AF65-F5344CB8AC3E}">
        <p14:creationId xmlns:p14="http://schemas.microsoft.com/office/powerpoint/2010/main" val="221225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r>
              <a:rPr lang="en-US" dirty="0"/>
              <a:t>GUI 5 : Help option should describe functionality of the system. It should be written in simple HTML.</a:t>
            </a:r>
          </a:p>
          <a:p>
            <a:pPr marL="0" indent="0">
              <a:buNone/>
            </a:pPr>
            <a:r>
              <a:rPr lang="en-US" dirty="0"/>
              <a:t>4.2 Hardware Interface</a:t>
            </a:r>
          </a:p>
          <a:p>
            <a:pPr marL="0" indent="0">
              <a:buNone/>
            </a:pPr>
            <a:r>
              <a:rPr lang="en-US" dirty="0"/>
              <a:t>Hardware Interface 1 :	The system should be embedded in the laptops</a:t>
            </a:r>
          </a:p>
          <a:p>
            <a:pPr marL="0" indent="0">
              <a:buNone/>
            </a:pPr>
            <a:r>
              <a:rPr lang="en-US" dirty="0"/>
              <a:t>Hardware Interface 2 :	The laptop should use wireless Ethernet card to send</a:t>
            </a:r>
          </a:p>
          <a:p>
            <a:pPr marL="0" indent="0">
              <a:buNone/>
            </a:pPr>
            <a:r>
              <a:rPr lang="en-US" dirty="0"/>
              <a:t>                                        e-mails. These Laptops should be the clients of departmental      			database server.</a:t>
            </a:r>
          </a:p>
          <a:p>
            <a:pPr marL="0" indent="0">
              <a:buNone/>
            </a:pPr>
            <a:endParaRPr lang="en-US" dirty="0"/>
          </a:p>
        </p:txBody>
      </p:sp>
    </p:spTree>
    <p:extLst>
      <p:ext uri="{BB962C8B-B14F-4D97-AF65-F5344CB8AC3E}">
        <p14:creationId xmlns:p14="http://schemas.microsoft.com/office/powerpoint/2010/main" val="310884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lvl="1" indent="0">
              <a:spcBef>
                <a:spcPts val="1800"/>
              </a:spcBef>
              <a:buNone/>
            </a:pPr>
            <a:r>
              <a:rPr lang="en-US" sz="1800" b="1" dirty="0"/>
              <a:t>4.3  Software Interface</a:t>
            </a:r>
          </a:p>
          <a:p>
            <a:pPr marL="0" indent="0">
              <a:buNone/>
            </a:pPr>
            <a:r>
              <a:rPr lang="en-US" dirty="0"/>
              <a:t>Software Interface 1 : Attendance maintenance system.</a:t>
            </a:r>
          </a:p>
          <a:p>
            <a:pPr marL="0" indent="0">
              <a:buNone/>
            </a:pPr>
            <a:r>
              <a:rPr lang="en-US" dirty="0"/>
              <a:t>Software Interface 2 :The attendance database should be transmitted to departmental database server.</a:t>
            </a:r>
          </a:p>
          <a:p>
            <a:pPr marL="0" indent="0">
              <a:buNone/>
            </a:pPr>
            <a:r>
              <a:rPr lang="en-US" dirty="0"/>
              <a:t>Software Interface 3 : E-mail message generator which generates standard message of absence.</a:t>
            </a:r>
          </a:p>
          <a:p>
            <a:pPr marL="0" indent="0">
              <a:buNone/>
            </a:pPr>
            <a:r>
              <a:rPr lang="en-US" dirty="0"/>
              <a:t>Software Interface 4 : Report generators</a:t>
            </a:r>
          </a:p>
          <a:p>
            <a:endParaRPr lang="en-US" dirty="0"/>
          </a:p>
          <a:p>
            <a:endParaRPr lang="en-US" dirty="0"/>
          </a:p>
        </p:txBody>
      </p:sp>
    </p:spTree>
    <p:extLst>
      <p:ext uri="{BB962C8B-B14F-4D97-AF65-F5344CB8AC3E}">
        <p14:creationId xmlns:p14="http://schemas.microsoft.com/office/powerpoint/2010/main" val="379243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a:buNone/>
            </a:pPr>
            <a:r>
              <a:rPr lang="en-US" b="1" dirty="0"/>
              <a:t>What is a requirement?</a:t>
            </a:r>
          </a:p>
          <a:p>
            <a:r>
              <a:rPr lang="en-US" dirty="0"/>
              <a:t>A requirement can range from a high-level abstract statement of a service or of a system constraint to a detailed mathematical functional specification.</a:t>
            </a:r>
          </a:p>
          <a:p>
            <a:r>
              <a:rPr lang="en-US" dirty="0"/>
              <a:t>The requirement must be open to interpretation and it must be defined in detail.</a:t>
            </a:r>
          </a:p>
          <a:p>
            <a:pPr marL="0" indent="0">
              <a:buNone/>
            </a:pPr>
            <a:r>
              <a:rPr lang="en-US" b="1" dirty="0"/>
              <a:t>Types of requirements</a:t>
            </a:r>
          </a:p>
          <a:p>
            <a:r>
              <a:rPr lang="en-US" dirty="0"/>
              <a:t>The requirements can be classified as</a:t>
            </a:r>
          </a:p>
          <a:p>
            <a:endParaRPr lang="en-US" dirty="0"/>
          </a:p>
        </p:txBody>
      </p:sp>
      <p:pic>
        <p:nvPicPr>
          <p:cNvPr id="4" name="Picture 3" descr="image3"/>
          <p:cNvPicPr/>
          <p:nvPr/>
        </p:nvPicPr>
        <p:blipFill>
          <a:blip r:embed="rId2">
            <a:extLst>
              <a:ext uri="{28A0092B-C50C-407E-A947-70E740481C1C}">
                <a14:useLocalDpi xmlns:a14="http://schemas.microsoft.com/office/drawing/2010/main" val="0"/>
              </a:ext>
            </a:extLst>
          </a:blip>
          <a:srcRect/>
          <a:stretch>
            <a:fillRect/>
          </a:stretch>
        </p:blipFill>
        <p:spPr bwMode="auto">
          <a:xfrm>
            <a:off x="3355114" y="4562030"/>
            <a:ext cx="4610100" cy="1610170"/>
          </a:xfrm>
          <a:prstGeom prst="rect">
            <a:avLst/>
          </a:prstGeom>
          <a:noFill/>
          <a:ln>
            <a:noFill/>
          </a:ln>
        </p:spPr>
      </p:pic>
    </p:spTree>
    <p:extLst>
      <p:ext uri="{BB962C8B-B14F-4D97-AF65-F5344CB8AC3E}">
        <p14:creationId xmlns:p14="http://schemas.microsoft.com/office/powerpoint/2010/main" val="240220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5 Performance Requirements</a:t>
            </a:r>
          </a:p>
          <a:p>
            <a:r>
              <a:rPr lang="en-US" dirty="0"/>
              <a:t>This system should work concurrently on multiple processors between the college hours. The system should support 50 users.</a:t>
            </a:r>
          </a:p>
          <a:p>
            <a:r>
              <a:rPr lang="en-US" dirty="0"/>
              <a:t>The e-mail should be sent within one hour after the class gets over.</a:t>
            </a:r>
          </a:p>
          <a:p>
            <a:r>
              <a:rPr lang="en-US" dirty="0"/>
              <a:t>The system should support taking attendance of maximum 100 students per class.</a:t>
            </a:r>
          </a:p>
          <a:p>
            <a:pPr marL="0" lvl="0" indent="0">
              <a:buNone/>
            </a:pPr>
            <a:r>
              <a:rPr lang="en-US" b="1" dirty="0"/>
              <a:t>6   Design Constraints</a:t>
            </a:r>
          </a:p>
          <a:p>
            <a:r>
              <a:rPr lang="en-US" dirty="0"/>
              <a:t>The system should be designed within 6 months.</a:t>
            </a:r>
          </a:p>
          <a:p>
            <a:pPr marL="0" lvl="0" indent="0">
              <a:buNone/>
            </a:pPr>
            <a:r>
              <a:rPr lang="en-US" b="1" dirty="0"/>
              <a:t>7  Other Non Functional Attributes</a:t>
            </a:r>
          </a:p>
          <a:p>
            <a:pPr marL="457200" lvl="1" indent="0">
              <a:buNone/>
            </a:pPr>
            <a:r>
              <a:rPr lang="en-US" dirty="0"/>
              <a:t>7.1   Security</a:t>
            </a:r>
          </a:p>
          <a:p>
            <a:pPr lvl="1"/>
            <a:r>
              <a:rPr lang="en-US" dirty="0"/>
              <a:t>The teacher should provide password to log on to the system. He/she should be able to see the record of his/her class.</a:t>
            </a:r>
          </a:p>
          <a:p>
            <a:pPr lvl="1"/>
            <a:r>
              <a:rPr lang="en-US" dirty="0"/>
              <a:t>The password can be changed by the Teacher by providing existing password.</a:t>
            </a:r>
          </a:p>
          <a:p>
            <a:pPr marL="457200" lvl="1" indent="0">
              <a:buNone/>
            </a:pPr>
            <a:r>
              <a:rPr lang="en-US" dirty="0"/>
              <a:t>7.2  Reliability</a:t>
            </a:r>
          </a:p>
          <a:p>
            <a:pPr lvl="1"/>
            <a:r>
              <a:rPr lang="en-US" dirty="0"/>
              <a:t>Due to wireless connectivity , reliability cannot be guaranteed.</a:t>
            </a:r>
          </a:p>
          <a:p>
            <a:endParaRPr lang="en-US" dirty="0"/>
          </a:p>
        </p:txBody>
      </p:sp>
    </p:spTree>
    <p:extLst>
      <p:ext uri="{BB962C8B-B14F-4D97-AF65-F5344CB8AC3E}">
        <p14:creationId xmlns:p14="http://schemas.microsoft.com/office/powerpoint/2010/main" val="1892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fontScale="92500" lnSpcReduction="10000"/>
          </a:bodyPr>
          <a:lstStyle/>
          <a:p>
            <a:pPr marL="457200" lvl="1" indent="0">
              <a:buNone/>
            </a:pPr>
            <a:r>
              <a:rPr lang="en-US" b="1" dirty="0"/>
              <a:t>7.3  Availability</a:t>
            </a:r>
          </a:p>
          <a:p>
            <a:pPr lvl="1"/>
            <a:r>
              <a:rPr lang="en-US" dirty="0"/>
              <a:t>The system should be available during college hours.</a:t>
            </a:r>
          </a:p>
          <a:p>
            <a:pPr marL="457200" lvl="1" indent="0">
              <a:buNone/>
            </a:pPr>
            <a:r>
              <a:rPr lang="en-US" b="1" dirty="0"/>
              <a:t>7.4   Maintainability</a:t>
            </a:r>
          </a:p>
          <a:p>
            <a:pPr lvl="1"/>
            <a:r>
              <a:rPr lang="en-US" dirty="0"/>
              <a:t>There should be a facility to add or delete or update Teachers and students for each semester.</a:t>
            </a:r>
          </a:p>
          <a:p>
            <a:pPr marL="457200" lvl="1" indent="0">
              <a:buNone/>
            </a:pPr>
            <a:r>
              <a:rPr lang="en-US" b="1" dirty="0"/>
              <a:t>7.5  Reusability</a:t>
            </a:r>
          </a:p>
          <a:p>
            <a:pPr lvl="1"/>
            <a:r>
              <a:rPr lang="en-US" dirty="0"/>
              <a:t>The same system will be used in each new semester.</a:t>
            </a:r>
          </a:p>
          <a:p>
            <a:pPr marL="0" lvl="0" indent="0">
              <a:buNone/>
            </a:pPr>
            <a:r>
              <a:rPr lang="en-US" dirty="0"/>
              <a:t>8  </a:t>
            </a:r>
            <a:r>
              <a:rPr lang="en-US" b="1" dirty="0"/>
              <a:t>Operational Scenarios</a:t>
            </a:r>
          </a:p>
          <a:p>
            <a:r>
              <a:rPr lang="en-US" dirty="0"/>
              <a:t>There will be student database, Teacher database. The student database will contain students name, class, attendance, e-mail address, address, phone number.</a:t>
            </a:r>
          </a:p>
          <a:p>
            <a:r>
              <a:rPr lang="en-US" dirty="0"/>
              <a:t>The Teacher database will contain Teacher's name, classes taught, e-mail address, phone number.</a:t>
            </a:r>
          </a:p>
          <a:p>
            <a:pPr marL="0" indent="0">
              <a:buNone/>
            </a:pPr>
            <a:r>
              <a:rPr lang="en-US" sz="1800" b="1" i="1" dirty="0"/>
              <a:t>9</a:t>
            </a:r>
            <a:r>
              <a:rPr lang="en-US" b="1" dirty="0"/>
              <a:t> Preliminary Schedule</a:t>
            </a:r>
          </a:p>
          <a:p>
            <a:r>
              <a:rPr lang="en-US" dirty="0"/>
              <a:t>The system has to be implemented within 6 months.</a:t>
            </a:r>
          </a:p>
          <a:p>
            <a:endParaRPr lang="en-US" dirty="0"/>
          </a:p>
        </p:txBody>
      </p:sp>
    </p:spTree>
    <p:extLst>
      <p:ext uri="{BB962C8B-B14F-4D97-AF65-F5344CB8AC3E}">
        <p14:creationId xmlns:p14="http://schemas.microsoft.com/office/powerpoint/2010/main" val="204374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lvl="0" indent="0" algn="just">
              <a:buNone/>
            </a:pPr>
            <a:r>
              <a:rPr lang="en-US" b="1" dirty="0"/>
              <a:t>User requirements</a:t>
            </a:r>
          </a:p>
          <a:p>
            <a:pPr algn="just"/>
            <a:r>
              <a:rPr lang="en-US" dirty="0"/>
              <a:t>It is a collection of statements in natural language plus description of the services the system provides and its operational constraints. It is written for customers.</a:t>
            </a:r>
          </a:p>
          <a:p>
            <a:pPr marL="0" lvl="0" indent="0" algn="just">
              <a:buNone/>
            </a:pPr>
            <a:r>
              <a:rPr lang="en-US" b="1" dirty="0"/>
              <a:t>System requirements</a:t>
            </a:r>
          </a:p>
          <a:p>
            <a:pPr algn="just"/>
            <a:r>
              <a:rPr lang="en-US" dirty="0"/>
              <a:t>It is a structured document that gives the detailed description of the system services. It is written as a contract between client and contractor.</a:t>
            </a:r>
          </a:p>
          <a:p>
            <a:pPr marL="0" lvl="0" indent="0" algn="just">
              <a:buNone/>
            </a:pPr>
            <a:r>
              <a:rPr lang="en-US" b="1" dirty="0"/>
              <a:t>Software specification</a:t>
            </a:r>
          </a:p>
          <a:p>
            <a:pPr algn="just"/>
            <a:r>
              <a:rPr lang="en-US" dirty="0"/>
              <a:t>It is a detailed software description that can serve as a basis for design or implementation. Typically it is written for software developers.</a:t>
            </a:r>
          </a:p>
          <a:p>
            <a:pPr algn="just"/>
            <a:endParaRPr lang="en-US" dirty="0"/>
          </a:p>
        </p:txBody>
      </p:sp>
    </p:spTree>
    <p:extLst>
      <p:ext uri="{BB962C8B-B14F-4D97-AF65-F5344CB8AC3E}">
        <p14:creationId xmlns:p14="http://schemas.microsoft.com/office/powerpoint/2010/main" val="5879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1064</TotalTime>
  <Words>6972</Words>
  <Application>Microsoft Office PowerPoint</Application>
  <PresentationFormat>Widescreen</PresentationFormat>
  <Paragraphs>627</Paragraphs>
  <Slides>82</Slides>
  <Notes>7</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Academic Literature 16x9</vt:lpstr>
      <vt:lpstr>Software Requirements</vt:lpstr>
      <vt:lpstr>PowerPoint Presentation</vt:lpstr>
      <vt:lpstr>PowerPoint Presentation</vt:lpstr>
      <vt:lpstr>PowerPoint Presentation</vt:lpstr>
      <vt:lpstr>PowerPoint Presentation</vt:lpstr>
      <vt:lpstr>PowerPoint Presentation</vt:lpstr>
      <vt:lpstr>2.1 Introduction</vt:lpstr>
      <vt:lpstr>Conti…</vt:lpstr>
      <vt:lpstr>Conti…</vt:lpstr>
      <vt:lpstr>2.2 Type of Requirement Engineering</vt:lpstr>
      <vt:lpstr>Functional &amp; Non-Functional requirements</vt:lpstr>
      <vt:lpstr>Conti… </vt:lpstr>
      <vt:lpstr>Conti…</vt:lpstr>
      <vt:lpstr>2.2.2 Non Functional Requirements</vt:lpstr>
      <vt:lpstr>PowerPoint Presentation</vt:lpstr>
      <vt:lpstr>2.2.2.1 Types of Non Functional Requirement</vt:lpstr>
      <vt:lpstr>2.3 Requirements engineering Tasks</vt:lpstr>
      <vt:lpstr>Conti…</vt:lpstr>
      <vt:lpstr>Conti…</vt:lpstr>
      <vt:lpstr>Conti…</vt:lpstr>
      <vt:lpstr>Conti…</vt:lpstr>
      <vt:lpstr>Conti…</vt:lpstr>
      <vt:lpstr>Conti…</vt:lpstr>
      <vt:lpstr>Conti…</vt:lpstr>
      <vt:lpstr>2.3.7 Requirement Management </vt:lpstr>
      <vt:lpstr>Conti…</vt:lpstr>
      <vt:lpstr>Conti…</vt:lpstr>
      <vt:lpstr>Requirements Engineering Tasks</vt:lpstr>
      <vt:lpstr>Requirements Engineering Tasks cont.</vt:lpstr>
      <vt:lpstr>Requirements Engineering Tasks cont.</vt:lpstr>
      <vt:lpstr>Requirements Engineering Tasks cont.</vt:lpstr>
      <vt:lpstr>2.4 Initiating the Requirements Engineering Process</vt:lpstr>
      <vt:lpstr>2.4.1 Identifying the Stakeholders</vt:lpstr>
      <vt:lpstr>2.4.2 Recognizing Multiple Viewpoints</vt:lpstr>
      <vt:lpstr>2.4.3 Working toward Collaboration</vt:lpstr>
      <vt:lpstr>2.4.4 Asking the First Questions</vt:lpstr>
      <vt:lpstr>Conti…</vt:lpstr>
      <vt:lpstr>Conti…</vt:lpstr>
      <vt:lpstr>2.5 Elicitation Requirement</vt:lpstr>
      <vt:lpstr>2.5.1 Collaborative Requirement Gathering</vt:lpstr>
      <vt:lpstr>Conti…</vt:lpstr>
      <vt:lpstr>Conti…</vt:lpstr>
      <vt:lpstr>Collaborative Elicitation</vt:lpstr>
      <vt:lpstr>Conti…</vt:lpstr>
      <vt:lpstr>Conti…</vt:lpstr>
      <vt:lpstr>2.5.2 Quality Function Deployment (QFD)</vt:lpstr>
      <vt:lpstr>Conti…</vt:lpstr>
      <vt:lpstr>Conti…</vt:lpstr>
      <vt:lpstr>2.5.3 Use scenarios</vt:lpstr>
      <vt:lpstr>2.5.4 Elicitation Work product.</vt:lpstr>
      <vt:lpstr>2.5.5 Developing Use-Cases</vt:lpstr>
      <vt:lpstr>Conti…</vt:lpstr>
      <vt:lpstr>2.5.7 Building the Analysis Model</vt:lpstr>
      <vt:lpstr>2.5.7.1 Elements of the Analysis Model</vt:lpstr>
      <vt:lpstr>Conti…</vt:lpstr>
      <vt:lpstr>2.6 Negotiating Requirements</vt:lpstr>
      <vt:lpstr>2.7 Validating Requirements</vt:lpstr>
      <vt:lpstr>Conti…</vt:lpstr>
      <vt:lpstr>Conti…</vt:lpstr>
      <vt:lpstr>2.8 Requirements Specification</vt:lpstr>
      <vt:lpstr>Conti…</vt:lpstr>
      <vt:lpstr>Conti…</vt:lpstr>
      <vt:lpstr>Conti…</vt:lpstr>
      <vt:lpstr>Conti…</vt:lpstr>
      <vt:lpstr>Conti…</vt:lpstr>
      <vt:lpstr>Conti…</vt:lpstr>
      <vt:lpstr>Conti…</vt:lpstr>
      <vt:lpstr>Conti…</vt:lpstr>
      <vt:lpstr>2.7.1 Characteristics of Good SRS</vt:lpstr>
      <vt:lpstr>Conti…</vt:lpstr>
      <vt:lpstr>2.7.2 Example of SRS</vt:lpstr>
      <vt:lpstr>PowerPoint Presentation</vt:lpstr>
      <vt:lpstr>Conti…</vt:lpstr>
      <vt:lpstr>Conti..</vt:lpstr>
      <vt:lpstr>Conti…</vt:lpstr>
      <vt:lpstr>Conti…</vt:lpstr>
      <vt:lpstr>Conti…</vt:lpstr>
      <vt:lpstr>Conti…</vt:lpstr>
      <vt:lpstr>Conti…</vt:lpstr>
      <vt:lpstr>Conti…</vt:lpstr>
      <vt:lpstr>Conti…</vt:lpstr>
      <vt:lpstr>End</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Ankit Kharwar</dc:creator>
  <cp:lastModifiedBy>Unknown User</cp:lastModifiedBy>
  <cp:revision>202</cp:revision>
  <dcterms:created xsi:type="dcterms:W3CDTF">2017-01-23T16:59:43Z</dcterms:created>
  <dcterms:modified xsi:type="dcterms:W3CDTF">2022-02-05T12:45:24Z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