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5" r:id="rId3"/>
  </p:sldMasterIdLst>
  <p:sldIdLst>
    <p:sldId id="256" r:id="rId4"/>
    <p:sldId id="257" r:id="rId5"/>
    <p:sldId id="415" r:id="rId6"/>
    <p:sldId id="258" r:id="rId7"/>
    <p:sldId id="440" r:id="rId8"/>
    <p:sldId id="442" r:id="rId9"/>
    <p:sldId id="443" r:id="rId10"/>
    <p:sldId id="445" r:id="rId11"/>
    <p:sldId id="259" r:id="rId12"/>
    <p:sldId id="447" r:id="rId13"/>
    <p:sldId id="260" r:id="rId14"/>
    <p:sldId id="309" r:id="rId15"/>
    <p:sldId id="261" r:id="rId16"/>
    <p:sldId id="297" r:id="rId17"/>
    <p:sldId id="298" r:id="rId18"/>
    <p:sldId id="270" r:id="rId19"/>
    <p:sldId id="312" r:id="rId20"/>
    <p:sldId id="262" r:id="rId21"/>
    <p:sldId id="310" r:id="rId22"/>
    <p:sldId id="263" r:id="rId23"/>
    <p:sldId id="315" r:id="rId24"/>
    <p:sldId id="264" r:id="rId25"/>
    <p:sldId id="311" r:id="rId26"/>
    <p:sldId id="265" r:id="rId27"/>
    <p:sldId id="313" r:id="rId28"/>
    <p:sldId id="314" r:id="rId29"/>
    <p:sldId id="269" r:id="rId30"/>
    <p:sldId id="462" r:id="rId31"/>
    <p:sldId id="266" r:id="rId32"/>
    <p:sldId id="267" r:id="rId33"/>
    <p:sldId id="268" r:id="rId34"/>
    <p:sldId id="463" r:id="rId35"/>
    <p:sldId id="464" r:id="rId36"/>
    <p:sldId id="465" r:id="rId37"/>
    <p:sldId id="466" r:id="rId38"/>
    <p:sldId id="271" r:id="rId39"/>
    <p:sldId id="272" r:id="rId40"/>
    <p:sldId id="273" r:id="rId41"/>
    <p:sldId id="467" r:id="rId42"/>
    <p:sldId id="468" r:id="rId43"/>
    <p:sldId id="469" r:id="rId44"/>
    <p:sldId id="274" r:id="rId45"/>
    <p:sldId id="299" r:id="rId46"/>
    <p:sldId id="316" r:id="rId47"/>
    <p:sldId id="275" r:id="rId48"/>
    <p:sldId id="317" r:id="rId49"/>
    <p:sldId id="276" r:id="rId50"/>
    <p:sldId id="277" r:id="rId51"/>
    <p:sldId id="318" r:id="rId52"/>
    <p:sldId id="319" r:id="rId53"/>
    <p:sldId id="320" r:id="rId54"/>
    <p:sldId id="321" r:id="rId55"/>
    <p:sldId id="448" r:id="rId56"/>
    <p:sldId id="449" r:id="rId57"/>
    <p:sldId id="300" r:id="rId58"/>
    <p:sldId id="441" r:id="rId59"/>
    <p:sldId id="279" r:id="rId60"/>
    <p:sldId id="322" r:id="rId61"/>
    <p:sldId id="450" r:id="rId62"/>
    <p:sldId id="451" r:id="rId63"/>
    <p:sldId id="283" r:id="rId64"/>
    <p:sldId id="323" r:id="rId65"/>
    <p:sldId id="324" r:id="rId66"/>
    <p:sldId id="284" r:id="rId67"/>
    <p:sldId id="285" r:id="rId68"/>
    <p:sldId id="286" r:id="rId69"/>
    <p:sldId id="287" r:id="rId70"/>
    <p:sldId id="288" r:id="rId71"/>
    <p:sldId id="289" r:id="rId72"/>
    <p:sldId id="479" r:id="rId73"/>
    <p:sldId id="290" r:id="rId74"/>
    <p:sldId id="291" r:id="rId75"/>
    <p:sldId id="454" r:id="rId76"/>
    <p:sldId id="296" r:id="rId77"/>
    <p:sldId id="455" r:id="rId78"/>
    <p:sldId id="292" r:id="rId79"/>
    <p:sldId id="293" r:id="rId80"/>
    <p:sldId id="294" r:id="rId81"/>
    <p:sldId id="457" r:id="rId82"/>
    <p:sldId id="325" r:id="rId83"/>
    <p:sldId id="326" r:id="rId84"/>
    <p:sldId id="301" r:id="rId85"/>
    <p:sldId id="302" r:id="rId86"/>
    <p:sldId id="303" r:id="rId87"/>
    <p:sldId id="304" r:id="rId88"/>
    <p:sldId id="480" r:id="rId89"/>
    <p:sldId id="481" r:id="rId90"/>
    <p:sldId id="482" r:id="rId91"/>
    <p:sldId id="483" r:id="rId92"/>
    <p:sldId id="484"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942" y="-2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 /><Relationship Id="rId21" Type="http://schemas.openxmlformats.org/officeDocument/2006/relationships/slide" Target="slides/slide18.xml" /><Relationship Id="rId34" Type="http://schemas.openxmlformats.org/officeDocument/2006/relationships/slide" Target="slides/slide31.xml" /><Relationship Id="rId42" Type="http://schemas.openxmlformats.org/officeDocument/2006/relationships/slide" Target="slides/slide39.xml" /><Relationship Id="rId47" Type="http://schemas.openxmlformats.org/officeDocument/2006/relationships/slide" Target="slides/slide44.xml" /><Relationship Id="rId50" Type="http://schemas.openxmlformats.org/officeDocument/2006/relationships/slide" Target="slides/slide47.xml" /><Relationship Id="rId55" Type="http://schemas.openxmlformats.org/officeDocument/2006/relationships/slide" Target="slides/slide52.xml" /><Relationship Id="rId63" Type="http://schemas.openxmlformats.org/officeDocument/2006/relationships/slide" Target="slides/slide60.xml" /><Relationship Id="rId68" Type="http://schemas.openxmlformats.org/officeDocument/2006/relationships/slide" Target="slides/slide65.xml" /><Relationship Id="rId76" Type="http://schemas.openxmlformats.org/officeDocument/2006/relationships/slide" Target="slides/slide73.xml" /><Relationship Id="rId84" Type="http://schemas.openxmlformats.org/officeDocument/2006/relationships/slide" Target="slides/slide81.xml" /><Relationship Id="rId89" Type="http://schemas.openxmlformats.org/officeDocument/2006/relationships/slide" Target="slides/slide86.xml" /><Relationship Id="rId97" Type="http://schemas.openxmlformats.org/officeDocument/2006/relationships/tableStyles" Target="tableStyles.xml" /><Relationship Id="rId7" Type="http://schemas.openxmlformats.org/officeDocument/2006/relationships/slide" Target="slides/slide4.xml" /><Relationship Id="rId71" Type="http://schemas.openxmlformats.org/officeDocument/2006/relationships/slide" Target="slides/slide68.xml" /><Relationship Id="rId92" Type="http://schemas.openxmlformats.org/officeDocument/2006/relationships/slide" Target="slides/slide89.xml" /><Relationship Id="rId2" Type="http://schemas.openxmlformats.org/officeDocument/2006/relationships/slideMaster" Target="slideMasters/slideMaster2.xml" /><Relationship Id="rId16" Type="http://schemas.openxmlformats.org/officeDocument/2006/relationships/slide" Target="slides/slide13.xml" /><Relationship Id="rId29" Type="http://schemas.openxmlformats.org/officeDocument/2006/relationships/slide" Target="slides/slide26.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slide" Target="slides/slide34.xml" /><Relationship Id="rId40" Type="http://schemas.openxmlformats.org/officeDocument/2006/relationships/slide" Target="slides/slide37.xml" /><Relationship Id="rId45" Type="http://schemas.openxmlformats.org/officeDocument/2006/relationships/slide" Target="slides/slide42.xml" /><Relationship Id="rId53" Type="http://schemas.openxmlformats.org/officeDocument/2006/relationships/slide" Target="slides/slide50.xml" /><Relationship Id="rId58" Type="http://schemas.openxmlformats.org/officeDocument/2006/relationships/slide" Target="slides/slide55.xml" /><Relationship Id="rId66" Type="http://schemas.openxmlformats.org/officeDocument/2006/relationships/slide" Target="slides/slide63.xml" /><Relationship Id="rId74" Type="http://schemas.openxmlformats.org/officeDocument/2006/relationships/slide" Target="slides/slide71.xml" /><Relationship Id="rId79" Type="http://schemas.openxmlformats.org/officeDocument/2006/relationships/slide" Target="slides/slide76.xml" /><Relationship Id="rId87" Type="http://schemas.openxmlformats.org/officeDocument/2006/relationships/slide" Target="slides/slide84.xml" /><Relationship Id="rId5" Type="http://schemas.openxmlformats.org/officeDocument/2006/relationships/slide" Target="slides/slide2.xml" /><Relationship Id="rId61" Type="http://schemas.openxmlformats.org/officeDocument/2006/relationships/slide" Target="slides/slide58.xml" /><Relationship Id="rId82" Type="http://schemas.openxmlformats.org/officeDocument/2006/relationships/slide" Target="slides/slide79.xml" /><Relationship Id="rId90" Type="http://schemas.openxmlformats.org/officeDocument/2006/relationships/slide" Target="slides/slide87.xml" /><Relationship Id="rId95" Type="http://schemas.openxmlformats.org/officeDocument/2006/relationships/viewProps" Target="viewProps.xml" /><Relationship Id="rId19" Type="http://schemas.openxmlformats.org/officeDocument/2006/relationships/slide" Target="slides/slide1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slide" Target="slides/slide32.xml" /><Relationship Id="rId43" Type="http://schemas.openxmlformats.org/officeDocument/2006/relationships/slide" Target="slides/slide40.xml" /><Relationship Id="rId48" Type="http://schemas.openxmlformats.org/officeDocument/2006/relationships/slide" Target="slides/slide45.xml" /><Relationship Id="rId56" Type="http://schemas.openxmlformats.org/officeDocument/2006/relationships/slide" Target="slides/slide53.xml" /><Relationship Id="rId64" Type="http://schemas.openxmlformats.org/officeDocument/2006/relationships/slide" Target="slides/slide61.xml" /><Relationship Id="rId69" Type="http://schemas.openxmlformats.org/officeDocument/2006/relationships/slide" Target="slides/slide66.xml" /><Relationship Id="rId77" Type="http://schemas.openxmlformats.org/officeDocument/2006/relationships/slide" Target="slides/slide74.xml" /><Relationship Id="rId8" Type="http://schemas.openxmlformats.org/officeDocument/2006/relationships/slide" Target="slides/slide5.xml" /><Relationship Id="rId51" Type="http://schemas.openxmlformats.org/officeDocument/2006/relationships/slide" Target="slides/slide48.xml" /><Relationship Id="rId72" Type="http://schemas.openxmlformats.org/officeDocument/2006/relationships/slide" Target="slides/slide69.xml" /><Relationship Id="rId80" Type="http://schemas.openxmlformats.org/officeDocument/2006/relationships/slide" Target="slides/slide77.xml" /><Relationship Id="rId85" Type="http://schemas.openxmlformats.org/officeDocument/2006/relationships/slide" Target="slides/slide82.xml" /><Relationship Id="rId93" Type="http://schemas.openxmlformats.org/officeDocument/2006/relationships/slide" Target="slides/slide90.xml" /><Relationship Id="rId3" Type="http://schemas.openxmlformats.org/officeDocument/2006/relationships/slideMaster" Target="slideMasters/slideMaster3.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slide" Target="slides/slide35.xml" /><Relationship Id="rId46" Type="http://schemas.openxmlformats.org/officeDocument/2006/relationships/slide" Target="slides/slide43.xml" /><Relationship Id="rId59" Type="http://schemas.openxmlformats.org/officeDocument/2006/relationships/slide" Target="slides/slide56.xml" /><Relationship Id="rId67" Type="http://schemas.openxmlformats.org/officeDocument/2006/relationships/slide" Target="slides/slide64.xml" /><Relationship Id="rId20" Type="http://schemas.openxmlformats.org/officeDocument/2006/relationships/slide" Target="slides/slide17.xml" /><Relationship Id="rId41" Type="http://schemas.openxmlformats.org/officeDocument/2006/relationships/slide" Target="slides/slide38.xml" /><Relationship Id="rId54" Type="http://schemas.openxmlformats.org/officeDocument/2006/relationships/slide" Target="slides/slide51.xml" /><Relationship Id="rId62" Type="http://schemas.openxmlformats.org/officeDocument/2006/relationships/slide" Target="slides/slide59.xml" /><Relationship Id="rId70" Type="http://schemas.openxmlformats.org/officeDocument/2006/relationships/slide" Target="slides/slide67.xml" /><Relationship Id="rId75" Type="http://schemas.openxmlformats.org/officeDocument/2006/relationships/slide" Target="slides/slide72.xml" /><Relationship Id="rId83" Type="http://schemas.openxmlformats.org/officeDocument/2006/relationships/slide" Target="slides/slide80.xml" /><Relationship Id="rId88" Type="http://schemas.openxmlformats.org/officeDocument/2006/relationships/slide" Target="slides/slide85.xml" /><Relationship Id="rId91" Type="http://schemas.openxmlformats.org/officeDocument/2006/relationships/slide" Target="slides/slide88.xml" /><Relationship Id="rId9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slide" Target="slides/slide33.xml" /><Relationship Id="rId49" Type="http://schemas.openxmlformats.org/officeDocument/2006/relationships/slide" Target="slides/slide46.xml" /><Relationship Id="rId57" Type="http://schemas.openxmlformats.org/officeDocument/2006/relationships/slide" Target="slides/slide54.xml" /><Relationship Id="rId10" Type="http://schemas.openxmlformats.org/officeDocument/2006/relationships/slide" Target="slides/slide7.xml" /><Relationship Id="rId31" Type="http://schemas.openxmlformats.org/officeDocument/2006/relationships/slide" Target="slides/slide28.xml" /><Relationship Id="rId44" Type="http://schemas.openxmlformats.org/officeDocument/2006/relationships/slide" Target="slides/slide41.xml" /><Relationship Id="rId52" Type="http://schemas.openxmlformats.org/officeDocument/2006/relationships/slide" Target="slides/slide49.xml" /><Relationship Id="rId60" Type="http://schemas.openxmlformats.org/officeDocument/2006/relationships/slide" Target="slides/slide57.xml" /><Relationship Id="rId65" Type="http://schemas.openxmlformats.org/officeDocument/2006/relationships/slide" Target="slides/slide62.xml" /><Relationship Id="rId73" Type="http://schemas.openxmlformats.org/officeDocument/2006/relationships/slide" Target="slides/slide70.xml" /><Relationship Id="rId78" Type="http://schemas.openxmlformats.org/officeDocument/2006/relationships/slide" Target="slides/slide75.xml" /><Relationship Id="rId81" Type="http://schemas.openxmlformats.org/officeDocument/2006/relationships/slide" Target="slides/slide78.xml" /><Relationship Id="rId86" Type="http://schemas.openxmlformats.org/officeDocument/2006/relationships/slide" Target="slides/slide83.xml" /><Relationship Id="rId94" Type="http://schemas.openxmlformats.org/officeDocument/2006/relationships/presProps" Target="presProps.xml" /><Relationship Id="rId4" Type="http://schemas.openxmlformats.org/officeDocument/2006/relationships/slide" Target="slides/slide1.xml" /><Relationship Id="rId9" Type="http://schemas.openxmlformats.org/officeDocument/2006/relationships/slide" Target="slides/slide6.xml" /><Relationship Id="rId13" Type="http://schemas.openxmlformats.org/officeDocument/2006/relationships/slide" Target="slides/slide10.xml" /><Relationship Id="rId18" Type="http://schemas.openxmlformats.org/officeDocument/2006/relationships/slide" Target="slides/slide15.xml" /><Relationship Id="rId39" Type="http://schemas.openxmlformats.org/officeDocument/2006/relationships/slide" Target="slides/slide36.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11" Type="http://schemas.openxmlformats.org/officeDocument/2006/relationships/image" Target="../media/image10.jpeg" /><Relationship Id="rId5" Type="http://schemas.openxmlformats.org/officeDocument/2006/relationships/image" Target="../media/image5.png" /><Relationship Id="rId10" Type="http://schemas.openxmlformats.org/officeDocument/2006/relationships/image" Target="../media/image9.png" /><Relationship Id="rId4" Type="http://schemas.openxmlformats.org/officeDocument/2006/relationships/image" Target="../media/image4.png" /><Relationship Id="rId9" Type="http://schemas.microsoft.com/office/2007/relationships/hdphoto" Target="../media/hdphoto1.wdp"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7.png" /><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7.png"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3.png" /><Relationship Id="rId1" Type="http://schemas.openxmlformats.org/officeDocument/2006/relationships/slideMaster" Target="../slideMasters/slideMaster2.xml" /><Relationship Id="rId5" Type="http://schemas.openxmlformats.org/officeDocument/2006/relationships/image" Target="../media/image7.png" /><Relationship Id="rId4" Type="http://schemas.microsoft.com/office/2007/relationships/hdphoto" Target="../media/hdphoto2.wdp"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31.xml.rels><?xml version="1.0" encoding="UTF-8" standalone="yes"?>
<Relationships xmlns="http://schemas.openxmlformats.org/package/2006/relationships"><Relationship Id="rId8" Type="http://schemas.microsoft.com/office/2007/relationships/hdphoto" Target="../media/hdphoto1.wdp" /><Relationship Id="rId3" Type="http://schemas.openxmlformats.org/officeDocument/2006/relationships/image" Target="../media/image3.png" /><Relationship Id="rId7" Type="http://schemas.openxmlformats.org/officeDocument/2006/relationships/image" Target="../media/image8.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7.png" /><Relationship Id="rId11" Type="http://schemas.openxmlformats.org/officeDocument/2006/relationships/image" Target="../media/image14.png" /><Relationship Id="rId5" Type="http://schemas.openxmlformats.org/officeDocument/2006/relationships/image" Target="../media/image6.png" /><Relationship Id="rId10" Type="http://schemas.openxmlformats.org/officeDocument/2006/relationships/image" Target="../media/image10.jpeg" /><Relationship Id="rId4" Type="http://schemas.openxmlformats.org/officeDocument/2006/relationships/image" Target="../media/image5.png" /><Relationship Id="rId9" Type="http://schemas.openxmlformats.org/officeDocument/2006/relationships/image" Target="../media/image13.jpeg" /></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image" Target="../media/image3.png" /><Relationship Id="rId7"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Master" Target="../slideMasters/slideMaster2.xml" /><Relationship Id="rId6" Type="http://schemas.microsoft.com/office/2007/relationships/hdphoto" Target="../media/hdphoto1.wdp" /><Relationship Id="rId5" Type="http://schemas.openxmlformats.org/officeDocument/2006/relationships/image" Target="../media/image8.png" /><Relationship Id="rId10" Type="http://schemas.openxmlformats.org/officeDocument/2006/relationships/image" Target="../media/image10.jpeg" /><Relationship Id="rId4" Type="http://schemas.openxmlformats.org/officeDocument/2006/relationships/image" Target="../media/image7.png" /><Relationship Id="rId9" Type="http://schemas.openxmlformats.org/officeDocument/2006/relationships/image" Target="../media/image13.jpeg" /></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2.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11" Type="http://schemas.openxmlformats.org/officeDocument/2006/relationships/image" Target="../media/image10.jpeg" /><Relationship Id="rId5" Type="http://schemas.openxmlformats.org/officeDocument/2006/relationships/image" Target="../media/image5.png" /><Relationship Id="rId10" Type="http://schemas.openxmlformats.org/officeDocument/2006/relationships/image" Target="../media/image9.png" /><Relationship Id="rId4" Type="http://schemas.openxmlformats.org/officeDocument/2006/relationships/image" Target="../media/image4.png" /><Relationship Id="rId9" Type="http://schemas.microsoft.com/office/2007/relationships/hdphoto" Target="../media/hdphoto1.wdp" /></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7.png"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3.png" /><Relationship Id="rId1" Type="http://schemas.openxmlformats.org/officeDocument/2006/relationships/slideMaster" Target="../slideMasters/slideMaster3.xml" /><Relationship Id="rId5" Type="http://schemas.openxmlformats.org/officeDocument/2006/relationships/image" Target="../media/image7.png" /><Relationship Id="rId4" Type="http://schemas.microsoft.com/office/2007/relationships/hdphoto" Target="../media/hdphoto2.wdp" /></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53.xml.rels><?xml version="1.0" encoding="UTF-8" standalone="yes"?>
<Relationships xmlns="http://schemas.openxmlformats.org/package/2006/relationships"><Relationship Id="rId8" Type="http://schemas.microsoft.com/office/2007/relationships/hdphoto" Target="../media/hdphoto1.wdp" /><Relationship Id="rId3" Type="http://schemas.openxmlformats.org/officeDocument/2006/relationships/image" Target="../media/image3.png" /><Relationship Id="rId7" Type="http://schemas.openxmlformats.org/officeDocument/2006/relationships/image" Target="../media/image8.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7.png" /><Relationship Id="rId11" Type="http://schemas.openxmlformats.org/officeDocument/2006/relationships/image" Target="../media/image14.png" /><Relationship Id="rId5" Type="http://schemas.openxmlformats.org/officeDocument/2006/relationships/image" Target="../media/image6.png" /><Relationship Id="rId10" Type="http://schemas.openxmlformats.org/officeDocument/2006/relationships/image" Target="../media/image10.jpeg" /><Relationship Id="rId4" Type="http://schemas.openxmlformats.org/officeDocument/2006/relationships/image" Target="../media/image5.png" /><Relationship Id="rId9" Type="http://schemas.openxmlformats.org/officeDocument/2006/relationships/image" Target="../media/image13.jpeg" /></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image" Target="../media/image3.png" /><Relationship Id="rId7"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Master" Target="../slideMasters/slideMaster3.xml" /><Relationship Id="rId6" Type="http://schemas.microsoft.com/office/2007/relationships/hdphoto" Target="../media/hdphoto1.wdp" /><Relationship Id="rId5" Type="http://schemas.openxmlformats.org/officeDocument/2006/relationships/image" Target="../media/image8.png" /><Relationship Id="rId10" Type="http://schemas.openxmlformats.org/officeDocument/2006/relationships/image" Target="../media/image10.jpeg" /><Relationship Id="rId4" Type="http://schemas.openxmlformats.org/officeDocument/2006/relationships/image" Target="../media/image7.png" /><Relationship Id="rId9" Type="http://schemas.openxmlformats.org/officeDocument/2006/relationships/image" Target="../media/image13.jpeg" /></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Master" Target="../slideMasters/slideMaster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10.jpeg" /><Relationship Id="rId4" Type="http://schemas.openxmlformats.org/officeDocument/2006/relationships/image" Target="../media/image4.png" /><Relationship Id="rId9" Type="http://schemas.microsoft.com/office/2007/relationships/hdphoto" Target="../media/hdphoto1.wdp"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315E10F-B88D-42DD-AA55-C93C9D7961D8}"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BBDC3-0A64-4979-BF2D-889D476094D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03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5E10F-B88D-42DD-AA55-C93C9D7961D8}"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BBDC3-0A64-4979-BF2D-889D476094D8}" type="slidenum">
              <a:rPr lang="en-US" smtClean="0"/>
              <a:pPr/>
              <a:t>‹#›</a:t>
            </a:fld>
            <a:endParaRPr lang="en-US"/>
          </a:p>
        </p:txBody>
      </p:sp>
    </p:spTree>
    <p:extLst>
      <p:ext uri="{BB962C8B-B14F-4D97-AF65-F5344CB8AC3E}">
        <p14:creationId xmlns:p14="http://schemas.microsoft.com/office/powerpoint/2010/main" val="187141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5E10F-B88D-42DD-AA55-C93C9D7961D8}"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BBDC3-0A64-4979-BF2D-889D476094D8}"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549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90367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386138" y="6603999"/>
            <a:ext cx="5224460" cy="32392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448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3444"/>
            <a:ext cx="11782396" cy="5554931"/>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967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889829" y="6603999"/>
            <a:ext cx="4920342" cy="25400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8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4527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904343" y="6604000"/>
            <a:ext cx="4833257"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6225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846286" y="6604000"/>
            <a:ext cx="4764312"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6750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788229" y="6603999"/>
            <a:ext cx="4822369" cy="298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399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5E10F-B88D-42DD-AA55-C93C9D7961D8}"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BBDC3-0A64-4979-BF2D-889D476094D8}" type="slidenum">
              <a:rPr lang="en-US" smtClean="0"/>
              <a:pPr/>
              <a:t>‹#›</a:t>
            </a:fld>
            <a:endParaRPr lang="en-US"/>
          </a:p>
        </p:txBody>
      </p:sp>
    </p:spTree>
    <p:extLst>
      <p:ext uri="{BB962C8B-B14F-4D97-AF65-F5344CB8AC3E}">
        <p14:creationId xmlns:p14="http://schemas.microsoft.com/office/powerpoint/2010/main" val="2319304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429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11760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60384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06111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4806215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591616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210967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6613976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9248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80534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5E10F-B88D-42DD-AA55-C93C9D7961D8}"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BBDC3-0A64-4979-BF2D-889D476094D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059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427475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418716" y="1437107"/>
            <a:ext cx="4654222" cy="3011946"/>
          </a:xfrm>
          <a:prstGeom prst="rect">
            <a:avLst/>
          </a:prstGeom>
        </p:spPr>
      </p:pic>
    </p:spTree>
    <p:extLst>
      <p:ext uri="{BB962C8B-B14F-4D97-AF65-F5344CB8AC3E}">
        <p14:creationId xmlns:p14="http://schemas.microsoft.com/office/powerpoint/2010/main" val="664027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03956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536394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406750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386138" y="6603999"/>
            <a:ext cx="5224460" cy="32392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5982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3444"/>
            <a:ext cx="11782396" cy="5554931"/>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1520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58262" y="863444"/>
            <a:ext cx="11902559" cy="5616481"/>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2977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62872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904343" y="6604000"/>
            <a:ext cx="4833257"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706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15E10F-B88D-42DD-AA55-C93C9D7961D8}"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BBDC3-0A64-4979-BF2D-889D476094D8}" type="slidenum">
              <a:rPr lang="en-US" smtClean="0"/>
              <a:pPr/>
              <a:t>‹#›</a:t>
            </a:fld>
            <a:endParaRPr lang="en-US"/>
          </a:p>
        </p:txBody>
      </p:sp>
    </p:spTree>
    <p:extLst>
      <p:ext uri="{BB962C8B-B14F-4D97-AF65-F5344CB8AC3E}">
        <p14:creationId xmlns:p14="http://schemas.microsoft.com/office/powerpoint/2010/main" val="18426254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846286" y="6604000"/>
            <a:ext cx="4764312"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83176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788229" y="6603999"/>
            <a:ext cx="4822369" cy="298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Software &amp;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9877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534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98876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9632433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40624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674557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1645909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221319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29722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15E10F-B88D-42DD-AA55-C93C9D7961D8}" type="datetimeFigureOut">
              <a:rPr lang="en-US" smtClean="0"/>
              <a:pPr/>
              <a:t>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BBDC3-0A64-4979-BF2D-889D476094D8}" type="slidenum">
              <a:rPr lang="en-US" smtClean="0"/>
              <a:pPr/>
              <a:t>‹#›</a:t>
            </a:fld>
            <a:endParaRPr lang="en-US"/>
          </a:p>
        </p:txBody>
      </p:sp>
    </p:spTree>
    <p:extLst>
      <p:ext uri="{BB962C8B-B14F-4D97-AF65-F5344CB8AC3E}">
        <p14:creationId xmlns:p14="http://schemas.microsoft.com/office/powerpoint/2010/main" val="1505442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271855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1491113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0280465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418716" y="1437107"/>
            <a:ext cx="4654222" cy="3011946"/>
          </a:xfrm>
          <a:prstGeom prst="rect">
            <a:avLst/>
          </a:prstGeom>
        </p:spPr>
      </p:pic>
    </p:spTree>
    <p:extLst>
      <p:ext uri="{BB962C8B-B14F-4D97-AF65-F5344CB8AC3E}">
        <p14:creationId xmlns:p14="http://schemas.microsoft.com/office/powerpoint/2010/main" val="423405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71418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12366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15E10F-B88D-42DD-AA55-C93C9D7961D8}" type="datetimeFigureOut">
              <a:rPr lang="en-US" smtClean="0"/>
              <a:pPr/>
              <a:t>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BBDC3-0A64-4979-BF2D-889D476094D8}" type="slidenum">
              <a:rPr lang="en-US" smtClean="0"/>
              <a:pPr/>
              <a:t>‹#›</a:t>
            </a:fld>
            <a:endParaRPr lang="en-US"/>
          </a:p>
        </p:txBody>
      </p:sp>
    </p:spTree>
    <p:extLst>
      <p:ext uri="{BB962C8B-B14F-4D97-AF65-F5344CB8AC3E}">
        <p14:creationId xmlns:p14="http://schemas.microsoft.com/office/powerpoint/2010/main" val="11820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15E10F-B88D-42DD-AA55-C93C9D7961D8}" type="datetimeFigureOut">
              <a:rPr lang="en-US" smtClean="0"/>
              <a:pPr/>
              <a:t>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BBDC3-0A64-4979-BF2D-889D476094D8}" type="slidenum">
              <a:rPr lang="en-US" smtClean="0"/>
              <a:pPr/>
              <a:t>‹#›</a:t>
            </a:fld>
            <a:endParaRPr lang="en-US"/>
          </a:p>
        </p:txBody>
      </p:sp>
    </p:spTree>
    <p:extLst>
      <p:ext uri="{BB962C8B-B14F-4D97-AF65-F5344CB8AC3E}">
        <p14:creationId xmlns:p14="http://schemas.microsoft.com/office/powerpoint/2010/main" val="225815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15E10F-B88D-42DD-AA55-C93C9D7961D8}"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BBDC3-0A64-4979-BF2D-889D476094D8}" type="slidenum">
              <a:rPr lang="en-US" smtClean="0"/>
              <a:pPr/>
              <a:t>‹#›</a:t>
            </a:fld>
            <a:endParaRPr lang="en-US"/>
          </a:p>
        </p:txBody>
      </p:sp>
    </p:spTree>
    <p:extLst>
      <p:ext uri="{BB962C8B-B14F-4D97-AF65-F5344CB8AC3E}">
        <p14:creationId xmlns:p14="http://schemas.microsoft.com/office/powerpoint/2010/main" val="162514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5E10F-B88D-42DD-AA55-C93C9D7961D8}"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BBDC3-0A64-4979-BF2D-889D476094D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57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18" Type="http://schemas.openxmlformats.org/officeDocument/2006/relationships/slideLayout" Target="../slideLayouts/slideLayout29.xml" /><Relationship Id="rId3" Type="http://schemas.openxmlformats.org/officeDocument/2006/relationships/slideLayout" Target="../slideLayouts/slideLayout14.xml" /><Relationship Id="rId21" Type="http://schemas.openxmlformats.org/officeDocument/2006/relationships/slideLayout" Target="../slideLayouts/slideLayout32.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slideLayout" Target="../slideLayouts/slideLayout28.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20" Type="http://schemas.openxmlformats.org/officeDocument/2006/relationships/slideLayout" Target="../slideLayouts/slideLayout31.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23" Type="http://schemas.openxmlformats.org/officeDocument/2006/relationships/theme" Target="../theme/theme2.xml" /><Relationship Id="rId10" Type="http://schemas.openxmlformats.org/officeDocument/2006/relationships/slideLayout" Target="../slideLayouts/slideLayout21.xml" /><Relationship Id="rId19" Type="http://schemas.openxmlformats.org/officeDocument/2006/relationships/slideLayout" Target="../slideLayouts/slideLayout30.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 Id="rId22" Type="http://schemas.openxmlformats.org/officeDocument/2006/relationships/slideLayout" Target="../slideLayouts/slideLayout33.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 /><Relationship Id="rId13" Type="http://schemas.openxmlformats.org/officeDocument/2006/relationships/slideLayout" Target="../slideLayouts/slideLayout46.xml" /><Relationship Id="rId18" Type="http://schemas.openxmlformats.org/officeDocument/2006/relationships/slideLayout" Target="../slideLayouts/slideLayout51.xml" /><Relationship Id="rId3" Type="http://schemas.openxmlformats.org/officeDocument/2006/relationships/slideLayout" Target="../slideLayouts/slideLayout36.xml" /><Relationship Id="rId21" Type="http://schemas.openxmlformats.org/officeDocument/2006/relationships/slideLayout" Target="../slideLayouts/slideLayout54.xml" /><Relationship Id="rId7" Type="http://schemas.openxmlformats.org/officeDocument/2006/relationships/slideLayout" Target="../slideLayouts/slideLayout40.xml" /><Relationship Id="rId12" Type="http://schemas.openxmlformats.org/officeDocument/2006/relationships/slideLayout" Target="../slideLayouts/slideLayout45.xml" /><Relationship Id="rId17" Type="http://schemas.openxmlformats.org/officeDocument/2006/relationships/slideLayout" Target="../slideLayouts/slideLayout50.xml" /><Relationship Id="rId2" Type="http://schemas.openxmlformats.org/officeDocument/2006/relationships/slideLayout" Target="../slideLayouts/slideLayout35.xml" /><Relationship Id="rId16" Type="http://schemas.openxmlformats.org/officeDocument/2006/relationships/slideLayout" Target="../slideLayouts/slideLayout49.xml" /><Relationship Id="rId20" Type="http://schemas.openxmlformats.org/officeDocument/2006/relationships/slideLayout" Target="../slideLayouts/slideLayout53.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5" Type="http://schemas.openxmlformats.org/officeDocument/2006/relationships/slideLayout" Target="../slideLayouts/slideLayout48.xml" /><Relationship Id="rId23" Type="http://schemas.openxmlformats.org/officeDocument/2006/relationships/theme" Target="../theme/theme3.xml" /><Relationship Id="rId10" Type="http://schemas.openxmlformats.org/officeDocument/2006/relationships/slideLayout" Target="../slideLayouts/slideLayout43.xml" /><Relationship Id="rId19" Type="http://schemas.openxmlformats.org/officeDocument/2006/relationships/slideLayout" Target="../slideLayouts/slideLayout52.xml" /><Relationship Id="rId4" Type="http://schemas.openxmlformats.org/officeDocument/2006/relationships/slideLayout" Target="../slideLayouts/slideLayout37.xml" /><Relationship Id="rId9" Type="http://schemas.openxmlformats.org/officeDocument/2006/relationships/slideLayout" Target="../slideLayouts/slideLayout42.xml" /><Relationship Id="rId14" Type="http://schemas.openxmlformats.org/officeDocument/2006/relationships/slideLayout" Target="../slideLayouts/slideLayout47.xml" /><Relationship Id="rId22" Type="http://schemas.openxmlformats.org/officeDocument/2006/relationships/slideLayout" Target="../slideLayouts/slideLayout5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15E10F-B88D-42DD-AA55-C93C9D7961D8}" type="datetimeFigureOut">
              <a:rPr lang="en-US" smtClean="0"/>
              <a:pPr/>
              <a:t>2/5/2022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3BBDC3-0A64-4979-BF2D-889D476094D8}"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44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2/5/2022</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10355939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2/5/2022</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316050663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6.w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jpeg" /><Relationship Id="rId1" Type="http://schemas.openxmlformats.org/officeDocument/2006/relationships/slideLayout" Target="../slideLayouts/slideLayout14.xml" /><Relationship Id="rId5" Type="http://schemas.openxmlformats.org/officeDocument/2006/relationships/image" Target="../media/image32.png" /><Relationship Id="rId4" Type="http://schemas.openxmlformats.org/officeDocument/2006/relationships/image" Target="../media/image31.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1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35.wmf" /><Relationship Id="rId2" Type="http://schemas.openxmlformats.org/officeDocument/2006/relationships/image" Target="../media/image34.wmf"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37.wm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14.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38.wmf" /><Relationship Id="rId1" Type="http://schemas.openxmlformats.org/officeDocument/2006/relationships/slideLayout" Target="../slideLayouts/slideLayout4.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gif" /><Relationship Id="rId1" Type="http://schemas.openxmlformats.org/officeDocument/2006/relationships/slideLayout" Target="../slideLayouts/slideLayout37.xml" /><Relationship Id="rId4" Type="http://schemas.openxmlformats.org/officeDocument/2006/relationships/image" Target="../media/image41.jpeg" /></Relationships>
</file>

<file path=ppt/slides/_rels/slide54.xml.rels><?xml version="1.0" encoding="UTF-8" standalone="yes"?>
<Relationships xmlns="http://schemas.openxmlformats.org/package/2006/relationships"><Relationship Id="rId3" Type="http://schemas.openxmlformats.org/officeDocument/2006/relationships/image" Target="../media/image43.jpeg" /><Relationship Id="rId2" Type="http://schemas.openxmlformats.org/officeDocument/2006/relationships/image" Target="../media/image42.jpeg" /><Relationship Id="rId1" Type="http://schemas.openxmlformats.org/officeDocument/2006/relationships/slideLayout" Target="../slideLayouts/slideLayout35.xml" /><Relationship Id="rId5" Type="http://schemas.openxmlformats.org/officeDocument/2006/relationships/image" Target="../media/image45.jpeg" /><Relationship Id="rId4" Type="http://schemas.openxmlformats.org/officeDocument/2006/relationships/image" Target="../media/image44.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46.jpeg" /><Relationship Id="rId1" Type="http://schemas.openxmlformats.org/officeDocument/2006/relationships/slideLayout" Target="../slideLayouts/slideLayout14.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image" Target="../media/image47.png" /><Relationship Id="rId1" Type="http://schemas.openxmlformats.org/officeDocument/2006/relationships/slideLayout" Target="../slideLayouts/slideLayout3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60.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36.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14.xml" /><Relationship Id="rId5" Type="http://schemas.openxmlformats.org/officeDocument/2006/relationships/image" Target="../media/image22.png" /><Relationship Id="rId4" Type="http://schemas.openxmlformats.org/officeDocument/2006/relationships/image" Target="../media/image21.png" /></Relationships>
</file>

<file path=ppt/slides/_rels/slide70.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14.xml" /></Relationships>
</file>

<file path=ppt/slides/_rels/slide71.xml.rels><?xml version="1.0" encoding="UTF-8" standalone="yes"?>
<Relationships xmlns="http://schemas.openxmlformats.org/package/2006/relationships"><Relationship Id="rId2" Type="http://schemas.openxmlformats.org/officeDocument/2006/relationships/image" Target="../media/image52.jpe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37.xml" /></Relationships>
</file>

<file path=ppt/slides/_rels/slide74.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56.jpeg" /><Relationship Id="rId1" Type="http://schemas.openxmlformats.org/officeDocument/2006/relationships/slideLayout" Target="../slideLayouts/slideLayout37.xml" /></Relationships>
</file>

<file path=ppt/slides/_rels/slide76.xml.rels><?xml version="1.0" encoding="UTF-8" standalone="yes"?>
<Relationships xmlns="http://schemas.openxmlformats.org/package/2006/relationships"><Relationship Id="rId2" Type="http://schemas.openxmlformats.org/officeDocument/2006/relationships/image" Target="../media/image57.jpe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58.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59.png" /><Relationship Id="rId1" Type="http://schemas.openxmlformats.org/officeDocument/2006/relationships/slideLayout" Target="../slideLayouts/slideLayout3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60.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6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Structured system design</a:t>
            </a:r>
          </a:p>
        </p:txBody>
      </p:sp>
      <p:sp>
        <p:nvSpPr>
          <p:cNvPr id="3" name="Subtitle 2"/>
          <p:cNvSpPr>
            <a:spLocks noGrp="1"/>
          </p:cNvSpPr>
          <p:nvPr>
            <p:ph type="subTitle" idx="1"/>
          </p:nvPr>
        </p:nvSpPr>
        <p:spPr/>
        <p:txBody>
          <a:bodyPr/>
          <a:lstStyle/>
          <a:p>
            <a:r>
              <a:rPr lang="en-US" dirty="0"/>
              <a:t>By </a:t>
            </a:r>
            <a:r>
              <a:rPr lang="en-US" dirty="0" err="1"/>
              <a:t>Monali</a:t>
            </a:r>
            <a:r>
              <a:rPr lang="en-US"/>
              <a:t> Gandhi</a:t>
            </a:r>
            <a:endParaRPr lang="en-US" dirty="0"/>
          </a:p>
        </p:txBody>
      </p:sp>
    </p:spTree>
    <p:extLst>
      <p:ext uri="{BB962C8B-B14F-4D97-AF65-F5344CB8AC3E}">
        <p14:creationId xmlns:p14="http://schemas.microsoft.com/office/powerpoint/2010/main" val="57550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Concepts</a:t>
            </a:r>
          </a:p>
        </p:txBody>
      </p:sp>
      <p:sp>
        <p:nvSpPr>
          <p:cNvPr id="14" name="Rounded Rectangular Callout 13"/>
          <p:cNvSpPr/>
          <p:nvPr/>
        </p:nvSpPr>
        <p:spPr>
          <a:xfrm>
            <a:off x="279321" y="936847"/>
            <a:ext cx="11554092" cy="1038812"/>
          </a:xfrm>
          <a:prstGeom prst="wedgeRoundRectCallout">
            <a:avLst>
              <a:gd name="adj1" fmla="val -40208"/>
              <a:gd name="adj2" fmla="val -93155"/>
              <a:gd name="adj3" fmla="val 16667"/>
            </a:avLst>
          </a:prstGeom>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beginning of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wisdom</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a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software engineer</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is to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recognize</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difference</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between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getting program to work</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and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getting it right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 name="Rectangle 2"/>
          <p:cNvSpPr/>
          <p:nvPr/>
        </p:nvSpPr>
        <p:spPr>
          <a:xfrm>
            <a:off x="279320" y="2381007"/>
            <a:ext cx="2638841"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Fundamental software design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concepts </a:t>
            </a:r>
            <a:r>
              <a:rPr kumimoji="0" lang="en-US" sz="2400" b="0" i="0" u="none" strike="noStrike" kern="1200" cap="none" spc="0" normalizeH="0" baseline="0" noProof="0" dirty="0">
                <a:ln>
                  <a:noFill/>
                </a:ln>
                <a:solidFill>
                  <a:srgbClr val="BF2323"/>
                </a:solidFill>
                <a:effectLst/>
                <a:uLnTx/>
                <a:uFillTx/>
                <a:latin typeface="Roboto Condensed"/>
                <a:ea typeface="+mn-ea"/>
                <a:cs typeface="+mn-cs"/>
              </a:rPr>
              <a:t>provide</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the necessary </a:t>
            </a:r>
            <a:r>
              <a:rPr kumimoji="0" lang="en-US" sz="2400" b="0" i="0" u="none" strike="noStrike" kern="1200" cap="none" spc="0" normalizeH="0" baseline="0" noProof="0" dirty="0">
                <a:ln>
                  <a:noFill/>
                </a:ln>
                <a:solidFill>
                  <a:srgbClr val="BF2323"/>
                </a:solidFill>
                <a:effectLst/>
                <a:uLnTx/>
                <a:uFillTx/>
                <a:latin typeface="Roboto Condensed"/>
                <a:ea typeface="+mn-ea"/>
                <a:cs typeface="+mn-cs"/>
              </a:rPr>
              <a:t>framework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BF2323"/>
                </a:solidFill>
                <a:effectLst/>
                <a:uLnTx/>
                <a:uFillTx/>
                <a:latin typeface="Roboto Condensed"/>
                <a:ea typeface="+mn-ea"/>
                <a:cs typeface="+mn-cs"/>
              </a:rPr>
              <a:t>“getting it right.”</a:t>
            </a:r>
          </a:p>
        </p:txBody>
      </p:sp>
      <p:sp>
        <p:nvSpPr>
          <p:cNvPr id="27" name="Rectangle 26"/>
          <p:cNvSpPr/>
          <p:nvPr/>
        </p:nvSpPr>
        <p:spPr>
          <a:xfrm>
            <a:off x="3368841" y="2381007"/>
            <a:ext cx="846457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Roboto Condensed"/>
                <a:ea typeface="+mn-ea"/>
                <a:cs typeface="+mn-cs"/>
              </a:rPr>
              <a:t>Each design concept helps to answer the following questions</a:t>
            </a:r>
          </a:p>
        </p:txBody>
      </p:sp>
      <p:sp>
        <p:nvSpPr>
          <p:cNvPr id="5" name="Rectangle 4"/>
          <p:cNvSpPr/>
          <p:nvPr/>
        </p:nvSpPr>
        <p:spPr>
          <a:xfrm>
            <a:off x="3368840" y="3007390"/>
            <a:ext cx="8464571" cy="2308324"/>
          </a:xfrm>
          <a:prstGeom prst="rect">
            <a:avLst/>
          </a:prstGeom>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What criteria can be used to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partition software into individual components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How is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function or data structure</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detail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separated from a conceptual representation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the software?</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What uniform criteria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define the technical quality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of a software design?</a:t>
            </a:r>
          </a:p>
        </p:txBody>
      </p:sp>
    </p:spTree>
    <p:extLst>
      <p:ext uri="{BB962C8B-B14F-4D97-AF65-F5344CB8AC3E}">
        <p14:creationId xmlns:p14="http://schemas.microsoft.com/office/powerpoint/2010/main" val="268288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animBg="1"/>
      <p:bldP spid="27"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3.2.1 Abstraction </a:t>
            </a:r>
          </a:p>
        </p:txBody>
      </p:sp>
      <p:sp>
        <p:nvSpPr>
          <p:cNvPr id="3" name="Content Placeholder 2"/>
          <p:cNvSpPr>
            <a:spLocks noGrp="1"/>
          </p:cNvSpPr>
          <p:nvPr>
            <p:ph idx="1"/>
          </p:nvPr>
        </p:nvSpPr>
        <p:spPr>
          <a:xfrm>
            <a:off x="726394" y="1717705"/>
            <a:ext cx="10017808" cy="4777099"/>
          </a:xfrm>
        </p:spPr>
        <p:txBody>
          <a:bodyPr>
            <a:normAutofit lnSpcReduction="10000"/>
          </a:bodyPr>
          <a:lstStyle/>
          <a:p>
            <a:pPr algn="just"/>
            <a:r>
              <a:rPr lang="en-US" i="1" dirty="0"/>
              <a:t>The abstraction means an ability to cope with the complexity.</a:t>
            </a:r>
            <a:r>
              <a:rPr lang="en-US" dirty="0"/>
              <a:t> At each stage of software design process levels of abstractions should be applied to refine the software solution. At the </a:t>
            </a:r>
            <a:r>
              <a:rPr lang="en-US" b="1" dirty="0"/>
              <a:t>higher level </a:t>
            </a:r>
            <a:r>
              <a:rPr lang="en-US" dirty="0"/>
              <a:t>of abstraction, the solution should be stated in broad terms and in the </a:t>
            </a:r>
            <a:r>
              <a:rPr lang="en-US" b="1" dirty="0"/>
              <a:t>lower level </a:t>
            </a:r>
            <a:r>
              <a:rPr lang="en-US" dirty="0"/>
              <a:t>more detailed description of the solution is given.</a:t>
            </a:r>
          </a:p>
          <a:p>
            <a:pPr algn="just"/>
            <a:r>
              <a:rPr lang="en-US" dirty="0"/>
              <a:t>While moving through different levels of abstraction the procedural abstraction and data abstraction are created.</a:t>
            </a:r>
          </a:p>
          <a:p>
            <a:pPr algn="just"/>
            <a:r>
              <a:rPr lang="en-US" dirty="0"/>
              <a:t>The </a:t>
            </a:r>
            <a:r>
              <a:rPr lang="en-US" b="1" dirty="0"/>
              <a:t>procedural abstraction </a:t>
            </a:r>
            <a:r>
              <a:rPr lang="en-US" dirty="0"/>
              <a:t>gives the named sequence of instructions in the specific function. That means the functionality of procedure is mentioned by its implementation details are hidden. </a:t>
            </a:r>
            <a:r>
              <a:rPr lang="en-US" b="1" dirty="0"/>
              <a:t>For example</a:t>
            </a:r>
            <a:r>
              <a:rPr lang="en-US" dirty="0"/>
              <a:t>: </a:t>
            </a:r>
            <a:r>
              <a:rPr lang="en-US" i="1" dirty="0"/>
              <a:t>Search the Record</a:t>
            </a:r>
            <a:r>
              <a:rPr lang="en-US" dirty="0"/>
              <a:t> is a procedural abstraction in which implementation details are hidden(i.e. Enter the name, compare each name of the record against the entered one, if a match is found then declare success!! Otherwise declare 'name not found')</a:t>
            </a:r>
          </a:p>
          <a:p>
            <a:pPr algn="just"/>
            <a:r>
              <a:rPr lang="en-US" dirty="0"/>
              <a:t>In </a:t>
            </a:r>
            <a:r>
              <a:rPr lang="en-US" b="1" dirty="0"/>
              <a:t>data abstraction </a:t>
            </a:r>
            <a:r>
              <a:rPr lang="en-US" dirty="0"/>
              <a:t>the collection of data objects is represented. </a:t>
            </a:r>
            <a:r>
              <a:rPr lang="en-US" b="1" dirty="0"/>
              <a:t>For example </a:t>
            </a:r>
            <a:r>
              <a:rPr lang="en-US" dirty="0"/>
              <a:t>for the procedure </a:t>
            </a:r>
            <a:r>
              <a:rPr lang="en-US" i="1" dirty="0"/>
              <a:t>search</a:t>
            </a:r>
            <a:r>
              <a:rPr lang="en-US" dirty="0"/>
              <a:t> the data abstraction will be </a:t>
            </a:r>
            <a:r>
              <a:rPr lang="en-US" i="1" dirty="0"/>
              <a:t>Record. </a:t>
            </a:r>
            <a:r>
              <a:rPr lang="en-US" dirty="0"/>
              <a:t>The record consists of various attributes such as Record ID, name, address and designation.</a:t>
            </a:r>
          </a:p>
          <a:p>
            <a:pPr marL="0" indent="0" algn="just">
              <a:buNone/>
            </a:pPr>
            <a:endParaRPr lang="en-US" dirty="0"/>
          </a:p>
          <a:p>
            <a:pPr algn="just"/>
            <a:endParaRPr lang="en-US" dirty="0"/>
          </a:p>
        </p:txBody>
      </p:sp>
    </p:spTree>
    <p:extLst>
      <p:ext uri="{BB962C8B-B14F-4D97-AF65-F5344CB8AC3E}">
        <p14:creationId xmlns:p14="http://schemas.microsoft.com/office/powerpoint/2010/main" val="291701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6988F-41D9-410F-A4D4-B93C7D28325D}"/>
              </a:ext>
            </a:extLst>
          </p:cNvPr>
          <p:cNvSpPr>
            <a:spLocks noGrp="1"/>
          </p:cNvSpPr>
          <p:nvPr>
            <p:ph type="title"/>
          </p:nvPr>
        </p:nvSpPr>
        <p:spPr/>
        <p:txBody>
          <a:bodyPr/>
          <a:lstStyle/>
          <a:p>
            <a:r>
              <a:rPr lang="en-US" dirty="0"/>
              <a:t>Conti…</a:t>
            </a:r>
            <a:endParaRPr lang="en-IN" dirty="0"/>
          </a:p>
        </p:txBody>
      </p:sp>
      <p:sp>
        <p:nvSpPr>
          <p:cNvPr id="5" name="Content Placeholder 4">
            <a:extLst>
              <a:ext uri="{FF2B5EF4-FFF2-40B4-BE49-F238E27FC236}">
                <a16:creationId xmlns:a16="http://schemas.microsoft.com/office/drawing/2014/main" id="{3877846B-4010-4056-AB61-98DE133A0D79}"/>
              </a:ext>
            </a:extLst>
          </p:cNvPr>
          <p:cNvSpPr>
            <a:spLocks noGrp="1"/>
          </p:cNvSpPr>
          <p:nvPr>
            <p:ph sz="half" idx="1"/>
          </p:nvPr>
        </p:nvSpPr>
        <p:spPr/>
        <p:txBody>
          <a:bodyPr/>
          <a:lstStyle/>
          <a:p>
            <a:r>
              <a:rPr lang="en-US" sz="1800" b="1" dirty="0">
                <a:effectLst/>
                <a:latin typeface="Arial" panose="020B0604020202020204" pitchFamily="34" charset="0"/>
                <a:ea typeface="Times" panose="02020603050405020304" pitchFamily="18" charset="0"/>
                <a:cs typeface="Times New Roman" panose="02020603050405020304" pitchFamily="18" charset="0"/>
              </a:rPr>
              <a:t>Data Abstraction</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4AE62AA1-4EA0-4FB9-A356-6CF4D1547C03}"/>
              </a:ext>
            </a:extLst>
          </p:cNvPr>
          <p:cNvSpPr>
            <a:spLocks noGrp="1"/>
          </p:cNvSpPr>
          <p:nvPr>
            <p:ph sz="half" idx="2"/>
          </p:nvPr>
        </p:nvSpPr>
        <p:spPr/>
        <p:txBody>
          <a:bodyPr/>
          <a:lstStyle/>
          <a:p>
            <a:r>
              <a:rPr lang="en-US" sz="1800" b="1" dirty="0">
                <a:effectLst/>
                <a:latin typeface="Arial" panose="020B0604020202020204" pitchFamily="34" charset="0"/>
                <a:ea typeface="Times" panose="02020603050405020304" pitchFamily="18" charset="0"/>
                <a:cs typeface="Times New Roman" panose="02020603050405020304" pitchFamily="18" charset="0"/>
              </a:rPr>
              <a:t>Procedural Abstraction</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endParaRPr lang="en-IN" dirty="0"/>
          </a:p>
        </p:txBody>
      </p:sp>
      <p:pic>
        <p:nvPicPr>
          <p:cNvPr id="1027" name="Object 5">
            <a:extLst>
              <a:ext uri="{FF2B5EF4-FFF2-40B4-BE49-F238E27FC236}">
                <a16:creationId xmlns:a16="http://schemas.microsoft.com/office/drawing/2014/main" id="{EE7C10AC-313C-4F46-A92B-CD99C634E3C8}"/>
              </a:ext>
            </a:extLst>
          </p:cNvPr>
          <p:cNvPicPr>
            <a:picLocks noChangeArrowheads="1"/>
          </p:cNvPicPr>
          <p:nvPr/>
        </p:nvPicPr>
        <p:blipFill>
          <a:blip r:embed="rId2">
            <a:extLst>
              <a:ext uri="{28A0092B-C50C-407E-A947-70E740481C1C}">
                <a14:useLocalDpi xmlns:a14="http://schemas.microsoft.com/office/drawing/2010/main" val="0"/>
              </a:ext>
            </a:extLst>
          </a:blip>
          <a:srcRect t="-2951" b="-1878"/>
          <a:stretch>
            <a:fillRect/>
          </a:stretch>
        </p:blipFill>
        <p:spPr bwMode="auto">
          <a:xfrm>
            <a:off x="363220" y="3218479"/>
            <a:ext cx="5626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Object 7">
            <a:extLst>
              <a:ext uri="{FF2B5EF4-FFF2-40B4-BE49-F238E27FC236}">
                <a16:creationId xmlns:a16="http://schemas.microsoft.com/office/drawing/2014/main" id="{A52B3C1E-0DC8-463E-A8F6-E425DD2FE02C}"/>
              </a:ext>
            </a:extLst>
          </p:cNvPr>
          <p:cNvPicPr>
            <a:picLocks noChangeArrowheads="1"/>
          </p:cNvPicPr>
          <p:nvPr/>
        </p:nvPicPr>
        <p:blipFill>
          <a:blip r:embed="rId3">
            <a:extLst>
              <a:ext uri="{28A0092B-C50C-407E-A947-70E740481C1C}">
                <a14:useLocalDpi xmlns:a14="http://schemas.microsoft.com/office/drawing/2010/main" val="0"/>
              </a:ext>
            </a:extLst>
          </a:blip>
          <a:srcRect t="-1903" r="-4163" b="-272"/>
          <a:stretch>
            <a:fillRect/>
          </a:stretch>
        </p:blipFill>
        <p:spPr bwMode="auto">
          <a:xfrm>
            <a:off x="6305868" y="2786380"/>
            <a:ext cx="5522912"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28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3.2.2 Modularity </a:t>
            </a:r>
          </a:p>
        </p:txBody>
      </p:sp>
      <p:sp>
        <p:nvSpPr>
          <p:cNvPr id="3" name="Content Placeholder 2"/>
          <p:cNvSpPr>
            <a:spLocks noGrp="1"/>
          </p:cNvSpPr>
          <p:nvPr>
            <p:ph idx="1"/>
          </p:nvPr>
        </p:nvSpPr>
        <p:spPr/>
        <p:txBody>
          <a:bodyPr/>
          <a:lstStyle/>
          <a:p>
            <a:pPr algn="just">
              <a:buFont typeface="Arial" pitchFamily="34" charset="0"/>
              <a:buChar char="•"/>
            </a:pPr>
            <a:r>
              <a:rPr lang="en-US" dirty="0"/>
              <a:t>The software is divided into separately named and addressable components that called as </a:t>
            </a:r>
            <a:r>
              <a:rPr lang="en-US" b="1" dirty="0"/>
              <a:t>modules</a:t>
            </a:r>
            <a:r>
              <a:rPr lang="en-US" dirty="0"/>
              <a:t> </a:t>
            </a:r>
          </a:p>
          <a:p>
            <a:pPr algn="just">
              <a:buFont typeface="Arial" pitchFamily="34" charset="0"/>
              <a:buChar char="•"/>
            </a:pPr>
            <a:r>
              <a:rPr lang="en-US" dirty="0"/>
              <a:t>Monolithic software is hard to grasp for the software engineer, hence it has now become a trend to divide the software into number of products. But there is co-relation between the number of modules and overall cost of software products. </a:t>
            </a:r>
          </a:p>
          <a:p>
            <a:pPr algn="just">
              <a:buNone/>
            </a:pPr>
            <a:r>
              <a:rPr lang="en-US" dirty="0"/>
              <a:t>Following argument support the idea:</a:t>
            </a:r>
          </a:p>
          <a:p>
            <a:pPr algn="just">
              <a:buNone/>
            </a:pPr>
            <a:r>
              <a:rPr lang="en-US" dirty="0"/>
              <a:t>Suppose there are two problems A and B with varying complexity. If the complexity of problem A is greater than complexity of B then efforts required to solve problem A is greater than problem B. That also means, the time required by problem A to get solved is more than that of problem B. </a:t>
            </a:r>
          </a:p>
        </p:txBody>
      </p:sp>
    </p:spTree>
    <p:extLst>
      <p:ext uri="{BB962C8B-B14F-4D97-AF65-F5344CB8AC3E}">
        <p14:creationId xmlns:p14="http://schemas.microsoft.com/office/powerpoint/2010/main" val="101607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517904"/>
          </a:xfrm>
        </p:spPr>
        <p:txBody>
          <a:bodyPr/>
          <a:lstStyle/>
          <a:p>
            <a:r>
              <a:rPr lang="en-US" dirty="0"/>
              <a:t>Conti…</a:t>
            </a:r>
            <a:endParaRPr lang="en-IN" dirty="0"/>
          </a:p>
        </p:txBody>
      </p:sp>
      <p:sp>
        <p:nvSpPr>
          <p:cNvPr id="3" name="Content Placeholder 2"/>
          <p:cNvSpPr>
            <a:spLocks noGrp="1"/>
          </p:cNvSpPr>
          <p:nvPr>
            <p:ph idx="1"/>
          </p:nvPr>
        </p:nvSpPr>
        <p:spPr>
          <a:xfrm>
            <a:off x="1024128" y="2233749"/>
            <a:ext cx="9720073" cy="4075611"/>
          </a:xfrm>
        </p:spPr>
        <p:txBody>
          <a:bodyPr/>
          <a:lstStyle/>
          <a:p>
            <a:r>
              <a:rPr lang="en-IN" dirty="0"/>
              <a:t>The overall complexity of two problems when they are combined is greater than sum of complexity of the problems when considered individually. This leads to </a:t>
            </a:r>
            <a:r>
              <a:rPr lang="en-IN" b="1" dirty="0"/>
              <a:t>divide and conquer strategy. </a:t>
            </a:r>
          </a:p>
          <a:p>
            <a:r>
              <a:rPr lang="en-IN" dirty="0"/>
              <a:t>Thus dividing the software problem into manageable number of pieces leads to concept modularity. </a:t>
            </a:r>
          </a:p>
          <a:p>
            <a:r>
              <a:rPr lang="en-IN" dirty="0"/>
              <a:t>It is possible to conclude that if we subdivide that software  indefinitely then effort required to develop each software component will become very small. But this conclusion is invalid because the total number of modules get increased the efforts required for developing each module also get increased. That means cost associated with each effort get increased.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34578"/>
          </a:xfrm>
        </p:spPr>
        <p:txBody>
          <a:bodyPr/>
          <a:lstStyle/>
          <a:p>
            <a:r>
              <a:rPr lang="en-US" dirty="0"/>
              <a:t>Conti…</a:t>
            </a:r>
            <a:endParaRPr lang="en-IN" dirty="0"/>
          </a:p>
        </p:txBody>
      </p:sp>
      <p:sp>
        <p:nvSpPr>
          <p:cNvPr id="3" name="Content Placeholder 2"/>
          <p:cNvSpPr>
            <a:spLocks noGrp="1"/>
          </p:cNvSpPr>
          <p:nvPr>
            <p:ph idx="1"/>
          </p:nvPr>
        </p:nvSpPr>
        <p:spPr>
          <a:xfrm>
            <a:off x="1024128" y="1449977"/>
            <a:ext cx="9720073" cy="4859383"/>
          </a:xfrm>
        </p:spPr>
        <p:txBody>
          <a:bodyPr/>
          <a:lstStyle/>
          <a:p>
            <a:r>
              <a:rPr lang="en-IN" dirty="0"/>
              <a:t>The total cost required to develop such software product is shown:</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1397727" y="1920240"/>
            <a:ext cx="8830490" cy="424461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670" y="294658"/>
            <a:ext cx="9720072" cy="1499616"/>
          </a:xfrm>
        </p:spPr>
        <p:txBody>
          <a:bodyPr/>
          <a:lstStyle/>
          <a:p>
            <a:r>
              <a:rPr lang="en-US" dirty="0"/>
              <a:t>Conti…</a:t>
            </a:r>
          </a:p>
        </p:txBody>
      </p:sp>
      <p:sp>
        <p:nvSpPr>
          <p:cNvPr id="3" name="Content Placeholder 2"/>
          <p:cNvSpPr>
            <a:spLocks noGrp="1"/>
          </p:cNvSpPr>
          <p:nvPr>
            <p:ph idx="1"/>
          </p:nvPr>
        </p:nvSpPr>
        <p:spPr>
          <a:xfrm>
            <a:off x="938670" y="1298961"/>
            <a:ext cx="10478511" cy="4625839"/>
          </a:xfrm>
        </p:spPr>
        <p:txBody>
          <a:bodyPr>
            <a:noAutofit/>
          </a:bodyPr>
          <a:lstStyle/>
          <a:p>
            <a:pPr lvl="0"/>
            <a:r>
              <a:rPr lang="en-US" sz="1900" dirty="0"/>
              <a:t>Modularization should be such that the development can be planned easily, software increments can be defined and delivered, changes can be more easily accommodated and long term maintenance can be carried out effectively.</a:t>
            </a:r>
          </a:p>
          <a:p>
            <a:pPr lvl="0"/>
            <a:r>
              <a:rPr lang="en-US" sz="1900" b="1" dirty="0"/>
              <a:t>Meyer</a:t>
            </a:r>
            <a:r>
              <a:rPr lang="en-US" sz="1900" dirty="0"/>
              <a:t> defines five criteria that enable us to evaluate a design method with respect to its ability to define an effective modular system:</a:t>
            </a:r>
          </a:p>
          <a:p>
            <a:r>
              <a:rPr lang="en-US" sz="1900" b="1" dirty="0"/>
              <a:t>Modular decomposability</a:t>
            </a:r>
            <a:r>
              <a:rPr lang="en-US" sz="1900" dirty="0"/>
              <a:t> : A design method provides a systematic mechanism for decomposing the problem into sub-problems. This reduces the complexity of the problem and the modularity can be achieved.</a:t>
            </a:r>
          </a:p>
          <a:p>
            <a:r>
              <a:rPr lang="en-US" sz="1900" b="1" dirty="0"/>
              <a:t>Modular composability</a:t>
            </a:r>
            <a:r>
              <a:rPr lang="en-US" sz="1900" dirty="0"/>
              <a:t> : A design method enables existing design components to be assembled into a new system.</a:t>
            </a:r>
          </a:p>
          <a:p>
            <a:r>
              <a:rPr lang="en-US" sz="1900" b="1" dirty="0"/>
              <a:t>Modular understandability</a:t>
            </a:r>
            <a:r>
              <a:rPr lang="en-US" sz="1900" dirty="0"/>
              <a:t> : A module can be understood as a standalone unit. Then it will be easier to build and easier to change.</a:t>
            </a:r>
          </a:p>
          <a:p>
            <a:r>
              <a:rPr lang="en-US" sz="1900" b="1" dirty="0"/>
              <a:t>Modular continuity</a:t>
            </a:r>
            <a:r>
              <a:rPr lang="en-US" sz="1900" dirty="0"/>
              <a:t> : Small changes to the system requirements result in changes to individual modules, rather than system-wide changes.</a:t>
            </a:r>
          </a:p>
          <a:p>
            <a:r>
              <a:rPr lang="en-US" sz="1900" b="1" dirty="0"/>
              <a:t>Modular protection</a:t>
            </a:r>
            <a:r>
              <a:rPr lang="en-US" sz="1900" dirty="0"/>
              <a:t> : An aberrant condition occurs within a module and its effects are constrained within the module.</a:t>
            </a:r>
          </a:p>
        </p:txBody>
      </p:sp>
    </p:spTree>
    <p:extLst>
      <p:ext uri="{BB962C8B-B14F-4D97-AF65-F5344CB8AC3E}">
        <p14:creationId xmlns:p14="http://schemas.microsoft.com/office/powerpoint/2010/main" val="93298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9B15-0860-43CA-BB6E-0B0351E4C220}"/>
              </a:ext>
            </a:extLst>
          </p:cNvPr>
          <p:cNvSpPr>
            <a:spLocks noGrp="1"/>
          </p:cNvSpPr>
          <p:nvPr>
            <p:ph type="title"/>
          </p:nvPr>
        </p:nvSpPr>
        <p:spPr/>
        <p:txBody>
          <a:bodyPr/>
          <a:lstStyle/>
          <a:p>
            <a:r>
              <a:rPr lang="en-US" dirty="0"/>
              <a:t>Conti…</a:t>
            </a:r>
            <a:endParaRPr lang="en-IN" dirty="0"/>
          </a:p>
        </p:txBody>
      </p:sp>
      <p:pic>
        <p:nvPicPr>
          <p:cNvPr id="2051" name="Picture 8">
            <a:extLst>
              <a:ext uri="{FF2B5EF4-FFF2-40B4-BE49-F238E27FC236}">
                <a16:creationId xmlns:a16="http://schemas.microsoft.com/office/drawing/2014/main" id="{B894FFD5-8FE2-4301-AE5A-DFC159DB2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275" y="2250489"/>
            <a:ext cx="6777777"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32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3.2.3.Architecture </a:t>
            </a:r>
          </a:p>
        </p:txBody>
      </p:sp>
      <p:sp>
        <p:nvSpPr>
          <p:cNvPr id="3" name="Content Placeholder 2"/>
          <p:cNvSpPr>
            <a:spLocks noGrp="1"/>
          </p:cNvSpPr>
          <p:nvPr>
            <p:ph idx="1"/>
          </p:nvPr>
        </p:nvSpPr>
        <p:spPr>
          <a:xfrm>
            <a:off x="1024127" y="1790344"/>
            <a:ext cx="9720073" cy="4023360"/>
          </a:xfrm>
        </p:spPr>
        <p:txBody>
          <a:bodyPr/>
          <a:lstStyle/>
          <a:p>
            <a:r>
              <a:rPr lang="en-US" dirty="0"/>
              <a:t>Architecture means representation of overall structure of an integrated system. In architecture various components interact and the data of the structure is used by various components. These components are called system elements. Architecture provides the basic framework for the software system so that important framework activities can be conducted in systematic manner.</a:t>
            </a:r>
          </a:p>
          <a:p>
            <a:r>
              <a:rPr lang="en-US" dirty="0"/>
              <a:t>In architectural design various system models can be used and these are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69412154"/>
              </p:ext>
            </p:extLst>
          </p:nvPr>
        </p:nvGraphicFramePr>
        <p:xfrm>
          <a:off x="1207094" y="3961136"/>
          <a:ext cx="9537106" cy="2691765"/>
        </p:xfrm>
        <a:graphic>
          <a:graphicData uri="http://schemas.openxmlformats.org/drawingml/2006/table">
            <a:tbl>
              <a:tblPr>
                <a:tableStyleId>{5C22544A-7EE6-4342-B048-85BDC9FD1C3A}</a:tableStyleId>
              </a:tblPr>
              <a:tblGrid>
                <a:gridCol w="3204179">
                  <a:extLst>
                    <a:ext uri="{9D8B030D-6E8A-4147-A177-3AD203B41FA5}">
                      <a16:colId xmlns:a16="http://schemas.microsoft.com/office/drawing/2014/main" val="20000"/>
                    </a:ext>
                  </a:extLst>
                </a:gridCol>
                <a:gridCol w="6332927">
                  <a:extLst>
                    <a:ext uri="{9D8B030D-6E8A-4147-A177-3AD203B41FA5}">
                      <a16:colId xmlns:a16="http://schemas.microsoft.com/office/drawing/2014/main" val="20001"/>
                    </a:ext>
                  </a:extLst>
                </a:gridCol>
              </a:tblGrid>
              <a:tr h="306070">
                <a:tc>
                  <a:txBody>
                    <a:bodyPr/>
                    <a:lstStyle/>
                    <a:p>
                      <a:pPr marL="0" marR="0">
                        <a:lnSpc>
                          <a:spcPts val="1200"/>
                        </a:lnSpc>
                        <a:spcBef>
                          <a:spcPts val="0"/>
                        </a:spcBef>
                        <a:spcAft>
                          <a:spcPts val="0"/>
                        </a:spcAft>
                      </a:pPr>
                      <a:r>
                        <a:rPr lang="en-US" sz="3200" u="none" strike="noStrike" spc="0" dirty="0">
                          <a:effectLst/>
                        </a:rPr>
                        <a:t>Model</a:t>
                      </a:r>
                      <a:endParaRPr lang="en-US" sz="32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tc>
                <a:tc>
                  <a:txBody>
                    <a:bodyPr/>
                    <a:lstStyle/>
                    <a:p>
                      <a:pPr marL="0" marR="0">
                        <a:lnSpc>
                          <a:spcPts val="1200"/>
                        </a:lnSpc>
                        <a:spcBef>
                          <a:spcPts val="0"/>
                        </a:spcBef>
                        <a:spcAft>
                          <a:spcPts val="0"/>
                        </a:spcAft>
                      </a:pPr>
                      <a:r>
                        <a:rPr lang="en-US" sz="3200" u="none" strike="noStrike" spc="0">
                          <a:effectLst/>
                        </a:rPr>
                        <a:t>Functioning</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tc>
                <a:extLst>
                  <a:ext uri="{0D108BD9-81ED-4DB2-BD59-A6C34878D82A}">
                    <a16:rowId xmlns:a16="http://schemas.microsoft.com/office/drawing/2014/main" val="10000"/>
                  </a:ext>
                </a:extLst>
              </a:tr>
              <a:tr h="467360">
                <a:tc>
                  <a:txBody>
                    <a:bodyPr/>
                    <a:lstStyle/>
                    <a:p>
                      <a:pPr marL="0" marR="0">
                        <a:lnSpc>
                          <a:spcPts val="1000"/>
                        </a:lnSpc>
                        <a:spcBef>
                          <a:spcPts val="0"/>
                        </a:spcBef>
                        <a:spcAft>
                          <a:spcPts val="0"/>
                        </a:spcAft>
                      </a:pPr>
                      <a:r>
                        <a:rPr lang="en-US" sz="2000" u="none" strike="noStrike" spc="0">
                          <a:effectLst/>
                        </a:rPr>
                        <a:t>Structural model</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tc>
                <a:tc>
                  <a:txBody>
                    <a:bodyPr/>
                    <a:lstStyle/>
                    <a:p>
                      <a:pPr marL="0" marR="0">
                        <a:lnSpc>
                          <a:spcPts val="1300"/>
                        </a:lnSpc>
                        <a:spcBef>
                          <a:spcPts val="0"/>
                        </a:spcBef>
                        <a:spcAft>
                          <a:spcPts val="0"/>
                        </a:spcAft>
                      </a:pPr>
                      <a:r>
                        <a:rPr lang="en-US" sz="2000" u="none" strike="noStrike" spc="0">
                          <a:effectLst/>
                        </a:rPr>
                        <a:t>Overall architecture of the system can be represented using this mode!</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tc>
                <a:extLst>
                  <a:ext uri="{0D108BD9-81ED-4DB2-BD59-A6C34878D82A}">
                    <a16:rowId xmlns:a16="http://schemas.microsoft.com/office/drawing/2014/main" val="10001"/>
                  </a:ext>
                </a:extLst>
              </a:tr>
              <a:tr h="474345">
                <a:tc>
                  <a:txBody>
                    <a:bodyPr/>
                    <a:lstStyle/>
                    <a:p>
                      <a:pPr marL="0" marR="0">
                        <a:lnSpc>
                          <a:spcPts val="1000"/>
                        </a:lnSpc>
                        <a:spcBef>
                          <a:spcPts val="0"/>
                        </a:spcBef>
                        <a:spcAft>
                          <a:spcPts val="0"/>
                        </a:spcAft>
                      </a:pPr>
                      <a:r>
                        <a:rPr lang="en-US" sz="2000" u="none" strike="noStrike" spc="0">
                          <a:effectLst/>
                        </a:rPr>
                        <a:t>Framework model</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tc>
                <a:tc>
                  <a:txBody>
                    <a:bodyPr/>
                    <a:lstStyle/>
                    <a:p>
                      <a:pPr marL="0" marR="0">
                        <a:lnSpc>
                          <a:spcPts val="1270"/>
                        </a:lnSpc>
                        <a:spcBef>
                          <a:spcPts val="0"/>
                        </a:spcBef>
                        <a:spcAft>
                          <a:spcPts val="0"/>
                        </a:spcAft>
                      </a:pPr>
                      <a:r>
                        <a:rPr lang="en-US" sz="2000" u="none" strike="noStrike" spc="0">
                          <a:effectLst/>
                        </a:rPr>
                        <a:t>This model shows the architectural framework and corresponding applicability.</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tc>
                <a:extLst>
                  <a:ext uri="{0D108BD9-81ED-4DB2-BD59-A6C34878D82A}">
                    <a16:rowId xmlns:a16="http://schemas.microsoft.com/office/drawing/2014/main" val="10002"/>
                  </a:ext>
                </a:extLst>
              </a:tr>
              <a:tr h="474345">
                <a:tc>
                  <a:txBody>
                    <a:bodyPr/>
                    <a:lstStyle/>
                    <a:p>
                      <a:pPr marL="0" marR="0">
                        <a:lnSpc>
                          <a:spcPts val="1000"/>
                        </a:lnSpc>
                        <a:spcBef>
                          <a:spcPts val="0"/>
                        </a:spcBef>
                        <a:spcAft>
                          <a:spcPts val="0"/>
                        </a:spcAft>
                      </a:pPr>
                      <a:r>
                        <a:rPr lang="en-US" sz="2000" u="none" strike="noStrike" spc="0">
                          <a:effectLst/>
                        </a:rPr>
                        <a:t>Dynamic model</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tc>
                <a:tc>
                  <a:txBody>
                    <a:bodyPr/>
                    <a:lstStyle/>
                    <a:p>
                      <a:pPr marL="0" marR="0">
                        <a:lnSpc>
                          <a:spcPts val="1355"/>
                        </a:lnSpc>
                        <a:spcBef>
                          <a:spcPts val="0"/>
                        </a:spcBef>
                        <a:spcAft>
                          <a:spcPts val="0"/>
                        </a:spcAft>
                      </a:pPr>
                      <a:r>
                        <a:rPr lang="en-US" sz="2000" u="none" strike="noStrike" spc="0">
                          <a:effectLst/>
                        </a:rPr>
                        <a:t>This model shows the reflection of changes on the system due to external events.</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tc>
                <a:extLst>
                  <a:ext uri="{0D108BD9-81ED-4DB2-BD59-A6C34878D82A}">
                    <a16:rowId xmlns:a16="http://schemas.microsoft.com/office/drawing/2014/main" val="10003"/>
                  </a:ext>
                </a:extLst>
              </a:tr>
              <a:tr h="471170">
                <a:tc>
                  <a:txBody>
                    <a:bodyPr/>
                    <a:lstStyle/>
                    <a:p>
                      <a:pPr marL="0" marR="0">
                        <a:lnSpc>
                          <a:spcPts val="1000"/>
                        </a:lnSpc>
                        <a:spcBef>
                          <a:spcPts val="0"/>
                        </a:spcBef>
                        <a:spcAft>
                          <a:spcPts val="0"/>
                        </a:spcAft>
                      </a:pPr>
                      <a:r>
                        <a:rPr lang="en-US" sz="2000" u="none" strike="noStrike" spc="0">
                          <a:effectLst/>
                        </a:rPr>
                        <a:t>Process model</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tc>
                <a:tc>
                  <a:txBody>
                    <a:bodyPr/>
                    <a:lstStyle/>
                    <a:p>
                      <a:pPr marL="0" marR="0">
                        <a:lnSpc>
                          <a:spcPts val="1300"/>
                        </a:lnSpc>
                        <a:spcBef>
                          <a:spcPts val="0"/>
                        </a:spcBef>
                        <a:spcAft>
                          <a:spcPts val="0"/>
                        </a:spcAft>
                      </a:pPr>
                      <a:r>
                        <a:rPr lang="en-US" sz="2000" u="none" strike="noStrike" spc="0">
                          <a:effectLst/>
                        </a:rPr>
                        <a:t>The sequence of processes and their functioning is represented in this model</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tc>
                <a:extLst>
                  <a:ext uri="{0D108BD9-81ED-4DB2-BD59-A6C34878D82A}">
                    <a16:rowId xmlns:a16="http://schemas.microsoft.com/office/drawing/2014/main" val="10004"/>
                  </a:ext>
                </a:extLst>
              </a:tr>
              <a:tr h="498475">
                <a:tc>
                  <a:txBody>
                    <a:bodyPr/>
                    <a:lstStyle/>
                    <a:p>
                      <a:pPr marL="0" marR="0">
                        <a:lnSpc>
                          <a:spcPts val="1000"/>
                        </a:lnSpc>
                        <a:spcBef>
                          <a:spcPts val="0"/>
                        </a:spcBef>
                        <a:spcAft>
                          <a:spcPts val="0"/>
                        </a:spcAft>
                      </a:pPr>
                      <a:r>
                        <a:rPr lang="en-US" sz="2000" u="none" strike="noStrike" spc="0">
                          <a:effectLst/>
                        </a:rPr>
                        <a:t>Functional model</a:t>
                      </a:r>
                      <a:endParaRPr lang="en-US" sz="32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tc>
                <a:tc>
                  <a:txBody>
                    <a:bodyPr/>
                    <a:lstStyle/>
                    <a:p>
                      <a:pPr marL="0" marR="0">
                        <a:lnSpc>
                          <a:spcPts val="1325"/>
                        </a:lnSpc>
                        <a:spcBef>
                          <a:spcPts val="0"/>
                        </a:spcBef>
                        <a:spcAft>
                          <a:spcPts val="0"/>
                        </a:spcAft>
                      </a:pPr>
                      <a:r>
                        <a:rPr lang="en-US" sz="2000" u="none" strike="noStrike" spc="0" dirty="0">
                          <a:effectLst/>
                        </a:rPr>
                        <a:t>The functional hierarchy occurring in the system is represented by this model.</a:t>
                      </a:r>
                      <a:endParaRPr lang="en-US" sz="32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1165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1BB1-DDE4-4A53-849A-12F8077F19FB}"/>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2CAAB91F-57A5-422D-8EA6-2EB0983FBA97}"/>
              </a:ext>
            </a:extLst>
          </p:cNvPr>
          <p:cNvSpPr>
            <a:spLocks noGrp="1"/>
          </p:cNvSpPr>
          <p:nvPr>
            <p:ph idx="1"/>
          </p:nvPr>
        </p:nvSpPr>
        <p:spPr>
          <a:xfrm>
            <a:off x="1024128" y="2001915"/>
            <a:ext cx="9720073" cy="4023360"/>
          </a:xfrm>
        </p:spPr>
        <p:txBody>
          <a:bodyPr>
            <a:noAutofit/>
          </a:bodyPr>
          <a:lstStyle/>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Structural properties.  This aspect of the architectural design representation defines the components of a system (e.g., modules, objects, filters) and the manner in which those components are packaged and interact with one another. For example, objects are packaged to encapsulate both data and the processing that manipulates the data and interact via the invocation of methods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Extra-functional properties.  The architectural design description should address how the design architecture achieves requirements for performance, capacity, reliability, security, adaptability, and other system characteristics.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Families of related systems.  The architectural design should draw upon repeatable patterns that are commonly encountered in the design of families of similar systems. In essence, the design should have the ability to reuse architectural building blocks.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69788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System Design</a:t>
            </a:r>
          </a:p>
        </p:txBody>
      </p:sp>
      <p:sp>
        <p:nvSpPr>
          <p:cNvPr id="3" name="Content Placeholder 2"/>
          <p:cNvSpPr>
            <a:spLocks noGrp="1"/>
          </p:cNvSpPr>
          <p:nvPr>
            <p:ph idx="1"/>
          </p:nvPr>
        </p:nvSpPr>
        <p:spPr/>
        <p:txBody>
          <a:bodyPr>
            <a:normAutofit/>
          </a:bodyPr>
          <a:lstStyle/>
          <a:p>
            <a:r>
              <a:rPr lang="en-US" sz="2400" b="1" dirty="0"/>
              <a:t>3.1 Introduction</a:t>
            </a:r>
          </a:p>
          <a:p>
            <a:pPr algn="just"/>
            <a:r>
              <a:rPr lang="en-US" sz="2400" dirty="0"/>
              <a:t>Design is a meaningful activity needed to develop a quality product. Design is the only way by which we can accurately translate the customer’s requirements into a finished software product or system. Thus design serves as the basis for all the software engineering steps. In this chapter we will get introduced with the systematic approach to design process. We will discuss architectural design, user interface design and real time software design.</a:t>
            </a:r>
          </a:p>
          <a:p>
            <a:endParaRPr lang="en-US" sz="2400" dirty="0"/>
          </a:p>
          <a:p>
            <a:pPr marL="0" indent="0">
              <a:buNone/>
            </a:pPr>
            <a:r>
              <a:rPr lang="en-US" sz="2400" dirty="0"/>
              <a:t>  </a:t>
            </a:r>
          </a:p>
        </p:txBody>
      </p:sp>
    </p:spTree>
    <p:extLst>
      <p:ext uri="{BB962C8B-B14F-4D97-AF65-F5344CB8AC3E}">
        <p14:creationId xmlns:p14="http://schemas.microsoft.com/office/powerpoint/2010/main" val="112091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3.2.4 Refinement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a:t>Refinement is actually a process of elaboration.</a:t>
            </a:r>
          </a:p>
          <a:p>
            <a:pPr algn="just">
              <a:buFont typeface="Arial" panose="020B0604020202020204" pitchFamily="34" charset="0"/>
              <a:buChar char="•"/>
            </a:pPr>
            <a:r>
              <a:rPr lang="en-US" dirty="0"/>
              <a:t>Stepwise refinement is a top-down design strategy proposed by </a:t>
            </a:r>
            <a:r>
              <a:rPr lang="en-US" dirty="0" err="1"/>
              <a:t>Nikiaus</a:t>
            </a:r>
            <a:r>
              <a:rPr lang="en-US" dirty="0"/>
              <a:t> WIRTH.</a:t>
            </a:r>
          </a:p>
          <a:p>
            <a:pPr algn="just">
              <a:buFont typeface="Arial" panose="020B0604020202020204" pitchFamily="34" charset="0"/>
              <a:buChar char="•"/>
            </a:pPr>
            <a:r>
              <a:rPr lang="en-US" dirty="0"/>
              <a:t>The architecture of a program is developed by successively refining levels of procedural detail.</a:t>
            </a:r>
          </a:p>
          <a:p>
            <a:pPr algn="just">
              <a:buFont typeface="Arial" panose="020B0604020202020204" pitchFamily="34" charset="0"/>
              <a:buChar char="•"/>
            </a:pPr>
            <a:r>
              <a:rPr lang="en-US" dirty="0"/>
              <a:t>The process of program refinement is analogous to the process of refinement and partitioning that is used during requirements analysis.</a:t>
            </a:r>
          </a:p>
          <a:p>
            <a:pPr algn="just">
              <a:buFont typeface="Arial" panose="020B0604020202020204" pitchFamily="34" charset="0"/>
              <a:buChar char="•"/>
            </a:pPr>
            <a:r>
              <a:rPr lang="en-US" dirty="0"/>
              <a:t>Abstraction and refinement are complementary concepts. The major difference is that - in the abstraction low-level details are suppressed. Refinement helps the designer to elaborate low-level details.</a:t>
            </a:r>
          </a:p>
          <a:p>
            <a:pPr algn="just"/>
            <a:endParaRPr lang="en-US" dirty="0"/>
          </a:p>
        </p:txBody>
      </p:sp>
    </p:spTree>
    <p:extLst>
      <p:ext uri="{BB962C8B-B14F-4D97-AF65-F5344CB8AC3E}">
        <p14:creationId xmlns:p14="http://schemas.microsoft.com/office/powerpoint/2010/main" val="1028281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C76C-351A-436E-A38D-9BE2344116C7}"/>
              </a:ext>
            </a:extLst>
          </p:cNvPr>
          <p:cNvSpPr>
            <a:spLocks noGrp="1"/>
          </p:cNvSpPr>
          <p:nvPr>
            <p:ph type="title"/>
          </p:nvPr>
        </p:nvSpPr>
        <p:spPr/>
        <p:txBody>
          <a:bodyPr/>
          <a:lstStyle/>
          <a:p>
            <a:br>
              <a:rPr lang="en-US" sz="1800" b="1" dirty="0">
                <a:effectLst/>
                <a:latin typeface="Arial" panose="020B0604020202020204" pitchFamily="34" charset="0"/>
                <a:ea typeface="Times" panose="02020603050405020304" pitchFamily="18" charset="0"/>
              </a:rPr>
            </a:br>
            <a:r>
              <a:rPr lang="en-US" dirty="0"/>
              <a:t>Stepwise Refinement</a:t>
            </a:r>
            <a:endParaRPr lang="en-IN" dirty="0"/>
          </a:p>
        </p:txBody>
      </p:sp>
      <p:pic>
        <p:nvPicPr>
          <p:cNvPr id="4099" name="Object 17">
            <a:extLst>
              <a:ext uri="{FF2B5EF4-FFF2-40B4-BE49-F238E27FC236}">
                <a16:creationId xmlns:a16="http://schemas.microsoft.com/office/drawing/2014/main" id="{4D17EE14-D651-48C4-9D04-74D2F19713BA}"/>
              </a:ext>
            </a:extLst>
          </p:cNvPr>
          <p:cNvPicPr>
            <a:picLocks noChangeArrowheads="1"/>
          </p:cNvPicPr>
          <p:nvPr/>
        </p:nvPicPr>
        <p:blipFill>
          <a:blip r:embed="rId2">
            <a:extLst>
              <a:ext uri="{28A0092B-C50C-407E-A947-70E740481C1C}">
                <a14:useLocalDpi xmlns:a14="http://schemas.microsoft.com/office/drawing/2010/main" val="0"/>
              </a:ext>
            </a:extLst>
          </a:blip>
          <a:srcRect t="-2156" b="-240"/>
          <a:stretch>
            <a:fillRect/>
          </a:stretch>
        </p:blipFill>
        <p:spPr bwMode="auto">
          <a:xfrm>
            <a:off x="2368296" y="2464499"/>
            <a:ext cx="6793992" cy="380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4966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3.2.5 Pattern</a:t>
            </a:r>
          </a:p>
        </p:txBody>
      </p:sp>
      <p:sp>
        <p:nvSpPr>
          <p:cNvPr id="3" name="Content Placeholder 2"/>
          <p:cNvSpPr>
            <a:spLocks noGrp="1"/>
          </p:cNvSpPr>
          <p:nvPr>
            <p:ph idx="1"/>
          </p:nvPr>
        </p:nvSpPr>
        <p:spPr/>
        <p:txBody>
          <a:bodyPr/>
          <a:lstStyle/>
          <a:p>
            <a:pPr algn="just"/>
            <a:r>
              <a:rPr lang="en-US" dirty="0"/>
              <a:t>According to Brad Appleton the design pattern can be defined as - It is a named nugget(something valuable) of insight which conveys the essence of proven solution to a recurring problem within a certain context.</a:t>
            </a:r>
          </a:p>
          <a:p>
            <a:pPr algn="just"/>
            <a:r>
              <a:rPr lang="en-US" dirty="0"/>
              <a:t>In other words, design pattern acts as a design solution for a particular problem occurring in specific domain. Using design pattern designer can determine whether-</a:t>
            </a:r>
          </a:p>
          <a:p>
            <a:pPr algn="just">
              <a:buFont typeface="Wingdings" panose="05000000000000000000" pitchFamily="2" charset="2"/>
              <a:buChar char="q"/>
            </a:pPr>
            <a:r>
              <a:rPr lang="en-US" dirty="0"/>
              <a:t>Pattern can be reusable</a:t>
            </a:r>
          </a:p>
          <a:p>
            <a:pPr algn="just">
              <a:buFont typeface="Wingdings" panose="05000000000000000000" pitchFamily="2" charset="2"/>
              <a:buChar char="q"/>
            </a:pPr>
            <a:r>
              <a:rPr lang="en-US" dirty="0"/>
              <a:t>Pattern can be used for current work</a:t>
            </a:r>
          </a:p>
          <a:p>
            <a:pPr algn="just">
              <a:buFont typeface="Wingdings" panose="05000000000000000000" pitchFamily="2" charset="2"/>
              <a:buChar char="q"/>
            </a:pPr>
            <a:r>
              <a:rPr lang="en-US" dirty="0"/>
              <a:t>Pattern can be used to solve similar kind of problem with different functionality.</a:t>
            </a:r>
          </a:p>
          <a:p>
            <a:pPr algn="just"/>
            <a:endParaRPr lang="en-US" dirty="0"/>
          </a:p>
        </p:txBody>
      </p:sp>
    </p:spTree>
    <p:extLst>
      <p:ext uri="{BB962C8B-B14F-4D97-AF65-F5344CB8AC3E}">
        <p14:creationId xmlns:p14="http://schemas.microsoft.com/office/powerpoint/2010/main" val="686716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C9D0-6927-4C6D-8E74-69C39A5588FF}"/>
              </a:ext>
            </a:extLst>
          </p:cNvPr>
          <p:cNvSpPr>
            <a:spLocks noGrp="1"/>
          </p:cNvSpPr>
          <p:nvPr>
            <p:ph type="title"/>
          </p:nvPr>
        </p:nvSpPr>
        <p:spPr>
          <a:xfrm>
            <a:off x="1024128" y="53976"/>
            <a:ext cx="9720072" cy="1499616"/>
          </a:xfrm>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53AD3051-97CD-405C-BABE-B68E5E7F47BF}"/>
              </a:ext>
            </a:extLst>
          </p:cNvPr>
          <p:cNvSpPr>
            <a:spLocks noGrp="1"/>
          </p:cNvSpPr>
          <p:nvPr>
            <p:ph idx="1"/>
          </p:nvPr>
        </p:nvSpPr>
        <p:spPr>
          <a:xfrm>
            <a:off x="1024128" y="941033"/>
            <a:ext cx="9720073" cy="4755768"/>
          </a:xfrm>
        </p:spPr>
        <p:txBody>
          <a:bodyPr>
            <a:noAutofit/>
          </a:bodyPr>
          <a:lstStyle/>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Pattern name</a:t>
            </a:r>
            <a:r>
              <a:rPr lang="en-US" sz="2000" dirty="0">
                <a:effectLst/>
                <a:latin typeface="Arial" panose="020B0604020202020204" pitchFamily="34" charset="0"/>
                <a:ea typeface="Times" panose="02020603050405020304" pitchFamily="18" charset="0"/>
                <a:cs typeface="Times New Roman" panose="02020603050405020304" pitchFamily="18" charset="0"/>
              </a:rPr>
              <a:t>—describes the essence of the pattern in a short but expressive name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Intent</a:t>
            </a:r>
            <a:r>
              <a:rPr lang="en-US" sz="2000" dirty="0">
                <a:effectLst/>
                <a:latin typeface="Arial" panose="020B0604020202020204" pitchFamily="34" charset="0"/>
                <a:ea typeface="Times" panose="02020603050405020304" pitchFamily="18" charset="0"/>
                <a:cs typeface="Times New Roman" panose="02020603050405020304" pitchFamily="18" charset="0"/>
              </a:rPr>
              <a:t>—describes the pattern and what it does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Also-known-as</a:t>
            </a:r>
            <a:r>
              <a:rPr lang="en-US" sz="2000" dirty="0">
                <a:effectLst/>
                <a:latin typeface="Arial" panose="020B0604020202020204" pitchFamily="34" charset="0"/>
                <a:ea typeface="Times" panose="02020603050405020304" pitchFamily="18" charset="0"/>
                <a:cs typeface="Times New Roman" panose="02020603050405020304" pitchFamily="18" charset="0"/>
              </a:rPr>
              <a:t>—lists any synonyms for the pattern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Motivation</a:t>
            </a:r>
            <a:r>
              <a:rPr lang="en-US" sz="2000" dirty="0">
                <a:effectLst/>
                <a:latin typeface="Arial" panose="020B0604020202020204" pitchFamily="34" charset="0"/>
                <a:ea typeface="Times" panose="02020603050405020304" pitchFamily="18" charset="0"/>
                <a:cs typeface="Times New Roman" panose="02020603050405020304" pitchFamily="18" charset="0"/>
              </a:rPr>
              <a:t>—provides an example of the problem</a:t>
            </a:r>
            <a:r>
              <a:rPr lang="en-US" sz="2000" b="1" dirty="0">
                <a:effectLst/>
                <a:latin typeface="Arial" panose="020B0604020202020204" pitchFamily="34" charset="0"/>
                <a:ea typeface="Times" panose="02020603050405020304" pitchFamily="18" charset="0"/>
                <a:cs typeface="Times New Roman" panose="02020603050405020304" pitchFamily="18" charset="0"/>
              </a:rPr>
              <a:t>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Applicability</a:t>
            </a:r>
            <a:r>
              <a:rPr lang="en-US" sz="2000" dirty="0">
                <a:effectLst/>
                <a:latin typeface="Arial" panose="020B0604020202020204" pitchFamily="34" charset="0"/>
                <a:ea typeface="Times" panose="02020603050405020304" pitchFamily="18" charset="0"/>
                <a:cs typeface="Times New Roman" panose="02020603050405020304" pitchFamily="18" charset="0"/>
              </a:rPr>
              <a:t>—notes specific design situations in which the pattern is applicable</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Structure</a:t>
            </a:r>
            <a:r>
              <a:rPr lang="en-US" sz="2000" dirty="0">
                <a:effectLst/>
                <a:latin typeface="Arial" panose="020B0604020202020204" pitchFamily="34" charset="0"/>
                <a:ea typeface="Times" panose="02020603050405020304" pitchFamily="18" charset="0"/>
                <a:cs typeface="Times New Roman" panose="02020603050405020304" pitchFamily="18" charset="0"/>
              </a:rPr>
              <a:t>—describes the classes that are required to implement the pattern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Participants</a:t>
            </a:r>
            <a:r>
              <a:rPr lang="en-US" sz="2000" dirty="0">
                <a:effectLst/>
                <a:latin typeface="Arial" panose="020B0604020202020204" pitchFamily="34" charset="0"/>
                <a:ea typeface="Times" panose="02020603050405020304" pitchFamily="18" charset="0"/>
                <a:cs typeface="Times New Roman" panose="02020603050405020304" pitchFamily="18" charset="0"/>
              </a:rPr>
              <a:t>—describes the responsibilities of the classes that are required to implement the pattern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Collaborations</a:t>
            </a:r>
            <a:r>
              <a:rPr lang="en-US" sz="2000" dirty="0">
                <a:effectLst/>
                <a:latin typeface="Arial" panose="020B0604020202020204" pitchFamily="34" charset="0"/>
                <a:ea typeface="Times" panose="02020603050405020304" pitchFamily="18" charset="0"/>
                <a:cs typeface="Times New Roman" panose="02020603050405020304" pitchFamily="18" charset="0"/>
              </a:rPr>
              <a:t>—describes how the participants collaborate to carry out their responsibilities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Consequences</a:t>
            </a:r>
            <a:r>
              <a:rPr lang="en-US" sz="2000" dirty="0">
                <a:effectLst/>
                <a:latin typeface="Arial" panose="020B0604020202020204" pitchFamily="34" charset="0"/>
                <a:ea typeface="Times" panose="02020603050405020304" pitchFamily="18" charset="0"/>
                <a:cs typeface="Times New Roman" panose="02020603050405020304" pitchFamily="18" charset="0"/>
              </a:rPr>
              <a:t>—describes the “design forces” that affect the pattern and the potential trade-offs that must be considered when the pattern is implemented</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tabLst>
                <a:tab pos="1600200" algn="l"/>
              </a:tabLst>
            </a:pPr>
            <a:r>
              <a:rPr lang="en-US" sz="2000" b="1" i="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Related patterns</a:t>
            </a:r>
            <a:r>
              <a:rPr lang="en-US" sz="2000" dirty="0">
                <a:effectLst/>
                <a:latin typeface="Arial" panose="020B0604020202020204" pitchFamily="34" charset="0"/>
                <a:ea typeface="Times" panose="02020603050405020304" pitchFamily="18" charset="0"/>
                <a:cs typeface="Times New Roman" panose="02020603050405020304" pitchFamily="18" charset="0"/>
              </a:rPr>
              <a:t>—cross-references related design patterns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270000" algn="just">
              <a:lnSpc>
                <a:spcPct val="100000"/>
              </a:lnSpc>
            </a:pPr>
            <a:endParaRPr lang="en-IN" sz="2000" dirty="0"/>
          </a:p>
        </p:txBody>
      </p:sp>
    </p:spTree>
    <p:extLst>
      <p:ext uri="{BB962C8B-B14F-4D97-AF65-F5344CB8AC3E}">
        <p14:creationId xmlns:p14="http://schemas.microsoft.com/office/powerpoint/2010/main" val="2065412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3.2.6 Information hiding </a:t>
            </a:r>
          </a:p>
        </p:txBody>
      </p:sp>
      <p:sp>
        <p:nvSpPr>
          <p:cNvPr id="3" name="Content Placeholder 2"/>
          <p:cNvSpPr>
            <a:spLocks noGrp="1"/>
          </p:cNvSpPr>
          <p:nvPr>
            <p:ph idx="1"/>
          </p:nvPr>
        </p:nvSpPr>
        <p:spPr/>
        <p:txBody>
          <a:bodyPr/>
          <a:lstStyle/>
          <a:p>
            <a:pPr algn="just"/>
            <a:r>
              <a:rPr lang="en-US" dirty="0"/>
              <a:t>It is the characteristics of module in which major design decisions can be hidden from all others. Such hiding is necessary because information of one module cannot be accessed by another module. The advantage of information hiding is that modifications during testing and maintenance can be made independently without affecting the functionality of other modules.</a:t>
            </a:r>
          </a:p>
          <a:p>
            <a:endParaRPr lang="en-US" dirty="0"/>
          </a:p>
        </p:txBody>
      </p:sp>
    </p:spTree>
    <p:extLst>
      <p:ext uri="{BB962C8B-B14F-4D97-AF65-F5344CB8AC3E}">
        <p14:creationId xmlns:p14="http://schemas.microsoft.com/office/powerpoint/2010/main" val="1304567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E60C-9BDF-4FD6-AA73-937CE2E05B90}"/>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09355C29-95B8-4083-A719-FBC96FB656F3}"/>
              </a:ext>
            </a:extLst>
          </p:cNvPr>
          <p:cNvSpPr>
            <a:spLocks noGrp="1"/>
          </p:cNvSpPr>
          <p:nvPr>
            <p:ph idx="1"/>
          </p:nvPr>
        </p:nvSpPr>
        <p:spPr/>
        <p:txBody>
          <a:bodyPr/>
          <a:lstStyle/>
          <a:p>
            <a:endParaRPr lang="en-IN" dirty="0"/>
          </a:p>
        </p:txBody>
      </p:sp>
      <p:pic>
        <p:nvPicPr>
          <p:cNvPr id="3074" name="Object 14">
            <a:extLst>
              <a:ext uri="{FF2B5EF4-FFF2-40B4-BE49-F238E27FC236}">
                <a16:creationId xmlns:a16="http://schemas.microsoft.com/office/drawing/2014/main" id="{30C36CB8-A51B-4EC7-B75D-2838F31CD657}"/>
              </a:ext>
            </a:extLst>
          </p:cNvPr>
          <p:cNvPicPr>
            <a:picLocks noChangeArrowheads="1"/>
          </p:cNvPicPr>
          <p:nvPr/>
        </p:nvPicPr>
        <p:blipFill>
          <a:blip r:embed="rId2">
            <a:extLst>
              <a:ext uri="{28A0092B-C50C-407E-A947-70E740481C1C}">
                <a14:useLocalDpi xmlns:a14="http://schemas.microsoft.com/office/drawing/2010/main" val="0"/>
              </a:ext>
            </a:extLst>
          </a:blip>
          <a:srcRect t="-2023" b="-1157"/>
          <a:stretch>
            <a:fillRect/>
          </a:stretch>
        </p:blipFill>
        <p:spPr bwMode="auto">
          <a:xfrm>
            <a:off x="2390801" y="2472755"/>
            <a:ext cx="6986725" cy="3457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513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377B-D49A-49D7-A084-C7947451A2EC}"/>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5398B714-515C-48B3-B0F3-1CB8013A5688}"/>
              </a:ext>
            </a:extLst>
          </p:cNvPr>
          <p:cNvSpPr>
            <a:spLocks noGrp="1"/>
          </p:cNvSpPr>
          <p:nvPr>
            <p:ph idx="1"/>
          </p:nvPr>
        </p:nvSpPr>
        <p:spPr/>
        <p:txBody>
          <a:bodyPr>
            <a:normAutofit/>
          </a:bodyPr>
          <a:lstStyle/>
          <a:p>
            <a:pPr algn="just">
              <a:lnSpc>
                <a:spcPct val="100000"/>
              </a:lnSpc>
              <a:tabLst>
                <a:tab pos="1600200" algn="l"/>
              </a:tabLst>
            </a:pPr>
            <a:r>
              <a:rPr lang="en-US" sz="2000" b="1" dirty="0">
                <a:effectLst/>
                <a:latin typeface="Arial" panose="020B0604020202020204" pitchFamily="34" charset="0"/>
                <a:ea typeface="Times" panose="02020603050405020304" pitchFamily="18" charset="0"/>
                <a:cs typeface="Times New Roman" panose="02020603050405020304" pitchFamily="18" charset="0"/>
              </a:rPr>
              <a:t>Why Information Hiding?</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Reduces the likelihood of “side effects”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Limits the global impact of local design decisions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Emphasizes communication through controlled interfaces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Discourages the use of global data</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Leads to encapsulation—an attribute of high quality design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000" dirty="0">
                <a:effectLst/>
                <a:latin typeface="Arial" panose="020B0604020202020204" pitchFamily="34" charset="0"/>
                <a:ea typeface="Times" panose="02020603050405020304" pitchFamily="18" charset="0"/>
                <a:cs typeface="Times New Roman" panose="02020603050405020304" pitchFamily="18" charset="0"/>
              </a:rPr>
              <a:t>Results in higher quality software</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3062528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Modular design</a:t>
            </a:r>
          </a:p>
        </p:txBody>
      </p:sp>
      <p:sp>
        <p:nvSpPr>
          <p:cNvPr id="3" name="Content Placeholder 2"/>
          <p:cNvSpPr>
            <a:spLocks noGrp="1"/>
          </p:cNvSpPr>
          <p:nvPr>
            <p:ph idx="1"/>
          </p:nvPr>
        </p:nvSpPr>
        <p:spPr/>
        <p:txBody>
          <a:bodyPr/>
          <a:lstStyle/>
          <a:p>
            <a:r>
              <a:rPr lang="en-US" i="1" dirty="0"/>
              <a:t>Modular design reduces complexity and helps in easier implementation. The parallel development of different parts of the system is possible due to modular design.</a:t>
            </a:r>
          </a:p>
          <a:p>
            <a:r>
              <a:rPr lang="en-US" b="1" dirty="0"/>
              <a:t>What is the benefit of modular design?</a:t>
            </a:r>
          </a:p>
          <a:p>
            <a:r>
              <a:rPr lang="en-US" dirty="0"/>
              <a:t>Changes made during testing and maintenance becomes manageable and they do not affect other modules.</a:t>
            </a:r>
          </a:p>
          <a:p>
            <a:r>
              <a:rPr lang="en-US" dirty="0"/>
              <a:t>Various quality parameters for effective modular design are</a:t>
            </a:r>
          </a:p>
          <a:p>
            <a:r>
              <a:rPr lang="en-US" dirty="0"/>
              <a:t>1) Functional independence </a:t>
            </a:r>
          </a:p>
          <a:p>
            <a:r>
              <a:rPr lang="en-US" dirty="0"/>
              <a:t>2) Cohesion</a:t>
            </a:r>
          </a:p>
          <a:p>
            <a:r>
              <a:rPr lang="en-US" dirty="0"/>
              <a:t>3) Coupling</a:t>
            </a:r>
          </a:p>
        </p:txBody>
      </p:sp>
    </p:spTree>
    <p:extLst>
      <p:ext uri="{BB962C8B-B14F-4D97-AF65-F5344CB8AC3E}">
        <p14:creationId xmlns:p14="http://schemas.microsoft.com/office/powerpoint/2010/main" val="426134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&amp; Coupling</a:t>
            </a:r>
          </a:p>
        </p:txBody>
      </p:sp>
      <p:sp>
        <p:nvSpPr>
          <p:cNvPr id="4" name="Rounded Rectangular Callout 3"/>
          <p:cNvSpPr/>
          <p:nvPr/>
        </p:nvSpPr>
        <p:spPr>
          <a:xfrm>
            <a:off x="182879" y="869328"/>
            <a:ext cx="5242561" cy="1650094"/>
          </a:xfrm>
          <a:prstGeom prst="wedgeRoundRectCallout">
            <a:avLst>
              <a:gd name="adj1" fmla="val 64894"/>
              <a:gd name="adj2" fmla="val 14033"/>
              <a:gd name="adj3" fmla="val 16667"/>
            </a:avLst>
          </a:prstGeom>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good software design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implies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clean decomposition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the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problem into modules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and the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neat arrangement</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these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modules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in a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hierarchy</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 name="Rounded Rectangular Callout 4"/>
          <p:cNvSpPr/>
          <p:nvPr/>
        </p:nvSpPr>
        <p:spPr>
          <a:xfrm>
            <a:off x="7823683" y="869328"/>
            <a:ext cx="4179631" cy="1650094"/>
          </a:xfrm>
          <a:prstGeom prst="wedgeRoundRectCallout">
            <a:avLst>
              <a:gd name="adj1" fmla="val -64633"/>
              <a:gd name="adj2" fmla="val 12934"/>
              <a:gd name="adj3" fmla="val 16667"/>
            </a:avLst>
          </a:prstGeom>
        </p:spPr>
        <p:style>
          <a:lnRef idx="2">
            <a:schemeClr val="accent6"/>
          </a:lnRef>
          <a:fillRef idx="1">
            <a:schemeClr val="lt1"/>
          </a:fillRef>
          <a:effectRef idx="0">
            <a:schemeClr val="accent6"/>
          </a:effectRef>
          <a:fontRef idx="minor">
            <a:schemeClr val="dk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primary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characteristics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of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neat module decomposition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are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high cohesion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and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low coupling</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20666" t="8470" r="20666" b="8470"/>
          <a:stretch/>
        </p:blipFill>
        <p:spPr>
          <a:xfrm>
            <a:off x="6226919" y="1260022"/>
            <a:ext cx="968837" cy="836723"/>
          </a:xfrm>
          <a:prstGeom prst="rect">
            <a:avLst/>
          </a:prstGeom>
        </p:spPr>
      </p:pic>
      <p:grpSp>
        <p:nvGrpSpPr>
          <p:cNvPr id="8" name="Group 7"/>
          <p:cNvGrpSpPr/>
          <p:nvPr/>
        </p:nvGrpSpPr>
        <p:grpSpPr>
          <a:xfrm>
            <a:off x="396342" y="4582647"/>
            <a:ext cx="1537051" cy="1537051"/>
            <a:chOff x="525439" y="1183654"/>
            <a:chExt cx="2585691" cy="2585691"/>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1676400"/>
              <a:ext cx="838200" cy="145801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439" y="1183654"/>
              <a:ext cx="2585691" cy="2585691"/>
            </a:xfrm>
            <a:prstGeom prst="rect">
              <a:avLst/>
            </a:prstGeom>
          </p:spPr>
        </p:pic>
      </p:grpSp>
      <p:grpSp>
        <p:nvGrpSpPr>
          <p:cNvPr id="11" name="Group 10"/>
          <p:cNvGrpSpPr/>
          <p:nvPr/>
        </p:nvGrpSpPr>
        <p:grpSpPr>
          <a:xfrm>
            <a:off x="396342" y="3075944"/>
            <a:ext cx="1537051" cy="1537051"/>
            <a:chOff x="525439" y="1183654"/>
            <a:chExt cx="2585691" cy="2585691"/>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1676400"/>
              <a:ext cx="838200" cy="1458018"/>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439" y="1183654"/>
              <a:ext cx="2585691" cy="2585691"/>
            </a:xfrm>
            <a:prstGeom prst="rect">
              <a:avLst/>
            </a:prstGeom>
          </p:spPr>
        </p:pic>
      </p:grpSp>
      <p:grpSp>
        <p:nvGrpSpPr>
          <p:cNvPr id="22" name="Group 21"/>
          <p:cNvGrpSpPr/>
          <p:nvPr/>
        </p:nvGrpSpPr>
        <p:grpSpPr>
          <a:xfrm>
            <a:off x="9612564" y="3360098"/>
            <a:ext cx="2055541" cy="2006600"/>
            <a:chOff x="9312193" y="3479800"/>
            <a:chExt cx="3200400" cy="312420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2193" y="4964580"/>
              <a:ext cx="838200" cy="145801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31393" y="3479800"/>
              <a:ext cx="838200" cy="1458018"/>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74393" y="5145982"/>
              <a:ext cx="838200" cy="1458018"/>
            </a:xfrm>
            <a:prstGeom prst="rect">
              <a:avLst/>
            </a:prstGeom>
          </p:spPr>
        </p:pic>
        <p:sp>
          <p:nvSpPr>
            <p:cNvPr id="17" name="Up-Down Arrow 16"/>
            <p:cNvSpPr/>
            <p:nvPr/>
          </p:nvSpPr>
          <p:spPr>
            <a:xfrm rot="2588511">
              <a:off x="9871064" y="3843021"/>
              <a:ext cx="419100" cy="1051704"/>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8" name="Up-Down Arrow 17"/>
            <p:cNvSpPr/>
            <p:nvPr/>
          </p:nvSpPr>
          <p:spPr>
            <a:xfrm rot="5400000">
              <a:off x="10740943" y="5139589"/>
              <a:ext cx="419100" cy="1051704"/>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9" name="Up-Down Arrow 18"/>
            <p:cNvSpPr/>
            <p:nvPr/>
          </p:nvSpPr>
          <p:spPr>
            <a:xfrm rot="19096203">
              <a:off x="11681230" y="3888613"/>
              <a:ext cx="419100" cy="1051704"/>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
        <p:nvSpPr>
          <p:cNvPr id="20" name="Rounded Rectangular Callout 19"/>
          <p:cNvSpPr/>
          <p:nvPr/>
        </p:nvSpPr>
        <p:spPr>
          <a:xfrm>
            <a:off x="2545192" y="3216454"/>
            <a:ext cx="3097087" cy="2150244"/>
          </a:xfrm>
          <a:prstGeom prst="wedgeRoundRectCallout">
            <a:avLst>
              <a:gd name="adj1" fmla="val -73416"/>
              <a:gd name="adj2" fmla="val -60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a:t>
            </a: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cohesive module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performs a single task, requiring little interaction with other components. </a:t>
            </a:r>
          </a:p>
        </p:txBody>
      </p:sp>
      <p:sp>
        <p:nvSpPr>
          <p:cNvPr id="21" name="Rounded Rectangular Callout 20"/>
          <p:cNvSpPr/>
          <p:nvPr/>
        </p:nvSpPr>
        <p:spPr>
          <a:xfrm>
            <a:off x="5974369" y="3194909"/>
            <a:ext cx="3019329" cy="2112121"/>
          </a:xfrm>
          <a:prstGeom prst="wedgeRoundRectCallout">
            <a:avLst>
              <a:gd name="adj1" fmla="val 79801"/>
              <a:gd name="adj2" fmla="val -1591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Coupling</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is an indication of the relative interdependence among modules.</a:t>
            </a:r>
          </a:p>
        </p:txBody>
      </p:sp>
      <p:cxnSp>
        <p:nvCxnSpPr>
          <p:cNvPr id="23" name="Straight Connector 22"/>
          <p:cNvCxnSpPr/>
          <p:nvPr/>
        </p:nvCxnSpPr>
        <p:spPr>
          <a:xfrm>
            <a:off x="182879" y="2772232"/>
            <a:ext cx="11820435" cy="0"/>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785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3.3.1 Functional independence</a:t>
            </a:r>
          </a:p>
        </p:txBody>
      </p:sp>
      <p:sp>
        <p:nvSpPr>
          <p:cNvPr id="3" name="Content Placeholder 2"/>
          <p:cNvSpPr>
            <a:spLocks noGrp="1"/>
          </p:cNvSpPr>
          <p:nvPr>
            <p:ph idx="1"/>
          </p:nvPr>
        </p:nvSpPr>
        <p:spPr/>
        <p:txBody>
          <a:bodyPr/>
          <a:lstStyle/>
          <a:p>
            <a:pPr lvl="0"/>
            <a:r>
              <a:rPr lang="en-US" dirty="0"/>
              <a:t>The functional independence can be achieved by developing the functional modules with single-minded approach.</a:t>
            </a:r>
          </a:p>
          <a:p>
            <a:pPr lvl="0"/>
            <a:r>
              <a:rPr lang="en-US" dirty="0"/>
              <a:t>By using functional independence functions may be compartmentalized and interfaces are simplified.</a:t>
            </a:r>
          </a:p>
          <a:p>
            <a:pPr lvl="0"/>
            <a:r>
              <a:rPr lang="en-US" dirty="0"/>
              <a:t>Independent modules are easier to maintain with reduced error propagation.</a:t>
            </a:r>
          </a:p>
          <a:p>
            <a:pPr lvl="0"/>
            <a:r>
              <a:rPr lang="en-US" dirty="0"/>
              <a:t>Functional independence is a key to good design and design is the key to software quality.</a:t>
            </a:r>
          </a:p>
          <a:p>
            <a:pPr lvl="0"/>
            <a:r>
              <a:rPr lang="en-US" dirty="0"/>
              <a:t>The major benefit of functional independence is in achieving effective modularity.</a:t>
            </a:r>
          </a:p>
        </p:txBody>
      </p:sp>
    </p:spTree>
    <p:extLst>
      <p:ext uri="{BB962C8B-B14F-4D97-AF65-F5344CB8AC3E}">
        <p14:creationId xmlns:p14="http://schemas.microsoft.com/office/powerpoint/2010/main" val="117830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Design?</a:t>
            </a:r>
          </a:p>
        </p:txBody>
      </p:sp>
      <p:sp>
        <p:nvSpPr>
          <p:cNvPr id="3" name="Rounded Rectangular Callout 2"/>
          <p:cNvSpPr/>
          <p:nvPr/>
        </p:nvSpPr>
        <p:spPr>
          <a:xfrm>
            <a:off x="248194" y="836024"/>
            <a:ext cx="11704320" cy="509452"/>
          </a:xfrm>
          <a:prstGeom prst="wedgeRoundRectCallout">
            <a:avLst>
              <a:gd name="adj1" fmla="val -44724"/>
              <a:gd name="adj2" fmla="val -11769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meaningful representation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something to be built</a:t>
            </a:r>
          </a:p>
        </p:txBody>
      </p:sp>
      <p:sp>
        <p:nvSpPr>
          <p:cNvPr id="13" name="Rectangle 12"/>
          <p:cNvSpPr/>
          <p:nvPr/>
        </p:nvSpPr>
        <p:spPr>
          <a:xfrm>
            <a:off x="304800" y="1470299"/>
            <a:ext cx="11647714" cy="461665"/>
          </a:xfrm>
          <a:prstGeom prst="rect">
            <a:avLst/>
          </a:prstGeom>
          <a:ln>
            <a:solidFill>
              <a:schemeClr val="accent1">
                <a:lumMod val="40000"/>
                <a:lumOff val="60000"/>
              </a:schemeClr>
            </a:solidFill>
            <a:prstDash val="lg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It's a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process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by which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requirements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are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translated</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into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blueprint</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constructing a software</a:t>
            </a:r>
          </a:p>
        </p:txBody>
      </p:sp>
      <p:sp>
        <p:nvSpPr>
          <p:cNvPr id="14" name="Rectangle 13"/>
          <p:cNvSpPr/>
          <p:nvPr/>
        </p:nvSpPr>
        <p:spPr>
          <a:xfrm>
            <a:off x="304800" y="2010620"/>
            <a:ext cx="11647714" cy="461665"/>
          </a:xfrm>
          <a:prstGeom prst="rect">
            <a:avLst/>
          </a:prstGeom>
          <a:ln>
            <a:solidFill>
              <a:schemeClr val="accent1">
                <a:lumMod val="40000"/>
                <a:lumOff val="60000"/>
              </a:schemeClr>
            </a:solidFill>
            <a:prstDash val="lg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Blueprint</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gives us the</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 holistic view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(entire view) of a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software</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79" y="4614836"/>
            <a:ext cx="2937935" cy="1796042"/>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8333" t="11111" r="4167" b="26667"/>
          <a:stretch/>
        </p:blipFill>
        <p:spPr>
          <a:xfrm>
            <a:off x="378395" y="2800117"/>
            <a:ext cx="2992344" cy="1595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Rectangle 16"/>
          <p:cNvSpPr/>
          <p:nvPr/>
        </p:nvSpPr>
        <p:spPr>
          <a:xfrm>
            <a:off x="4482737" y="3169882"/>
            <a:ext cx="12954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18" name="TextBox 17"/>
          <p:cNvSpPr txBox="1"/>
          <p:nvPr/>
        </p:nvSpPr>
        <p:spPr>
          <a:xfrm>
            <a:off x="4557940" y="3348595"/>
            <a:ext cx="1144993" cy="86177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212121"/>
                </a:solidFill>
                <a:effectLst/>
                <a:uLnTx/>
                <a:uFillTx/>
                <a:latin typeface="Roboto Condensed"/>
                <a:ea typeface="+mn-ea"/>
                <a:cs typeface="+mn-cs"/>
              </a:rPr>
              <a:t>SRS</a:t>
            </a:r>
          </a:p>
        </p:txBody>
      </p:sp>
      <p:sp>
        <p:nvSpPr>
          <p:cNvPr id="19" name="Rectangle 18"/>
          <p:cNvSpPr/>
          <p:nvPr/>
        </p:nvSpPr>
        <p:spPr>
          <a:xfrm>
            <a:off x="7241790" y="3169882"/>
            <a:ext cx="157782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0" name="TextBox 19"/>
          <p:cNvSpPr txBox="1"/>
          <p:nvPr/>
        </p:nvSpPr>
        <p:spPr>
          <a:xfrm>
            <a:off x="7241790" y="3247001"/>
            <a:ext cx="157781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212121"/>
                </a:solidFill>
                <a:effectLst/>
                <a:uLnTx/>
                <a:uFillTx/>
                <a:latin typeface="Roboto Condensed"/>
                <a:ea typeface="+mn-ea"/>
                <a:cs typeface="+mn-cs"/>
              </a:rPr>
              <a:t>Design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212121"/>
                </a:solidFill>
                <a:effectLst/>
                <a:uLnTx/>
                <a:uFillTx/>
                <a:latin typeface="Roboto Condensed"/>
                <a:ea typeface="+mn-ea"/>
                <a:cs typeface="+mn-cs"/>
              </a:rPr>
              <a:t>Process</a:t>
            </a:r>
          </a:p>
        </p:txBody>
      </p:sp>
      <p:sp>
        <p:nvSpPr>
          <p:cNvPr id="21" name="Rectangle 20"/>
          <p:cNvSpPr/>
          <p:nvPr/>
        </p:nvSpPr>
        <p:spPr>
          <a:xfrm>
            <a:off x="9971314" y="3169882"/>
            <a:ext cx="19050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2" name="TextBox 21"/>
          <p:cNvSpPr txBox="1"/>
          <p:nvPr/>
        </p:nvSpPr>
        <p:spPr>
          <a:xfrm>
            <a:off x="9971314" y="3247001"/>
            <a:ext cx="19049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212121"/>
                </a:solidFill>
                <a:effectLst/>
                <a:uLnTx/>
                <a:uFillTx/>
                <a:latin typeface="Roboto Condensed"/>
                <a:ea typeface="+mn-ea"/>
                <a:cs typeface="+mn-cs"/>
              </a:rPr>
              <a:t>Software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212121"/>
                </a:solidFill>
                <a:effectLst/>
                <a:uLnTx/>
                <a:uFillTx/>
                <a:latin typeface="Roboto Condensed"/>
                <a:ea typeface="+mn-ea"/>
                <a:cs typeface="+mn-cs"/>
              </a:rPr>
              <a:t>Design</a:t>
            </a:r>
          </a:p>
        </p:txBody>
      </p:sp>
      <p:cxnSp>
        <p:nvCxnSpPr>
          <p:cNvPr id="23" name="Straight Arrow Connector 22"/>
          <p:cNvCxnSpPr>
            <a:stCxn id="17" idx="3"/>
            <a:endCxn id="19" idx="1"/>
          </p:cNvCxnSpPr>
          <p:nvPr/>
        </p:nvCxnSpPr>
        <p:spPr>
          <a:xfrm>
            <a:off x="5778137" y="3779482"/>
            <a:ext cx="14636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9" idx="3"/>
            <a:endCxn id="21" idx="1"/>
          </p:cNvCxnSpPr>
          <p:nvPr/>
        </p:nvCxnSpPr>
        <p:spPr>
          <a:xfrm>
            <a:off x="8819610" y="3779482"/>
            <a:ext cx="11517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302437" y="4628833"/>
            <a:ext cx="179356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Problem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Domain</a:t>
            </a:r>
          </a:p>
        </p:txBody>
      </p:sp>
      <p:sp>
        <p:nvSpPr>
          <p:cNvPr id="28" name="TextBox 27"/>
          <p:cNvSpPr txBox="1"/>
          <p:nvPr/>
        </p:nvSpPr>
        <p:spPr>
          <a:xfrm>
            <a:off x="10297679" y="4628833"/>
            <a:ext cx="1252267"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Solution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Domain</a:t>
            </a:r>
          </a:p>
        </p:txBody>
      </p:sp>
      <p:sp>
        <p:nvSpPr>
          <p:cNvPr id="29" name="Rectangle 28"/>
          <p:cNvSpPr/>
          <p:nvPr/>
        </p:nvSpPr>
        <p:spPr>
          <a:xfrm>
            <a:off x="4394600" y="3092763"/>
            <a:ext cx="1460429" cy="1379294"/>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84742"/>
              </a:solidFill>
              <a:effectLst/>
              <a:uLnTx/>
              <a:uFillTx/>
              <a:latin typeface="Roboto Condensed"/>
              <a:ea typeface="+mn-ea"/>
              <a:cs typeface="+mn-cs"/>
            </a:endParaRPr>
          </a:p>
        </p:txBody>
      </p:sp>
      <p:sp>
        <p:nvSpPr>
          <p:cNvPr id="30" name="Rectangle 29"/>
          <p:cNvSpPr/>
          <p:nvPr/>
        </p:nvSpPr>
        <p:spPr>
          <a:xfrm>
            <a:off x="7150899" y="3089743"/>
            <a:ext cx="1744911" cy="1379294"/>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84742"/>
              </a:solidFill>
              <a:effectLst/>
              <a:uLnTx/>
              <a:uFillTx/>
              <a:latin typeface="Roboto Condensed"/>
              <a:ea typeface="+mn-ea"/>
              <a:cs typeface="+mn-cs"/>
            </a:endParaRPr>
          </a:p>
        </p:txBody>
      </p:sp>
      <p:sp>
        <p:nvSpPr>
          <p:cNvPr id="31" name="Rectangle 30"/>
          <p:cNvSpPr/>
          <p:nvPr/>
        </p:nvSpPr>
        <p:spPr>
          <a:xfrm>
            <a:off x="9896484" y="3096454"/>
            <a:ext cx="2056030" cy="1379294"/>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84742"/>
              </a:solidFill>
              <a:effectLst/>
              <a:uLnTx/>
              <a:uFillTx/>
              <a:latin typeface="Roboto Condensed"/>
              <a:ea typeface="+mn-ea"/>
              <a:cs typeface="+mn-cs"/>
            </a:endParaRPr>
          </a:p>
        </p:txBody>
      </p:sp>
    </p:spTree>
    <p:extLst>
      <p:ext uri="{BB962C8B-B14F-4D97-AF65-F5344CB8AC3E}">
        <p14:creationId xmlns:p14="http://schemas.microsoft.com/office/powerpoint/2010/main" val="3831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heel(1)">
                                      <p:cBhvr>
                                        <p:cTn id="60" dur="20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heel(1)">
                                      <p:cBhvr>
                                        <p:cTn id="65" dur="20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heel(1)">
                                      <p:cBhvr>
                                        <p:cTn id="70"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7" grpId="0" animBg="1"/>
      <p:bldP spid="18" grpId="0"/>
      <p:bldP spid="19" grpId="0" animBg="1"/>
      <p:bldP spid="20" grpId="0"/>
      <p:bldP spid="21" grpId="0" animBg="1"/>
      <p:bldP spid="22" grpId="0"/>
      <p:bldP spid="27" grpId="0"/>
      <p:bldP spid="28" grpId="0"/>
      <p:bldP spid="29" grpId="0" animBg="1"/>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3.3.2 Cohesion</a:t>
            </a:r>
          </a:p>
        </p:txBody>
      </p:sp>
      <p:sp>
        <p:nvSpPr>
          <p:cNvPr id="3" name="Content Placeholder 2"/>
          <p:cNvSpPr>
            <a:spLocks noGrp="1"/>
          </p:cNvSpPr>
          <p:nvPr>
            <p:ph idx="1"/>
          </p:nvPr>
        </p:nvSpPr>
        <p:spPr>
          <a:xfrm>
            <a:off x="707934" y="1820254"/>
            <a:ext cx="10230683" cy="4702751"/>
          </a:xfrm>
        </p:spPr>
        <p:txBody>
          <a:bodyPr>
            <a:noAutofit/>
          </a:bodyPr>
          <a:lstStyle/>
          <a:p>
            <a:pPr lvl="0"/>
            <a:r>
              <a:rPr lang="en-US" sz="2400" dirty="0"/>
              <a:t>With the help of cohesion the information hiding can be done.</a:t>
            </a:r>
          </a:p>
          <a:p>
            <a:pPr lvl="0"/>
            <a:r>
              <a:rPr lang="en-US" sz="2400" dirty="0"/>
              <a:t>A cohesive module performs only "one task" in software procedure with little interaction with other modules. In other words cohesive module performs only one thing.</a:t>
            </a:r>
          </a:p>
          <a:p>
            <a:pPr lvl="0"/>
            <a:r>
              <a:rPr lang="en-US" sz="2400" dirty="0"/>
              <a:t>Different types of cohesion are :</a:t>
            </a:r>
          </a:p>
          <a:p>
            <a:pPr lvl="0"/>
            <a:r>
              <a:rPr lang="en-US" sz="2400" b="1" dirty="0"/>
              <a:t>Coincidentally cohesive </a:t>
            </a:r>
            <a:r>
              <a:rPr lang="en-US" sz="2400" dirty="0"/>
              <a:t>- The modules in which the set of tasks are related with each other loosely then such modules are called coincidentally cohesive.</a:t>
            </a:r>
          </a:p>
          <a:p>
            <a:pPr lvl="0"/>
            <a:r>
              <a:rPr lang="en-US" sz="2400" b="1" dirty="0"/>
              <a:t>Logically cohesive </a:t>
            </a:r>
            <a:r>
              <a:rPr lang="en-US" sz="2400" dirty="0"/>
              <a:t>- A module that performs the tasks that are logically related with each other is called logically cohesive.</a:t>
            </a:r>
          </a:p>
          <a:p>
            <a:pPr lvl="0"/>
            <a:r>
              <a:rPr lang="en-US" sz="2400" b="1" dirty="0"/>
              <a:t>Temporal cohesion </a:t>
            </a:r>
            <a:r>
              <a:rPr lang="en-US" sz="2400" dirty="0"/>
              <a:t>- The module in which the tasks need to be executed in some specific time span is called temporal cohesive.</a:t>
            </a:r>
          </a:p>
        </p:txBody>
      </p:sp>
    </p:spTree>
    <p:extLst>
      <p:ext uri="{BB962C8B-B14F-4D97-AF65-F5344CB8AC3E}">
        <p14:creationId xmlns:p14="http://schemas.microsoft.com/office/powerpoint/2010/main" val="817465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lvl="0"/>
            <a:r>
              <a:rPr lang="en-US" sz="2400" b="1" dirty="0"/>
              <a:t>Procedural cohesion </a:t>
            </a:r>
            <a:r>
              <a:rPr lang="en-US" sz="2400" dirty="0"/>
              <a:t>- When processing elements of a module are related with one another and must be executed in some specific order then such module is called procedural cohesive.</a:t>
            </a:r>
          </a:p>
          <a:p>
            <a:pPr lvl="0"/>
            <a:r>
              <a:rPr lang="en-US" sz="2400" b="1" dirty="0"/>
              <a:t>Communicational cohesion </a:t>
            </a:r>
            <a:r>
              <a:rPr lang="en-US" sz="2400" dirty="0"/>
              <a:t>- When the processing elements of a module share the data then such module is communicational cohesive.</a:t>
            </a:r>
          </a:p>
          <a:p>
            <a:pPr lvl="0"/>
            <a:r>
              <a:rPr lang="en-US" sz="2400" dirty="0"/>
              <a:t>The goal is to achieve high cohesion for modules in the system.</a:t>
            </a:r>
          </a:p>
          <a:p>
            <a:endParaRPr lang="en-US" dirty="0"/>
          </a:p>
        </p:txBody>
      </p:sp>
    </p:spTree>
    <p:extLst>
      <p:ext uri="{BB962C8B-B14F-4D97-AF65-F5344CB8AC3E}">
        <p14:creationId xmlns:p14="http://schemas.microsoft.com/office/powerpoint/2010/main" val="3082146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a:t>
            </a:r>
          </a:p>
        </p:txBody>
      </p:sp>
      <p:sp>
        <p:nvSpPr>
          <p:cNvPr id="3" name="Content Placeholder 2"/>
          <p:cNvSpPr>
            <a:spLocks noGrp="1"/>
          </p:cNvSpPr>
          <p:nvPr>
            <p:ph idx="1"/>
          </p:nvPr>
        </p:nvSpPr>
        <p:spPr>
          <a:xfrm>
            <a:off x="131181" y="863444"/>
            <a:ext cx="7027266" cy="5590565"/>
          </a:xfrm>
        </p:spPr>
        <p:txBody>
          <a:bodyPr/>
          <a:lstStyle/>
          <a:p>
            <a:r>
              <a:rPr lang="en-US" dirty="0"/>
              <a:t>Cohesion is an </a:t>
            </a:r>
            <a:r>
              <a:rPr lang="en-US" b="1" dirty="0">
                <a:solidFill>
                  <a:srgbClr val="C00000"/>
                </a:solidFill>
              </a:rPr>
              <a:t>indication</a:t>
            </a:r>
            <a:r>
              <a:rPr lang="en-US" dirty="0">
                <a:solidFill>
                  <a:srgbClr val="C00000"/>
                </a:solidFill>
              </a:rPr>
              <a:t> </a:t>
            </a:r>
            <a:r>
              <a:rPr lang="en-US" dirty="0"/>
              <a:t>of the </a:t>
            </a:r>
            <a:r>
              <a:rPr lang="en-US" b="1" dirty="0">
                <a:solidFill>
                  <a:srgbClr val="C00000"/>
                </a:solidFill>
              </a:rPr>
              <a:t>relative functional strength</a:t>
            </a:r>
            <a:r>
              <a:rPr lang="en-US" dirty="0"/>
              <a:t> of a module.</a:t>
            </a:r>
          </a:p>
          <a:p>
            <a:r>
              <a:rPr lang="en-US" dirty="0"/>
              <a:t>A </a:t>
            </a:r>
            <a:r>
              <a:rPr lang="en-US" b="1" dirty="0">
                <a:solidFill>
                  <a:srgbClr val="C00000"/>
                </a:solidFill>
              </a:rPr>
              <a:t>cohesive module</a:t>
            </a:r>
            <a:r>
              <a:rPr lang="en-US" dirty="0"/>
              <a:t> performs a </a:t>
            </a:r>
            <a:r>
              <a:rPr lang="en-US" b="1" dirty="0">
                <a:solidFill>
                  <a:srgbClr val="C00000"/>
                </a:solidFill>
              </a:rPr>
              <a:t>single task</a:t>
            </a:r>
            <a:r>
              <a:rPr lang="en-US" dirty="0"/>
              <a:t>, </a:t>
            </a:r>
            <a:r>
              <a:rPr lang="en-US" b="1" dirty="0">
                <a:solidFill>
                  <a:srgbClr val="C00000"/>
                </a:solidFill>
              </a:rPr>
              <a:t>requiring little interaction</a:t>
            </a:r>
            <a:r>
              <a:rPr lang="en-US" dirty="0"/>
              <a:t> with other components. </a:t>
            </a:r>
          </a:p>
          <a:p>
            <a:r>
              <a:rPr lang="en-US" dirty="0"/>
              <a:t>Stated simply, a </a:t>
            </a:r>
            <a:r>
              <a:rPr lang="en-US" b="1" dirty="0">
                <a:solidFill>
                  <a:srgbClr val="C00000"/>
                </a:solidFill>
              </a:rPr>
              <a:t>cohesive module</a:t>
            </a:r>
            <a:r>
              <a:rPr lang="en-US" dirty="0"/>
              <a:t> should (ideally) </a:t>
            </a:r>
            <a:r>
              <a:rPr lang="en-US" b="1" dirty="0">
                <a:solidFill>
                  <a:srgbClr val="C00000"/>
                </a:solidFill>
              </a:rPr>
              <a:t>do</a:t>
            </a:r>
            <a:r>
              <a:rPr lang="en-US" dirty="0"/>
              <a:t> </a:t>
            </a:r>
            <a:r>
              <a:rPr lang="en-US" b="1" dirty="0">
                <a:solidFill>
                  <a:srgbClr val="C00000"/>
                </a:solidFill>
              </a:rPr>
              <a:t>just one thing</a:t>
            </a:r>
            <a:r>
              <a:rPr lang="en-US" dirty="0"/>
              <a:t>.</a:t>
            </a:r>
          </a:p>
          <a:p>
            <a:r>
              <a:rPr lang="en-US" dirty="0"/>
              <a:t>A module having</a:t>
            </a:r>
            <a:r>
              <a:rPr lang="en-US" b="1" dirty="0">
                <a:solidFill>
                  <a:srgbClr val="C00000"/>
                </a:solidFill>
              </a:rPr>
              <a:t> high cohesion</a:t>
            </a:r>
            <a:r>
              <a:rPr lang="en-US" dirty="0"/>
              <a:t> and </a:t>
            </a:r>
            <a:r>
              <a:rPr lang="en-US" b="1" dirty="0">
                <a:solidFill>
                  <a:srgbClr val="C00000"/>
                </a:solidFill>
              </a:rPr>
              <a:t>low coupling</a:t>
            </a:r>
            <a:r>
              <a:rPr lang="en-US" dirty="0"/>
              <a:t> is said to be </a:t>
            </a:r>
            <a:r>
              <a:rPr lang="en-US" b="1" dirty="0">
                <a:solidFill>
                  <a:srgbClr val="C00000"/>
                </a:solidFill>
              </a:rPr>
              <a:t>functionally independent</a:t>
            </a:r>
            <a:r>
              <a:rPr lang="en-US" dirty="0"/>
              <a:t> of other modules. </a:t>
            </a:r>
          </a:p>
          <a:p>
            <a:r>
              <a:rPr lang="en-US" dirty="0"/>
              <a:t>By the term functional independence, we mean that a </a:t>
            </a:r>
            <a:r>
              <a:rPr lang="en-US" b="1" dirty="0">
                <a:solidFill>
                  <a:srgbClr val="C00000"/>
                </a:solidFill>
              </a:rPr>
              <a:t>cohesive module performs a single task or function</a:t>
            </a:r>
            <a:r>
              <a:rPr lang="en-US" dirty="0"/>
              <a:t>.</a:t>
            </a:r>
          </a:p>
          <a:p>
            <a:endParaRPr lang="en-US" dirty="0"/>
          </a:p>
        </p:txBody>
      </p:sp>
      <p:sp>
        <p:nvSpPr>
          <p:cNvPr id="4" name="Rectangle 3"/>
          <p:cNvSpPr/>
          <p:nvPr/>
        </p:nvSpPr>
        <p:spPr>
          <a:xfrm>
            <a:off x="8455684" y="1907178"/>
            <a:ext cx="251460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Coincidental</a:t>
            </a:r>
          </a:p>
        </p:txBody>
      </p:sp>
      <p:sp>
        <p:nvSpPr>
          <p:cNvPr id="5" name="Rectangle 4"/>
          <p:cNvSpPr/>
          <p:nvPr/>
        </p:nvSpPr>
        <p:spPr>
          <a:xfrm>
            <a:off x="8455683" y="2424231"/>
            <a:ext cx="251460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Logical</a:t>
            </a:r>
          </a:p>
        </p:txBody>
      </p:sp>
      <p:sp>
        <p:nvSpPr>
          <p:cNvPr id="6" name="Rectangle 5"/>
          <p:cNvSpPr/>
          <p:nvPr/>
        </p:nvSpPr>
        <p:spPr>
          <a:xfrm>
            <a:off x="8455683" y="2941284"/>
            <a:ext cx="251460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Temporal</a:t>
            </a:r>
          </a:p>
        </p:txBody>
      </p:sp>
      <p:sp>
        <p:nvSpPr>
          <p:cNvPr id="7" name="Rectangle 6"/>
          <p:cNvSpPr/>
          <p:nvPr/>
        </p:nvSpPr>
        <p:spPr>
          <a:xfrm>
            <a:off x="8455682" y="3458337"/>
            <a:ext cx="2514602"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Procedural</a:t>
            </a:r>
          </a:p>
        </p:txBody>
      </p:sp>
      <p:sp>
        <p:nvSpPr>
          <p:cNvPr id="8" name="Rectangle 7"/>
          <p:cNvSpPr/>
          <p:nvPr/>
        </p:nvSpPr>
        <p:spPr>
          <a:xfrm>
            <a:off x="8455682" y="3975390"/>
            <a:ext cx="2514602"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Communicational</a:t>
            </a:r>
          </a:p>
        </p:txBody>
      </p:sp>
      <p:sp>
        <p:nvSpPr>
          <p:cNvPr id="9" name="Rectangle 8"/>
          <p:cNvSpPr/>
          <p:nvPr/>
        </p:nvSpPr>
        <p:spPr>
          <a:xfrm>
            <a:off x="8455681" y="4492443"/>
            <a:ext cx="251460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Sequential</a:t>
            </a:r>
          </a:p>
        </p:txBody>
      </p:sp>
      <p:sp>
        <p:nvSpPr>
          <p:cNvPr id="10" name="Rectangle 9"/>
          <p:cNvSpPr/>
          <p:nvPr/>
        </p:nvSpPr>
        <p:spPr>
          <a:xfrm>
            <a:off x="8455680" y="5009494"/>
            <a:ext cx="251460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Functional</a:t>
            </a:r>
          </a:p>
        </p:txBody>
      </p:sp>
      <p:sp>
        <p:nvSpPr>
          <p:cNvPr id="11" name="Rectangle 10"/>
          <p:cNvSpPr/>
          <p:nvPr/>
        </p:nvSpPr>
        <p:spPr>
          <a:xfrm>
            <a:off x="7901682" y="1907178"/>
            <a:ext cx="553998" cy="356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Classification of Cohesion</a:t>
            </a:r>
          </a:p>
        </p:txBody>
      </p:sp>
      <p:sp>
        <p:nvSpPr>
          <p:cNvPr id="12" name="TextBox 11"/>
          <p:cNvSpPr txBox="1"/>
          <p:nvPr/>
        </p:nvSpPr>
        <p:spPr>
          <a:xfrm>
            <a:off x="11196272" y="1907177"/>
            <a:ext cx="70827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50"/>
                </a:solidFill>
                <a:effectLst/>
                <a:uLnTx/>
                <a:uFillTx/>
                <a:latin typeface="Roboto Condensed"/>
                <a:ea typeface="+mn-ea"/>
                <a:cs typeface="+mn-cs"/>
              </a:rPr>
              <a:t>Low</a:t>
            </a:r>
          </a:p>
        </p:txBody>
      </p:sp>
      <p:sp>
        <p:nvSpPr>
          <p:cNvPr id="13" name="TextBox 12"/>
          <p:cNvSpPr txBox="1"/>
          <p:nvPr/>
        </p:nvSpPr>
        <p:spPr>
          <a:xfrm>
            <a:off x="11170146" y="4984946"/>
            <a:ext cx="7649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Roboto Condensed"/>
                <a:ea typeface="+mn-ea"/>
                <a:cs typeface="+mn-cs"/>
              </a:rPr>
              <a:t>High</a:t>
            </a:r>
          </a:p>
        </p:txBody>
      </p:sp>
      <p:cxnSp>
        <p:nvCxnSpPr>
          <p:cNvPr id="14" name="Straight Arrow Connector 13"/>
          <p:cNvCxnSpPr>
            <a:stCxn id="12" idx="2"/>
            <a:endCxn id="13" idx="0"/>
          </p:cNvCxnSpPr>
          <p:nvPr/>
        </p:nvCxnSpPr>
        <p:spPr>
          <a:xfrm>
            <a:off x="11550408" y="2368842"/>
            <a:ext cx="2215" cy="261610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7519132" y="701684"/>
            <a:ext cx="467286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Roboto Condensed"/>
                <a:ea typeface="+mn-ea"/>
                <a:cs typeface="+mn-cs"/>
              </a:rPr>
              <a:t>Classification of Cohesion</a:t>
            </a:r>
            <a:endParaRPr kumimoji="0" lang="en-US" sz="2400" b="1" i="0" u="none" strike="noStrike" kern="1200" cap="none" spc="0" normalizeH="0" baseline="0" noProof="0" dirty="0">
              <a:ln>
                <a:noFill/>
              </a:ln>
              <a:solidFill>
                <a:prstClr val="white"/>
              </a:solidFill>
              <a:effectLst/>
              <a:uLnTx/>
              <a:uFillTx/>
              <a:latin typeface="Roboto Condensed"/>
              <a:ea typeface="+mn-ea"/>
              <a:cs typeface="+mn-cs"/>
            </a:endParaRPr>
          </a:p>
        </p:txBody>
      </p:sp>
      <p:cxnSp>
        <p:nvCxnSpPr>
          <p:cNvPr id="17" name="Straight Connector 16"/>
          <p:cNvCxnSpPr/>
          <p:nvPr/>
        </p:nvCxnSpPr>
        <p:spPr>
          <a:xfrm>
            <a:off x="7519132" y="711201"/>
            <a:ext cx="0" cy="5892799"/>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0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p:bldP spid="13" grpId="0"/>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of Cohesion cont.</a:t>
            </a:r>
            <a:endParaRPr lang="en-US" dirty="0"/>
          </a:p>
        </p:txBody>
      </p:sp>
      <p:sp>
        <p:nvSpPr>
          <p:cNvPr id="6" name="Rectangle 5"/>
          <p:cNvSpPr/>
          <p:nvPr/>
        </p:nvSpPr>
        <p:spPr>
          <a:xfrm>
            <a:off x="190499" y="88900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Coincidental cohesion</a:t>
            </a:r>
          </a:p>
        </p:txBody>
      </p:sp>
      <p:cxnSp>
        <p:nvCxnSpPr>
          <p:cNvPr id="7" name="Straight Connector 6"/>
          <p:cNvCxnSpPr/>
          <p:nvPr/>
        </p:nvCxnSpPr>
        <p:spPr>
          <a:xfrm>
            <a:off x="2330426" y="1350665"/>
            <a:ext cx="4135688"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Content Placeholder 2"/>
          <p:cNvSpPr>
            <a:spLocks noGrp="1"/>
          </p:cNvSpPr>
          <p:nvPr>
            <p:ph idx="1"/>
          </p:nvPr>
        </p:nvSpPr>
        <p:spPr>
          <a:xfrm>
            <a:off x="190499" y="1528464"/>
            <a:ext cx="6367055" cy="3317856"/>
          </a:xfrm>
        </p:spPr>
        <p:txBody>
          <a:bodyPr/>
          <a:lstStyle/>
          <a:p>
            <a:r>
              <a:rPr lang="en-US" dirty="0"/>
              <a:t>A module is said to have coincidental cohesion, if </a:t>
            </a:r>
            <a:r>
              <a:rPr lang="en-US" dirty="0">
                <a:solidFill>
                  <a:srgbClr val="C00000"/>
                </a:solidFill>
              </a:rPr>
              <a:t>it performs a set of tasks</a:t>
            </a:r>
            <a:r>
              <a:rPr lang="en-US" dirty="0"/>
              <a:t> that </a:t>
            </a:r>
            <a:r>
              <a:rPr lang="en-US" dirty="0">
                <a:solidFill>
                  <a:srgbClr val="C00000"/>
                </a:solidFill>
              </a:rPr>
              <a:t>relate to each other very loosely</a:t>
            </a:r>
            <a:r>
              <a:rPr lang="en-US" dirty="0"/>
              <a:t>.</a:t>
            </a:r>
          </a:p>
          <a:p>
            <a:r>
              <a:rPr lang="en-US" dirty="0"/>
              <a:t>In this case, the module </a:t>
            </a:r>
            <a:r>
              <a:rPr lang="en-US" dirty="0">
                <a:solidFill>
                  <a:srgbClr val="C00000"/>
                </a:solidFill>
              </a:rPr>
              <a:t>contains </a:t>
            </a:r>
            <a:r>
              <a:rPr lang="en-US" dirty="0"/>
              <a:t>a </a:t>
            </a:r>
            <a:r>
              <a:rPr lang="en-US" dirty="0">
                <a:solidFill>
                  <a:srgbClr val="C00000"/>
                </a:solidFill>
              </a:rPr>
              <a:t>random collection of functions</a:t>
            </a:r>
            <a:r>
              <a:rPr lang="en-US" dirty="0"/>
              <a:t>.</a:t>
            </a:r>
          </a:p>
          <a:p>
            <a:r>
              <a:rPr lang="en-US" dirty="0"/>
              <a:t>It is likely that the functions have been put </a:t>
            </a:r>
            <a:r>
              <a:rPr lang="en-US" dirty="0">
                <a:solidFill>
                  <a:srgbClr val="C00000"/>
                </a:solidFill>
              </a:rPr>
              <a:t>in</a:t>
            </a:r>
            <a:r>
              <a:rPr lang="en-US" dirty="0"/>
              <a:t> the </a:t>
            </a:r>
            <a:r>
              <a:rPr lang="en-US" dirty="0">
                <a:solidFill>
                  <a:srgbClr val="C00000"/>
                </a:solidFill>
              </a:rPr>
              <a:t>module</a:t>
            </a:r>
            <a:r>
              <a:rPr lang="en-US" dirty="0"/>
              <a:t> out of </a:t>
            </a:r>
            <a:r>
              <a:rPr lang="en-US" dirty="0">
                <a:solidFill>
                  <a:srgbClr val="C00000"/>
                </a:solidFill>
              </a:rPr>
              <a:t>pure coincidence without any thought</a:t>
            </a:r>
            <a:r>
              <a:rPr lang="en-US" dirty="0"/>
              <a:t> or design.</a:t>
            </a:r>
          </a:p>
          <a:p>
            <a:r>
              <a:rPr lang="en-US" dirty="0"/>
              <a:t>For Ex., in a transaction processing system (TPS), the get-input, print-error, and summarize-members functions are grouped into one module</a:t>
            </a:r>
          </a:p>
          <a:p>
            <a:r>
              <a:rPr lang="en-US" dirty="0"/>
              <a:t>At the </a:t>
            </a:r>
            <a:r>
              <a:rPr lang="en-US" b="1" dirty="0">
                <a:solidFill>
                  <a:srgbClr val="C00000"/>
                </a:solidFill>
              </a:rPr>
              <a:t>outer layer</a:t>
            </a:r>
            <a:r>
              <a:rPr lang="en-US" dirty="0"/>
              <a:t>, components service </a:t>
            </a:r>
            <a:r>
              <a:rPr lang="en-US" b="1" dirty="0">
                <a:solidFill>
                  <a:srgbClr val="C00000"/>
                </a:solidFill>
              </a:rPr>
              <a:t>user interface</a:t>
            </a:r>
            <a:r>
              <a:rPr lang="en-US" dirty="0"/>
              <a:t> operations.</a:t>
            </a:r>
          </a:p>
          <a:p>
            <a:endParaRPr lang="en-US" dirty="0"/>
          </a:p>
          <a:p>
            <a:endParaRPr lang="en-US" dirty="0"/>
          </a:p>
        </p:txBody>
      </p:sp>
      <p:sp>
        <p:nvSpPr>
          <p:cNvPr id="11" name="Rectangle 10"/>
          <p:cNvSpPr/>
          <p:nvPr/>
        </p:nvSpPr>
        <p:spPr>
          <a:xfrm>
            <a:off x="6874328" y="88900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Logical cohesion</a:t>
            </a:r>
          </a:p>
        </p:txBody>
      </p:sp>
      <p:cxnSp>
        <p:nvCxnSpPr>
          <p:cNvPr id="12" name="Straight Connector 11"/>
          <p:cNvCxnSpPr/>
          <p:nvPr/>
        </p:nvCxnSpPr>
        <p:spPr>
          <a:xfrm>
            <a:off x="9014255" y="1350665"/>
            <a:ext cx="2925196" cy="0"/>
          </a:xfrm>
          <a:prstGeom prst="line">
            <a:avLst/>
          </a:prstGeom>
        </p:spPr>
        <p:style>
          <a:lnRef idx="2">
            <a:schemeClr val="accent6"/>
          </a:lnRef>
          <a:fillRef idx="0">
            <a:schemeClr val="accent6"/>
          </a:fillRef>
          <a:effectRef idx="1">
            <a:schemeClr val="accent6"/>
          </a:effectRef>
          <a:fontRef idx="minor">
            <a:schemeClr val="tx1"/>
          </a:fontRef>
        </p:style>
      </p:cxnSp>
      <p:sp>
        <p:nvSpPr>
          <p:cNvPr id="13" name="Content Placeholder 2"/>
          <p:cNvSpPr txBox="1">
            <a:spLocks/>
          </p:cNvSpPr>
          <p:nvPr/>
        </p:nvSpPr>
        <p:spPr>
          <a:xfrm>
            <a:off x="6874328" y="1528464"/>
            <a:ext cx="5065123" cy="331785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 module is said to be logically cohesive, if</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all elements of the module perform similar operations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Ex., error handling, data input, data output, etc.</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An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example of logical cohesion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is the case where a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set of print functions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generating different output reports are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arranged into a single module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In this case, the module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contains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random collection of functions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t>
            </a:r>
          </a:p>
        </p:txBody>
      </p:sp>
      <p:cxnSp>
        <p:nvCxnSpPr>
          <p:cNvPr id="15" name="Straight Connector 14"/>
          <p:cNvCxnSpPr/>
          <p:nvPr/>
        </p:nvCxnSpPr>
        <p:spPr>
          <a:xfrm>
            <a:off x="6722295" y="711201"/>
            <a:ext cx="0" cy="5892799"/>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5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build="p"/>
      <p:bldP spid="11" grpId="0" animBg="1"/>
      <p:bldP spid="1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of Cohesion cont.</a:t>
            </a:r>
            <a:endParaRPr lang="en-US" dirty="0"/>
          </a:p>
        </p:txBody>
      </p:sp>
      <p:sp>
        <p:nvSpPr>
          <p:cNvPr id="4" name="Rectangle 3"/>
          <p:cNvSpPr/>
          <p:nvPr/>
        </p:nvSpPr>
        <p:spPr>
          <a:xfrm>
            <a:off x="190499" y="88900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Temporal cohesion</a:t>
            </a:r>
          </a:p>
        </p:txBody>
      </p:sp>
      <p:cxnSp>
        <p:nvCxnSpPr>
          <p:cNvPr id="5" name="Straight Connector 4"/>
          <p:cNvCxnSpPr/>
          <p:nvPr/>
        </p:nvCxnSpPr>
        <p:spPr>
          <a:xfrm>
            <a:off x="2330426" y="1350665"/>
            <a:ext cx="413568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a:spLocks noGrp="1"/>
          </p:cNvSpPr>
          <p:nvPr>
            <p:ph idx="1"/>
          </p:nvPr>
        </p:nvSpPr>
        <p:spPr>
          <a:xfrm>
            <a:off x="190499" y="1528464"/>
            <a:ext cx="6367055" cy="2298953"/>
          </a:xfrm>
        </p:spPr>
        <p:txBody>
          <a:bodyPr/>
          <a:lstStyle/>
          <a:p>
            <a:r>
              <a:rPr lang="en-US" dirty="0"/>
              <a:t>When a module </a:t>
            </a:r>
            <a:r>
              <a:rPr lang="en-US" dirty="0">
                <a:solidFill>
                  <a:srgbClr val="C00000"/>
                </a:solidFill>
              </a:rPr>
              <a:t>contains functions</a:t>
            </a:r>
            <a:r>
              <a:rPr lang="en-US" dirty="0"/>
              <a:t> that are </a:t>
            </a:r>
            <a:r>
              <a:rPr lang="en-US" dirty="0">
                <a:solidFill>
                  <a:srgbClr val="C00000"/>
                </a:solidFill>
              </a:rPr>
              <a:t>related by the fact</a:t>
            </a:r>
            <a:r>
              <a:rPr lang="en-US" dirty="0"/>
              <a:t> that all the </a:t>
            </a:r>
            <a:r>
              <a:rPr lang="en-US" dirty="0">
                <a:solidFill>
                  <a:srgbClr val="C00000"/>
                </a:solidFill>
              </a:rPr>
              <a:t>functions</a:t>
            </a:r>
            <a:r>
              <a:rPr lang="en-US" dirty="0"/>
              <a:t> must be </a:t>
            </a:r>
            <a:r>
              <a:rPr lang="en-US" dirty="0">
                <a:solidFill>
                  <a:srgbClr val="C00000"/>
                </a:solidFill>
              </a:rPr>
              <a:t>executed </a:t>
            </a:r>
            <a:r>
              <a:rPr lang="en-US" dirty="0"/>
              <a:t>in the </a:t>
            </a:r>
            <a:r>
              <a:rPr lang="en-US" dirty="0">
                <a:solidFill>
                  <a:srgbClr val="C00000"/>
                </a:solidFill>
              </a:rPr>
              <a:t>same time span</a:t>
            </a:r>
            <a:r>
              <a:rPr lang="en-US" dirty="0"/>
              <a:t>.</a:t>
            </a:r>
          </a:p>
          <a:p>
            <a:r>
              <a:rPr lang="en-US" dirty="0"/>
              <a:t>For Ex., the set of functions responsible for initialization, start-up, shutdown of some process, etc.</a:t>
            </a:r>
          </a:p>
          <a:p>
            <a:endParaRPr lang="en-US" dirty="0"/>
          </a:p>
          <a:p>
            <a:endParaRPr lang="en-US" dirty="0"/>
          </a:p>
        </p:txBody>
      </p:sp>
      <p:sp>
        <p:nvSpPr>
          <p:cNvPr id="7" name="Rectangle 6"/>
          <p:cNvSpPr/>
          <p:nvPr/>
        </p:nvSpPr>
        <p:spPr>
          <a:xfrm>
            <a:off x="6874328" y="88900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Procedural cohesion</a:t>
            </a:r>
          </a:p>
        </p:txBody>
      </p:sp>
      <p:cxnSp>
        <p:nvCxnSpPr>
          <p:cNvPr id="8" name="Straight Connector 7"/>
          <p:cNvCxnSpPr/>
          <p:nvPr/>
        </p:nvCxnSpPr>
        <p:spPr>
          <a:xfrm>
            <a:off x="9014255" y="1350665"/>
            <a:ext cx="2925196"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Content Placeholder 2"/>
          <p:cNvSpPr txBox="1">
            <a:spLocks/>
          </p:cNvSpPr>
          <p:nvPr/>
        </p:nvSpPr>
        <p:spPr>
          <a:xfrm>
            <a:off x="6874328" y="1528464"/>
            <a:ext cx="5065123" cy="267498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If the set of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functions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of the module are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all part</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a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procedure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(algorithm) in which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certain sequence of steps have to be carried out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achieving an objective</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Ex., the algorithm for decoding a message.</a:t>
            </a:r>
          </a:p>
        </p:txBody>
      </p:sp>
      <p:cxnSp>
        <p:nvCxnSpPr>
          <p:cNvPr id="10" name="Straight Connector 9"/>
          <p:cNvCxnSpPr/>
          <p:nvPr/>
        </p:nvCxnSpPr>
        <p:spPr>
          <a:xfrm>
            <a:off x="6722295" y="711201"/>
            <a:ext cx="0" cy="3208382"/>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177619" y="3919583"/>
            <a:ext cx="351916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Communicational cohesion</a:t>
            </a:r>
          </a:p>
        </p:txBody>
      </p:sp>
      <p:cxnSp>
        <p:nvCxnSpPr>
          <p:cNvPr id="12" name="Straight Connector 11"/>
          <p:cNvCxnSpPr/>
          <p:nvPr/>
        </p:nvCxnSpPr>
        <p:spPr>
          <a:xfrm>
            <a:off x="2317547" y="4381248"/>
            <a:ext cx="9621904" cy="0"/>
          </a:xfrm>
          <a:prstGeom prst="line">
            <a:avLst/>
          </a:prstGeom>
        </p:spPr>
        <p:style>
          <a:lnRef idx="2">
            <a:schemeClr val="accent6"/>
          </a:lnRef>
          <a:fillRef idx="0">
            <a:schemeClr val="accent6"/>
          </a:fillRef>
          <a:effectRef idx="1">
            <a:schemeClr val="accent6"/>
          </a:effectRef>
          <a:fontRef idx="minor">
            <a:schemeClr val="tx1"/>
          </a:fontRef>
        </p:style>
      </p:cxnSp>
      <p:sp>
        <p:nvSpPr>
          <p:cNvPr id="13" name="Content Placeholder 2"/>
          <p:cNvSpPr txBox="1">
            <a:spLocks/>
          </p:cNvSpPr>
          <p:nvPr/>
        </p:nvSpPr>
        <p:spPr>
          <a:xfrm>
            <a:off x="190499" y="4559048"/>
            <a:ext cx="11748952" cy="118861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If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all functions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the module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refer</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to the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same data structure</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Ex., the set of functions defined on an array or a stack.</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US" sz="2400" b="0" i="0" u="none" strike="noStrike" kern="1200" cap="none" spc="0" normalizeH="0" baseline="0" noProof="0" dirty="0">
              <a:ln>
                <a:noFill/>
              </a:ln>
              <a:solidFill>
                <a:srgbClr val="212121"/>
              </a:solidFill>
              <a:effectLst/>
              <a:uLnTx/>
              <a:uFillTx/>
              <a:latin typeface="Roboto Condensed"/>
              <a:ea typeface="+mn-ea"/>
              <a:cs typeface="+mn-cs"/>
            </a:endParaRP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US" sz="2400" b="0" i="0" u="none" strike="noStrike" kern="1200" cap="none" spc="0" normalizeH="0" baseline="0" noProof="0" dirty="0">
              <a:ln>
                <a:noFill/>
              </a:ln>
              <a:solidFill>
                <a:srgbClr val="212121"/>
              </a:solidFill>
              <a:effectLst/>
              <a:uLnTx/>
              <a:uFillTx/>
              <a:latin typeface="Roboto Condensed"/>
              <a:ea typeface="+mn-ea"/>
              <a:cs typeface="+mn-cs"/>
            </a:endParaRPr>
          </a:p>
        </p:txBody>
      </p:sp>
    </p:spTree>
    <p:extLst>
      <p:ext uri="{BB962C8B-B14F-4D97-AF65-F5344CB8AC3E}">
        <p14:creationId xmlns:p14="http://schemas.microsoft.com/office/powerpoint/2010/main" val="213387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childTnLst>
                                </p:cTn>
                              </p:par>
                              <p:par>
                                <p:cTn id="18" presetID="22" presetClass="entr" presetSubtype="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2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22" presetClass="entr" presetSubtype="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P spid="7" grpId="0" animBg="1"/>
      <p:bldP spid="9" grpId="0" build="p"/>
      <p:bldP spid="11" grpId="0" animBg="1"/>
      <p:bldP spid="1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of Cohesion cont.</a:t>
            </a:r>
            <a:endParaRPr lang="en-US" dirty="0"/>
          </a:p>
        </p:txBody>
      </p:sp>
      <p:sp>
        <p:nvSpPr>
          <p:cNvPr id="4" name="Rectangle 3"/>
          <p:cNvSpPr/>
          <p:nvPr/>
        </p:nvSpPr>
        <p:spPr>
          <a:xfrm>
            <a:off x="190499" y="88900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Sequential cohesion</a:t>
            </a:r>
          </a:p>
        </p:txBody>
      </p:sp>
      <p:cxnSp>
        <p:nvCxnSpPr>
          <p:cNvPr id="5" name="Straight Connector 4"/>
          <p:cNvCxnSpPr/>
          <p:nvPr/>
        </p:nvCxnSpPr>
        <p:spPr>
          <a:xfrm>
            <a:off x="2330426" y="1350665"/>
            <a:ext cx="943920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a:spLocks noGrp="1"/>
          </p:cNvSpPr>
          <p:nvPr>
            <p:ph idx="1"/>
          </p:nvPr>
        </p:nvSpPr>
        <p:spPr>
          <a:xfrm>
            <a:off x="203562" y="1423960"/>
            <a:ext cx="11709764" cy="1724189"/>
          </a:xfrm>
        </p:spPr>
        <p:txBody>
          <a:bodyPr/>
          <a:lstStyle/>
          <a:p>
            <a:r>
              <a:rPr lang="en-US" dirty="0"/>
              <a:t>If the </a:t>
            </a:r>
            <a:r>
              <a:rPr lang="en-US" dirty="0">
                <a:solidFill>
                  <a:srgbClr val="C00000"/>
                </a:solidFill>
              </a:rPr>
              <a:t>elements </a:t>
            </a:r>
            <a:r>
              <a:rPr lang="en-US" dirty="0"/>
              <a:t>of a </a:t>
            </a:r>
            <a:r>
              <a:rPr lang="en-US" dirty="0">
                <a:solidFill>
                  <a:srgbClr val="C00000"/>
                </a:solidFill>
              </a:rPr>
              <a:t>module form </a:t>
            </a:r>
            <a:r>
              <a:rPr lang="en-US" dirty="0"/>
              <a:t>the parts of </a:t>
            </a:r>
            <a:r>
              <a:rPr lang="en-US" dirty="0">
                <a:solidFill>
                  <a:srgbClr val="C00000"/>
                </a:solidFill>
              </a:rPr>
              <a:t>sequence</a:t>
            </a:r>
            <a:r>
              <a:rPr lang="en-US" dirty="0"/>
              <a:t>, where the </a:t>
            </a:r>
            <a:r>
              <a:rPr lang="en-US" dirty="0">
                <a:solidFill>
                  <a:srgbClr val="C00000"/>
                </a:solidFill>
              </a:rPr>
              <a:t>output from one element of the sequence is input to the next.</a:t>
            </a:r>
          </a:p>
          <a:p>
            <a:r>
              <a:rPr lang="en-US" dirty="0"/>
              <a:t>For Ex., In a Transaction Processing System, the get-input, validate-input, sort-input functions are grouped into one module.</a:t>
            </a:r>
          </a:p>
          <a:p>
            <a:endParaRPr lang="en-US" dirty="0"/>
          </a:p>
          <a:p>
            <a:endParaRPr lang="en-US" dirty="0"/>
          </a:p>
        </p:txBody>
      </p:sp>
      <p:sp>
        <p:nvSpPr>
          <p:cNvPr id="7" name="Rectangle 6"/>
          <p:cNvSpPr/>
          <p:nvPr/>
        </p:nvSpPr>
        <p:spPr>
          <a:xfrm>
            <a:off x="190499" y="3413031"/>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Functional cohesion</a:t>
            </a:r>
          </a:p>
        </p:txBody>
      </p:sp>
      <p:cxnSp>
        <p:nvCxnSpPr>
          <p:cNvPr id="8" name="Straight Connector 7"/>
          <p:cNvCxnSpPr/>
          <p:nvPr/>
        </p:nvCxnSpPr>
        <p:spPr>
          <a:xfrm>
            <a:off x="2330426" y="3874696"/>
            <a:ext cx="9439208"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Content Placeholder 2"/>
          <p:cNvSpPr txBox="1">
            <a:spLocks/>
          </p:cNvSpPr>
          <p:nvPr/>
        </p:nvSpPr>
        <p:spPr>
          <a:xfrm>
            <a:off x="203562" y="3989193"/>
            <a:ext cx="11566072" cy="15494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If different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elements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of a module </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cooperate to achieve a single function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Ex., A module containing all the functions required to manage employees’ pay-roll exhibits functional cohesion.</a:t>
            </a:r>
          </a:p>
        </p:txBody>
      </p:sp>
    </p:spTree>
    <p:extLst>
      <p:ext uri="{BB962C8B-B14F-4D97-AF65-F5344CB8AC3E}">
        <p14:creationId xmlns:p14="http://schemas.microsoft.com/office/powerpoint/2010/main" val="77723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22" presetClass="entr" presetSubtype="8"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P spid="7" grpId="0" animBg="1"/>
      <p:bldP spid="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3.3.3 Coupling</a:t>
            </a:r>
          </a:p>
        </p:txBody>
      </p:sp>
      <p:sp>
        <p:nvSpPr>
          <p:cNvPr id="3" name="Content Placeholder 2"/>
          <p:cNvSpPr>
            <a:spLocks noGrp="1"/>
          </p:cNvSpPr>
          <p:nvPr>
            <p:ph idx="1"/>
          </p:nvPr>
        </p:nvSpPr>
        <p:spPr/>
        <p:txBody>
          <a:bodyPr/>
          <a:lstStyle/>
          <a:p>
            <a:pPr lvl="0"/>
            <a:r>
              <a:rPr lang="en-US" dirty="0"/>
              <a:t>Coupling effectively represents how the modules can be "connected" with other module or with the outside world.</a:t>
            </a:r>
          </a:p>
          <a:p>
            <a:pPr lvl="0"/>
            <a:r>
              <a:rPr lang="en-US" dirty="0"/>
              <a:t>Coupling is a measure of interconnection among modules in a program structure.</a:t>
            </a:r>
          </a:p>
          <a:p>
            <a:pPr lvl="0"/>
            <a:r>
              <a:rPr lang="en-US" dirty="0"/>
              <a:t>Coupling depends on the interface complexity between modules.</a:t>
            </a:r>
          </a:p>
          <a:p>
            <a:pPr lvl="0"/>
            <a:r>
              <a:rPr lang="en-US" dirty="0"/>
              <a:t>The goal is to strive for lowest possible coupling among modules in software design.</a:t>
            </a:r>
          </a:p>
          <a:p>
            <a:pPr lvl="0"/>
            <a:r>
              <a:rPr lang="en-US" dirty="0"/>
              <a:t>The property of good coupling is that it should reduce or avoid change impact and ripple effects. It should also reduce the cost in program changes, testing, and maintenance.</a:t>
            </a:r>
          </a:p>
          <a:p>
            <a:endParaRPr lang="en-US" dirty="0"/>
          </a:p>
        </p:txBody>
      </p:sp>
    </p:spTree>
    <p:extLst>
      <p:ext uri="{BB962C8B-B14F-4D97-AF65-F5344CB8AC3E}">
        <p14:creationId xmlns:p14="http://schemas.microsoft.com/office/powerpoint/2010/main" val="2413614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lvl="0"/>
            <a:r>
              <a:rPr lang="en-US" b="1" dirty="0"/>
              <a:t>Data coupling</a:t>
            </a:r>
            <a:r>
              <a:rPr lang="en-US" dirty="0"/>
              <a:t> - The data coupling is possible by parameter passing or data interaction.</a:t>
            </a:r>
          </a:p>
          <a:p>
            <a:pPr lvl="0"/>
            <a:r>
              <a:rPr lang="en-US" b="1" dirty="0"/>
              <a:t>Control coupling</a:t>
            </a:r>
            <a:r>
              <a:rPr lang="en-US" dirty="0"/>
              <a:t> - The modules share related control data in control</a:t>
            </a:r>
          </a:p>
          <a:p>
            <a:r>
              <a:rPr lang="en-US" dirty="0"/>
              <a:t>coupling.</a:t>
            </a:r>
          </a:p>
          <a:p>
            <a:pPr lvl="0"/>
            <a:r>
              <a:rPr lang="en-US" b="1" dirty="0"/>
              <a:t>Common coupling</a:t>
            </a:r>
            <a:r>
              <a:rPr lang="en-US" dirty="0"/>
              <a:t> - In common coupling common data or a global data is shared among the modules.</a:t>
            </a:r>
          </a:p>
          <a:p>
            <a:pPr lvl="0"/>
            <a:r>
              <a:rPr lang="en-US" b="1" dirty="0"/>
              <a:t>Content coupling</a:t>
            </a:r>
            <a:r>
              <a:rPr lang="en-US" dirty="0"/>
              <a:t> - Content coupling occurs when one module makes use of data or control information maintained in another module.</a:t>
            </a:r>
          </a:p>
          <a:p>
            <a:endParaRPr lang="en-US" dirty="0"/>
          </a:p>
        </p:txBody>
      </p:sp>
    </p:spTree>
    <p:extLst>
      <p:ext uri="{BB962C8B-B14F-4D97-AF65-F5344CB8AC3E}">
        <p14:creationId xmlns:p14="http://schemas.microsoft.com/office/powerpoint/2010/main" val="3141233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23452" y="1008404"/>
            <a:ext cx="8660584" cy="4611079"/>
          </a:xfrm>
          <a:prstGeom prst="rect">
            <a:avLst/>
          </a:prstGeom>
        </p:spPr>
      </p:pic>
    </p:spTree>
    <p:extLst>
      <p:ext uri="{BB962C8B-B14F-4D97-AF65-F5344CB8AC3E}">
        <p14:creationId xmlns:p14="http://schemas.microsoft.com/office/powerpoint/2010/main" val="4131765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3" name="Content Placeholder 2"/>
          <p:cNvSpPr>
            <a:spLocks noGrp="1"/>
          </p:cNvSpPr>
          <p:nvPr>
            <p:ph idx="1"/>
          </p:nvPr>
        </p:nvSpPr>
        <p:spPr>
          <a:xfrm>
            <a:off x="131181" y="863444"/>
            <a:ext cx="7027266" cy="5590565"/>
          </a:xfrm>
        </p:spPr>
        <p:txBody>
          <a:bodyPr/>
          <a:lstStyle/>
          <a:p>
            <a:r>
              <a:rPr lang="en-US" b="1" dirty="0">
                <a:solidFill>
                  <a:srgbClr val="C00000"/>
                </a:solidFill>
              </a:rPr>
              <a:t>Coupling</a:t>
            </a:r>
            <a:r>
              <a:rPr lang="en-US" dirty="0">
                <a:solidFill>
                  <a:srgbClr val="C00000"/>
                </a:solidFill>
              </a:rPr>
              <a:t> </a:t>
            </a:r>
            <a:r>
              <a:rPr lang="en-US" dirty="0"/>
              <a:t>between two modules is a </a:t>
            </a:r>
            <a:r>
              <a:rPr lang="en-US" b="1" dirty="0">
                <a:solidFill>
                  <a:srgbClr val="C00000"/>
                </a:solidFill>
              </a:rPr>
              <a:t>measure of the degree</a:t>
            </a:r>
            <a:r>
              <a:rPr lang="en-US" dirty="0"/>
              <a:t> of </a:t>
            </a:r>
            <a:r>
              <a:rPr lang="en-US" b="1" dirty="0">
                <a:solidFill>
                  <a:srgbClr val="C00000"/>
                </a:solidFill>
              </a:rPr>
              <a:t>interdependence</a:t>
            </a:r>
            <a:r>
              <a:rPr lang="en-US" dirty="0">
                <a:solidFill>
                  <a:srgbClr val="C00000"/>
                </a:solidFill>
              </a:rPr>
              <a:t> </a:t>
            </a:r>
            <a:r>
              <a:rPr lang="en-US" dirty="0"/>
              <a:t>or interaction </a:t>
            </a:r>
            <a:r>
              <a:rPr lang="en-US" b="1" dirty="0">
                <a:solidFill>
                  <a:srgbClr val="C00000"/>
                </a:solidFill>
              </a:rPr>
              <a:t>between</a:t>
            </a:r>
            <a:r>
              <a:rPr lang="en-US" dirty="0">
                <a:solidFill>
                  <a:srgbClr val="C00000"/>
                </a:solidFill>
              </a:rPr>
              <a:t> </a:t>
            </a:r>
            <a:r>
              <a:rPr lang="en-US" dirty="0"/>
              <a:t>the </a:t>
            </a:r>
            <a:r>
              <a:rPr lang="en-US" b="1" dirty="0">
                <a:solidFill>
                  <a:srgbClr val="C00000"/>
                </a:solidFill>
              </a:rPr>
              <a:t>two modules</a:t>
            </a:r>
            <a:r>
              <a:rPr lang="en-US" dirty="0"/>
              <a:t>.</a:t>
            </a:r>
          </a:p>
          <a:p>
            <a:r>
              <a:rPr lang="en-US" dirty="0"/>
              <a:t>A module having high cohesion and low coupling is said to be functionally independent of other modules.</a:t>
            </a:r>
          </a:p>
          <a:p>
            <a:r>
              <a:rPr lang="en-US" dirty="0"/>
              <a:t>If </a:t>
            </a:r>
            <a:r>
              <a:rPr lang="en-US" b="1" dirty="0">
                <a:solidFill>
                  <a:srgbClr val="C00000"/>
                </a:solidFill>
              </a:rPr>
              <a:t>two modules interchange large amounts of data</a:t>
            </a:r>
            <a:r>
              <a:rPr lang="en-US" dirty="0"/>
              <a:t>, then they are </a:t>
            </a:r>
            <a:r>
              <a:rPr lang="en-US" b="1" dirty="0">
                <a:solidFill>
                  <a:srgbClr val="C00000"/>
                </a:solidFill>
              </a:rPr>
              <a:t>highly interdependent</a:t>
            </a:r>
            <a:r>
              <a:rPr lang="en-US" dirty="0"/>
              <a:t>.</a:t>
            </a:r>
          </a:p>
          <a:p>
            <a:r>
              <a:rPr lang="en-US" dirty="0"/>
              <a:t>The degree of coupling between two modules depends on their interface complexity.</a:t>
            </a:r>
          </a:p>
          <a:p>
            <a:r>
              <a:rPr lang="en-US" dirty="0"/>
              <a:t>The interface complexity is basically determined by the number of types of parameters that are interchanged while invoking the functions of the module.</a:t>
            </a:r>
          </a:p>
          <a:p>
            <a:endParaRPr lang="en-US" dirty="0"/>
          </a:p>
        </p:txBody>
      </p:sp>
      <p:sp>
        <p:nvSpPr>
          <p:cNvPr id="15" name="Rectangle 14"/>
          <p:cNvSpPr/>
          <p:nvPr/>
        </p:nvSpPr>
        <p:spPr>
          <a:xfrm>
            <a:off x="7519132" y="701684"/>
            <a:ext cx="467286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Roboto Condensed"/>
                <a:ea typeface="+mn-ea"/>
                <a:cs typeface="+mn-cs"/>
              </a:rPr>
              <a:t>Classification of Coupling</a:t>
            </a:r>
            <a:endParaRPr kumimoji="0" lang="en-US" sz="2400" b="1" i="0" u="none" strike="noStrike" kern="1200" cap="none" spc="0" normalizeH="0" baseline="0" noProof="0" dirty="0">
              <a:ln>
                <a:noFill/>
              </a:ln>
              <a:solidFill>
                <a:prstClr val="white"/>
              </a:solidFill>
              <a:effectLst/>
              <a:uLnTx/>
              <a:uFillTx/>
              <a:latin typeface="Roboto Condensed"/>
              <a:ea typeface="+mn-ea"/>
              <a:cs typeface="+mn-cs"/>
            </a:endParaRPr>
          </a:p>
        </p:txBody>
      </p:sp>
      <p:cxnSp>
        <p:nvCxnSpPr>
          <p:cNvPr id="17" name="Straight Connector 16"/>
          <p:cNvCxnSpPr/>
          <p:nvPr/>
        </p:nvCxnSpPr>
        <p:spPr>
          <a:xfrm>
            <a:off x="7519132" y="711201"/>
            <a:ext cx="0" cy="5892799"/>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18" name="Rectangle 17"/>
          <p:cNvSpPr/>
          <p:nvPr/>
        </p:nvSpPr>
        <p:spPr>
          <a:xfrm>
            <a:off x="8534059" y="1922740"/>
            <a:ext cx="251460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Data</a:t>
            </a:r>
          </a:p>
        </p:txBody>
      </p:sp>
      <p:sp>
        <p:nvSpPr>
          <p:cNvPr id="19" name="Rectangle 18"/>
          <p:cNvSpPr/>
          <p:nvPr/>
        </p:nvSpPr>
        <p:spPr>
          <a:xfrm>
            <a:off x="8534058" y="2708036"/>
            <a:ext cx="251460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Stamp</a:t>
            </a:r>
          </a:p>
        </p:txBody>
      </p:sp>
      <p:sp>
        <p:nvSpPr>
          <p:cNvPr id="20" name="Rectangle 19"/>
          <p:cNvSpPr/>
          <p:nvPr/>
        </p:nvSpPr>
        <p:spPr>
          <a:xfrm>
            <a:off x="8534058" y="3493332"/>
            <a:ext cx="251460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Control</a:t>
            </a:r>
          </a:p>
        </p:txBody>
      </p:sp>
      <p:sp>
        <p:nvSpPr>
          <p:cNvPr id="21" name="Rectangle 20"/>
          <p:cNvSpPr/>
          <p:nvPr/>
        </p:nvSpPr>
        <p:spPr>
          <a:xfrm>
            <a:off x="8534057" y="4278628"/>
            <a:ext cx="2514602"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Common</a:t>
            </a:r>
          </a:p>
        </p:txBody>
      </p:sp>
      <p:sp>
        <p:nvSpPr>
          <p:cNvPr id="22" name="Rectangle 21"/>
          <p:cNvSpPr/>
          <p:nvPr/>
        </p:nvSpPr>
        <p:spPr>
          <a:xfrm>
            <a:off x="8534057" y="5063924"/>
            <a:ext cx="2514602"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Content</a:t>
            </a:r>
          </a:p>
        </p:txBody>
      </p:sp>
      <p:sp>
        <p:nvSpPr>
          <p:cNvPr id="23" name="Rectangle 22"/>
          <p:cNvSpPr/>
          <p:nvPr/>
        </p:nvSpPr>
        <p:spPr>
          <a:xfrm>
            <a:off x="7980057" y="1922740"/>
            <a:ext cx="553998" cy="3602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Classification of Coupling</a:t>
            </a:r>
          </a:p>
        </p:txBody>
      </p:sp>
      <p:sp>
        <p:nvSpPr>
          <p:cNvPr id="24" name="TextBox 23"/>
          <p:cNvSpPr txBox="1"/>
          <p:nvPr/>
        </p:nvSpPr>
        <p:spPr>
          <a:xfrm>
            <a:off x="11254789" y="1865032"/>
            <a:ext cx="70827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50"/>
                </a:solidFill>
                <a:effectLst/>
                <a:uLnTx/>
                <a:uFillTx/>
                <a:latin typeface="Roboto Condensed"/>
                <a:ea typeface="+mn-ea"/>
                <a:cs typeface="+mn-cs"/>
              </a:rPr>
              <a:t>Low</a:t>
            </a:r>
          </a:p>
        </p:txBody>
      </p:sp>
      <p:sp>
        <p:nvSpPr>
          <p:cNvPr id="25" name="TextBox 24"/>
          <p:cNvSpPr txBox="1"/>
          <p:nvPr/>
        </p:nvSpPr>
        <p:spPr>
          <a:xfrm>
            <a:off x="11226447" y="5063923"/>
            <a:ext cx="7649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Roboto Condensed"/>
                <a:ea typeface="+mn-ea"/>
                <a:cs typeface="+mn-cs"/>
              </a:rPr>
              <a:t>High</a:t>
            </a:r>
          </a:p>
        </p:txBody>
      </p:sp>
      <p:cxnSp>
        <p:nvCxnSpPr>
          <p:cNvPr id="26" name="Straight Arrow Connector 25"/>
          <p:cNvCxnSpPr>
            <a:stCxn id="24" idx="2"/>
            <a:endCxn id="25" idx="0"/>
          </p:cNvCxnSpPr>
          <p:nvPr/>
        </p:nvCxnSpPr>
        <p:spPr>
          <a:xfrm flipH="1">
            <a:off x="11608924" y="2326697"/>
            <a:ext cx="1" cy="273722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490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8" grpId="0" animBg="1"/>
      <p:bldP spid="19" grpId="0" animBg="1"/>
      <p:bldP spid="20" grpId="0" animBg="1"/>
      <p:bldP spid="21" grpId="0" animBg="1"/>
      <p:bldP spid="22" grpId="0" animBg="1"/>
      <p:bldP spid="23" grpId="0" animBg="1"/>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a:bodyPr>
          <a:lstStyle/>
          <a:p>
            <a:r>
              <a:rPr lang="en-US" sz="2400" b="1" dirty="0"/>
              <a:t>3.1.1 Importance of software Design</a:t>
            </a:r>
          </a:p>
          <a:p>
            <a:pPr algn="just"/>
            <a:r>
              <a:rPr lang="en-US" sz="2400" dirty="0"/>
              <a:t>Design allows a software engineer to create a model of the system or product that is to be built. This model is useful to access quality improvements. The assessment of quality can be done before code generation. A large number of users can be involved in development process if design model is prepared. In short, design where software quality can be assured. </a:t>
            </a:r>
          </a:p>
          <a:p>
            <a:endParaRPr lang="en-US" sz="2400" dirty="0"/>
          </a:p>
        </p:txBody>
      </p:sp>
    </p:spTree>
    <p:extLst>
      <p:ext uri="{BB962C8B-B14F-4D97-AF65-F5344CB8AC3E}">
        <p14:creationId xmlns:p14="http://schemas.microsoft.com/office/powerpoint/2010/main" val="2306060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Coupling Cont.</a:t>
            </a:r>
          </a:p>
        </p:txBody>
      </p:sp>
      <p:sp>
        <p:nvSpPr>
          <p:cNvPr id="14" name="Rectangle 13"/>
          <p:cNvSpPr/>
          <p:nvPr/>
        </p:nvSpPr>
        <p:spPr>
          <a:xfrm>
            <a:off x="190499" y="88900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Data coupling</a:t>
            </a:r>
          </a:p>
        </p:txBody>
      </p:sp>
      <p:cxnSp>
        <p:nvCxnSpPr>
          <p:cNvPr id="15" name="Straight Connector 14"/>
          <p:cNvCxnSpPr/>
          <p:nvPr/>
        </p:nvCxnSpPr>
        <p:spPr>
          <a:xfrm>
            <a:off x="2330426" y="1350665"/>
            <a:ext cx="4135688" cy="0"/>
          </a:xfrm>
          <a:prstGeom prst="line">
            <a:avLst/>
          </a:prstGeom>
        </p:spPr>
        <p:style>
          <a:lnRef idx="2">
            <a:schemeClr val="accent6"/>
          </a:lnRef>
          <a:fillRef idx="0">
            <a:schemeClr val="accent6"/>
          </a:fillRef>
          <a:effectRef idx="1">
            <a:schemeClr val="accent6"/>
          </a:effectRef>
          <a:fontRef idx="minor">
            <a:schemeClr val="tx1"/>
          </a:fontRef>
        </p:style>
      </p:cxnSp>
      <p:sp>
        <p:nvSpPr>
          <p:cNvPr id="16" name="Content Placeholder 2"/>
          <p:cNvSpPr>
            <a:spLocks noGrp="1"/>
          </p:cNvSpPr>
          <p:nvPr>
            <p:ph idx="1"/>
          </p:nvPr>
        </p:nvSpPr>
        <p:spPr>
          <a:xfrm>
            <a:off x="190499" y="1528464"/>
            <a:ext cx="6275615" cy="2298953"/>
          </a:xfrm>
        </p:spPr>
        <p:txBody>
          <a:bodyPr/>
          <a:lstStyle/>
          <a:p>
            <a:r>
              <a:rPr lang="en-US" dirty="0"/>
              <a:t>Two modules are data coupled, if</a:t>
            </a:r>
            <a:r>
              <a:rPr lang="en-US" b="1" dirty="0">
                <a:solidFill>
                  <a:srgbClr val="C00000"/>
                </a:solidFill>
              </a:rPr>
              <a:t> they communicate through a parameter</a:t>
            </a:r>
            <a:r>
              <a:rPr lang="en-US" dirty="0"/>
              <a:t>. </a:t>
            </a:r>
          </a:p>
          <a:p>
            <a:r>
              <a:rPr lang="en-US" dirty="0"/>
              <a:t>An example is an elementary (primal) data item passed as a parameter between two modules, e.g. an integer, a float, a character, etc.</a:t>
            </a:r>
          </a:p>
          <a:p>
            <a:endParaRPr lang="en-US" dirty="0"/>
          </a:p>
          <a:p>
            <a:endParaRPr lang="en-US" dirty="0"/>
          </a:p>
        </p:txBody>
      </p:sp>
      <p:sp>
        <p:nvSpPr>
          <p:cNvPr id="17" name="Rectangle 16"/>
          <p:cNvSpPr/>
          <p:nvPr/>
        </p:nvSpPr>
        <p:spPr>
          <a:xfrm>
            <a:off x="6874328" y="88900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Stamp coupling</a:t>
            </a:r>
          </a:p>
        </p:txBody>
      </p:sp>
      <p:cxnSp>
        <p:nvCxnSpPr>
          <p:cNvPr id="18" name="Straight Connector 17"/>
          <p:cNvCxnSpPr/>
          <p:nvPr/>
        </p:nvCxnSpPr>
        <p:spPr>
          <a:xfrm>
            <a:off x="9014255" y="1350665"/>
            <a:ext cx="2925196" cy="0"/>
          </a:xfrm>
          <a:prstGeom prst="line">
            <a:avLst/>
          </a:prstGeom>
        </p:spPr>
        <p:style>
          <a:lnRef idx="2">
            <a:schemeClr val="accent6"/>
          </a:lnRef>
          <a:fillRef idx="0">
            <a:schemeClr val="accent6"/>
          </a:fillRef>
          <a:effectRef idx="1">
            <a:schemeClr val="accent6"/>
          </a:effectRef>
          <a:fontRef idx="minor">
            <a:schemeClr val="tx1"/>
          </a:fontRef>
        </p:style>
      </p:cxnSp>
      <p:sp>
        <p:nvSpPr>
          <p:cNvPr id="19" name="Content Placeholder 2"/>
          <p:cNvSpPr txBox="1">
            <a:spLocks/>
          </p:cNvSpPr>
          <p:nvPr/>
        </p:nvSpPr>
        <p:spPr>
          <a:xfrm>
            <a:off x="6874328" y="1528464"/>
            <a:ext cx="5065123" cy="331785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This is a special case (or extension) of data coupling</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Two modules (``A'' and ``B'') exhibit stamp coupling if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one passes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directly to the other a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composite data item</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 such as a record (or structure), array, or (pointer to) a list or tree.</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This occurs when </a:t>
            </a:r>
            <a:r>
              <a:rPr kumimoji="0" lang="en-US" sz="2400" b="1" i="0" u="none" strike="noStrike" kern="1200" cap="none" spc="0" normalizeH="0" baseline="0" noProof="0" dirty="0" err="1">
                <a:ln>
                  <a:noFill/>
                </a:ln>
                <a:solidFill>
                  <a:srgbClr val="C00000"/>
                </a:solidFill>
                <a:effectLst/>
                <a:uLnTx/>
                <a:uFillTx/>
                <a:latin typeface="Roboto Condensed"/>
                <a:ea typeface="+mn-ea"/>
                <a:cs typeface="+mn-cs"/>
              </a:rPr>
              <a:t>ClassB</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is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declared as a type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for an argument of an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operation of </a:t>
            </a:r>
            <a:r>
              <a:rPr kumimoji="0" lang="en-US" sz="2400" b="1" i="0" u="none" strike="noStrike" kern="1200" cap="none" spc="0" normalizeH="0" baseline="0" noProof="0" dirty="0" err="1">
                <a:ln>
                  <a:noFill/>
                </a:ln>
                <a:solidFill>
                  <a:srgbClr val="C00000"/>
                </a:solidFill>
                <a:effectLst/>
                <a:uLnTx/>
                <a:uFillTx/>
                <a:latin typeface="Roboto Condensed"/>
                <a:ea typeface="+mn-ea"/>
                <a:cs typeface="+mn-cs"/>
              </a:rPr>
              <a:t>ClassA</a:t>
            </a:r>
            <a:endParaRPr kumimoji="0" lang="en-US" sz="2400" b="1" i="0" u="none" strike="noStrike" kern="1200" cap="none" spc="0" normalizeH="0" baseline="0" noProof="0" dirty="0">
              <a:ln>
                <a:noFill/>
              </a:ln>
              <a:solidFill>
                <a:srgbClr val="C00000"/>
              </a:solidFill>
              <a:effectLst/>
              <a:uLnTx/>
              <a:uFillTx/>
              <a:latin typeface="Roboto Condensed"/>
              <a:ea typeface="+mn-ea"/>
              <a:cs typeface="+mn-cs"/>
            </a:endParaRPr>
          </a:p>
        </p:txBody>
      </p:sp>
      <p:cxnSp>
        <p:nvCxnSpPr>
          <p:cNvPr id="20" name="Straight Connector 19"/>
          <p:cNvCxnSpPr/>
          <p:nvPr/>
        </p:nvCxnSpPr>
        <p:spPr>
          <a:xfrm>
            <a:off x="6722295" y="711201"/>
            <a:ext cx="0" cy="5885542"/>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177619" y="3919583"/>
            <a:ext cx="351916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Control coupling</a:t>
            </a:r>
          </a:p>
        </p:txBody>
      </p:sp>
      <p:cxnSp>
        <p:nvCxnSpPr>
          <p:cNvPr id="22" name="Straight Connector 21"/>
          <p:cNvCxnSpPr/>
          <p:nvPr/>
        </p:nvCxnSpPr>
        <p:spPr>
          <a:xfrm>
            <a:off x="2317547" y="4381248"/>
            <a:ext cx="4148567" cy="0"/>
          </a:xfrm>
          <a:prstGeom prst="line">
            <a:avLst/>
          </a:prstGeom>
        </p:spPr>
        <p:style>
          <a:lnRef idx="2">
            <a:schemeClr val="accent6"/>
          </a:lnRef>
          <a:fillRef idx="0">
            <a:schemeClr val="accent6"/>
          </a:fillRef>
          <a:effectRef idx="1">
            <a:schemeClr val="accent6"/>
          </a:effectRef>
          <a:fontRef idx="minor">
            <a:schemeClr val="tx1"/>
          </a:fontRef>
        </p:style>
      </p:cxnSp>
      <p:sp>
        <p:nvSpPr>
          <p:cNvPr id="23" name="Content Placeholder 2"/>
          <p:cNvSpPr txBox="1">
            <a:spLocks/>
          </p:cNvSpPr>
          <p:nvPr/>
        </p:nvSpPr>
        <p:spPr>
          <a:xfrm>
            <a:off x="190499" y="4559048"/>
            <a:ext cx="6275615" cy="118861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If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data</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from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one</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module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is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used to direct the order of instruction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s execution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in another</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An example of control coupling is a flag set in one module and tested in another module</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US" sz="2400" b="0" i="0" u="none" strike="noStrike" kern="1200" cap="none" spc="0" normalizeH="0" baseline="0" noProof="0" dirty="0">
              <a:ln>
                <a:noFill/>
              </a:ln>
              <a:solidFill>
                <a:srgbClr val="212121"/>
              </a:solidFill>
              <a:effectLst/>
              <a:uLnTx/>
              <a:uFillTx/>
              <a:latin typeface="Roboto Condensed"/>
              <a:ea typeface="+mn-ea"/>
              <a:cs typeface="+mn-cs"/>
            </a:endParaRPr>
          </a:p>
        </p:txBody>
      </p:sp>
    </p:spTree>
    <p:extLst>
      <p:ext uri="{BB962C8B-B14F-4D97-AF65-F5344CB8AC3E}">
        <p14:creationId xmlns:p14="http://schemas.microsoft.com/office/powerpoint/2010/main" val="395999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wipe(left)">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xEl>
                                              <p:pRg st="1" end="1"/>
                                            </p:txEl>
                                          </p:spTgt>
                                        </p:tgtEl>
                                        <p:attrNameLst>
                                          <p:attrName>style.visibility</p:attrName>
                                        </p:attrNameLst>
                                      </p:cBhvr>
                                      <p:to>
                                        <p:strVal val="visible"/>
                                      </p:to>
                                    </p:se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22" presetClass="entr" presetSubtype="8"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build="p"/>
      <p:bldP spid="17" grpId="0" animBg="1"/>
      <p:bldP spid="19" grpId="0" build="p"/>
      <p:bldP spid="21" grpId="0" animBg="1"/>
      <p:bldP spid="2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Coupling Cont.</a:t>
            </a:r>
          </a:p>
        </p:txBody>
      </p:sp>
      <p:sp>
        <p:nvSpPr>
          <p:cNvPr id="4" name="Rectangle 3"/>
          <p:cNvSpPr/>
          <p:nvPr/>
        </p:nvSpPr>
        <p:spPr>
          <a:xfrm>
            <a:off x="190499" y="88900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Common coupling</a:t>
            </a:r>
          </a:p>
        </p:txBody>
      </p:sp>
      <p:cxnSp>
        <p:nvCxnSpPr>
          <p:cNvPr id="5" name="Straight Connector 4"/>
          <p:cNvCxnSpPr/>
          <p:nvPr/>
        </p:nvCxnSpPr>
        <p:spPr>
          <a:xfrm>
            <a:off x="2330426" y="1350665"/>
            <a:ext cx="943920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a:spLocks noGrp="1"/>
          </p:cNvSpPr>
          <p:nvPr>
            <p:ph idx="1"/>
          </p:nvPr>
        </p:nvSpPr>
        <p:spPr>
          <a:xfrm>
            <a:off x="203562" y="1423960"/>
            <a:ext cx="11709764" cy="1724189"/>
          </a:xfrm>
        </p:spPr>
        <p:txBody>
          <a:bodyPr/>
          <a:lstStyle/>
          <a:p>
            <a:r>
              <a:rPr lang="en-US" dirty="0"/>
              <a:t>If </a:t>
            </a:r>
            <a:r>
              <a:rPr lang="en-US" b="1" dirty="0">
                <a:solidFill>
                  <a:srgbClr val="C00000"/>
                </a:solidFill>
              </a:rPr>
              <a:t>data</a:t>
            </a:r>
            <a:r>
              <a:rPr lang="en-US" dirty="0">
                <a:solidFill>
                  <a:srgbClr val="C00000"/>
                </a:solidFill>
              </a:rPr>
              <a:t> </a:t>
            </a:r>
            <a:r>
              <a:rPr lang="en-US" dirty="0"/>
              <a:t>from </a:t>
            </a:r>
            <a:r>
              <a:rPr lang="en-US" b="1" dirty="0">
                <a:solidFill>
                  <a:srgbClr val="C00000"/>
                </a:solidFill>
              </a:rPr>
              <a:t>one</a:t>
            </a:r>
            <a:r>
              <a:rPr lang="en-US" dirty="0">
                <a:solidFill>
                  <a:srgbClr val="C00000"/>
                </a:solidFill>
              </a:rPr>
              <a:t> </a:t>
            </a:r>
            <a:r>
              <a:rPr lang="en-US" dirty="0"/>
              <a:t>module </a:t>
            </a:r>
            <a:r>
              <a:rPr lang="en-US" b="1" dirty="0">
                <a:solidFill>
                  <a:srgbClr val="C00000"/>
                </a:solidFill>
              </a:rPr>
              <a:t>is</a:t>
            </a:r>
            <a:r>
              <a:rPr lang="en-US" dirty="0">
                <a:solidFill>
                  <a:srgbClr val="C00000"/>
                </a:solidFill>
              </a:rPr>
              <a:t> </a:t>
            </a:r>
            <a:r>
              <a:rPr lang="en-US" b="1" dirty="0">
                <a:solidFill>
                  <a:srgbClr val="C00000"/>
                </a:solidFill>
              </a:rPr>
              <a:t>used to direct the order of instruction</a:t>
            </a:r>
            <a:r>
              <a:rPr lang="en-US" dirty="0"/>
              <a:t>s execution </a:t>
            </a:r>
            <a:r>
              <a:rPr lang="en-US" b="1" dirty="0">
                <a:solidFill>
                  <a:srgbClr val="C00000"/>
                </a:solidFill>
              </a:rPr>
              <a:t>in another</a:t>
            </a:r>
            <a:r>
              <a:rPr lang="en-US" dirty="0"/>
              <a:t>.</a:t>
            </a:r>
          </a:p>
          <a:p>
            <a:r>
              <a:rPr lang="en-US" dirty="0"/>
              <a:t>An example of control coupling is a flag set in one module and tested in another module.</a:t>
            </a:r>
          </a:p>
          <a:p>
            <a:endParaRPr lang="en-US" dirty="0"/>
          </a:p>
          <a:p>
            <a:endParaRPr lang="en-US" dirty="0"/>
          </a:p>
        </p:txBody>
      </p:sp>
      <p:sp>
        <p:nvSpPr>
          <p:cNvPr id="7" name="Rectangle 6"/>
          <p:cNvSpPr/>
          <p:nvPr/>
        </p:nvSpPr>
        <p:spPr>
          <a:xfrm>
            <a:off x="190499" y="2642320"/>
            <a:ext cx="30490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Content coupling</a:t>
            </a:r>
          </a:p>
        </p:txBody>
      </p:sp>
      <p:cxnSp>
        <p:nvCxnSpPr>
          <p:cNvPr id="8" name="Straight Connector 7"/>
          <p:cNvCxnSpPr/>
          <p:nvPr/>
        </p:nvCxnSpPr>
        <p:spPr>
          <a:xfrm>
            <a:off x="2330426" y="3103985"/>
            <a:ext cx="9439208"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Content Placeholder 2"/>
          <p:cNvSpPr txBox="1">
            <a:spLocks/>
          </p:cNvSpPr>
          <p:nvPr/>
        </p:nvSpPr>
        <p:spPr>
          <a:xfrm>
            <a:off x="203562" y="3218482"/>
            <a:ext cx="11566072" cy="15494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Content coupling occurs when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one component secretly modifies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data</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that is</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 internal to another component.</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This violets information hiding – a basic design concept</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Content coupling exists between two modules, if they share code.</a:t>
            </a:r>
          </a:p>
        </p:txBody>
      </p:sp>
    </p:spTree>
    <p:extLst>
      <p:ext uri="{BB962C8B-B14F-4D97-AF65-F5344CB8AC3E}">
        <p14:creationId xmlns:p14="http://schemas.microsoft.com/office/powerpoint/2010/main" val="33005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22" presetClass="entr" presetSubtype="8"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P spid="7" grpId="0" animBg="1"/>
      <p:bldP spid="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3.3.4 Fan-out</a:t>
            </a:r>
          </a:p>
        </p:txBody>
      </p:sp>
      <p:sp>
        <p:nvSpPr>
          <p:cNvPr id="3" name="Content Placeholder 2"/>
          <p:cNvSpPr>
            <a:spLocks noGrp="1"/>
          </p:cNvSpPr>
          <p:nvPr>
            <p:ph idx="1"/>
          </p:nvPr>
        </p:nvSpPr>
        <p:spPr>
          <a:xfrm>
            <a:off x="1024128" y="2286000"/>
            <a:ext cx="9720073" cy="2325189"/>
          </a:xfrm>
        </p:spPr>
        <p:txBody>
          <a:bodyPr/>
          <a:lstStyle/>
          <a:p>
            <a:r>
              <a:rPr lang="en-US" dirty="0"/>
              <a:t>Fan-out is measure of the number of immediate subordinates to a module. The fan-out should be within some limit in design. If fan-out is very high then it indicates that a single module is controlling many other modules. Preferably limit fan-out to no more than seven. </a:t>
            </a:r>
          </a:p>
        </p:txBody>
      </p:sp>
    </p:spTree>
    <p:extLst>
      <p:ext uri="{BB962C8B-B14F-4D97-AF65-F5344CB8AC3E}">
        <p14:creationId xmlns:p14="http://schemas.microsoft.com/office/powerpoint/2010/main" val="3467037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3.3.5 Fan-IN</a:t>
            </a:r>
            <a:endParaRPr lang="en-IN" dirty="0"/>
          </a:p>
        </p:txBody>
      </p:sp>
      <p:sp>
        <p:nvSpPr>
          <p:cNvPr id="3" name="Content Placeholder 2"/>
          <p:cNvSpPr>
            <a:spLocks noGrp="1"/>
          </p:cNvSpPr>
          <p:nvPr>
            <p:ph idx="1"/>
          </p:nvPr>
        </p:nvSpPr>
        <p:spPr/>
        <p:txBody>
          <a:bodyPr/>
          <a:lstStyle/>
          <a:p>
            <a:pPr algn="just"/>
            <a:r>
              <a:rPr lang="en-IN" dirty="0"/>
              <a:t>Fan-in indicates how many modules directly control a given module. Modules with fan-in must have good cohesion. Each interface to module must have same number and types of parameters.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311F-5780-419D-B733-8CD809FAC428}"/>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8D156886-7712-4ADC-B357-6232479E92B0}"/>
              </a:ext>
            </a:extLst>
          </p:cNvPr>
          <p:cNvSpPr>
            <a:spLocks noGrp="1"/>
          </p:cNvSpPr>
          <p:nvPr>
            <p:ph idx="1"/>
          </p:nvPr>
        </p:nvSpPr>
        <p:spPr/>
        <p:txBody>
          <a:bodyPr/>
          <a:lstStyle/>
          <a:p>
            <a:endParaRPr lang="en-IN" dirty="0"/>
          </a:p>
        </p:txBody>
      </p:sp>
      <p:pic>
        <p:nvPicPr>
          <p:cNvPr id="5123" name="Picture 18">
            <a:extLst>
              <a:ext uri="{FF2B5EF4-FFF2-40B4-BE49-F238E27FC236}">
                <a16:creationId xmlns:a16="http://schemas.microsoft.com/office/drawing/2014/main" id="{60A698DF-EC09-4ADB-BD42-3992D870C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10" y="2688765"/>
            <a:ext cx="6182973" cy="259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20">
            <a:extLst>
              <a:ext uri="{FF2B5EF4-FFF2-40B4-BE49-F238E27FC236}">
                <a16:creationId xmlns:a16="http://schemas.microsoft.com/office/drawing/2014/main" id="{874DC025-1388-451A-8E00-58A045883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101" y="2805362"/>
            <a:ext cx="456247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117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3.3.6 Refactoring </a:t>
            </a:r>
          </a:p>
        </p:txBody>
      </p:sp>
      <p:sp>
        <p:nvSpPr>
          <p:cNvPr id="3" name="Content Placeholder 2"/>
          <p:cNvSpPr>
            <a:spLocks noGrp="1"/>
          </p:cNvSpPr>
          <p:nvPr>
            <p:ph idx="1"/>
          </p:nvPr>
        </p:nvSpPr>
        <p:spPr/>
        <p:txBody>
          <a:bodyPr>
            <a:normAutofit fontScale="92500" lnSpcReduction="10000"/>
          </a:bodyPr>
          <a:lstStyle/>
          <a:p>
            <a:r>
              <a:rPr lang="en-US" dirty="0"/>
              <a:t>Refactoring is necessary for simplifying the design without changing the function or </a:t>
            </a:r>
            <a:r>
              <a:rPr lang="en-US" dirty="0" err="1"/>
              <a:t>behaviour</a:t>
            </a:r>
            <a:r>
              <a:rPr lang="en-US" dirty="0"/>
              <a:t>. Fowler has defined refactoring as </a:t>
            </a:r>
            <a:r>
              <a:rPr lang="en-US" i="1" dirty="0"/>
              <a:t>the process of changing a software system in such a way that the external behavior of the design do not get changed, however the internal structure gets improved.</a:t>
            </a:r>
          </a:p>
          <a:p>
            <a:r>
              <a:rPr lang="en-US" dirty="0"/>
              <a:t>Benefits of refactoring are -</a:t>
            </a:r>
          </a:p>
          <a:p>
            <a:pPr lvl="0">
              <a:buFont typeface="Wingdings" panose="05000000000000000000" pitchFamily="2" charset="2"/>
              <a:buChar char="q"/>
            </a:pPr>
            <a:r>
              <a:rPr lang="en-US" dirty="0"/>
              <a:t>The redundancy can be achieved.</a:t>
            </a:r>
          </a:p>
          <a:p>
            <a:pPr lvl="0">
              <a:buFont typeface="Wingdings" panose="05000000000000000000" pitchFamily="2" charset="2"/>
              <a:buChar char="q"/>
            </a:pPr>
            <a:r>
              <a:rPr lang="en-US" dirty="0"/>
              <a:t>Inefficient algorithms can be eliminated or can be replaced by efficient one.</a:t>
            </a:r>
          </a:p>
          <a:p>
            <a:pPr lvl="0">
              <a:buFont typeface="Wingdings" panose="05000000000000000000" pitchFamily="2" charset="2"/>
              <a:buChar char="q"/>
            </a:pPr>
            <a:r>
              <a:rPr lang="en-US" dirty="0"/>
              <a:t>Poorly constructed or inaccurate data structures can be removed or replaced.</a:t>
            </a:r>
          </a:p>
          <a:p>
            <a:pPr lvl="0">
              <a:buFont typeface="Wingdings" panose="05000000000000000000" pitchFamily="2" charset="2"/>
              <a:buChar char="q"/>
            </a:pPr>
            <a:r>
              <a:rPr lang="en-US" dirty="0"/>
              <a:t>Other design failures can be rectified.</a:t>
            </a:r>
          </a:p>
          <a:p>
            <a:pPr>
              <a:buFont typeface="Wingdings" panose="05000000000000000000" pitchFamily="2" charset="2"/>
              <a:buChar char="q"/>
            </a:pPr>
            <a:r>
              <a:rPr lang="en-US" dirty="0"/>
              <a:t>The decision of refactoring particular component is taken by the designer of the software system.</a:t>
            </a:r>
          </a:p>
          <a:p>
            <a:endParaRPr lang="en-US" dirty="0"/>
          </a:p>
        </p:txBody>
      </p:sp>
    </p:spTree>
    <p:extLst>
      <p:ext uri="{BB962C8B-B14F-4D97-AF65-F5344CB8AC3E}">
        <p14:creationId xmlns:p14="http://schemas.microsoft.com/office/powerpoint/2010/main" val="1825423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8145-2577-4381-8C75-97DCF0AF2701}"/>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2FBD8FE6-A110-4569-B2EF-BF9DC3B48CDE}"/>
              </a:ext>
            </a:extLst>
          </p:cNvPr>
          <p:cNvSpPr>
            <a:spLocks noGrp="1"/>
          </p:cNvSpPr>
          <p:nvPr>
            <p:ph idx="1"/>
          </p:nvPr>
        </p:nvSpPr>
        <p:spPr/>
        <p:txBody>
          <a:bodyPr>
            <a:normAutofit/>
          </a:bodyPr>
          <a:lstStyle/>
          <a:p>
            <a:pPr marL="342900" lvl="0" indent="-342900">
              <a:lnSpc>
                <a:spcPct val="100000"/>
              </a:lnSpc>
              <a:buFont typeface="Wingdings" panose="05000000000000000000" pitchFamily="2" charset="2"/>
              <a:buChar char=""/>
              <a:tabLst>
                <a:tab pos="2286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Fowler [FOW99] defines refactoring in the following manner: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6858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"Refactoring is the process of changing a software system in such a way that it does not alter the external behavior of the code [design] yet improves its internal structure.”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tabLst>
                <a:tab pos="2286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When software is re-factored, the existing design is examined for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6858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redundancy</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6858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unused design elements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6858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inefficient or unnecessary algorithms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6858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poorly constructed or inappropriate data structures,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6858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or any other design failure that can be corrected to yield a better design.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pPr>
            <a:endParaRPr lang="en-IN" sz="2000" dirty="0"/>
          </a:p>
        </p:txBody>
      </p:sp>
    </p:spTree>
    <p:extLst>
      <p:ext uri="{BB962C8B-B14F-4D97-AF65-F5344CB8AC3E}">
        <p14:creationId xmlns:p14="http://schemas.microsoft.com/office/powerpoint/2010/main" val="551558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3.4 Design Models</a:t>
            </a:r>
            <a:br>
              <a:rPr lang="en-US" dirty="0"/>
            </a:br>
            <a:endParaRPr lang="en-US" dirty="0"/>
          </a:p>
        </p:txBody>
      </p:sp>
      <p:pic>
        <p:nvPicPr>
          <p:cNvPr id="3075" name="Picture 3" descr="image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070" y="1837346"/>
            <a:ext cx="5319266" cy="462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2382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lvl="0" algn="just"/>
            <a:r>
              <a:rPr lang="en-US" dirty="0"/>
              <a:t>The design model is represented as pyramid. The pyramid is a stable object Representing design model in this way means that the software design should be stable.</a:t>
            </a:r>
          </a:p>
          <a:p>
            <a:pPr algn="just"/>
            <a:r>
              <a:rPr lang="en-US" dirty="0"/>
              <a:t>The design model has broad foundation of data design, stable mid-region with architectural and interface design and the sharp point to for component level design.</a:t>
            </a:r>
          </a:p>
          <a:p>
            <a:pPr algn="just"/>
            <a:r>
              <a:rPr lang="en-US" dirty="0"/>
              <a:t>The design model represents that the software which we create should be stable such that any changes should not make it collapsed. And from such a stable design a high quality software should be generated.</a:t>
            </a:r>
            <a:br>
              <a:rPr lang="en-US" dirty="0"/>
            </a:br>
            <a:endParaRPr lang="en-US" dirty="0"/>
          </a:p>
        </p:txBody>
      </p:sp>
    </p:spTree>
    <p:extLst>
      <p:ext uri="{BB962C8B-B14F-4D97-AF65-F5344CB8AC3E}">
        <p14:creationId xmlns:p14="http://schemas.microsoft.com/office/powerpoint/2010/main" val="1786461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8918-DAAD-4F4F-8312-554F77BD364E}"/>
              </a:ext>
            </a:extLst>
          </p:cNvPr>
          <p:cNvSpPr>
            <a:spLocks noGrp="1"/>
          </p:cNvSpPr>
          <p:nvPr>
            <p:ph type="title"/>
          </p:nvPr>
        </p:nvSpPr>
        <p:spPr>
          <a:xfrm>
            <a:off x="1024128" y="-124997"/>
            <a:ext cx="9720072" cy="1499616"/>
          </a:xfrm>
        </p:spPr>
        <p:txBody>
          <a:bodyPr/>
          <a:lstStyle/>
          <a:p>
            <a:r>
              <a:rPr lang="en-US" dirty="0"/>
              <a:t>Conti…</a:t>
            </a:r>
            <a:endParaRPr lang="en-IN" dirty="0"/>
          </a:p>
        </p:txBody>
      </p:sp>
      <p:pic>
        <p:nvPicPr>
          <p:cNvPr id="7170" name="Picture 2">
            <a:extLst>
              <a:ext uri="{FF2B5EF4-FFF2-40B4-BE49-F238E27FC236}">
                <a16:creationId xmlns:a16="http://schemas.microsoft.com/office/drawing/2014/main" id="{F13786B5-7051-45C5-8486-11555B239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596" y="896645"/>
            <a:ext cx="10559338" cy="560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65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Process?</a:t>
            </a:r>
          </a:p>
        </p:txBody>
      </p:sp>
      <p:sp>
        <p:nvSpPr>
          <p:cNvPr id="4" name="Rounded Rectangle 3"/>
          <p:cNvSpPr/>
          <p:nvPr/>
        </p:nvSpPr>
        <p:spPr>
          <a:xfrm>
            <a:off x="9772901" y="3554481"/>
            <a:ext cx="1831644" cy="1905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5" name="Oval 4"/>
          <p:cNvSpPr/>
          <p:nvPr/>
        </p:nvSpPr>
        <p:spPr>
          <a:xfrm>
            <a:off x="408589" y="1113971"/>
            <a:ext cx="1850571" cy="18505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 name="TextBox 5"/>
          <p:cNvSpPr txBox="1"/>
          <p:nvPr/>
        </p:nvSpPr>
        <p:spPr>
          <a:xfrm>
            <a:off x="408590" y="1580461"/>
            <a:ext cx="1850571"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Requirement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Engineering</a:t>
            </a:r>
          </a:p>
        </p:txBody>
      </p:sp>
      <p:sp>
        <p:nvSpPr>
          <p:cNvPr id="7" name="Folded Corner 6"/>
          <p:cNvSpPr/>
          <p:nvPr/>
        </p:nvSpPr>
        <p:spPr>
          <a:xfrm flipH="1">
            <a:off x="3789469" y="1187056"/>
            <a:ext cx="1447800" cy="1524000"/>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 name="Folded Corner 7"/>
          <p:cNvSpPr/>
          <p:nvPr/>
        </p:nvSpPr>
        <p:spPr>
          <a:xfrm flipH="1">
            <a:off x="3637069" y="1276715"/>
            <a:ext cx="1447800" cy="1524000"/>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9" name="TextBox 8"/>
          <p:cNvSpPr txBox="1"/>
          <p:nvPr/>
        </p:nvSpPr>
        <p:spPr>
          <a:xfrm>
            <a:off x="3713269" y="1563885"/>
            <a:ext cx="1229504"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Analysis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Model</a:t>
            </a:r>
          </a:p>
        </p:txBody>
      </p:sp>
      <p:sp>
        <p:nvSpPr>
          <p:cNvPr id="10" name="Right Arrow 9"/>
          <p:cNvSpPr/>
          <p:nvPr/>
        </p:nvSpPr>
        <p:spPr>
          <a:xfrm>
            <a:off x="2526685" y="1758556"/>
            <a:ext cx="821085"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1" name="Oval 10"/>
          <p:cNvSpPr/>
          <p:nvPr/>
        </p:nvSpPr>
        <p:spPr>
          <a:xfrm>
            <a:off x="6430636" y="1080644"/>
            <a:ext cx="1850571" cy="18505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12" name="TextBox 11"/>
          <p:cNvSpPr txBox="1"/>
          <p:nvPr/>
        </p:nvSpPr>
        <p:spPr>
          <a:xfrm>
            <a:off x="6509376" y="1547134"/>
            <a:ext cx="1693092"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Design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Engineering</a:t>
            </a:r>
          </a:p>
        </p:txBody>
      </p:sp>
      <p:sp>
        <p:nvSpPr>
          <p:cNvPr id="13" name="Folded Corner 12"/>
          <p:cNvSpPr/>
          <p:nvPr/>
        </p:nvSpPr>
        <p:spPr>
          <a:xfrm flipH="1">
            <a:off x="9966245" y="1260170"/>
            <a:ext cx="1447800" cy="1524000"/>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14" name="Folded Corner 13"/>
          <p:cNvSpPr/>
          <p:nvPr/>
        </p:nvSpPr>
        <p:spPr>
          <a:xfrm flipH="1">
            <a:off x="9813845" y="1349829"/>
            <a:ext cx="1447800" cy="1524000"/>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15" name="TextBox 14"/>
          <p:cNvSpPr txBox="1"/>
          <p:nvPr/>
        </p:nvSpPr>
        <p:spPr>
          <a:xfrm>
            <a:off x="9982859" y="1636999"/>
            <a:ext cx="104387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Design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Model</a:t>
            </a:r>
          </a:p>
        </p:txBody>
      </p:sp>
      <p:sp>
        <p:nvSpPr>
          <p:cNvPr id="16" name="Right Arrow 15"/>
          <p:cNvSpPr/>
          <p:nvPr/>
        </p:nvSpPr>
        <p:spPr>
          <a:xfrm>
            <a:off x="8651360" y="1795986"/>
            <a:ext cx="828614"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7" name="Right Arrow 16"/>
          <p:cNvSpPr/>
          <p:nvPr/>
        </p:nvSpPr>
        <p:spPr>
          <a:xfrm>
            <a:off x="5413334" y="1810411"/>
            <a:ext cx="854961"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445" y="3783081"/>
            <a:ext cx="1295400" cy="1428750"/>
          </a:xfrm>
          <a:prstGeom prst="rect">
            <a:avLst/>
          </a:prstGeom>
        </p:spPr>
      </p:pic>
      <p:sp>
        <p:nvSpPr>
          <p:cNvPr id="19" name="Right Arrow 18"/>
          <p:cNvSpPr/>
          <p:nvPr/>
        </p:nvSpPr>
        <p:spPr>
          <a:xfrm rot="5400000">
            <a:off x="10498223" y="3021081"/>
            <a:ext cx="3810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89" y="3312562"/>
            <a:ext cx="1253134" cy="1253134"/>
          </a:xfrm>
          <a:prstGeom prst="rect">
            <a:avLst/>
          </a:prstGeom>
        </p:spPr>
      </p:pic>
      <p:sp>
        <p:nvSpPr>
          <p:cNvPr id="21" name="TextBox 20"/>
          <p:cNvSpPr txBox="1"/>
          <p:nvPr/>
        </p:nvSpPr>
        <p:spPr>
          <a:xfrm>
            <a:off x="285230" y="4845659"/>
            <a:ext cx="185057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Blue Print for Constructing Software</a:t>
            </a:r>
          </a:p>
        </p:txBody>
      </p:sp>
      <p:cxnSp>
        <p:nvCxnSpPr>
          <p:cNvPr id="22" name="Straight Arrow Connector 21"/>
          <p:cNvCxnSpPr>
            <a:stCxn id="20" idx="3"/>
          </p:cNvCxnSpPr>
          <p:nvPr/>
        </p:nvCxnSpPr>
        <p:spPr>
          <a:xfrm flipV="1">
            <a:off x="1809423" y="2818060"/>
            <a:ext cx="8004422" cy="1121069"/>
          </a:xfrm>
          <a:prstGeom prst="straightConnector1">
            <a:avLst/>
          </a:prstGeom>
          <a:ln w="28575">
            <a:prstDash val="dash"/>
            <a:tailEnd type="triangle"/>
          </a:ln>
        </p:spPr>
        <p:style>
          <a:lnRef idx="2">
            <a:schemeClr val="dk1"/>
          </a:lnRef>
          <a:fillRef idx="0">
            <a:schemeClr val="dk1"/>
          </a:fillRef>
          <a:effectRef idx="1">
            <a:schemeClr val="dk1"/>
          </a:effectRef>
          <a:fontRef idx="minor">
            <a:schemeClr val="tx1"/>
          </a:fontRef>
        </p:style>
      </p:cxnSp>
      <p:sp>
        <p:nvSpPr>
          <p:cNvPr id="24" name="Rounded Rectangular Callout 23"/>
          <p:cNvSpPr/>
          <p:nvPr/>
        </p:nvSpPr>
        <p:spPr>
          <a:xfrm>
            <a:off x="2832012" y="4683632"/>
            <a:ext cx="3002731" cy="1362355"/>
          </a:xfrm>
          <a:prstGeom prst="wedgeRoundRectCallout">
            <a:avLst>
              <a:gd name="adj1" fmla="val -85267"/>
              <a:gd name="adj2" fmla="val -946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Process involves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Diversification </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&amp;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Convergence</a:t>
            </a:r>
          </a:p>
        </p:txBody>
      </p:sp>
      <p:sp>
        <p:nvSpPr>
          <p:cNvPr id="27" name="Rectangle 26"/>
          <p:cNvSpPr/>
          <p:nvPr/>
        </p:nvSpPr>
        <p:spPr>
          <a:xfrm>
            <a:off x="5296172" y="287388"/>
            <a:ext cx="7195748"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Software </a:t>
            </a:r>
            <a:r>
              <a:rPr kumimoji="0" lang="en-US" sz="1800" b="1" i="0" u="none" strike="noStrike" kern="1200" cap="none" spc="0" normalizeH="0" baseline="0" noProof="0" dirty="0">
                <a:ln>
                  <a:noFill/>
                </a:ln>
                <a:solidFill>
                  <a:srgbClr val="212121"/>
                </a:solidFill>
                <a:effectLst/>
                <a:uLnTx/>
                <a:uFillTx/>
                <a:latin typeface="Roboto Condensed"/>
                <a:ea typeface="+mn-ea"/>
                <a:cs typeface="+mn-cs"/>
              </a:rPr>
              <a:t>design</a:t>
            </a: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 is the </a:t>
            </a:r>
            <a:r>
              <a:rPr kumimoji="0" lang="en-US" sz="1800" b="1" i="0" u="none" strike="noStrike" kern="1200" cap="none" spc="0" normalizeH="0" baseline="0" noProof="0" dirty="0">
                <a:ln>
                  <a:noFill/>
                </a:ln>
                <a:solidFill>
                  <a:srgbClr val="212121"/>
                </a:solidFill>
                <a:effectLst/>
                <a:uLnTx/>
                <a:uFillTx/>
                <a:latin typeface="Roboto Condensed"/>
                <a:ea typeface="+mn-ea"/>
                <a:cs typeface="+mn-cs"/>
              </a:rPr>
              <a:t>most creative part</a:t>
            </a: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 of the development </a:t>
            </a:r>
            <a:r>
              <a:rPr kumimoji="0" lang="en-US" sz="1800" b="1" i="0" u="none" strike="noStrike" kern="1200" cap="none" spc="0" normalizeH="0" baseline="0" noProof="0" dirty="0">
                <a:ln>
                  <a:noFill/>
                </a:ln>
                <a:solidFill>
                  <a:srgbClr val="212121"/>
                </a:solidFill>
                <a:effectLst/>
                <a:uLnTx/>
                <a:uFillTx/>
                <a:latin typeface="Roboto Condensed"/>
                <a:ea typeface="+mn-ea"/>
                <a:cs typeface="+mn-cs"/>
              </a:rPr>
              <a:t>process</a:t>
            </a:r>
          </a:p>
        </p:txBody>
      </p:sp>
    </p:spTree>
    <p:extLst>
      <p:ext uri="{BB962C8B-B14F-4D97-AF65-F5344CB8AC3E}">
        <p14:creationId xmlns:p14="http://schemas.microsoft.com/office/powerpoint/2010/main" val="24367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9" grpId="0" animBg="1"/>
      <p:bldP spid="21" grpId="0"/>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445C-1468-4FCC-8F76-77C362FA5C84}"/>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B4117A5D-E618-416F-B7E4-22F9BCD51A8D}"/>
              </a:ext>
            </a:extLst>
          </p:cNvPr>
          <p:cNvSpPr>
            <a:spLocks noGrp="1"/>
          </p:cNvSpPr>
          <p:nvPr>
            <p:ph idx="1"/>
          </p:nvPr>
        </p:nvSpPr>
        <p:spPr/>
        <p:txBody>
          <a:bodyPr>
            <a:normAutofit/>
          </a:bodyPr>
          <a:lstStyle/>
          <a:p>
            <a:pPr marL="342900" lvl="0" indent="-342900">
              <a:lnSpc>
                <a:spcPct val="100000"/>
              </a:lnSpc>
              <a:buFont typeface="Wingdings" panose="05000000000000000000" pitchFamily="2" charset="2"/>
              <a:buChar char=""/>
              <a:tabLst>
                <a:tab pos="4572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Data elements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9144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Data model --&gt; data structures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9144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Data model --&gt; database architecture</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tabLst>
                <a:tab pos="4572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Architectural elements “similar to the floor plan of a house”</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9144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a:t>
            </a:r>
            <a:r>
              <a:rPr lang="en-US" sz="2000" b="1" dirty="0">
                <a:solidFill>
                  <a:srgbClr val="943634"/>
                </a:solidFill>
                <a:effectLst/>
                <a:latin typeface="Arial" panose="020B0604020202020204" pitchFamily="34" charset="0"/>
                <a:ea typeface="Times" panose="02020603050405020304" pitchFamily="18" charset="0"/>
                <a:cs typeface="Times New Roman" panose="02020603050405020304" pitchFamily="18" charset="0"/>
              </a:rPr>
              <a:t>You can use an eraser on the drafting table or a sledge hammer on the construction site</a:t>
            </a:r>
            <a:r>
              <a:rPr lang="en-US" sz="2000" dirty="0">
                <a:effectLst/>
                <a:latin typeface="Arial" panose="020B0604020202020204" pitchFamily="34" charset="0"/>
                <a:ea typeface="Times" panose="02020603050405020304" pitchFamily="18" charset="0"/>
                <a:cs typeface="Times New Roman" panose="02020603050405020304" pitchFamily="18" charset="0"/>
              </a:rPr>
              <a:t>.”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9144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Application domain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9144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Analysis classes, their relationships, collaborations and behaviors are transformed into design realizations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9144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Patterns and “styles”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pPr>
            <a:endParaRPr lang="en-IN" sz="2000" dirty="0"/>
          </a:p>
        </p:txBody>
      </p:sp>
    </p:spTree>
    <p:extLst>
      <p:ext uri="{BB962C8B-B14F-4D97-AF65-F5344CB8AC3E}">
        <p14:creationId xmlns:p14="http://schemas.microsoft.com/office/powerpoint/2010/main" val="2782867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1B24-1C97-4956-9C4A-94064BC6B816}"/>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CA0D656F-36CE-4F3E-B244-B07145F66EAF}"/>
              </a:ext>
            </a:extLst>
          </p:cNvPr>
          <p:cNvSpPr>
            <a:spLocks noGrp="1"/>
          </p:cNvSpPr>
          <p:nvPr>
            <p:ph sz="half" idx="1"/>
          </p:nvPr>
        </p:nvSpPr>
        <p:spPr/>
        <p:txBody>
          <a:bodyPr>
            <a:normAutofit/>
          </a:bodyPr>
          <a:lstStyle/>
          <a:p>
            <a:pPr marL="342900" lvl="0" indent="-342900">
              <a:lnSpc>
                <a:spcPct val="100000"/>
              </a:lnSpc>
              <a:buFont typeface="Wingdings" panose="05000000000000000000" pitchFamily="2" charset="2"/>
              <a:buChar char=""/>
              <a:tabLst>
                <a:tab pos="4572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Interface elements “The way in which utilities connections come into the house and are distributed among the rooms”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9144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the user interface (UI)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
              <a:tabLst>
                <a:tab pos="9144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external interfaces to other systems, devices, networks or other producers or consumers of information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pPr>
            <a:r>
              <a:rPr lang="en-US" sz="2000" dirty="0">
                <a:effectLst/>
                <a:latin typeface="Arial" panose="020B0604020202020204" pitchFamily="34" charset="0"/>
                <a:ea typeface="Times" panose="02020603050405020304" pitchFamily="18" charset="0"/>
              </a:rPr>
              <a:t>internal interfaces between various design components</a:t>
            </a:r>
            <a:endParaRPr lang="en-IN" sz="2000" dirty="0"/>
          </a:p>
        </p:txBody>
      </p:sp>
      <p:sp>
        <p:nvSpPr>
          <p:cNvPr id="4" name="Content Placeholder 3">
            <a:extLst>
              <a:ext uri="{FF2B5EF4-FFF2-40B4-BE49-F238E27FC236}">
                <a16:creationId xmlns:a16="http://schemas.microsoft.com/office/drawing/2014/main" id="{079D3E3C-E349-4B05-8E77-72BF28C7019A}"/>
              </a:ext>
            </a:extLst>
          </p:cNvPr>
          <p:cNvSpPr>
            <a:spLocks noGrp="1"/>
          </p:cNvSpPr>
          <p:nvPr>
            <p:ph sz="half" idx="2"/>
          </p:nvPr>
        </p:nvSpPr>
        <p:spPr/>
        <p:txBody>
          <a:bodyPr/>
          <a:lstStyle/>
          <a:p>
            <a:endParaRPr lang="en-IN"/>
          </a:p>
        </p:txBody>
      </p:sp>
      <p:pic>
        <p:nvPicPr>
          <p:cNvPr id="8195" name="Picture 4">
            <a:extLst>
              <a:ext uri="{FF2B5EF4-FFF2-40B4-BE49-F238E27FC236}">
                <a16:creationId xmlns:a16="http://schemas.microsoft.com/office/drawing/2014/main" id="{AE45A9F7-F543-4FBC-88AE-CB3696105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320" y="297879"/>
            <a:ext cx="5409608" cy="601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909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3BFFF4-AC8E-45D4-AE64-FC0608D06FF1}"/>
              </a:ext>
            </a:extLst>
          </p:cNvPr>
          <p:cNvSpPr>
            <a:spLocks noGrp="1"/>
          </p:cNvSpPr>
          <p:nvPr>
            <p:ph type="title"/>
          </p:nvPr>
        </p:nvSpPr>
        <p:spPr/>
        <p:txBody>
          <a:bodyPr/>
          <a:lstStyle/>
          <a:p>
            <a:r>
              <a:rPr lang="en-US" dirty="0"/>
              <a:t>Conti…</a:t>
            </a:r>
            <a:endParaRPr lang="en-IN" dirty="0"/>
          </a:p>
        </p:txBody>
      </p:sp>
      <p:sp>
        <p:nvSpPr>
          <p:cNvPr id="6" name="Content Placeholder 5">
            <a:extLst>
              <a:ext uri="{FF2B5EF4-FFF2-40B4-BE49-F238E27FC236}">
                <a16:creationId xmlns:a16="http://schemas.microsoft.com/office/drawing/2014/main" id="{270B1A98-315D-42BF-847F-C798485C569B}"/>
              </a:ext>
            </a:extLst>
          </p:cNvPr>
          <p:cNvSpPr>
            <a:spLocks noGrp="1"/>
          </p:cNvSpPr>
          <p:nvPr>
            <p:ph idx="1"/>
          </p:nvPr>
        </p:nvSpPr>
        <p:spPr/>
        <p:txBody>
          <a:bodyPr>
            <a:noAutofit/>
          </a:bodyPr>
          <a:lstStyle/>
          <a:p>
            <a:pPr marL="342900" lvl="0" indent="-342900" algn="just">
              <a:lnSpc>
                <a:spcPct val="100000"/>
              </a:lnSpc>
              <a:buFont typeface="Wingdings" panose="05000000000000000000" pitchFamily="2" charset="2"/>
              <a:buChar char=""/>
              <a:tabLst>
                <a:tab pos="4572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Component elements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457200" algn="just">
              <a:lnSpc>
                <a:spcPct val="100000"/>
              </a:lnSpc>
              <a:tabLst>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It is equivalent to a set of detailed drawings and specs for each room in a house.</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457200" algn="just">
              <a:lnSpc>
                <a:spcPct val="100000"/>
              </a:lnSpc>
              <a:tabLst>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The component-level design for software fully describes the internal detail of each software component.</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457200" algn="just">
              <a:lnSpc>
                <a:spcPct val="100000"/>
              </a:lnSpc>
              <a:tabLst>
                <a:tab pos="1600200" algn="l"/>
              </a:tabLst>
            </a:pPr>
            <a:r>
              <a:rPr lang="en-US" sz="2000" b="1" dirty="0">
                <a:effectLst/>
                <a:latin typeface="Arial" panose="020B0604020202020204" pitchFamily="34" charset="0"/>
                <a:ea typeface="Times" panose="02020603050405020304" pitchFamily="18" charset="0"/>
                <a:cs typeface="Times New Roman" panose="02020603050405020304" pitchFamily="18" charset="0"/>
              </a:rPr>
              <a:t>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Wingdings" panose="05000000000000000000" pitchFamily="2" charset="2"/>
              <a:buChar char=""/>
              <a:tabLst>
                <a:tab pos="457200" algn="l"/>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Deployment elements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457200" algn="just">
              <a:lnSpc>
                <a:spcPct val="100000"/>
              </a:lnSpc>
              <a:tabLst>
                <a:tab pos="1600200" algn="l"/>
              </a:tabLst>
            </a:pPr>
            <a:r>
              <a:rPr lang="en-US" sz="2000" dirty="0">
                <a:effectLst/>
                <a:latin typeface="Arial" panose="020B0604020202020204" pitchFamily="34" charset="0"/>
                <a:ea typeface="Times" panose="02020603050405020304" pitchFamily="18" charset="0"/>
                <a:cs typeface="Times New Roman" panose="02020603050405020304" pitchFamily="18" charset="0"/>
              </a:rPr>
              <a:t>Indicates how software functionally and subsystem terms will be allocated within the physical computing environment that will support the software.</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3506233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3.4.1 Design</a:t>
            </a:r>
            <a:r>
              <a:rPr lang="en-US" sz="3600" dirty="0"/>
              <a:t> </a:t>
            </a:r>
            <a:r>
              <a:rPr lang="en-US" dirty="0"/>
              <a:t>Principles</a:t>
            </a:r>
          </a:p>
        </p:txBody>
      </p:sp>
      <p:sp>
        <p:nvSpPr>
          <p:cNvPr id="26" name="Rectangle 25"/>
          <p:cNvSpPr/>
          <p:nvPr/>
        </p:nvSpPr>
        <p:spPr>
          <a:xfrm>
            <a:off x="550944" y="4535631"/>
            <a:ext cx="2567806" cy="189906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27" name="Picture 26"/>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118750" y="4533103"/>
            <a:ext cx="3631521" cy="1897468"/>
          </a:xfrm>
          <a:prstGeom prst="rect">
            <a:avLst/>
          </a:prstGeom>
          <a:ln>
            <a:solidFill>
              <a:srgbClr val="C00000"/>
            </a:solidFill>
          </a:ln>
        </p:spPr>
      </p:pic>
      <p:pic>
        <p:nvPicPr>
          <p:cNvPr id="28" name="Picture 27"/>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6542" t="13915" r="2000" b="3228"/>
          <a:stretch/>
        </p:blipFill>
        <p:spPr>
          <a:xfrm>
            <a:off x="795406" y="4660874"/>
            <a:ext cx="1977675" cy="1697625"/>
          </a:xfrm>
          <a:prstGeom prst="rect">
            <a:avLst/>
          </a:prstGeom>
        </p:spPr>
      </p:pic>
      <p:sp>
        <p:nvSpPr>
          <p:cNvPr id="29" name="Rectangle 28"/>
          <p:cNvSpPr/>
          <p:nvPr/>
        </p:nvSpPr>
        <p:spPr>
          <a:xfrm>
            <a:off x="124040" y="4541981"/>
            <a:ext cx="426904" cy="18927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Tunnel Vision</a:t>
            </a:r>
          </a:p>
        </p:txBody>
      </p:sp>
      <p:sp>
        <p:nvSpPr>
          <p:cNvPr id="30" name="Rectangle 29"/>
          <p:cNvSpPr/>
          <p:nvPr/>
        </p:nvSpPr>
        <p:spPr>
          <a:xfrm>
            <a:off x="6590300" y="4535631"/>
            <a:ext cx="388578" cy="190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prstClr val="white"/>
                </a:solidFill>
                <a:effectLst/>
                <a:uLnTx/>
                <a:uFillTx/>
                <a:latin typeface="Roboto Condensed"/>
                <a:ea typeface="+mn-ea"/>
                <a:cs typeface="+mn-cs"/>
              </a:rPr>
              <a:t>Reinvent the Wheel</a:t>
            </a:r>
          </a:p>
        </p:txBody>
      </p:sp>
      <p:sp>
        <p:nvSpPr>
          <p:cNvPr id="6" name="Rectangle 5"/>
          <p:cNvSpPr/>
          <p:nvPr/>
        </p:nvSpPr>
        <p:spPr>
          <a:xfrm>
            <a:off x="124040" y="898746"/>
            <a:ext cx="6854838"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Design process should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not suffer</a:t>
            </a: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 from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“tunnel vision”</a:t>
            </a:r>
          </a:p>
        </p:txBody>
      </p:sp>
      <p:sp>
        <p:nvSpPr>
          <p:cNvPr id="7" name="Rectangle 6"/>
          <p:cNvSpPr/>
          <p:nvPr/>
        </p:nvSpPr>
        <p:spPr>
          <a:xfrm>
            <a:off x="124040" y="1456262"/>
            <a:ext cx="6854838"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Design should be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traceable</a:t>
            </a:r>
            <a:r>
              <a:rPr kumimoji="0" lang="en-US" sz="22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to the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analysis model</a:t>
            </a:r>
          </a:p>
        </p:txBody>
      </p:sp>
      <p:sp>
        <p:nvSpPr>
          <p:cNvPr id="8" name="Rectangle 7"/>
          <p:cNvSpPr/>
          <p:nvPr/>
        </p:nvSpPr>
        <p:spPr>
          <a:xfrm>
            <a:off x="124040" y="2013778"/>
            <a:ext cx="6854838"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Design should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not reinvent</a:t>
            </a: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 the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wheel</a:t>
            </a:r>
          </a:p>
        </p:txBody>
      </p:sp>
      <p:sp>
        <p:nvSpPr>
          <p:cNvPr id="9" name="Rectangle 8"/>
          <p:cNvSpPr/>
          <p:nvPr/>
        </p:nvSpPr>
        <p:spPr>
          <a:xfrm>
            <a:off x="124040" y="2571294"/>
            <a:ext cx="6854838"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Design should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“minimize the intellectual distance”</a:t>
            </a: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 between the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software</a:t>
            </a:r>
            <a:r>
              <a:rPr kumimoji="0" lang="en-US" sz="22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and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the real world</a:t>
            </a: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 problem</a:t>
            </a:r>
          </a:p>
        </p:txBody>
      </p:sp>
      <p:sp>
        <p:nvSpPr>
          <p:cNvPr id="10" name="Rectangle 9"/>
          <p:cNvSpPr/>
          <p:nvPr/>
        </p:nvSpPr>
        <p:spPr>
          <a:xfrm>
            <a:off x="124040" y="3467364"/>
            <a:ext cx="6854838"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Design should exhibit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present</a:t>
            </a: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uniformity</a:t>
            </a:r>
            <a:r>
              <a:rPr kumimoji="0" lang="en-US" sz="22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and </a:t>
            </a: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integration</a:t>
            </a:r>
          </a:p>
        </p:txBody>
      </p:sp>
      <p:sp>
        <p:nvSpPr>
          <p:cNvPr id="32" name="Rectangle 31"/>
          <p:cNvSpPr/>
          <p:nvPr/>
        </p:nvSpPr>
        <p:spPr>
          <a:xfrm>
            <a:off x="124040" y="4024881"/>
            <a:ext cx="6854838" cy="4154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Design should be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structured to accommodate change</a:t>
            </a:r>
          </a:p>
        </p:txBody>
      </p:sp>
      <p:sp>
        <p:nvSpPr>
          <p:cNvPr id="33" name="Rectangle 32"/>
          <p:cNvSpPr/>
          <p:nvPr/>
        </p:nvSpPr>
        <p:spPr>
          <a:xfrm>
            <a:off x="7137143" y="898746"/>
            <a:ext cx="4873150" cy="10618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Design should be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structured</a:t>
            </a:r>
            <a:r>
              <a:rPr kumimoji="0" lang="en-US" sz="21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to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degrade gently</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 even when abnormal data, events, or operating conditions are encountered</a:t>
            </a:r>
          </a:p>
        </p:txBody>
      </p:sp>
      <p:sp>
        <p:nvSpPr>
          <p:cNvPr id="34" name="Rectangle 33"/>
          <p:cNvSpPr/>
          <p:nvPr/>
        </p:nvSpPr>
        <p:spPr>
          <a:xfrm>
            <a:off x="7137143" y="2149917"/>
            <a:ext cx="4873150"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00000"/>
                </a:solidFill>
                <a:effectLst/>
                <a:uLnTx/>
                <a:uFillTx/>
                <a:latin typeface="Roboto Condensed"/>
                <a:ea typeface="+mn-ea"/>
                <a:cs typeface="+mn-cs"/>
              </a:rPr>
              <a:t>Design is not coding, coding is not design</a:t>
            </a:r>
          </a:p>
        </p:txBody>
      </p:sp>
      <p:sp>
        <p:nvSpPr>
          <p:cNvPr id="35" name="Rectangle 34"/>
          <p:cNvSpPr/>
          <p:nvPr/>
        </p:nvSpPr>
        <p:spPr>
          <a:xfrm>
            <a:off x="7137143" y="2770146"/>
            <a:ext cx="4873150"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Design</a:t>
            </a:r>
            <a:r>
              <a:rPr kumimoji="0" lang="en-US" sz="21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should be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assessed for quality </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as it is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being created</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 not after the fact</a:t>
            </a:r>
          </a:p>
        </p:txBody>
      </p:sp>
      <p:sp>
        <p:nvSpPr>
          <p:cNvPr id="36" name="Rectangle 35"/>
          <p:cNvSpPr/>
          <p:nvPr/>
        </p:nvSpPr>
        <p:spPr>
          <a:xfrm>
            <a:off x="7137143" y="3698152"/>
            <a:ext cx="4873150"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Design should be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reviewed to minimize conceptual</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 (semantic) errors</a:t>
            </a:r>
            <a:endParaRPr kumimoji="0" lang="en-IN" sz="2100" b="0" i="0" u="none" strike="noStrike" kern="1200" cap="none" spc="0" normalizeH="0" baseline="0" noProof="0" dirty="0">
              <a:ln>
                <a:noFill/>
              </a:ln>
              <a:solidFill>
                <a:srgbClr val="212121"/>
              </a:solidFill>
              <a:effectLst/>
              <a:uLnTx/>
              <a:uFillTx/>
              <a:latin typeface="Roboto Condensed"/>
              <a:ea typeface="+mn-ea"/>
              <a:cs typeface="+mn-cs"/>
            </a:endParaRPr>
          </a:p>
        </p:txBody>
      </p:sp>
      <p:pic>
        <p:nvPicPr>
          <p:cNvPr id="37" name="Picture 36"/>
          <p:cNvPicPr>
            <a:picLocks noChangeAspect="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t="9663"/>
          <a:stretch/>
        </p:blipFill>
        <p:spPr>
          <a:xfrm>
            <a:off x="7135421" y="4535631"/>
            <a:ext cx="4876594" cy="1584811"/>
          </a:xfrm>
          <a:prstGeom prst="rect">
            <a:avLst/>
          </a:prstGeom>
        </p:spPr>
      </p:pic>
      <p:sp>
        <p:nvSpPr>
          <p:cNvPr id="38" name="TextBox 37"/>
          <p:cNvSpPr txBox="1"/>
          <p:nvPr/>
        </p:nvSpPr>
        <p:spPr>
          <a:xfrm>
            <a:off x="7133699" y="6005027"/>
            <a:ext cx="2412986" cy="415498"/>
          </a:xfrm>
          <a:prstGeom prst="rect">
            <a:avLst/>
          </a:prstGeom>
        </p:spPr>
        <p:style>
          <a:lnRef idx="2">
            <a:schemeClr val="accent6"/>
          </a:lnRef>
          <a:fillRef idx="1">
            <a:schemeClr val="lt1"/>
          </a:fillRef>
          <a:effectRef idx="0">
            <a:schemeClr val="accent6"/>
          </a:effectRef>
          <a:fontRef idx="minor">
            <a:schemeClr val="dk1"/>
          </a:fontRef>
        </p:style>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212121"/>
                </a:solidFill>
                <a:effectLst/>
                <a:uLnTx/>
                <a:uFillTx/>
                <a:latin typeface="Roboto Condensed"/>
                <a:ea typeface="+mn-ea"/>
                <a:cs typeface="+mn-cs"/>
              </a:rPr>
              <a:t>Coding</a:t>
            </a:r>
          </a:p>
        </p:txBody>
      </p:sp>
      <p:sp>
        <p:nvSpPr>
          <p:cNvPr id="39" name="TextBox 38"/>
          <p:cNvSpPr txBox="1"/>
          <p:nvPr/>
        </p:nvSpPr>
        <p:spPr>
          <a:xfrm>
            <a:off x="9546685" y="6005026"/>
            <a:ext cx="2463609" cy="415498"/>
          </a:xfrm>
          <a:prstGeom prst="rect">
            <a:avLst/>
          </a:prstGeom>
        </p:spPr>
        <p:style>
          <a:lnRef idx="2">
            <a:schemeClr val="accent6"/>
          </a:lnRef>
          <a:fillRef idx="1">
            <a:schemeClr val="lt1"/>
          </a:fillRef>
          <a:effectRef idx="0">
            <a:schemeClr val="accent6"/>
          </a:effectRef>
          <a:fontRef idx="minor">
            <a:schemeClr val="dk1"/>
          </a:fontRef>
        </p:style>
        <p:txBody>
          <a:bodyPr vert="horz" wrap="square" rtlCol="0">
            <a:spAutoFit/>
          </a:bodyPr>
          <a:lstStyle>
            <a:defPPr>
              <a:defRPr lang="en-US"/>
            </a:defPPr>
            <a:lvl1pPr algn="ctr">
              <a:defRPr sz="24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212121"/>
                </a:solidFill>
                <a:effectLst/>
                <a:uLnTx/>
                <a:uFillTx/>
                <a:latin typeface="Roboto Condensed"/>
                <a:ea typeface="+mn-ea"/>
                <a:cs typeface="+mn-cs"/>
              </a:rPr>
              <a:t>Design</a:t>
            </a:r>
          </a:p>
        </p:txBody>
      </p:sp>
    </p:spTree>
    <p:extLst>
      <p:ext uri="{BB962C8B-B14F-4D97-AF65-F5344CB8AC3E}">
        <p14:creationId xmlns:p14="http://schemas.microsoft.com/office/powerpoint/2010/main" val="409884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0"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8" grpId="0" animBg="1"/>
      <p:bldP spid="3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Rough View</a:t>
            </a:r>
          </a:p>
        </p:txBody>
      </p:sp>
      <p:sp>
        <p:nvSpPr>
          <p:cNvPr id="4" name="Rectangle 3"/>
          <p:cNvSpPr/>
          <p:nvPr/>
        </p:nvSpPr>
        <p:spPr>
          <a:xfrm>
            <a:off x="194612" y="1218986"/>
            <a:ext cx="2447245" cy="847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5" name="Rectangle 4"/>
          <p:cNvSpPr/>
          <p:nvPr/>
        </p:nvSpPr>
        <p:spPr>
          <a:xfrm>
            <a:off x="2933177" y="1218986"/>
            <a:ext cx="1832426" cy="8473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6" name="Rectangle 5"/>
          <p:cNvSpPr/>
          <p:nvPr/>
        </p:nvSpPr>
        <p:spPr>
          <a:xfrm>
            <a:off x="5108503" y="1218986"/>
            <a:ext cx="2115125" cy="8473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7" name="Rectangle 6"/>
          <p:cNvSpPr/>
          <p:nvPr/>
        </p:nvSpPr>
        <p:spPr>
          <a:xfrm>
            <a:off x="7608229" y="1218986"/>
            <a:ext cx="1764371" cy="8473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 name="TextBox 7"/>
          <p:cNvSpPr txBox="1"/>
          <p:nvPr/>
        </p:nvSpPr>
        <p:spPr>
          <a:xfrm>
            <a:off x="194614" y="848066"/>
            <a:ext cx="244724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Roboto Condensed"/>
                <a:ea typeface="+mn-ea"/>
                <a:cs typeface="+mn-cs"/>
              </a:rPr>
              <a:t>Informal Design Outline</a:t>
            </a:r>
          </a:p>
        </p:txBody>
      </p:sp>
      <p:sp>
        <p:nvSpPr>
          <p:cNvPr id="9" name="TextBox 8"/>
          <p:cNvSpPr txBox="1"/>
          <p:nvPr/>
        </p:nvSpPr>
        <p:spPr>
          <a:xfrm>
            <a:off x="2933177" y="848066"/>
            <a:ext cx="183246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Roboto Condensed"/>
                <a:ea typeface="+mn-ea"/>
                <a:cs typeface="+mn-cs"/>
              </a:rPr>
              <a:t>Informal Design</a:t>
            </a:r>
          </a:p>
        </p:txBody>
      </p:sp>
      <p:sp>
        <p:nvSpPr>
          <p:cNvPr id="10" name="TextBox 9"/>
          <p:cNvSpPr txBox="1"/>
          <p:nvPr/>
        </p:nvSpPr>
        <p:spPr>
          <a:xfrm>
            <a:off x="5108504" y="848066"/>
            <a:ext cx="211512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Roboto Condensed"/>
                <a:ea typeface="+mn-ea"/>
                <a:cs typeface="+mn-cs"/>
              </a:rPr>
              <a:t>More formal Design</a:t>
            </a:r>
          </a:p>
        </p:txBody>
      </p:sp>
      <p:sp>
        <p:nvSpPr>
          <p:cNvPr id="11" name="TextBox 10"/>
          <p:cNvSpPr txBox="1"/>
          <p:nvPr/>
        </p:nvSpPr>
        <p:spPr>
          <a:xfrm>
            <a:off x="7608591" y="848066"/>
            <a:ext cx="176400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Roboto Condensed"/>
                <a:ea typeface="+mn-ea"/>
                <a:cs typeface="+mn-cs"/>
              </a:rPr>
              <a:t>Finished Design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668" y="1291257"/>
            <a:ext cx="660219" cy="57585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9166" y="1328629"/>
            <a:ext cx="1158549" cy="672602"/>
          </a:xfrm>
          <a:prstGeom prst="rect">
            <a:avLst/>
          </a:prstGeom>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333"/>
          <a:stretch/>
        </p:blipFill>
        <p:spPr>
          <a:xfrm>
            <a:off x="5591019" y="1316900"/>
            <a:ext cx="1044553" cy="627332"/>
          </a:xfrm>
          <a:prstGeom prst="rect">
            <a:avLst/>
          </a:prstGeom>
        </p:spPr>
      </p:pic>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l="-177" r="2665"/>
          <a:stretch/>
        </p:blipFill>
        <p:spPr>
          <a:xfrm>
            <a:off x="7997008" y="1334561"/>
            <a:ext cx="986811" cy="587517"/>
          </a:xfrm>
          <a:prstGeom prst="rect">
            <a:avLst/>
          </a:prstGeom>
        </p:spPr>
      </p:pic>
      <p:cxnSp>
        <p:nvCxnSpPr>
          <p:cNvPr id="16" name="Straight Connector 15"/>
          <p:cNvCxnSpPr/>
          <p:nvPr/>
        </p:nvCxnSpPr>
        <p:spPr>
          <a:xfrm>
            <a:off x="1394327" y="2419684"/>
            <a:ext cx="7101973"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496300" y="2082800"/>
            <a:ext cx="0" cy="34290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6169527" y="2076492"/>
            <a:ext cx="0" cy="349208"/>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3832727" y="2076492"/>
            <a:ext cx="0" cy="349208"/>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1394327" y="2070100"/>
            <a:ext cx="0" cy="349584"/>
          </a:xfrm>
          <a:prstGeom prst="straightConnector1">
            <a:avLst/>
          </a:prstGeom>
          <a:ln>
            <a:headEnd type="triangle" w="lg" len="lg"/>
            <a:tailEnd type="none"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3"/>
            <a:endCxn id="5" idx="1"/>
          </p:cNvCxnSpPr>
          <p:nvPr/>
        </p:nvCxnSpPr>
        <p:spPr>
          <a:xfrm>
            <a:off x="2641857" y="1642587"/>
            <a:ext cx="291320" cy="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5" idx="3"/>
            <a:endCxn id="6" idx="1"/>
          </p:cNvCxnSpPr>
          <p:nvPr/>
        </p:nvCxnSpPr>
        <p:spPr>
          <a:xfrm>
            <a:off x="4765603" y="1642654"/>
            <a:ext cx="342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6" idx="3"/>
            <a:endCxn id="7" idx="1"/>
          </p:cNvCxnSpPr>
          <p:nvPr/>
        </p:nvCxnSpPr>
        <p:spPr>
          <a:xfrm>
            <a:off x="7223628" y="1642654"/>
            <a:ext cx="38460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4" name="Rectangle 73"/>
          <p:cNvSpPr/>
          <p:nvPr/>
        </p:nvSpPr>
        <p:spPr>
          <a:xfrm>
            <a:off x="10345572" y="5378310"/>
            <a:ext cx="1345946" cy="617428"/>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75" name="Rectangle 74"/>
          <p:cNvSpPr/>
          <p:nvPr/>
        </p:nvSpPr>
        <p:spPr>
          <a:xfrm>
            <a:off x="8292987" y="5378310"/>
            <a:ext cx="1472107" cy="592468"/>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76" name="Rectangle 75"/>
          <p:cNvSpPr/>
          <p:nvPr/>
        </p:nvSpPr>
        <p:spPr>
          <a:xfrm>
            <a:off x="6365255" y="5378310"/>
            <a:ext cx="1341713" cy="617428"/>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77" name="Rectangle 76"/>
          <p:cNvSpPr/>
          <p:nvPr/>
        </p:nvSpPr>
        <p:spPr>
          <a:xfrm>
            <a:off x="4443410" y="5378310"/>
            <a:ext cx="1342676" cy="617428"/>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78" name="Rectangle 77"/>
          <p:cNvSpPr/>
          <p:nvPr/>
        </p:nvSpPr>
        <p:spPr>
          <a:xfrm>
            <a:off x="2509045" y="5378310"/>
            <a:ext cx="1350616" cy="617428"/>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79" name="Rectangle 78"/>
          <p:cNvSpPr/>
          <p:nvPr/>
        </p:nvSpPr>
        <p:spPr>
          <a:xfrm>
            <a:off x="599991" y="5378310"/>
            <a:ext cx="1311897" cy="617428"/>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0" name="Rounded Rectangle 79"/>
          <p:cNvSpPr/>
          <p:nvPr/>
        </p:nvSpPr>
        <p:spPr>
          <a:xfrm>
            <a:off x="10345571" y="4212045"/>
            <a:ext cx="1345946" cy="617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1" name="Rounded Rectangle 80"/>
          <p:cNvSpPr/>
          <p:nvPr/>
        </p:nvSpPr>
        <p:spPr>
          <a:xfrm>
            <a:off x="8292987" y="4212045"/>
            <a:ext cx="1472107" cy="617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2" name="Rounded Rectangle 81"/>
          <p:cNvSpPr/>
          <p:nvPr/>
        </p:nvSpPr>
        <p:spPr>
          <a:xfrm>
            <a:off x="6366563" y="4212045"/>
            <a:ext cx="1345946" cy="617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3" name="Rounded Rectangle 82"/>
          <p:cNvSpPr/>
          <p:nvPr/>
        </p:nvSpPr>
        <p:spPr>
          <a:xfrm>
            <a:off x="4440139" y="4212045"/>
            <a:ext cx="1345946" cy="617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4" name="Rounded Rectangle 83"/>
          <p:cNvSpPr/>
          <p:nvPr/>
        </p:nvSpPr>
        <p:spPr>
          <a:xfrm>
            <a:off x="2513715" y="4212045"/>
            <a:ext cx="1345946" cy="617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5" name="Rounded Rectangle 84"/>
          <p:cNvSpPr/>
          <p:nvPr/>
        </p:nvSpPr>
        <p:spPr>
          <a:xfrm>
            <a:off x="587291" y="4212045"/>
            <a:ext cx="1345946" cy="617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86" name="TextBox 85"/>
          <p:cNvSpPr txBox="1"/>
          <p:nvPr/>
        </p:nvSpPr>
        <p:spPr>
          <a:xfrm>
            <a:off x="563078" y="4203550"/>
            <a:ext cx="144520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Architectural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Design</a:t>
            </a:r>
          </a:p>
        </p:txBody>
      </p:sp>
      <p:sp>
        <p:nvSpPr>
          <p:cNvPr id="87" name="TextBox 86"/>
          <p:cNvSpPr txBox="1"/>
          <p:nvPr/>
        </p:nvSpPr>
        <p:spPr>
          <a:xfrm>
            <a:off x="2517669" y="4196523"/>
            <a:ext cx="137967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Abstract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Specification</a:t>
            </a:r>
          </a:p>
        </p:txBody>
      </p:sp>
      <p:sp>
        <p:nvSpPr>
          <p:cNvPr id="88" name="TextBox 87"/>
          <p:cNvSpPr txBox="1"/>
          <p:nvPr/>
        </p:nvSpPr>
        <p:spPr>
          <a:xfrm>
            <a:off x="4573825" y="4190149"/>
            <a:ext cx="102194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Interface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Design</a:t>
            </a:r>
          </a:p>
        </p:txBody>
      </p:sp>
      <p:sp>
        <p:nvSpPr>
          <p:cNvPr id="89" name="TextBox 88"/>
          <p:cNvSpPr txBox="1"/>
          <p:nvPr/>
        </p:nvSpPr>
        <p:spPr>
          <a:xfrm>
            <a:off x="6389741" y="4212046"/>
            <a:ext cx="129182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Component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Design</a:t>
            </a:r>
          </a:p>
        </p:txBody>
      </p:sp>
      <p:sp>
        <p:nvSpPr>
          <p:cNvPr id="90" name="TextBox 89"/>
          <p:cNvSpPr txBox="1"/>
          <p:nvPr/>
        </p:nvSpPr>
        <p:spPr>
          <a:xfrm>
            <a:off x="8276429" y="4204719"/>
            <a:ext cx="153743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Data Structure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Design</a:t>
            </a:r>
          </a:p>
        </p:txBody>
      </p:sp>
      <p:sp>
        <p:nvSpPr>
          <p:cNvPr id="91" name="TextBox 90"/>
          <p:cNvSpPr txBox="1"/>
          <p:nvPr/>
        </p:nvSpPr>
        <p:spPr>
          <a:xfrm>
            <a:off x="10487249" y="4212045"/>
            <a:ext cx="111601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Algorithm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Design</a:t>
            </a:r>
          </a:p>
        </p:txBody>
      </p:sp>
      <p:sp>
        <p:nvSpPr>
          <p:cNvPr id="92" name="TextBox 91"/>
          <p:cNvSpPr txBox="1"/>
          <p:nvPr/>
        </p:nvSpPr>
        <p:spPr>
          <a:xfrm>
            <a:off x="595667" y="5362547"/>
            <a:ext cx="134594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Architecture</a:t>
            </a:r>
          </a:p>
        </p:txBody>
      </p:sp>
      <p:sp>
        <p:nvSpPr>
          <p:cNvPr id="93" name="TextBox 92"/>
          <p:cNvSpPr txBox="1"/>
          <p:nvPr/>
        </p:nvSpPr>
        <p:spPr>
          <a:xfrm>
            <a:off x="2499048" y="5349407"/>
            <a:ext cx="137967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Software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Specification</a:t>
            </a:r>
          </a:p>
        </p:txBody>
      </p:sp>
      <p:sp>
        <p:nvSpPr>
          <p:cNvPr id="94" name="TextBox 93"/>
          <p:cNvSpPr txBox="1"/>
          <p:nvPr/>
        </p:nvSpPr>
        <p:spPr>
          <a:xfrm>
            <a:off x="4447998" y="5345845"/>
            <a:ext cx="137967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Interface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Specification</a:t>
            </a:r>
          </a:p>
        </p:txBody>
      </p:sp>
      <p:sp>
        <p:nvSpPr>
          <p:cNvPr id="95" name="TextBox 94"/>
          <p:cNvSpPr txBox="1"/>
          <p:nvPr/>
        </p:nvSpPr>
        <p:spPr>
          <a:xfrm>
            <a:off x="6346523" y="5349847"/>
            <a:ext cx="137967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Component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Specification</a:t>
            </a:r>
          </a:p>
        </p:txBody>
      </p:sp>
      <p:sp>
        <p:nvSpPr>
          <p:cNvPr id="96" name="TextBox 95"/>
          <p:cNvSpPr txBox="1"/>
          <p:nvPr/>
        </p:nvSpPr>
        <p:spPr>
          <a:xfrm>
            <a:off x="8283177" y="5343751"/>
            <a:ext cx="151832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Data Structure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Specification</a:t>
            </a:r>
          </a:p>
        </p:txBody>
      </p:sp>
      <p:sp>
        <p:nvSpPr>
          <p:cNvPr id="97" name="TextBox 96"/>
          <p:cNvSpPr txBox="1"/>
          <p:nvPr/>
        </p:nvSpPr>
        <p:spPr>
          <a:xfrm>
            <a:off x="10348882" y="5343750"/>
            <a:ext cx="137967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Algorithm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Specification</a:t>
            </a:r>
          </a:p>
        </p:txBody>
      </p:sp>
      <p:sp>
        <p:nvSpPr>
          <p:cNvPr id="98" name="Rectangle 97"/>
          <p:cNvSpPr/>
          <p:nvPr/>
        </p:nvSpPr>
        <p:spPr>
          <a:xfrm>
            <a:off x="926678" y="3578615"/>
            <a:ext cx="2703332" cy="402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99" name="Rectangle 98"/>
          <p:cNvSpPr/>
          <p:nvPr/>
        </p:nvSpPr>
        <p:spPr>
          <a:xfrm>
            <a:off x="992368" y="3502415"/>
            <a:ext cx="2703332" cy="402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00" name="Rectangle 99"/>
          <p:cNvSpPr/>
          <p:nvPr/>
        </p:nvSpPr>
        <p:spPr>
          <a:xfrm>
            <a:off x="1068568" y="3415705"/>
            <a:ext cx="2703332" cy="402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01" name="TextBox 100"/>
          <p:cNvSpPr txBox="1"/>
          <p:nvPr/>
        </p:nvSpPr>
        <p:spPr>
          <a:xfrm>
            <a:off x="1029282" y="3459820"/>
            <a:ext cx="280379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Roboto Condensed"/>
                <a:ea typeface="+mn-ea"/>
                <a:cs typeface="+mn-cs"/>
              </a:rPr>
              <a:t>Requirements Specification</a:t>
            </a:r>
          </a:p>
        </p:txBody>
      </p:sp>
      <p:cxnSp>
        <p:nvCxnSpPr>
          <p:cNvPr id="102" name="Straight Arrow Connector 101"/>
          <p:cNvCxnSpPr>
            <a:stCxn id="98" idx="2"/>
            <a:endCxn id="86" idx="0"/>
          </p:cNvCxnSpPr>
          <p:nvPr/>
        </p:nvCxnSpPr>
        <p:spPr>
          <a:xfrm flipH="1">
            <a:off x="1285680" y="3981295"/>
            <a:ext cx="992664" cy="222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3" name="Straight Arrow Connector 102"/>
          <p:cNvCxnSpPr>
            <a:stCxn id="98" idx="2"/>
            <a:endCxn id="87" idx="0"/>
          </p:cNvCxnSpPr>
          <p:nvPr/>
        </p:nvCxnSpPr>
        <p:spPr>
          <a:xfrm>
            <a:off x="2278344" y="3981295"/>
            <a:ext cx="929161" cy="2152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4" name="Straight Arrow Connector 103"/>
          <p:cNvCxnSpPr>
            <a:stCxn id="85" idx="2"/>
            <a:endCxn id="79" idx="0"/>
          </p:cNvCxnSpPr>
          <p:nvPr/>
        </p:nvCxnSpPr>
        <p:spPr>
          <a:xfrm flipH="1">
            <a:off x="1255940" y="4829473"/>
            <a:ext cx="4324"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p:cNvCxnSpPr>
            <a:stCxn id="84" idx="2"/>
            <a:endCxn id="78" idx="0"/>
          </p:cNvCxnSpPr>
          <p:nvPr/>
        </p:nvCxnSpPr>
        <p:spPr>
          <a:xfrm flipH="1">
            <a:off x="3184353" y="4829473"/>
            <a:ext cx="2335"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Arrow Connector 105"/>
          <p:cNvCxnSpPr>
            <a:stCxn id="83" idx="2"/>
            <a:endCxn id="77" idx="0"/>
          </p:cNvCxnSpPr>
          <p:nvPr/>
        </p:nvCxnSpPr>
        <p:spPr>
          <a:xfrm>
            <a:off x="5113112" y="4829473"/>
            <a:ext cx="1636"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p:cNvCxnSpPr>
            <a:stCxn id="82" idx="2"/>
            <a:endCxn id="76" idx="0"/>
          </p:cNvCxnSpPr>
          <p:nvPr/>
        </p:nvCxnSpPr>
        <p:spPr>
          <a:xfrm flipH="1">
            <a:off x="7036112" y="4829473"/>
            <a:ext cx="3424"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p:cNvCxnSpPr>
            <a:stCxn id="81" idx="2"/>
            <a:endCxn id="75" idx="0"/>
          </p:cNvCxnSpPr>
          <p:nvPr/>
        </p:nvCxnSpPr>
        <p:spPr>
          <a:xfrm>
            <a:off x="9029041" y="4829473"/>
            <a:ext cx="0"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9" name="Straight Arrow Connector 108"/>
          <p:cNvCxnSpPr>
            <a:stCxn id="80" idx="2"/>
            <a:endCxn id="74" idx="0"/>
          </p:cNvCxnSpPr>
          <p:nvPr/>
        </p:nvCxnSpPr>
        <p:spPr>
          <a:xfrm>
            <a:off x="11018544" y="4829473"/>
            <a:ext cx="1"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0" name="Straight Arrow Connector 109"/>
          <p:cNvCxnSpPr>
            <a:stCxn id="85" idx="3"/>
            <a:endCxn id="84" idx="1"/>
          </p:cNvCxnSpPr>
          <p:nvPr/>
        </p:nvCxnSpPr>
        <p:spPr>
          <a:xfrm>
            <a:off x="1933237" y="4520759"/>
            <a:ext cx="5804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a:stCxn id="84" idx="3"/>
            <a:endCxn id="83" idx="1"/>
          </p:cNvCxnSpPr>
          <p:nvPr/>
        </p:nvCxnSpPr>
        <p:spPr>
          <a:xfrm>
            <a:off x="3859661" y="4520759"/>
            <a:ext cx="5804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a:stCxn id="83" idx="3"/>
            <a:endCxn id="82" idx="1"/>
          </p:cNvCxnSpPr>
          <p:nvPr/>
        </p:nvCxnSpPr>
        <p:spPr>
          <a:xfrm>
            <a:off x="5786085" y="4520759"/>
            <a:ext cx="5804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p:cNvCxnSpPr>
            <a:stCxn id="82" idx="3"/>
            <a:endCxn id="81" idx="1"/>
          </p:cNvCxnSpPr>
          <p:nvPr/>
        </p:nvCxnSpPr>
        <p:spPr>
          <a:xfrm>
            <a:off x="7712509" y="4520759"/>
            <a:ext cx="5804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p:cNvCxnSpPr>
            <a:stCxn id="81" idx="3"/>
            <a:endCxn id="80" idx="1"/>
          </p:cNvCxnSpPr>
          <p:nvPr/>
        </p:nvCxnSpPr>
        <p:spPr>
          <a:xfrm>
            <a:off x="9765094" y="4520759"/>
            <a:ext cx="5804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p:cNvCxnSpPr>
            <a:stCxn id="79" idx="0"/>
            <a:endCxn id="84" idx="2"/>
          </p:cNvCxnSpPr>
          <p:nvPr/>
        </p:nvCxnSpPr>
        <p:spPr>
          <a:xfrm flipV="1">
            <a:off x="1255940" y="4829473"/>
            <a:ext cx="1930748"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p:cNvCxnSpPr>
            <a:stCxn id="78" idx="0"/>
            <a:endCxn id="83" idx="2"/>
          </p:cNvCxnSpPr>
          <p:nvPr/>
        </p:nvCxnSpPr>
        <p:spPr>
          <a:xfrm flipV="1">
            <a:off x="3184353" y="4829473"/>
            <a:ext cx="1928759"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p:cNvCxnSpPr>
            <a:stCxn id="77" idx="0"/>
            <a:endCxn id="82" idx="2"/>
          </p:cNvCxnSpPr>
          <p:nvPr/>
        </p:nvCxnSpPr>
        <p:spPr>
          <a:xfrm flipV="1">
            <a:off x="5114748" y="4829473"/>
            <a:ext cx="1924788"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8" name="Straight Arrow Connector 117"/>
          <p:cNvCxnSpPr>
            <a:stCxn id="76" idx="0"/>
            <a:endCxn id="81" idx="2"/>
          </p:cNvCxnSpPr>
          <p:nvPr/>
        </p:nvCxnSpPr>
        <p:spPr>
          <a:xfrm flipV="1">
            <a:off x="7036112" y="4829473"/>
            <a:ext cx="1992929"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9" name="Straight Arrow Connector 118"/>
          <p:cNvCxnSpPr>
            <a:stCxn id="75" idx="0"/>
            <a:endCxn id="80" idx="2"/>
          </p:cNvCxnSpPr>
          <p:nvPr/>
        </p:nvCxnSpPr>
        <p:spPr>
          <a:xfrm flipV="1">
            <a:off x="9029041" y="4829473"/>
            <a:ext cx="1989503" cy="548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0" name="Pentagon 119"/>
          <p:cNvSpPr/>
          <p:nvPr/>
        </p:nvSpPr>
        <p:spPr>
          <a:xfrm>
            <a:off x="6365254" y="3719245"/>
            <a:ext cx="3399839" cy="336456"/>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prstClr val="white"/>
                </a:solidFill>
                <a:effectLst/>
                <a:uLnTx/>
                <a:uFillTx/>
                <a:latin typeface="Roboto Condensed"/>
                <a:ea typeface="+mn-ea"/>
                <a:cs typeface="+mn-cs"/>
              </a:rPr>
              <a:t>Design Activities</a:t>
            </a:r>
          </a:p>
        </p:txBody>
      </p:sp>
      <p:sp>
        <p:nvSpPr>
          <p:cNvPr id="171" name="Pentagon 170"/>
          <p:cNvSpPr/>
          <p:nvPr/>
        </p:nvSpPr>
        <p:spPr>
          <a:xfrm>
            <a:off x="6365254" y="6152583"/>
            <a:ext cx="3399839" cy="328969"/>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prstClr val="white"/>
                </a:solidFill>
                <a:effectLst/>
                <a:uLnTx/>
                <a:uFillTx/>
                <a:latin typeface="Roboto Condensed"/>
                <a:ea typeface="+mn-ea"/>
                <a:cs typeface="+mn-cs"/>
              </a:rPr>
              <a:t>Design Product</a:t>
            </a:r>
          </a:p>
        </p:txBody>
      </p:sp>
      <p:sp>
        <p:nvSpPr>
          <p:cNvPr id="180" name="Rectangle 179"/>
          <p:cNvSpPr/>
          <p:nvPr/>
        </p:nvSpPr>
        <p:spPr>
          <a:xfrm>
            <a:off x="152070" y="2793071"/>
            <a:ext cx="215933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Design</a:t>
            </a:r>
            <a:r>
              <a:rPr kumimoji="0" lang="en-US" sz="2400" b="0" i="0" u="none" strike="noStrike" kern="1200" cap="none" spc="0" normalizeH="0" baseline="0" noProof="0" dirty="0">
                <a:ln>
                  <a:noFill/>
                </a:ln>
                <a:solidFill>
                  <a:prstClr val="white"/>
                </a:solidFill>
                <a:effectLst/>
                <a:uLnTx/>
                <a:uFillTx/>
                <a:latin typeface="Roboto Condensed"/>
                <a:ea typeface="+mn-ea"/>
                <a:cs typeface="+mn-cs"/>
              </a:rPr>
              <a:t> </a:t>
            </a:r>
            <a:r>
              <a:rPr kumimoji="0" lang="en-US" sz="2400" b="1" i="0" u="none" strike="noStrike" kern="1200" cap="none" spc="0" normalizeH="0" baseline="0" noProof="0" dirty="0">
                <a:ln>
                  <a:noFill/>
                </a:ln>
                <a:solidFill>
                  <a:prstClr val="white"/>
                </a:solidFill>
                <a:effectLst/>
                <a:uLnTx/>
                <a:uFillTx/>
                <a:latin typeface="Roboto Condensed"/>
                <a:ea typeface="+mn-ea"/>
                <a:cs typeface="+mn-cs"/>
              </a:rPr>
              <a:t>Process</a:t>
            </a:r>
          </a:p>
        </p:txBody>
      </p:sp>
      <p:cxnSp>
        <p:nvCxnSpPr>
          <p:cNvPr id="181" name="Straight Connector 180"/>
          <p:cNvCxnSpPr/>
          <p:nvPr/>
        </p:nvCxnSpPr>
        <p:spPr>
          <a:xfrm>
            <a:off x="2291997" y="3254736"/>
            <a:ext cx="9607903"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639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500"/>
                                        <p:tgtEl>
                                          <p:spTgt spid="17"/>
                                        </p:tgtEl>
                                      </p:cBhvr>
                                    </p:animEffect>
                                  </p:childTnLst>
                                </p:cTn>
                              </p:par>
                            </p:childTnLst>
                          </p:cTn>
                        </p:par>
                        <p:par>
                          <p:cTn id="52" fill="hold">
                            <p:stCondLst>
                              <p:cond delay="500"/>
                            </p:stCondLst>
                            <p:childTnLst>
                              <p:par>
                                <p:cTn id="53" presetID="22" presetClass="entr" presetSubtype="2"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right)">
                                      <p:cBhvr>
                                        <p:cTn id="55" dur="500"/>
                                        <p:tgtEl>
                                          <p:spTgt spid="16"/>
                                        </p:tgtEl>
                                      </p:cBhvr>
                                    </p:animEffect>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par>
                          <p:cTn id="64" fill="hold">
                            <p:stCondLst>
                              <p:cond delay="2000"/>
                            </p:stCondLst>
                            <p:childTnLst>
                              <p:par>
                                <p:cTn id="65" presetID="22" presetClass="entr" presetSubtype="4" fill="hold"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80"/>
                                        </p:tgtEl>
                                        <p:attrNameLst>
                                          <p:attrName>style.visibility</p:attrName>
                                        </p:attrNameLst>
                                      </p:cBhvr>
                                      <p:to>
                                        <p:strVal val="visible"/>
                                      </p:to>
                                    </p:set>
                                  </p:childTnLst>
                                </p:cTn>
                              </p:par>
                              <p:par>
                                <p:cTn id="72" presetID="22" presetClass="entr" presetSubtype="8" fill="hold" nodeType="withEffect">
                                  <p:stCondLst>
                                    <p:cond delay="0"/>
                                  </p:stCondLst>
                                  <p:childTnLst>
                                    <p:set>
                                      <p:cBhvr>
                                        <p:cTn id="73" dur="1" fill="hold">
                                          <p:stCondLst>
                                            <p:cond delay="0"/>
                                          </p:stCondLst>
                                        </p:cTn>
                                        <p:tgtEl>
                                          <p:spTgt spid="181"/>
                                        </p:tgtEl>
                                        <p:attrNameLst>
                                          <p:attrName>style.visibility</p:attrName>
                                        </p:attrNameLst>
                                      </p:cBhvr>
                                      <p:to>
                                        <p:strVal val="visible"/>
                                      </p:to>
                                    </p:set>
                                    <p:animEffect transition="in" filter="wipe(left)">
                                      <p:cBhvr>
                                        <p:cTn id="74" dur="500"/>
                                        <p:tgtEl>
                                          <p:spTgt spid="181"/>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102"/>
                                        </p:tgtEl>
                                        <p:attrNameLst>
                                          <p:attrName>style.visibility</p:attrName>
                                        </p:attrNameLst>
                                      </p:cBhvr>
                                      <p:to>
                                        <p:strVal val="visible"/>
                                      </p:to>
                                    </p:set>
                                    <p:animEffect transition="in" filter="wipe(up)">
                                      <p:cBhvr>
                                        <p:cTn id="89" dur="500"/>
                                        <p:tgtEl>
                                          <p:spTgt spid="102"/>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9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04"/>
                                        </p:tgtEl>
                                        <p:attrNameLst>
                                          <p:attrName>style.visibility</p:attrName>
                                        </p:attrNameLst>
                                      </p:cBhvr>
                                      <p:to>
                                        <p:strVal val="visible"/>
                                      </p:to>
                                    </p:set>
                                    <p:animEffect transition="in" filter="wipe(up)">
                                      <p:cBhvr>
                                        <p:cTn id="104" dur="500"/>
                                        <p:tgtEl>
                                          <p:spTgt spid="104"/>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22" presetClass="entr" presetSubtype="8" fill="hold" nodeType="withEffect">
                                  <p:stCondLst>
                                    <p:cond delay="0"/>
                                  </p:stCondLst>
                                  <p:childTnLst>
                                    <p:set>
                                      <p:cBhvr>
                                        <p:cTn id="110" dur="1" fill="hold">
                                          <p:stCondLst>
                                            <p:cond delay="0"/>
                                          </p:stCondLst>
                                        </p:cTn>
                                        <p:tgtEl>
                                          <p:spTgt spid="110"/>
                                        </p:tgtEl>
                                        <p:attrNameLst>
                                          <p:attrName>style.visibility</p:attrName>
                                        </p:attrNameLst>
                                      </p:cBhvr>
                                      <p:to>
                                        <p:strVal val="visible"/>
                                      </p:to>
                                    </p:set>
                                    <p:animEffect transition="in" filter="wipe(left)">
                                      <p:cBhvr>
                                        <p:cTn id="111" dur="500"/>
                                        <p:tgtEl>
                                          <p:spTgt spid="110"/>
                                        </p:tgtEl>
                                      </p:cBhvr>
                                    </p:animEffect>
                                  </p:childTnLst>
                                </p:cTn>
                              </p:par>
                              <p:par>
                                <p:cTn id="112" presetID="22" presetClass="entr" presetSubtype="8" fill="hold" nodeType="withEffect">
                                  <p:stCondLst>
                                    <p:cond delay="0"/>
                                  </p:stCondLst>
                                  <p:childTnLst>
                                    <p:set>
                                      <p:cBhvr>
                                        <p:cTn id="113" dur="1" fill="hold">
                                          <p:stCondLst>
                                            <p:cond delay="0"/>
                                          </p:stCondLst>
                                        </p:cTn>
                                        <p:tgtEl>
                                          <p:spTgt spid="115"/>
                                        </p:tgtEl>
                                        <p:attrNameLst>
                                          <p:attrName>style.visibility</p:attrName>
                                        </p:attrNameLst>
                                      </p:cBhvr>
                                      <p:to>
                                        <p:strVal val="visible"/>
                                      </p:to>
                                    </p:set>
                                    <p:animEffect transition="in" filter="wipe(left)">
                                      <p:cBhvr>
                                        <p:cTn id="114" dur="500"/>
                                        <p:tgtEl>
                                          <p:spTgt spid="115"/>
                                        </p:tgtEl>
                                      </p:cBhvr>
                                    </p:animEffect>
                                  </p:childTnLst>
                                </p:cTn>
                              </p:par>
                              <p:par>
                                <p:cTn id="115" presetID="1" presetClass="entr" presetSubtype="0" fill="hold" grpId="0" nodeType="withEffect">
                                  <p:stCondLst>
                                    <p:cond delay="0"/>
                                  </p:stCondLst>
                                  <p:childTnLst>
                                    <p:set>
                                      <p:cBhvr>
                                        <p:cTn id="116" dur="1" fill="hold">
                                          <p:stCondLst>
                                            <p:cond delay="0"/>
                                          </p:stCondLst>
                                        </p:cTn>
                                        <p:tgtEl>
                                          <p:spTgt spid="8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103"/>
                                        </p:tgtEl>
                                        <p:attrNameLst>
                                          <p:attrName>style.visibility</p:attrName>
                                        </p:attrNameLst>
                                      </p:cBhvr>
                                      <p:to>
                                        <p:strVal val="visible"/>
                                      </p:to>
                                    </p:set>
                                    <p:animEffect transition="in" filter="wipe(up)">
                                      <p:cBhvr>
                                        <p:cTn id="121" dur="500"/>
                                        <p:tgtEl>
                                          <p:spTgt spid="103"/>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78"/>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93"/>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05"/>
                                        </p:tgtEl>
                                        <p:attrNameLst>
                                          <p:attrName>style.visibility</p:attrName>
                                        </p:attrNameLst>
                                      </p:cBhvr>
                                      <p:to>
                                        <p:strVal val="visible"/>
                                      </p:to>
                                    </p:set>
                                    <p:animEffect transition="in" filter="wipe(up)">
                                      <p:cBhvr>
                                        <p:cTn id="132" dur="500"/>
                                        <p:tgtEl>
                                          <p:spTgt spid="105"/>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111"/>
                                        </p:tgtEl>
                                        <p:attrNameLst>
                                          <p:attrName>style.visibility</p:attrName>
                                        </p:attrNameLst>
                                      </p:cBhvr>
                                      <p:to>
                                        <p:strVal val="visible"/>
                                      </p:to>
                                    </p:set>
                                    <p:animEffect transition="in" filter="wipe(left)">
                                      <p:cBhvr>
                                        <p:cTn id="143" dur="500"/>
                                        <p:tgtEl>
                                          <p:spTgt spid="111"/>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116"/>
                                        </p:tgtEl>
                                        <p:attrNameLst>
                                          <p:attrName>style.visibility</p:attrName>
                                        </p:attrNameLst>
                                      </p:cBhvr>
                                      <p:to>
                                        <p:strVal val="visible"/>
                                      </p:to>
                                    </p:set>
                                    <p:animEffect transition="in" filter="wipe(left)">
                                      <p:cBhvr>
                                        <p:cTn id="148" dur="500"/>
                                        <p:tgtEl>
                                          <p:spTgt spid="116"/>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nodeType="clickEffect">
                                  <p:stCondLst>
                                    <p:cond delay="0"/>
                                  </p:stCondLst>
                                  <p:childTnLst>
                                    <p:set>
                                      <p:cBhvr>
                                        <p:cTn id="158" dur="1" fill="hold">
                                          <p:stCondLst>
                                            <p:cond delay="0"/>
                                          </p:stCondLst>
                                        </p:cTn>
                                        <p:tgtEl>
                                          <p:spTgt spid="106"/>
                                        </p:tgtEl>
                                        <p:attrNameLst>
                                          <p:attrName>style.visibility</p:attrName>
                                        </p:attrNameLst>
                                      </p:cBhvr>
                                      <p:to>
                                        <p:strVal val="visible"/>
                                      </p:to>
                                    </p:set>
                                    <p:animEffect transition="in" filter="wipe(up)">
                                      <p:cBhvr>
                                        <p:cTn id="159" dur="500"/>
                                        <p:tgtEl>
                                          <p:spTgt spid="106"/>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82"/>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112"/>
                                        </p:tgtEl>
                                        <p:attrNameLst>
                                          <p:attrName>style.visibility</p:attrName>
                                        </p:attrNameLst>
                                      </p:cBhvr>
                                      <p:to>
                                        <p:strVal val="visible"/>
                                      </p:to>
                                    </p:set>
                                    <p:animEffect transition="in" filter="wipe(left)">
                                      <p:cBhvr>
                                        <p:cTn id="170" dur="500"/>
                                        <p:tgtEl>
                                          <p:spTgt spid="112"/>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117"/>
                                        </p:tgtEl>
                                        <p:attrNameLst>
                                          <p:attrName>style.visibility</p:attrName>
                                        </p:attrNameLst>
                                      </p:cBhvr>
                                      <p:to>
                                        <p:strVal val="visible"/>
                                      </p:to>
                                    </p:set>
                                    <p:animEffect transition="in" filter="wipe(left)">
                                      <p:cBhvr>
                                        <p:cTn id="175" dur="500"/>
                                        <p:tgtEl>
                                          <p:spTgt spid="117"/>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95"/>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22" presetClass="entr" presetSubtype="1" fill="hold" nodeType="clickEffect">
                                  <p:stCondLst>
                                    <p:cond delay="0"/>
                                  </p:stCondLst>
                                  <p:childTnLst>
                                    <p:set>
                                      <p:cBhvr>
                                        <p:cTn id="185" dur="1" fill="hold">
                                          <p:stCondLst>
                                            <p:cond delay="0"/>
                                          </p:stCondLst>
                                        </p:cTn>
                                        <p:tgtEl>
                                          <p:spTgt spid="107"/>
                                        </p:tgtEl>
                                        <p:attrNameLst>
                                          <p:attrName>style.visibility</p:attrName>
                                        </p:attrNameLst>
                                      </p:cBhvr>
                                      <p:to>
                                        <p:strVal val="visible"/>
                                      </p:to>
                                    </p:set>
                                    <p:animEffect transition="in" filter="wipe(up)">
                                      <p:cBhvr>
                                        <p:cTn id="186" dur="500"/>
                                        <p:tgtEl>
                                          <p:spTgt spid="107"/>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8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90"/>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113"/>
                                        </p:tgtEl>
                                        <p:attrNameLst>
                                          <p:attrName>style.visibility</p:attrName>
                                        </p:attrNameLst>
                                      </p:cBhvr>
                                      <p:to>
                                        <p:strVal val="visible"/>
                                      </p:to>
                                    </p:set>
                                    <p:animEffect transition="in" filter="wipe(left)">
                                      <p:cBhvr>
                                        <p:cTn id="197" dur="500"/>
                                        <p:tgtEl>
                                          <p:spTgt spid="113"/>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118"/>
                                        </p:tgtEl>
                                        <p:attrNameLst>
                                          <p:attrName>style.visibility</p:attrName>
                                        </p:attrNameLst>
                                      </p:cBhvr>
                                      <p:to>
                                        <p:strVal val="visible"/>
                                      </p:to>
                                    </p:set>
                                    <p:animEffect transition="in" filter="wipe(left)">
                                      <p:cBhvr>
                                        <p:cTn id="202" dur="500"/>
                                        <p:tgtEl>
                                          <p:spTgt spid="118"/>
                                        </p:tgtEl>
                                      </p:cBhvr>
                                    </p:animEffec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1" fill="hold" nodeType="clickEffect">
                                  <p:stCondLst>
                                    <p:cond delay="0"/>
                                  </p:stCondLst>
                                  <p:childTnLst>
                                    <p:set>
                                      <p:cBhvr>
                                        <p:cTn id="212" dur="1" fill="hold">
                                          <p:stCondLst>
                                            <p:cond delay="0"/>
                                          </p:stCondLst>
                                        </p:cTn>
                                        <p:tgtEl>
                                          <p:spTgt spid="108"/>
                                        </p:tgtEl>
                                        <p:attrNameLst>
                                          <p:attrName>style.visibility</p:attrName>
                                        </p:attrNameLst>
                                      </p:cBhvr>
                                      <p:to>
                                        <p:strVal val="visible"/>
                                      </p:to>
                                    </p:set>
                                    <p:animEffect transition="in" filter="wipe(up)">
                                      <p:cBhvr>
                                        <p:cTn id="213" dur="500"/>
                                        <p:tgtEl>
                                          <p:spTgt spid="108"/>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80"/>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91"/>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nodeType="clickEffect">
                                  <p:stCondLst>
                                    <p:cond delay="0"/>
                                  </p:stCondLst>
                                  <p:childTnLst>
                                    <p:set>
                                      <p:cBhvr>
                                        <p:cTn id="223" dur="1" fill="hold">
                                          <p:stCondLst>
                                            <p:cond delay="0"/>
                                          </p:stCondLst>
                                        </p:cTn>
                                        <p:tgtEl>
                                          <p:spTgt spid="114"/>
                                        </p:tgtEl>
                                        <p:attrNameLst>
                                          <p:attrName>style.visibility</p:attrName>
                                        </p:attrNameLst>
                                      </p:cBhvr>
                                      <p:to>
                                        <p:strVal val="visible"/>
                                      </p:to>
                                    </p:set>
                                    <p:animEffect transition="in" filter="wipe(left)">
                                      <p:cBhvr>
                                        <p:cTn id="224" dur="500"/>
                                        <p:tgtEl>
                                          <p:spTgt spid="114"/>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nodeType="clickEffect">
                                  <p:stCondLst>
                                    <p:cond delay="0"/>
                                  </p:stCondLst>
                                  <p:childTnLst>
                                    <p:set>
                                      <p:cBhvr>
                                        <p:cTn id="228" dur="1" fill="hold">
                                          <p:stCondLst>
                                            <p:cond delay="0"/>
                                          </p:stCondLst>
                                        </p:cTn>
                                        <p:tgtEl>
                                          <p:spTgt spid="119"/>
                                        </p:tgtEl>
                                        <p:attrNameLst>
                                          <p:attrName>style.visibility</p:attrName>
                                        </p:attrNameLst>
                                      </p:cBhvr>
                                      <p:to>
                                        <p:strVal val="visible"/>
                                      </p:to>
                                    </p:set>
                                    <p:animEffect transition="in" filter="wipe(left)">
                                      <p:cBhvr>
                                        <p:cTn id="229" dur="500"/>
                                        <p:tgtEl>
                                          <p:spTgt spid="119"/>
                                        </p:tgtEl>
                                      </p:cBhvr>
                                    </p:animEffec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74"/>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97"/>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nodeType="clickEffect">
                                  <p:stCondLst>
                                    <p:cond delay="0"/>
                                  </p:stCondLst>
                                  <p:childTnLst>
                                    <p:set>
                                      <p:cBhvr>
                                        <p:cTn id="239" dur="1" fill="hold">
                                          <p:stCondLst>
                                            <p:cond delay="0"/>
                                          </p:stCondLst>
                                        </p:cTn>
                                        <p:tgtEl>
                                          <p:spTgt spid="109"/>
                                        </p:tgtEl>
                                        <p:attrNameLst>
                                          <p:attrName>style.visibility</p:attrName>
                                        </p:attrNameLst>
                                      </p:cBhvr>
                                      <p:to>
                                        <p:strVal val="visible"/>
                                      </p:to>
                                    </p:set>
                                    <p:animEffect transition="in" filter="wipe(up)">
                                      <p:cBhvr>
                                        <p:cTn id="240" dur="500"/>
                                        <p:tgtEl>
                                          <p:spTgt spid="109"/>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120"/>
                                        </p:tgtEl>
                                        <p:attrNameLst>
                                          <p:attrName>style.visibility</p:attrName>
                                        </p:attrNameLst>
                                      </p:cBhvr>
                                      <p:to>
                                        <p:strVal val="visible"/>
                                      </p:to>
                                    </p:set>
                                    <p:animEffect transition="in" filter="wipe(left)">
                                      <p:cBhvr>
                                        <p:cTn id="245" dur="500"/>
                                        <p:tgtEl>
                                          <p:spTgt spid="120"/>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171"/>
                                        </p:tgtEl>
                                        <p:attrNameLst>
                                          <p:attrName>style.visibility</p:attrName>
                                        </p:attrNameLst>
                                      </p:cBhvr>
                                      <p:to>
                                        <p:strVal val="visible"/>
                                      </p:to>
                                    </p:set>
                                    <p:animEffect transition="in" filter="wipe(left)">
                                      <p:cBhvr>
                                        <p:cTn id="250"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p:bldP spid="87" grpId="0"/>
      <p:bldP spid="88" grpId="0"/>
      <p:bldP spid="89" grpId="0"/>
      <p:bldP spid="90" grpId="0"/>
      <p:bldP spid="91" grpId="0"/>
      <p:bldP spid="92" grpId="0"/>
      <p:bldP spid="93" grpId="0"/>
      <p:bldP spid="94" grpId="0"/>
      <p:bldP spid="95" grpId="0"/>
      <p:bldP spid="96" grpId="0"/>
      <p:bldP spid="97" grpId="0"/>
      <p:bldP spid="98" grpId="0" animBg="1"/>
      <p:bldP spid="99" grpId="0" animBg="1"/>
      <p:bldP spid="100" grpId="0" animBg="1"/>
      <p:bldP spid="101" grpId="0"/>
      <p:bldP spid="120" grpId="0" animBg="1"/>
      <p:bldP spid="171" grpId="0" animBg="1"/>
      <p:bldP spid="18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17458"/>
          </a:xfrm>
        </p:spPr>
        <p:txBody>
          <a:bodyPr/>
          <a:lstStyle/>
          <a:p>
            <a:r>
              <a:rPr lang="en-IN" dirty="0"/>
              <a:t>3.4.2 characteristics of good design</a:t>
            </a:r>
          </a:p>
        </p:txBody>
      </p:sp>
      <p:sp>
        <p:nvSpPr>
          <p:cNvPr id="3" name="Content Placeholder 2"/>
          <p:cNvSpPr>
            <a:spLocks noGrp="1"/>
          </p:cNvSpPr>
          <p:nvPr>
            <p:ph idx="1"/>
          </p:nvPr>
        </p:nvSpPr>
        <p:spPr>
          <a:xfrm>
            <a:off x="1024128" y="1763486"/>
            <a:ext cx="9720073" cy="4545874"/>
          </a:xfrm>
        </p:spPr>
        <p:txBody>
          <a:bodyPr/>
          <a:lstStyle/>
          <a:p>
            <a:pPr marL="457200" indent="-457200" algn="just">
              <a:buFont typeface="+mj-lt"/>
              <a:buAutoNum type="arabicPeriod"/>
            </a:pPr>
            <a:r>
              <a:rPr lang="en-IN" dirty="0"/>
              <a:t>The good design should </a:t>
            </a:r>
            <a:r>
              <a:rPr lang="en-IN" b="1" dirty="0"/>
              <a:t>implement all the requirements </a:t>
            </a:r>
            <a:r>
              <a:rPr lang="en-IN" dirty="0"/>
              <a:t>that are explicitly mentioned in analysis model. It should accommodate all implicit requirements demanded by customer. </a:t>
            </a:r>
          </a:p>
          <a:p>
            <a:pPr marL="457200" indent="-457200" algn="just">
              <a:buFont typeface="+mj-lt"/>
              <a:buAutoNum type="arabicPeriod"/>
            </a:pPr>
            <a:r>
              <a:rPr lang="en-IN" dirty="0"/>
              <a:t>The design should be </a:t>
            </a:r>
            <a:r>
              <a:rPr lang="en-IN" b="1" dirty="0"/>
              <a:t>simple enough </a:t>
            </a:r>
            <a:r>
              <a:rPr lang="en-IN" dirty="0"/>
              <a:t>so that the code developer, code tester as well as those who are supporting the software will find it </a:t>
            </a:r>
            <a:r>
              <a:rPr lang="en-IN" b="1" dirty="0"/>
              <a:t>readable</a:t>
            </a:r>
            <a:r>
              <a:rPr lang="en-IN" dirty="0"/>
              <a:t> and </a:t>
            </a:r>
            <a:r>
              <a:rPr lang="en-IN" b="1" dirty="0"/>
              <a:t>understandable</a:t>
            </a:r>
            <a:r>
              <a:rPr lang="en-IN" dirty="0"/>
              <a:t>.</a:t>
            </a:r>
          </a:p>
          <a:p>
            <a:pPr marL="457200" indent="-457200" algn="just">
              <a:buFont typeface="+mj-lt"/>
              <a:buAutoNum type="arabicPeriod"/>
            </a:pPr>
            <a:r>
              <a:rPr lang="en-IN" dirty="0"/>
              <a:t>The design should be comprehensive. That means it should provide a complete picture of software, addressing the data, functional and behavioural domains from an implementation perspective.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work products</a:t>
            </a:r>
          </a:p>
        </p:txBody>
      </p:sp>
      <p:sp>
        <p:nvSpPr>
          <p:cNvPr id="4" name="Rectangle 3"/>
          <p:cNvSpPr/>
          <p:nvPr/>
        </p:nvSpPr>
        <p:spPr>
          <a:xfrm>
            <a:off x="6345266" y="1"/>
            <a:ext cx="5803192"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rPr>
              <a:t>Characteristics</a:t>
            </a:r>
            <a:r>
              <a:rPr kumimoji="0" lang="en-US" sz="36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34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rPr>
              <a:t>of</a:t>
            </a:r>
            <a:r>
              <a:rPr kumimoji="0" lang="en-US" sz="36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34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rPr>
              <a:t>good</a:t>
            </a:r>
            <a:r>
              <a:rPr kumimoji="0" lang="en-US" sz="36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34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rPr>
              <a:t>Design</a:t>
            </a:r>
          </a:p>
        </p:txBody>
      </p:sp>
      <p:cxnSp>
        <p:nvCxnSpPr>
          <p:cNvPr id="5" name="Straight Connector 4"/>
          <p:cNvCxnSpPr/>
          <p:nvPr/>
        </p:nvCxnSpPr>
        <p:spPr>
          <a:xfrm>
            <a:off x="6297392" y="12700"/>
            <a:ext cx="0" cy="6545251"/>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78925" y="819221"/>
            <a:ext cx="6096000" cy="1061829"/>
          </a:xfrm>
          <a:prstGeom prst="rect">
            <a:avLst/>
          </a:prstGeom>
        </p:spPr>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For a design to be easily implemented in a conventional programming language, the following items must be designed during the design phase.</a:t>
            </a:r>
          </a:p>
        </p:txBody>
      </p:sp>
      <p:sp>
        <p:nvSpPr>
          <p:cNvPr id="7" name="Rectangle 6"/>
          <p:cNvSpPr/>
          <p:nvPr/>
        </p:nvSpPr>
        <p:spPr>
          <a:xfrm>
            <a:off x="201392" y="2047126"/>
            <a:ext cx="5836550"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Different modules</a:t>
            </a:r>
            <a:r>
              <a:rPr kumimoji="0" lang="en-US" sz="21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required to implement the design solution.</a:t>
            </a:r>
          </a:p>
        </p:txBody>
      </p:sp>
      <p:sp>
        <p:nvSpPr>
          <p:cNvPr id="8" name="Rectangle 7"/>
          <p:cNvSpPr/>
          <p:nvPr/>
        </p:nvSpPr>
        <p:spPr>
          <a:xfrm>
            <a:off x="201392" y="2870433"/>
            <a:ext cx="5836550" cy="10618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Control relationship among</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 the identified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modules</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 The relationship is also known as the call relationship or invocation relationship among modules.</a:t>
            </a:r>
          </a:p>
        </p:txBody>
      </p:sp>
      <p:sp>
        <p:nvSpPr>
          <p:cNvPr id="9" name="Rectangle 8"/>
          <p:cNvSpPr/>
          <p:nvPr/>
        </p:nvSpPr>
        <p:spPr>
          <a:xfrm>
            <a:off x="201392" y="4016905"/>
            <a:ext cx="5836550" cy="10618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Interface among</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 different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modules</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 The interface among different modules identifies the exact data items exchanged among the modules.</a:t>
            </a:r>
          </a:p>
        </p:txBody>
      </p:sp>
      <p:sp>
        <p:nvSpPr>
          <p:cNvPr id="10" name="Rectangle 9"/>
          <p:cNvSpPr/>
          <p:nvPr/>
        </p:nvSpPr>
        <p:spPr>
          <a:xfrm>
            <a:off x="201392" y="5163377"/>
            <a:ext cx="5836550"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Algorithms </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required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to implement</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 each individual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module</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a:t>
            </a:r>
          </a:p>
        </p:txBody>
      </p:sp>
      <p:sp>
        <p:nvSpPr>
          <p:cNvPr id="11" name="Rectangle 10"/>
          <p:cNvSpPr/>
          <p:nvPr/>
        </p:nvSpPr>
        <p:spPr>
          <a:xfrm>
            <a:off x="201392" y="5986683"/>
            <a:ext cx="5836550" cy="4154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Data structures of </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the individual </a:t>
            </a:r>
            <a:r>
              <a:rPr kumimoji="0" lang="en-US" sz="2100" b="1" i="0" u="none" strike="noStrike" kern="1200" cap="none" spc="0" normalizeH="0" baseline="0" noProof="0" dirty="0">
                <a:ln>
                  <a:noFill/>
                </a:ln>
                <a:solidFill>
                  <a:srgbClr val="C00000"/>
                </a:solidFill>
                <a:effectLst/>
                <a:uLnTx/>
                <a:uFillTx/>
                <a:latin typeface="Roboto Condensed"/>
                <a:ea typeface="+mn-ea"/>
                <a:cs typeface="+mn-cs"/>
              </a:rPr>
              <a:t>modules</a:t>
            </a:r>
            <a:r>
              <a:rPr kumimoji="0" lang="en-US" sz="2100" b="0" i="0" u="none" strike="noStrike" kern="1200" cap="none" spc="0" normalizeH="0" baseline="0" noProof="0" dirty="0">
                <a:ln>
                  <a:noFill/>
                </a:ln>
                <a:solidFill>
                  <a:srgbClr val="212121"/>
                </a:solidFill>
                <a:effectLst/>
                <a:uLnTx/>
                <a:uFillTx/>
                <a:latin typeface="Roboto Condensed"/>
                <a:ea typeface="+mn-ea"/>
                <a:cs typeface="+mn-cs"/>
              </a:rPr>
              <a:t>.</a:t>
            </a:r>
          </a:p>
        </p:txBody>
      </p:sp>
      <p:sp>
        <p:nvSpPr>
          <p:cNvPr id="12" name="Content Placeholder 2"/>
          <p:cNvSpPr txBox="1">
            <a:spLocks/>
          </p:cNvSpPr>
          <p:nvPr/>
        </p:nvSpPr>
        <p:spPr>
          <a:xfrm>
            <a:off x="6388808" y="819221"/>
            <a:ext cx="5658049" cy="445293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design must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implement</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all explicit requirements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available in requirement model</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design must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accommodate all implicit requirements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given by stakeholders</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design must be</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 readable</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&amp;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understandable</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good design should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provide complete picture of the software</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addressing the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data</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functional</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and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behavioral</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domains.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822" y="4761361"/>
            <a:ext cx="2767116" cy="1840132"/>
          </a:xfrm>
          <a:prstGeom prst="rect">
            <a:avLst/>
          </a:prstGeom>
        </p:spPr>
      </p:pic>
    </p:spTree>
    <p:extLst>
      <p:ext uri="{BB962C8B-B14F-4D97-AF65-F5344CB8AC3E}">
        <p14:creationId xmlns:p14="http://schemas.microsoft.com/office/powerpoint/2010/main" val="30604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22" presetClass="entr" presetSubtype="1"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animBg="1"/>
      <p:bldP spid="9" grpId="0" animBg="1"/>
      <p:bldP spid="10" grpId="0" animBg="1"/>
      <p:bldP spid="11" grpId="0" animBg="1"/>
      <p:bldP spid="1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3.5 Software Architecture</a:t>
            </a:r>
          </a:p>
        </p:txBody>
      </p:sp>
      <p:sp>
        <p:nvSpPr>
          <p:cNvPr id="3" name="Content Placeholder 2"/>
          <p:cNvSpPr>
            <a:spLocks noGrp="1"/>
          </p:cNvSpPr>
          <p:nvPr>
            <p:ph idx="1"/>
          </p:nvPr>
        </p:nvSpPr>
        <p:spPr>
          <a:xfrm>
            <a:off x="1024128" y="1997476"/>
            <a:ext cx="9720073" cy="4311884"/>
          </a:xfrm>
        </p:spPr>
        <p:txBody>
          <a:bodyPr>
            <a:normAutofit/>
          </a:bodyPr>
          <a:lstStyle/>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This section defines the term “software architecture” as a framework made up of the system structures that comprise the software components, their properties, and the relationships among these components. The goal of the architectural model is to allow the software engineer to view and evaluate the system as a whole before moving to component design. </a:t>
            </a:r>
          </a:p>
          <a:p>
            <a:pPr algn="just">
              <a:lnSpc>
                <a:spcPct val="100000"/>
              </a:lnSpc>
              <a:spcBef>
                <a:spcPts val="600"/>
              </a:spcBef>
              <a:tabLst>
                <a:tab pos="1600200" algn="l"/>
              </a:tabLst>
            </a:pPr>
            <a:r>
              <a:rPr lang="en-US" sz="2000" b="1" dirty="0">
                <a:solidFill>
                  <a:srgbClr val="0000FF"/>
                </a:solidFill>
                <a:effectLst/>
                <a:latin typeface="Palatino"/>
                <a:ea typeface="Times" panose="02020603050405020304" pitchFamily="18" charset="0"/>
                <a:cs typeface="Times New Roman" panose="02020603050405020304" pitchFamily="18" charset="0"/>
              </a:rPr>
              <a:t>What is Architecture?</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sz="2000" dirty="0">
                <a:effectLst/>
                <a:latin typeface="Palatino"/>
                <a:ea typeface="Times" panose="02020603050405020304" pitchFamily="18" charset="0"/>
                <a:cs typeface="Times New Roman" panose="02020603050405020304" pitchFamily="18" charset="0"/>
              </a:rPr>
              <a:t>The architecture is not the operational software. Rather, it is a representation that enables a software engineer to: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sz="2000" dirty="0">
                <a:effectLst/>
                <a:latin typeface="Palatino"/>
                <a:ea typeface="Times" panose="02020603050405020304" pitchFamily="18" charset="0"/>
                <a:cs typeface="Times New Roman" panose="02020603050405020304" pitchFamily="18" charset="0"/>
              </a:rPr>
              <a:t>(1) Analyze the effectiveness of the design in meeting its stated requirements,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sz="2000" dirty="0">
                <a:effectLst/>
                <a:latin typeface="Palatino"/>
                <a:ea typeface="Times" panose="02020603050405020304" pitchFamily="18" charset="0"/>
                <a:cs typeface="Times New Roman" panose="02020603050405020304" pitchFamily="18" charset="0"/>
              </a:rPr>
              <a:t>(2) Consider architectural alternatives at a stage when making design changes is still relatively easy, and</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sz="2000" dirty="0">
                <a:effectLst/>
                <a:latin typeface="Palatino"/>
                <a:ea typeface="Times" panose="02020603050405020304" pitchFamily="18" charset="0"/>
                <a:cs typeface="Times New Roman" panose="02020603050405020304" pitchFamily="18" charset="0"/>
              </a:rPr>
              <a:t>(3) Reduce the risks associated with the construction of the software.</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953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6383-607B-4BB6-B093-B3F4A5811129}"/>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3EB28795-B69F-4651-A624-15D8A250EAD7}"/>
              </a:ext>
            </a:extLst>
          </p:cNvPr>
          <p:cNvSpPr>
            <a:spLocks noGrp="1"/>
          </p:cNvSpPr>
          <p:nvPr>
            <p:ph idx="1"/>
          </p:nvPr>
        </p:nvSpPr>
        <p:spPr/>
        <p:txBody>
          <a:bodyPr>
            <a:normAutofit/>
          </a:bodyPr>
          <a:lstStyle/>
          <a:p>
            <a:pPr algn="just">
              <a:lnSpc>
                <a:spcPct val="100000"/>
              </a:lnSpc>
              <a:tabLst>
                <a:tab pos="1600200" algn="l"/>
              </a:tabLst>
            </a:pPr>
            <a:r>
              <a:rPr lang="en-US" sz="2000" b="1" dirty="0">
                <a:solidFill>
                  <a:srgbClr val="0000FF"/>
                </a:solidFill>
                <a:effectLst/>
                <a:latin typeface="Palatino"/>
                <a:ea typeface="Times" panose="02020603050405020304" pitchFamily="18" charset="0"/>
                <a:cs typeface="Times New Roman" panose="02020603050405020304" pitchFamily="18" charset="0"/>
              </a:rPr>
              <a:t>Why is Architecture Important?</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tabLst>
                <a:tab pos="228600" algn="l"/>
                <a:tab pos="1600200" algn="l"/>
              </a:tabLst>
            </a:pPr>
            <a:r>
              <a:rPr lang="en-US" sz="2000" dirty="0">
                <a:effectLst/>
                <a:latin typeface="Palatino"/>
                <a:ea typeface="Times" panose="02020603050405020304" pitchFamily="18" charset="0"/>
                <a:cs typeface="Times New Roman" panose="02020603050405020304" pitchFamily="18" charset="0"/>
              </a:rPr>
              <a:t>Representations of software architecture are an enabler for communication between all parties (stakeholders) interested in the development of a computer-based system.</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tabLst>
                <a:tab pos="228600" algn="l"/>
                <a:tab pos="1600200" algn="l"/>
              </a:tabLst>
            </a:pPr>
            <a:r>
              <a:rPr lang="en-US" sz="2000" dirty="0">
                <a:effectLst/>
                <a:latin typeface="Palatino"/>
                <a:ea typeface="Times" panose="02020603050405020304" pitchFamily="18" charset="0"/>
                <a:cs typeface="Times New Roman" panose="02020603050405020304" pitchFamily="18" charset="0"/>
              </a:rPr>
              <a:t>The architecture highlights early design decisions that will have a profound impact on all software engineering work that follows and, as important, on the ultimate success of the system as an operational entity.</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sz="2000" dirty="0">
                <a:effectLst/>
                <a:latin typeface="Palatino"/>
                <a:ea typeface="Times" panose="02020603050405020304" pitchFamily="18" charset="0"/>
                <a:cs typeface="Times New Roman" panose="02020603050405020304" pitchFamily="18" charset="0"/>
              </a:rPr>
              <a:t>Architecture “constitutes a relatively small, intellectually graspable model of how the system is structured and how its components work together”</a:t>
            </a:r>
            <a:endParaRPr lang="en-IN" sz="2000" dirty="0"/>
          </a:p>
        </p:txBody>
      </p:sp>
    </p:spTree>
    <p:extLst>
      <p:ext uri="{BB962C8B-B14F-4D97-AF65-F5344CB8AC3E}">
        <p14:creationId xmlns:p14="http://schemas.microsoft.com/office/powerpoint/2010/main" val="1425178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Architectural Design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725" y="3942685"/>
            <a:ext cx="1987984" cy="198798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21154"/>
          <a:stretch/>
        </p:blipFill>
        <p:spPr>
          <a:xfrm>
            <a:off x="226017" y="756047"/>
            <a:ext cx="2514600" cy="3189249"/>
          </a:xfrm>
          <a:prstGeom prst="rect">
            <a:avLst/>
          </a:prstGeom>
        </p:spPr>
      </p:pic>
      <p:sp>
        <p:nvSpPr>
          <p:cNvPr id="12" name="Content Placeholder 2"/>
          <p:cNvSpPr>
            <a:spLocks noGrp="1"/>
          </p:cNvSpPr>
          <p:nvPr>
            <p:ph idx="1"/>
          </p:nvPr>
        </p:nvSpPr>
        <p:spPr>
          <a:xfrm>
            <a:off x="3301670" y="1434966"/>
            <a:ext cx="8636330" cy="2088752"/>
          </a:xfrm>
        </p:spPr>
        <p:txBody>
          <a:bodyPr/>
          <a:lstStyle/>
          <a:p>
            <a:r>
              <a:rPr lang="en-US" b="1" dirty="0">
                <a:solidFill>
                  <a:srgbClr val="C00000"/>
                </a:solidFill>
              </a:rPr>
              <a:t>Large systems</a:t>
            </a:r>
            <a:r>
              <a:rPr lang="en-US" dirty="0"/>
              <a:t> are </a:t>
            </a:r>
            <a:r>
              <a:rPr lang="en-US" b="1" dirty="0">
                <a:solidFill>
                  <a:srgbClr val="C00000"/>
                </a:solidFill>
              </a:rPr>
              <a:t>decomposed</a:t>
            </a:r>
            <a:r>
              <a:rPr lang="en-US" dirty="0">
                <a:solidFill>
                  <a:srgbClr val="C00000"/>
                </a:solidFill>
              </a:rPr>
              <a:t> </a:t>
            </a:r>
            <a:r>
              <a:rPr lang="en-US" dirty="0"/>
              <a:t>into </a:t>
            </a:r>
            <a:r>
              <a:rPr lang="en-US" b="1" dirty="0">
                <a:solidFill>
                  <a:srgbClr val="C00000"/>
                </a:solidFill>
              </a:rPr>
              <a:t>subsystems</a:t>
            </a:r>
            <a:endParaRPr lang="en-IN" b="1" dirty="0">
              <a:solidFill>
                <a:srgbClr val="C00000"/>
              </a:solidFill>
            </a:endParaRPr>
          </a:p>
          <a:p>
            <a:r>
              <a:rPr lang="en-IN" b="1" dirty="0">
                <a:solidFill>
                  <a:srgbClr val="C00000"/>
                </a:solidFill>
              </a:rPr>
              <a:t>Sub-systems</a:t>
            </a:r>
            <a:r>
              <a:rPr lang="en-IN" dirty="0"/>
              <a:t> provide</a:t>
            </a:r>
            <a:r>
              <a:rPr lang="en-IN" b="1" dirty="0">
                <a:solidFill>
                  <a:srgbClr val="C00000"/>
                </a:solidFill>
              </a:rPr>
              <a:t> related services</a:t>
            </a:r>
          </a:p>
          <a:p>
            <a:r>
              <a:rPr lang="en-IN" dirty="0"/>
              <a:t>Initial design process includes</a:t>
            </a:r>
          </a:p>
          <a:p>
            <a:pPr lvl="1"/>
            <a:r>
              <a:rPr lang="en-IN" dirty="0"/>
              <a:t>Identifying sub-systems</a:t>
            </a:r>
          </a:p>
          <a:p>
            <a:pPr lvl="1"/>
            <a:r>
              <a:rPr lang="en-US" dirty="0"/>
              <a:t>Establishing a framework for sub-system control and communication</a:t>
            </a:r>
          </a:p>
        </p:txBody>
      </p:sp>
      <p:sp>
        <p:nvSpPr>
          <p:cNvPr id="15" name="Content Placeholder 2"/>
          <p:cNvSpPr txBox="1">
            <a:spLocks/>
          </p:cNvSpPr>
          <p:nvPr/>
        </p:nvSpPr>
        <p:spPr>
          <a:xfrm>
            <a:off x="3301670" y="4247485"/>
            <a:ext cx="8636330" cy="208875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Stakeholder Communication: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High-level presentation of system</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System Analysis: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Big effect on performance, reliability, maintainability and other –</a:t>
            </a:r>
            <a:r>
              <a:rPr kumimoji="0" lang="en-US" sz="2400" b="0" i="0" u="none" strike="noStrike" kern="1200" cap="none" spc="0" normalizeH="0" baseline="0" noProof="0" dirty="0" err="1">
                <a:ln>
                  <a:noFill/>
                </a:ln>
                <a:solidFill>
                  <a:srgbClr val="212121"/>
                </a:solidFill>
                <a:effectLst/>
                <a:uLnTx/>
                <a:uFillTx/>
                <a:latin typeface="Roboto Condensed"/>
                <a:ea typeface="+mn-ea"/>
                <a:cs typeface="+mn-cs"/>
              </a:rPr>
              <a:t>ilities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(Usability, Maintainability, Scalability, Reliability, Extensibility, Security, Portability)</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Large-scale Reuse:</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Similar requirements similar architecture</a:t>
            </a:r>
          </a:p>
        </p:txBody>
      </p:sp>
      <p:sp>
        <p:nvSpPr>
          <p:cNvPr id="16" name="Rectangle 15"/>
          <p:cNvSpPr/>
          <p:nvPr/>
        </p:nvSpPr>
        <p:spPr>
          <a:xfrm>
            <a:off x="3301670" y="3639373"/>
            <a:ext cx="448343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Why to document the Architecture?</a:t>
            </a:r>
          </a:p>
        </p:txBody>
      </p:sp>
      <p:cxnSp>
        <p:nvCxnSpPr>
          <p:cNvPr id="17" name="Straight Connector 16"/>
          <p:cNvCxnSpPr/>
          <p:nvPr/>
        </p:nvCxnSpPr>
        <p:spPr>
          <a:xfrm>
            <a:off x="5441597" y="4101038"/>
            <a:ext cx="6496403" cy="0"/>
          </a:xfrm>
          <a:prstGeom prst="line">
            <a:avLst/>
          </a:prstGeom>
        </p:spPr>
        <p:style>
          <a:lnRef idx="2">
            <a:schemeClr val="accent6"/>
          </a:lnRef>
          <a:fillRef idx="0">
            <a:schemeClr val="accent6"/>
          </a:fillRef>
          <a:effectRef idx="1">
            <a:schemeClr val="accent6"/>
          </a:effectRef>
          <a:fontRef idx="minor">
            <a:schemeClr val="tx1"/>
          </a:fontRef>
        </p:style>
      </p:cxnSp>
      <p:sp>
        <p:nvSpPr>
          <p:cNvPr id="19" name="Rectangle 18"/>
          <p:cNvSpPr/>
          <p:nvPr/>
        </p:nvSpPr>
        <p:spPr>
          <a:xfrm>
            <a:off x="3301670" y="857647"/>
            <a:ext cx="448343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Software Architecture &amp; Design</a:t>
            </a:r>
          </a:p>
        </p:txBody>
      </p:sp>
      <p:cxnSp>
        <p:nvCxnSpPr>
          <p:cNvPr id="20" name="Straight Connector 19"/>
          <p:cNvCxnSpPr/>
          <p:nvPr/>
        </p:nvCxnSpPr>
        <p:spPr>
          <a:xfrm>
            <a:off x="5441597" y="1319312"/>
            <a:ext cx="6496403"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3" name="Straight Connector 22"/>
          <p:cNvCxnSpPr/>
          <p:nvPr/>
        </p:nvCxnSpPr>
        <p:spPr>
          <a:xfrm>
            <a:off x="2921000" y="711201"/>
            <a:ext cx="0" cy="5892799"/>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940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22" presetClass="entr" presetSubtype="1"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22" presetClass="entr" presetSubtype="8"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22" presetClass="entr" presetSubtype="8"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Models</a:t>
            </a:r>
          </a:p>
        </p:txBody>
      </p:sp>
      <p:sp>
        <p:nvSpPr>
          <p:cNvPr id="3" name="Content Placeholder 2"/>
          <p:cNvSpPr>
            <a:spLocks noGrp="1"/>
          </p:cNvSpPr>
          <p:nvPr>
            <p:ph idx="1"/>
          </p:nvPr>
        </p:nvSpPr>
        <p:spPr>
          <a:xfrm>
            <a:off x="5723082" y="781958"/>
            <a:ext cx="6356227" cy="462642"/>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t>Has great </a:t>
            </a:r>
            <a:r>
              <a:rPr lang="en-US" b="1" dirty="0">
                <a:solidFill>
                  <a:srgbClr val="C00000"/>
                </a:solidFill>
              </a:rPr>
              <a:t>impact</a:t>
            </a:r>
            <a:r>
              <a:rPr lang="en-US" dirty="0">
                <a:solidFill>
                  <a:srgbClr val="C00000"/>
                </a:solidFill>
              </a:rPr>
              <a:t> </a:t>
            </a:r>
            <a:r>
              <a:rPr lang="en-US" dirty="0"/>
              <a:t>on </a:t>
            </a:r>
            <a:r>
              <a:rPr lang="en-US" b="1" dirty="0">
                <a:solidFill>
                  <a:srgbClr val="C00000"/>
                </a:solidFill>
              </a:rPr>
              <a:t>testing</a:t>
            </a:r>
            <a:r>
              <a:rPr lang="en-US" dirty="0">
                <a:solidFill>
                  <a:srgbClr val="C00000"/>
                </a:solidFill>
              </a:rPr>
              <a:t> </a:t>
            </a:r>
            <a:r>
              <a:rPr lang="en-US" dirty="0"/>
              <a:t>and </a:t>
            </a:r>
            <a:r>
              <a:rPr lang="en-US" b="1" dirty="0">
                <a:solidFill>
                  <a:srgbClr val="C00000"/>
                </a:solidFill>
              </a:rPr>
              <a:t>maintenance</a:t>
            </a:r>
          </a:p>
        </p:txBody>
      </p:sp>
      <p:sp>
        <p:nvSpPr>
          <p:cNvPr id="4" name="Isosceles Triangle 3"/>
          <p:cNvSpPr/>
          <p:nvPr/>
        </p:nvSpPr>
        <p:spPr>
          <a:xfrm>
            <a:off x="3848149" y="2486827"/>
            <a:ext cx="4800600" cy="3352800"/>
          </a:xfrm>
          <a:prstGeom prst="triangle">
            <a:avLst/>
          </a:prstGeom>
          <a:ln w="28575"/>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5" name="TextBox 4"/>
          <p:cNvSpPr txBox="1"/>
          <p:nvPr/>
        </p:nvSpPr>
        <p:spPr>
          <a:xfrm>
            <a:off x="5030808" y="5361437"/>
            <a:ext cx="2435283"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Data/Class Design</a:t>
            </a:r>
          </a:p>
        </p:txBody>
      </p:sp>
      <p:sp>
        <p:nvSpPr>
          <p:cNvPr id="6" name="TextBox 5"/>
          <p:cNvSpPr txBox="1"/>
          <p:nvPr/>
        </p:nvSpPr>
        <p:spPr>
          <a:xfrm>
            <a:off x="4867528" y="4823447"/>
            <a:ext cx="2761846"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Architectural Design</a:t>
            </a:r>
          </a:p>
        </p:txBody>
      </p:sp>
      <p:sp>
        <p:nvSpPr>
          <p:cNvPr id="7" name="TextBox 6"/>
          <p:cNvSpPr txBox="1"/>
          <p:nvPr/>
        </p:nvSpPr>
        <p:spPr>
          <a:xfrm>
            <a:off x="5121568" y="4252072"/>
            <a:ext cx="225375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Interface Design</a:t>
            </a:r>
          </a:p>
        </p:txBody>
      </p:sp>
      <p:sp>
        <p:nvSpPr>
          <p:cNvPr id="8" name="TextBox 7"/>
          <p:cNvSpPr txBox="1"/>
          <p:nvPr/>
        </p:nvSpPr>
        <p:spPr>
          <a:xfrm>
            <a:off x="5515054" y="3381302"/>
            <a:ext cx="1450974"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212121"/>
                </a:solidFill>
                <a:effectLst/>
                <a:uLnTx/>
                <a:uFillTx/>
                <a:latin typeface="Roboto Condensed"/>
                <a:ea typeface="+mn-ea"/>
                <a:cs typeface="+mn-cs"/>
              </a:rPr>
              <a:t>Procedural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212121"/>
                </a:solidFill>
                <a:effectLst/>
                <a:uLnTx/>
                <a:uFillTx/>
                <a:latin typeface="Roboto Condensed"/>
                <a:ea typeface="+mn-ea"/>
                <a:cs typeface="+mn-cs"/>
              </a:rPr>
              <a:t>Design</a:t>
            </a:r>
          </a:p>
        </p:txBody>
      </p:sp>
      <p:cxnSp>
        <p:nvCxnSpPr>
          <p:cNvPr id="9" name="Straight Connector 8"/>
          <p:cNvCxnSpPr/>
          <p:nvPr/>
        </p:nvCxnSpPr>
        <p:spPr>
          <a:xfrm>
            <a:off x="5026265" y="4218312"/>
            <a:ext cx="2479484" cy="0"/>
          </a:xfrm>
          <a:prstGeom prst="line">
            <a:avLst/>
          </a:prstGeom>
          <a:ln w="28575"/>
        </p:spPr>
        <p:style>
          <a:lnRef idx="2">
            <a:schemeClr val="accent6"/>
          </a:lnRef>
          <a:fillRef idx="1">
            <a:schemeClr val="lt1"/>
          </a:fillRef>
          <a:effectRef idx="0">
            <a:schemeClr val="accent6"/>
          </a:effectRef>
          <a:fontRef idx="minor">
            <a:schemeClr val="dk1"/>
          </a:fontRef>
        </p:style>
      </p:cxnSp>
      <p:cxnSp>
        <p:nvCxnSpPr>
          <p:cNvPr id="10" name="Straight Connector 9"/>
          <p:cNvCxnSpPr/>
          <p:nvPr/>
        </p:nvCxnSpPr>
        <p:spPr>
          <a:xfrm>
            <a:off x="4610149" y="4772827"/>
            <a:ext cx="3276600" cy="0"/>
          </a:xfrm>
          <a:prstGeom prst="line">
            <a:avLst/>
          </a:prstGeom>
          <a:ln w="28575"/>
        </p:spPr>
        <p:style>
          <a:lnRef idx="2">
            <a:schemeClr val="accent6"/>
          </a:lnRef>
          <a:fillRef idx="1">
            <a:schemeClr val="lt1"/>
          </a:fillRef>
          <a:effectRef idx="0">
            <a:schemeClr val="accent6"/>
          </a:effectRef>
          <a:fontRef idx="minor">
            <a:schemeClr val="dk1"/>
          </a:fontRef>
        </p:style>
      </p:cxnSp>
      <p:cxnSp>
        <p:nvCxnSpPr>
          <p:cNvPr id="11" name="Straight Connector 10"/>
          <p:cNvCxnSpPr/>
          <p:nvPr/>
        </p:nvCxnSpPr>
        <p:spPr>
          <a:xfrm>
            <a:off x="4218132" y="5317244"/>
            <a:ext cx="4049617" cy="0"/>
          </a:xfrm>
          <a:prstGeom prst="line">
            <a:avLst/>
          </a:prstGeom>
          <a:ln w="28575"/>
        </p:spPr>
        <p:style>
          <a:lnRef idx="2">
            <a:schemeClr val="accent6"/>
          </a:lnRef>
          <a:fillRef idx="1">
            <a:schemeClr val="lt1"/>
          </a:fillRef>
          <a:effectRef idx="0">
            <a:schemeClr val="accent6"/>
          </a:effectRef>
          <a:fontRef idx="minor">
            <a:schemeClr val="dk1"/>
          </a:fontRef>
        </p:style>
      </p:cxnSp>
      <p:cxnSp>
        <p:nvCxnSpPr>
          <p:cNvPr id="12" name="Straight Connector 11"/>
          <p:cNvCxnSpPr/>
          <p:nvPr/>
        </p:nvCxnSpPr>
        <p:spPr>
          <a:xfrm>
            <a:off x="7545146" y="4199445"/>
            <a:ext cx="453476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17741" y="4772827"/>
            <a:ext cx="406216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5316" y="5300423"/>
            <a:ext cx="369459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71036" y="5823102"/>
            <a:ext cx="330887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82381" y="5400571"/>
            <a:ext cx="1497525"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Data Structure</a:t>
            </a:r>
          </a:p>
        </p:txBody>
      </p:sp>
      <p:sp>
        <p:nvSpPr>
          <p:cNvPr id="17" name="TextBox 16"/>
          <p:cNvSpPr txBox="1"/>
          <p:nvPr/>
        </p:nvSpPr>
        <p:spPr>
          <a:xfrm>
            <a:off x="8269247" y="4867171"/>
            <a:ext cx="3810659"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Relationship among structural elements</a:t>
            </a:r>
          </a:p>
        </p:txBody>
      </p:sp>
      <p:sp>
        <p:nvSpPr>
          <p:cNvPr id="18" name="TextBox 17"/>
          <p:cNvSpPr txBox="1"/>
          <p:nvPr/>
        </p:nvSpPr>
        <p:spPr>
          <a:xfrm>
            <a:off x="9290361" y="4293789"/>
            <a:ext cx="2789545"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Human computer interaction</a:t>
            </a:r>
          </a:p>
        </p:txBody>
      </p:sp>
      <p:sp>
        <p:nvSpPr>
          <p:cNvPr id="19" name="TextBox 18"/>
          <p:cNvSpPr txBox="1"/>
          <p:nvPr/>
        </p:nvSpPr>
        <p:spPr>
          <a:xfrm>
            <a:off x="7535072" y="3751467"/>
            <a:ext cx="4544834"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Procedural description of Software components</a:t>
            </a:r>
          </a:p>
        </p:txBody>
      </p:sp>
      <p:sp>
        <p:nvSpPr>
          <p:cNvPr id="40" name="Rectangle 39"/>
          <p:cNvSpPr/>
          <p:nvPr/>
        </p:nvSpPr>
        <p:spPr>
          <a:xfrm>
            <a:off x="4782603" y="304727"/>
            <a:ext cx="7379368" cy="3693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It is </a:t>
            </a:r>
            <a:r>
              <a:rPr kumimoji="0" lang="en-US" sz="1800" b="1" i="0" u="none" strike="noStrike" kern="1200" cap="none" spc="0" normalizeH="0" baseline="0" noProof="0" dirty="0">
                <a:ln>
                  <a:noFill/>
                </a:ln>
                <a:solidFill>
                  <a:srgbClr val="C00000"/>
                </a:solidFill>
                <a:effectLst/>
                <a:uLnTx/>
                <a:uFillTx/>
                <a:latin typeface="Roboto Condensed"/>
                <a:ea typeface="+mn-ea"/>
                <a:cs typeface="+mn-cs"/>
              </a:rPr>
              <a:t>creative</a:t>
            </a:r>
            <a:r>
              <a:rPr kumimoji="0" lang="en-US" sz="18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activity. It is most </a:t>
            </a:r>
            <a:r>
              <a:rPr kumimoji="0" lang="en-US" sz="1800" b="1" i="0" u="none" strike="noStrike" kern="1200" cap="none" spc="0" normalizeH="0" baseline="0" noProof="0" dirty="0">
                <a:ln>
                  <a:noFill/>
                </a:ln>
                <a:solidFill>
                  <a:srgbClr val="C00000"/>
                </a:solidFill>
                <a:effectLst/>
                <a:uLnTx/>
                <a:uFillTx/>
                <a:latin typeface="Roboto Condensed"/>
                <a:ea typeface="+mn-ea"/>
                <a:cs typeface="+mn-cs"/>
              </a:rPr>
              <a:t>critical activity</a:t>
            </a: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 during system development</a:t>
            </a:r>
          </a:p>
        </p:txBody>
      </p:sp>
      <p:sp>
        <p:nvSpPr>
          <p:cNvPr id="41" name="TextBox 40"/>
          <p:cNvSpPr txBox="1"/>
          <p:nvPr/>
        </p:nvSpPr>
        <p:spPr>
          <a:xfrm>
            <a:off x="67013" y="1173533"/>
            <a:ext cx="343824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Scenario-based elements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Use cases - text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Use-case diagrams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Activity diagrams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212121"/>
                </a:solidFill>
                <a:effectLst/>
                <a:uLnTx/>
                <a:uFillTx/>
                <a:latin typeface="Roboto Condensed"/>
                <a:ea typeface="+mn-ea"/>
                <a:cs typeface="+mn-cs"/>
              </a:rPr>
              <a:t>Swimlane</a:t>
            </a: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 diagrams</a:t>
            </a:r>
          </a:p>
        </p:txBody>
      </p:sp>
      <p:sp>
        <p:nvSpPr>
          <p:cNvPr id="42" name="Rectangle 41"/>
          <p:cNvSpPr/>
          <p:nvPr/>
        </p:nvSpPr>
        <p:spPr>
          <a:xfrm>
            <a:off x="5723082" y="1681316"/>
            <a:ext cx="6356227"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Design document forms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reference for later phases</a:t>
            </a:r>
          </a:p>
        </p:txBody>
      </p:sp>
      <p:sp>
        <p:nvSpPr>
          <p:cNvPr id="43" name="TextBox 42"/>
          <p:cNvSpPr txBox="1"/>
          <p:nvPr/>
        </p:nvSpPr>
        <p:spPr>
          <a:xfrm>
            <a:off x="67013" y="2750253"/>
            <a:ext cx="3438240"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Flow-oriented elements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Data flow diagrams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Control-flow diagrams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Processing narratives</a:t>
            </a:r>
          </a:p>
        </p:txBody>
      </p:sp>
      <p:sp>
        <p:nvSpPr>
          <p:cNvPr id="44" name="TextBox 43"/>
          <p:cNvSpPr txBox="1"/>
          <p:nvPr/>
        </p:nvSpPr>
        <p:spPr>
          <a:xfrm>
            <a:off x="67013" y="4039850"/>
            <a:ext cx="343824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Behavioral elements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State diagrams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Sequence diagrams</a:t>
            </a:r>
          </a:p>
        </p:txBody>
      </p:sp>
      <p:sp>
        <p:nvSpPr>
          <p:cNvPr id="45" name="TextBox 44"/>
          <p:cNvSpPr txBox="1"/>
          <p:nvPr/>
        </p:nvSpPr>
        <p:spPr>
          <a:xfrm>
            <a:off x="67013" y="5045710"/>
            <a:ext cx="343824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Class-based elements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Class diagrams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Analysis packages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CRC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212121"/>
                </a:solidFill>
                <a:effectLst/>
                <a:uLnTx/>
                <a:uFillTx/>
                <a:latin typeface="Roboto Condensed"/>
                <a:ea typeface="+mn-ea"/>
                <a:cs typeface="+mn-cs"/>
              </a:rPr>
              <a:t>Collabortion</a:t>
            </a: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 diagrams</a:t>
            </a:r>
          </a:p>
        </p:txBody>
      </p:sp>
      <p:sp>
        <p:nvSpPr>
          <p:cNvPr id="46" name="Rectangle 45"/>
          <p:cNvSpPr/>
          <p:nvPr/>
        </p:nvSpPr>
        <p:spPr>
          <a:xfrm>
            <a:off x="67013" y="733832"/>
            <a:ext cx="343824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Analysis Models</a:t>
            </a:r>
            <a:endParaRPr kumimoji="0" lang="en-US" sz="2400" b="1" i="0" u="none" strike="noStrike" kern="1200" cap="none" spc="0" normalizeH="0" baseline="0" noProof="0" dirty="0">
              <a:ln>
                <a:noFill/>
              </a:ln>
              <a:solidFill>
                <a:srgbClr val="C00000"/>
              </a:solidFill>
              <a:effectLst/>
              <a:uLnTx/>
              <a:uFillTx/>
              <a:latin typeface="Roboto Condensed"/>
              <a:ea typeface="+mn-ea"/>
              <a:cs typeface="+mn-cs"/>
            </a:endParaRPr>
          </a:p>
        </p:txBody>
      </p:sp>
      <p:cxnSp>
        <p:nvCxnSpPr>
          <p:cNvPr id="48" name="Straight Arrow Connector 47"/>
          <p:cNvCxnSpPr>
            <a:stCxn id="41" idx="3"/>
          </p:cNvCxnSpPr>
          <p:nvPr/>
        </p:nvCxnSpPr>
        <p:spPr>
          <a:xfrm>
            <a:off x="3505253" y="1958363"/>
            <a:ext cx="1362275" cy="25120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a:stCxn id="43" idx="3"/>
          </p:cNvCxnSpPr>
          <p:nvPr/>
        </p:nvCxnSpPr>
        <p:spPr>
          <a:xfrm>
            <a:off x="3505253" y="3396584"/>
            <a:ext cx="2009801" cy="868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p:cNvCxnSpPr>
            <a:stCxn id="43" idx="3"/>
          </p:cNvCxnSpPr>
          <p:nvPr/>
        </p:nvCxnSpPr>
        <p:spPr>
          <a:xfrm>
            <a:off x="3505253" y="3396584"/>
            <a:ext cx="1362275" cy="107381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a:stCxn id="43" idx="3"/>
          </p:cNvCxnSpPr>
          <p:nvPr/>
        </p:nvCxnSpPr>
        <p:spPr>
          <a:xfrm>
            <a:off x="3505253" y="3396584"/>
            <a:ext cx="921604" cy="16491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7" name="Straight Arrow Connector 56"/>
          <p:cNvCxnSpPr>
            <a:stCxn id="44" idx="3"/>
          </p:cNvCxnSpPr>
          <p:nvPr/>
        </p:nvCxnSpPr>
        <p:spPr>
          <a:xfrm flipV="1">
            <a:off x="3505253" y="3483429"/>
            <a:ext cx="2009801" cy="106425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9" name="Straight Arrow Connector 58"/>
          <p:cNvCxnSpPr>
            <a:stCxn id="44" idx="3"/>
          </p:cNvCxnSpPr>
          <p:nvPr/>
        </p:nvCxnSpPr>
        <p:spPr>
          <a:xfrm flipV="1">
            <a:off x="3505253" y="4470401"/>
            <a:ext cx="1277350" cy="77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Straight Arrow Connector 60"/>
          <p:cNvCxnSpPr>
            <a:stCxn id="45" idx="3"/>
          </p:cNvCxnSpPr>
          <p:nvPr/>
        </p:nvCxnSpPr>
        <p:spPr>
          <a:xfrm flipV="1">
            <a:off x="3505253" y="5045710"/>
            <a:ext cx="921604" cy="7848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p:cNvCxnSpPr>
            <a:stCxn id="45" idx="3"/>
          </p:cNvCxnSpPr>
          <p:nvPr/>
        </p:nvCxnSpPr>
        <p:spPr>
          <a:xfrm flipV="1">
            <a:off x="3505253" y="5573486"/>
            <a:ext cx="500690" cy="2570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760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22" presetClass="entr" presetSubtype="8"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22" presetClass="entr" presetSubtype="8"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par>
                                <p:cTn id="68" presetID="22" presetClass="entr" presetSubtype="8"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left)">
                                      <p:cBhvr>
                                        <p:cTn id="95" dur="500"/>
                                        <p:tgtEl>
                                          <p:spTgt spid="4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ipe(left)">
                                      <p:cBhvr>
                                        <p:cTn id="105" dur="500"/>
                                        <p:tgtEl>
                                          <p:spTgt spid="5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left)">
                                      <p:cBhvr>
                                        <p:cTn id="110" dur="500"/>
                                        <p:tgtEl>
                                          <p:spTgt spid="5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57"/>
                                        </p:tgtEl>
                                        <p:attrNameLst>
                                          <p:attrName>style.visibility</p:attrName>
                                        </p:attrNameLst>
                                      </p:cBhvr>
                                      <p:to>
                                        <p:strVal val="visible"/>
                                      </p:to>
                                    </p:set>
                                    <p:animEffect transition="in" filter="wipe(left)">
                                      <p:cBhvr>
                                        <p:cTn id="115" dur="500"/>
                                        <p:tgtEl>
                                          <p:spTgt spid="5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59"/>
                                        </p:tgtEl>
                                        <p:attrNameLst>
                                          <p:attrName>style.visibility</p:attrName>
                                        </p:attrNameLst>
                                      </p:cBhvr>
                                      <p:to>
                                        <p:strVal val="visible"/>
                                      </p:to>
                                    </p:set>
                                    <p:animEffect transition="in" filter="wipe(left)">
                                      <p:cBhvr>
                                        <p:cTn id="120" dur="500"/>
                                        <p:tgtEl>
                                          <p:spTgt spid="5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61"/>
                                        </p:tgtEl>
                                        <p:attrNameLst>
                                          <p:attrName>style.visibility</p:attrName>
                                        </p:attrNameLst>
                                      </p:cBhvr>
                                      <p:to>
                                        <p:strVal val="visible"/>
                                      </p:to>
                                    </p:set>
                                    <p:animEffect transition="in" filter="wipe(left)">
                                      <p:cBhvr>
                                        <p:cTn id="125" dur="500"/>
                                        <p:tgtEl>
                                          <p:spTgt spid="6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wipe(left)">
                                      <p:cBhvr>
                                        <p:cTn id="13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p:bldP spid="6" grpId="0"/>
      <p:bldP spid="7" grpId="0"/>
      <p:bldP spid="8" grpId="0"/>
      <p:bldP spid="16" grpId="0"/>
      <p:bldP spid="17" grpId="0"/>
      <p:bldP spid="18" grpId="0"/>
      <p:bldP spid="19" grpId="0"/>
      <p:bldP spid="40" grpId="0"/>
      <p:bldP spid="41" grpId="0" animBg="1"/>
      <p:bldP spid="42" grpId="0" animBg="1"/>
      <p:bldP spid="43" grpId="0" animBg="1"/>
      <p:bldP spid="44" grpId="0" animBg="1"/>
      <p:bldP spid="45" grpId="0" animBg="1"/>
      <p:bldP spid="4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&amp; Design</a:t>
            </a:r>
          </a:p>
        </p:txBody>
      </p:sp>
      <p:sp>
        <p:nvSpPr>
          <p:cNvPr id="4" name="Content Placeholder 3"/>
          <p:cNvSpPr>
            <a:spLocks noGrp="1"/>
          </p:cNvSpPr>
          <p:nvPr>
            <p:ph idx="1"/>
          </p:nvPr>
        </p:nvSpPr>
        <p:spPr>
          <a:xfrm>
            <a:off x="258183" y="4353041"/>
            <a:ext cx="7412618" cy="2012424"/>
          </a:xfrm>
        </p:spPr>
        <p:txBody>
          <a:bodyPr/>
          <a:lstStyle/>
          <a:p>
            <a:r>
              <a:rPr lang="en-IN" dirty="0"/>
              <a:t>Representations of software architecture are an </a:t>
            </a:r>
            <a:r>
              <a:rPr lang="en-IN" b="1" dirty="0">
                <a:solidFill>
                  <a:srgbClr val="C00000"/>
                </a:solidFill>
              </a:rPr>
              <a:t>enabler for communication between all parties</a:t>
            </a:r>
            <a:r>
              <a:rPr lang="en-IN" dirty="0">
                <a:solidFill>
                  <a:srgbClr val="FF0000"/>
                </a:solidFill>
              </a:rPr>
              <a:t> </a:t>
            </a:r>
            <a:r>
              <a:rPr lang="en-IN" dirty="0"/>
              <a:t>(stakeholders).</a:t>
            </a:r>
          </a:p>
          <a:p>
            <a:r>
              <a:rPr lang="en-IN" dirty="0"/>
              <a:t>Architecture “constitutes a relatively small, intellectually graspable model of how the system is structured and how its components work together”</a:t>
            </a:r>
          </a:p>
          <a:p>
            <a:endParaRPr lang="en-US" dirty="0"/>
          </a:p>
        </p:txBody>
      </p:sp>
      <p:sp>
        <p:nvSpPr>
          <p:cNvPr id="5" name="Cloud Callout 4"/>
          <p:cNvSpPr/>
          <p:nvPr/>
        </p:nvSpPr>
        <p:spPr>
          <a:xfrm>
            <a:off x="8275882" y="3110327"/>
            <a:ext cx="3603135" cy="1359465"/>
          </a:xfrm>
          <a:prstGeom prst="cloudCallout">
            <a:avLst>
              <a:gd name="adj1" fmla="val 8775"/>
              <a:gd name="adj2" fmla="val -89773"/>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Marry in haste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repent at leisure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00" y="12544"/>
            <a:ext cx="3975100" cy="3097783"/>
          </a:xfrm>
          <a:prstGeom prst="rect">
            <a:avLst/>
          </a:prstGeom>
        </p:spPr>
      </p:pic>
      <p:sp>
        <p:nvSpPr>
          <p:cNvPr id="8" name="Rounded Rectangular Callout 7"/>
          <p:cNvSpPr/>
          <p:nvPr/>
        </p:nvSpPr>
        <p:spPr>
          <a:xfrm>
            <a:off x="8801100" y="4787900"/>
            <a:ext cx="3060700" cy="856919"/>
          </a:xfrm>
          <a:prstGeom prst="wedgeRoundRectCallout">
            <a:avLst>
              <a:gd name="adj1" fmla="val -38676"/>
              <a:gd name="adj2" fmla="val -13635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True for Software Architecture Design</a:t>
            </a:r>
          </a:p>
        </p:txBody>
      </p:sp>
      <p:cxnSp>
        <p:nvCxnSpPr>
          <p:cNvPr id="9" name="Straight Connector 8"/>
          <p:cNvCxnSpPr/>
          <p:nvPr/>
        </p:nvCxnSpPr>
        <p:spPr>
          <a:xfrm>
            <a:off x="7950200" y="711201"/>
            <a:ext cx="0" cy="5892799"/>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258182" y="913700"/>
            <a:ext cx="7412618"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212121"/>
                </a:solidFill>
                <a:effectLst/>
                <a:uLnTx/>
                <a:uFillTx/>
                <a:latin typeface="Roboto Condensed"/>
                <a:ea typeface="+mn-ea"/>
                <a:cs typeface="+mn-cs"/>
              </a:rPr>
              <a:t>Architectural design represents the </a:t>
            </a:r>
            <a:r>
              <a:rPr kumimoji="0" lang="en-IN" sz="2400" b="1" i="0" u="none" strike="noStrike" kern="1200" cap="none" spc="0" normalizeH="0" baseline="0" noProof="0" dirty="0">
                <a:ln>
                  <a:noFill/>
                </a:ln>
                <a:solidFill>
                  <a:srgbClr val="C00000"/>
                </a:solidFill>
                <a:effectLst/>
                <a:uLnTx/>
                <a:uFillTx/>
                <a:latin typeface="Roboto Condensed"/>
                <a:ea typeface="+mn-ea"/>
                <a:cs typeface="+mn-cs"/>
              </a:rPr>
              <a:t>structure of data and program components</a:t>
            </a:r>
            <a:endParaRPr kumimoji="0" lang="en-IN" sz="24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11" name="Rectangle 10"/>
          <p:cNvSpPr/>
          <p:nvPr/>
        </p:nvSpPr>
        <p:spPr>
          <a:xfrm>
            <a:off x="3073255" y="1941992"/>
            <a:ext cx="16385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212121"/>
                </a:solidFill>
                <a:effectLst/>
                <a:uLnTx/>
                <a:uFillTx/>
                <a:latin typeface="Roboto Condensed"/>
                <a:ea typeface="+mn-ea"/>
                <a:cs typeface="+mn-cs"/>
              </a:rPr>
              <a:t>It considers</a:t>
            </a:r>
          </a:p>
        </p:txBody>
      </p:sp>
      <p:sp>
        <p:nvSpPr>
          <p:cNvPr id="13" name="Rectangle 12"/>
          <p:cNvSpPr/>
          <p:nvPr/>
        </p:nvSpPr>
        <p:spPr>
          <a:xfrm>
            <a:off x="254090" y="2441757"/>
            <a:ext cx="7416710" cy="415498"/>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100" b="1" i="0" u="none" strike="noStrike" kern="1200" cap="none" spc="0" normalizeH="0" baseline="0" noProof="0" dirty="0">
                <a:ln>
                  <a:noFill/>
                </a:ln>
                <a:solidFill>
                  <a:srgbClr val="C00000"/>
                </a:solidFill>
                <a:effectLst/>
                <a:uLnTx/>
                <a:uFillTx/>
                <a:latin typeface="Roboto Condensed"/>
                <a:ea typeface="+mn-ea"/>
                <a:cs typeface="+mn-cs"/>
              </a:rPr>
              <a:t>Architectural style</a:t>
            </a:r>
            <a:r>
              <a:rPr kumimoji="0" lang="en-IN" sz="2100" b="0" i="0" u="none" strike="noStrike" kern="1200" cap="none" spc="0" normalizeH="0" baseline="0" noProof="0" dirty="0">
                <a:ln>
                  <a:noFill/>
                </a:ln>
                <a:solidFill>
                  <a:srgbClr val="FF0000"/>
                </a:solidFill>
                <a:effectLst/>
                <a:uLnTx/>
                <a:uFillTx/>
                <a:latin typeface="Roboto Condensed"/>
                <a:ea typeface="+mn-ea"/>
                <a:cs typeface="+mn-cs"/>
              </a:rPr>
              <a:t> </a:t>
            </a:r>
            <a:r>
              <a:rPr kumimoji="0" lang="en-IN" sz="2100" b="0" i="0" u="none" strike="noStrike" kern="1200" cap="none" spc="0" normalizeH="0" baseline="0" noProof="0" dirty="0">
                <a:ln>
                  <a:noFill/>
                </a:ln>
                <a:solidFill>
                  <a:srgbClr val="212121"/>
                </a:solidFill>
                <a:effectLst/>
                <a:uLnTx/>
                <a:uFillTx/>
                <a:latin typeface="Roboto Condensed"/>
                <a:ea typeface="+mn-ea"/>
                <a:cs typeface="+mn-cs"/>
              </a:rPr>
              <a:t>that the system will take</a:t>
            </a:r>
            <a:endParaRPr kumimoji="0" lang="en-US" sz="21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14" name="Rectangle 13"/>
          <p:cNvSpPr/>
          <p:nvPr/>
        </p:nvSpPr>
        <p:spPr>
          <a:xfrm>
            <a:off x="254090" y="2971653"/>
            <a:ext cx="7416710" cy="40011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C00000"/>
                </a:solidFill>
                <a:effectLst/>
                <a:uLnTx/>
                <a:uFillTx/>
                <a:latin typeface="Roboto Condensed"/>
                <a:ea typeface="+mn-ea"/>
                <a:cs typeface="+mn-cs"/>
              </a:rPr>
              <a:t>Structure</a:t>
            </a:r>
            <a:r>
              <a:rPr kumimoji="0" lang="en-IN" sz="20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000" b="0" i="0" u="none" strike="noStrike" kern="1200" cap="none" spc="0" normalizeH="0" baseline="0" noProof="0" dirty="0">
                <a:ln>
                  <a:noFill/>
                </a:ln>
                <a:solidFill>
                  <a:srgbClr val="212121"/>
                </a:solidFill>
                <a:effectLst/>
                <a:uLnTx/>
                <a:uFillTx/>
                <a:latin typeface="Roboto Condensed"/>
                <a:ea typeface="+mn-ea"/>
                <a:cs typeface="+mn-cs"/>
              </a:rPr>
              <a:t>and </a:t>
            </a:r>
            <a:r>
              <a:rPr kumimoji="0" lang="en-IN" sz="2000" b="1" i="0" u="none" strike="noStrike" kern="1200" cap="none" spc="0" normalizeH="0" baseline="0" noProof="0" dirty="0">
                <a:ln>
                  <a:noFill/>
                </a:ln>
                <a:solidFill>
                  <a:srgbClr val="C00000"/>
                </a:solidFill>
                <a:effectLst/>
                <a:uLnTx/>
                <a:uFillTx/>
                <a:latin typeface="Roboto Condensed"/>
                <a:ea typeface="+mn-ea"/>
                <a:cs typeface="+mn-cs"/>
              </a:rPr>
              <a:t>properties</a:t>
            </a:r>
            <a:r>
              <a:rPr kumimoji="0" lang="en-IN" sz="20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000" b="0" i="0" u="none" strike="noStrike" kern="1200" cap="none" spc="0" normalizeH="0" baseline="0" noProof="0" dirty="0">
                <a:ln>
                  <a:noFill/>
                </a:ln>
                <a:solidFill>
                  <a:srgbClr val="212121"/>
                </a:solidFill>
                <a:effectLst/>
                <a:uLnTx/>
                <a:uFillTx/>
                <a:latin typeface="Roboto Condensed"/>
                <a:ea typeface="+mn-ea"/>
                <a:cs typeface="+mn-cs"/>
              </a:rPr>
              <a:t>of the </a:t>
            </a:r>
            <a:r>
              <a:rPr kumimoji="0" lang="en-IN" sz="2000" b="1" i="0" u="none" strike="noStrike" kern="1200" cap="none" spc="0" normalizeH="0" baseline="0" noProof="0" dirty="0">
                <a:ln>
                  <a:noFill/>
                </a:ln>
                <a:solidFill>
                  <a:srgbClr val="C00000"/>
                </a:solidFill>
                <a:effectLst/>
                <a:uLnTx/>
                <a:uFillTx/>
                <a:latin typeface="Roboto Condensed"/>
                <a:ea typeface="+mn-ea"/>
                <a:cs typeface="+mn-cs"/>
              </a:rPr>
              <a:t>components</a:t>
            </a:r>
            <a:r>
              <a:rPr kumimoji="0" lang="en-IN" sz="20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000" b="0" i="0" u="none" strike="noStrike" kern="1200" cap="none" spc="0" normalizeH="0" baseline="0" noProof="0" dirty="0">
                <a:ln>
                  <a:noFill/>
                </a:ln>
                <a:solidFill>
                  <a:srgbClr val="212121"/>
                </a:solidFill>
                <a:effectLst/>
                <a:uLnTx/>
                <a:uFillTx/>
                <a:latin typeface="Roboto Condensed"/>
                <a:ea typeface="+mn-ea"/>
                <a:cs typeface="+mn-cs"/>
              </a:rPr>
              <a:t>that constitute the system</a:t>
            </a:r>
            <a:endParaRPr kumimoji="0" lang="en-US" sz="20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15" name="Rectangle 14"/>
          <p:cNvSpPr/>
          <p:nvPr/>
        </p:nvSpPr>
        <p:spPr>
          <a:xfrm>
            <a:off x="254089" y="3513359"/>
            <a:ext cx="7416711" cy="369332"/>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Interrelationships</a:t>
            </a:r>
            <a:r>
              <a:rPr kumimoji="0" lang="en-IN" sz="18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1800" b="0" i="0" u="none" strike="noStrike" kern="1200" cap="none" spc="0" normalizeH="0" baseline="0" noProof="0" dirty="0">
                <a:ln>
                  <a:noFill/>
                </a:ln>
                <a:solidFill>
                  <a:srgbClr val="212121"/>
                </a:solidFill>
                <a:effectLst/>
                <a:uLnTx/>
                <a:uFillTx/>
                <a:latin typeface="Roboto Condensed"/>
                <a:ea typeface="+mn-ea"/>
                <a:cs typeface="+mn-cs"/>
              </a:rPr>
              <a:t>that occur among all architectural components of a system</a:t>
            </a:r>
          </a:p>
        </p:txBody>
      </p:sp>
    </p:spTree>
    <p:extLst>
      <p:ext uri="{BB962C8B-B14F-4D97-AF65-F5344CB8AC3E}">
        <p14:creationId xmlns:p14="http://schemas.microsoft.com/office/powerpoint/2010/main" val="405990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22" presetClass="entr" presetSubtype="1"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8" grpId="0" animBg="1"/>
      <p:bldP spid="10" grpId="0" animBg="1"/>
      <p:bldP spid="11" grpId="0"/>
      <p:bldP spid="13" grpId="0" animBg="1"/>
      <p:bldP spid="14" grpId="0" animBg="1"/>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3.6 Data Design</a:t>
            </a:r>
          </a:p>
        </p:txBody>
      </p:sp>
      <p:sp>
        <p:nvSpPr>
          <p:cNvPr id="3" name="Content Placeholder 2"/>
          <p:cNvSpPr>
            <a:spLocks noGrp="1"/>
          </p:cNvSpPr>
          <p:nvPr>
            <p:ph idx="1"/>
          </p:nvPr>
        </p:nvSpPr>
        <p:spPr>
          <a:xfrm>
            <a:off x="1024128" y="1692067"/>
            <a:ext cx="9720073" cy="4617293"/>
          </a:xfrm>
        </p:spPr>
        <p:txBody>
          <a:bodyPr>
            <a:normAutofit lnSpcReduction="10000"/>
          </a:bodyPr>
          <a:lstStyle/>
          <a:p>
            <a:pPr lvl="0" algn="just"/>
            <a:r>
              <a:rPr lang="en-US" dirty="0"/>
              <a:t>Data design is basically the model of data that is represented at the high level of abstraction.</a:t>
            </a:r>
          </a:p>
          <a:p>
            <a:pPr lvl="0" algn="just"/>
            <a:r>
              <a:rPr lang="en-US" dirty="0"/>
              <a:t>The data design is then progressively refined to create implementation specific representations.</a:t>
            </a:r>
          </a:p>
          <a:p>
            <a:pPr lvl="0" algn="just"/>
            <a:r>
              <a:rPr lang="en-US" dirty="0"/>
              <a:t>Various elements of data design are</a:t>
            </a:r>
          </a:p>
          <a:p>
            <a:pPr algn="just"/>
            <a:r>
              <a:rPr lang="en-US" dirty="0"/>
              <a:t>o </a:t>
            </a:r>
            <a:r>
              <a:rPr lang="en-US" b="1" dirty="0"/>
              <a:t>Data object </a:t>
            </a:r>
            <a:r>
              <a:rPr lang="en-US" dirty="0"/>
              <a:t>- The data objects are identified and relationship among various data objects can be represented using entity relationship diagrams or data dictionaries.</a:t>
            </a:r>
          </a:p>
          <a:p>
            <a:pPr algn="just"/>
            <a:r>
              <a:rPr lang="en-US" dirty="0"/>
              <a:t>o </a:t>
            </a:r>
            <a:r>
              <a:rPr lang="en-US" b="1" dirty="0"/>
              <a:t>Databases</a:t>
            </a:r>
            <a:r>
              <a:rPr lang="en-US" dirty="0"/>
              <a:t> - Using software design model, the data models are translated into data structures and databases at the application level.</a:t>
            </a:r>
          </a:p>
          <a:p>
            <a:pPr algn="just"/>
            <a:r>
              <a:rPr lang="en-US" dirty="0"/>
              <a:t>o </a:t>
            </a:r>
            <a:r>
              <a:rPr lang="en-US" b="1" dirty="0"/>
              <a:t>Data warehouses </a:t>
            </a:r>
            <a:r>
              <a:rPr lang="en-US" dirty="0"/>
              <a:t>- At the business level useful information is identified from various databases and the data warehouses are created. For extracting or navigating the useful business information stored in the huge data warehouse then data mining techniques are applied.</a:t>
            </a:r>
          </a:p>
        </p:txBody>
      </p:sp>
    </p:spTree>
    <p:extLst>
      <p:ext uri="{BB962C8B-B14F-4D97-AF65-F5344CB8AC3E}">
        <p14:creationId xmlns:p14="http://schemas.microsoft.com/office/powerpoint/2010/main" val="3012088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694D-FDA8-4AFE-9C48-0078151A28B6}"/>
              </a:ext>
            </a:extLst>
          </p:cNvPr>
          <p:cNvSpPr>
            <a:spLocks noGrp="1"/>
          </p:cNvSpPr>
          <p:nvPr>
            <p:ph type="title"/>
          </p:nvPr>
        </p:nvSpPr>
        <p:spPr/>
        <p:txBody>
          <a:bodyPr/>
          <a:lstStyle/>
          <a:p>
            <a:r>
              <a:rPr lang="en-US" dirty="0"/>
              <a:t>3.6.1 Data Design at the Architectural Level</a:t>
            </a:r>
            <a:endParaRPr lang="en-IN" dirty="0"/>
          </a:p>
        </p:txBody>
      </p:sp>
      <p:sp>
        <p:nvSpPr>
          <p:cNvPr id="3" name="Content Placeholder 2">
            <a:extLst>
              <a:ext uri="{FF2B5EF4-FFF2-40B4-BE49-F238E27FC236}">
                <a16:creationId xmlns:a16="http://schemas.microsoft.com/office/drawing/2014/main" id="{AA8DED87-BA75-4DAB-8ACD-6D797EE91124}"/>
              </a:ext>
            </a:extLst>
          </p:cNvPr>
          <p:cNvSpPr>
            <a:spLocks noGrp="1"/>
          </p:cNvSpPr>
          <p:nvPr>
            <p:ph idx="1"/>
          </p:nvPr>
        </p:nvSpPr>
        <p:spPr>
          <a:xfrm>
            <a:off x="1024128" y="1957527"/>
            <a:ext cx="9720073" cy="4023360"/>
          </a:xfrm>
        </p:spPr>
        <p:txBody>
          <a:bodyPr>
            <a:noAutofit/>
          </a:bodyPr>
          <a:lstStyle/>
          <a:p>
            <a:pPr algn="just">
              <a:lnSpc>
                <a:spcPct val="100000"/>
              </a:lnSpc>
              <a:buFont typeface="Wingdings" panose="05000000000000000000" pitchFamily="2" charset="2"/>
              <a:buChar char="§"/>
              <a:tabLst>
                <a:tab pos="1600200" algn="l"/>
              </a:tabLst>
            </a:pPr>
            <a:r>
              <a:rPr lang="en-US" sz="1800" dirty="0">
                <a:effectLst/>
                <a:latin typeface="Palatino"/>
                <a:ea typeface="Times" panose="02020603050405020304" pitchFamily="18" charset="0"/>
                <a:cs typeface="Times New Roman" panose="02020603050405020304" pitchFamily="18" charset="0"/>
              </a:rPr>
              <a:t>The challenge is extract useful information from the data environment, particularly when the information desired is cross-functional.</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tabLst>
                <a:tab pos="1600200" algn="l"/>
              </a:tabLst>
            </a:pPr>
            <a:r>
              <a:rPr lang="en-US" sz="1800" dirty="0">
                <a:effectLst/>
                <a:latin typeface="Palatino"/>
                <a:ea typeface="Times" panose="02020603050405020304" pitchFamily="18" charset="0"/>
                <a:cs typeface="Times New Roman" panose="02020603050405020304" pitchFamily="18" charset="0"/>
              </a:rPr>
              <a:t>To solve this challenge, the business IT community has developed </a:t>
            </a:r>
            <a:r>
              <a:rPr lang="en-US" sz="1800" i="1" dirty="0">
                <a:effectLst/>
                <a:latin typeface="Palatino"/>
                <a:ea typeface="Times" panose="02020603050405020304" pitchFamily="18" charset="0"/>
                <a:cs typeface="Times New Roman" panose="02020603050405020304" pitchFamily="18" charset="0"/>
              </a:rPr>
              <a:t>data mining</a:t>
            </a:r>
            <a:r>
              <a:rPr lang="en-US" sz="1800" dirty="0">
                <a:effectLst/>
                <a:latin typeface="Palatino"/>
                <a:ea typeface="Times" panose="02020603050405020304" pitchFamily="18" charset="0"/>
                <a:cs typeface="Times New Roman" panose="02020603050405020304" pitchFamily="18" charset="0"/>
              </a:rPr>
              <a:t> techniques, also called </a:t>
            </a:r>
            <a:r>
              <a:rPr lang="en-US" sz="1800" i="1" dirty="0">
                <a:effectLst/>
                <a:latin typeface="Palatino"/>
                <a:ea typeface="Times" panose="02020603050405020304" pitchFamily="18" charset="0"/>
                <a:cs typeface="Times New Roman" panose="02020603050405020304" pitchFamily="18" charset="0"/>
              </a:rPr>
              <a:t>knowledge discovery in databases</a:t>
            </a:r>
            <a:r>
              <a:rPr lang="en-US" sz="1800" dirty="0">
                <a:effectLst/>
                <a:latin typeface="Palatino"/>
                <a:ea typeface="Times" panose="02020603050405020304" pitchFamily="18" charset="0"/>
                <a:cs typeface="Times New Roman" panose="02020603050405020304" pitchFamily="18" charset="0"/>
              </a:rPr>
              <a:t> (KDD), that navigate through existing databases in an attempt to extract appropriate business-level information.</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tabLst>
                <a:tab pos="1600200" algn="l"/>
              </a:tabLst>
            </a:pPr>
            <a:r>
              <a:rPr lang="en-US" sz="1800" dirty="0">
                <a:effectLst/>
                <a:latin typeface="Palatino"/>
                <a:ea typeface="Times" panose="02020603050405020304" pitchFamily="18" charset="0"/>
                <a:cs typeface="Times New Roman" panose="02020603050405020304" pitchFamily="18" charset="0"/>
              </a:rPr>
              <a:t>However, the existence of multiple databases, their different structures, the degree of detail contained with the databases, and many other factors make data mining difficult within an existing database environment.</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tabLst>
                <a:tab pos="1600200" algn="l"/>
              </a:tabLst>
            </a:pPr>
            <a:r>
              <a:rPr lang="en-US" sz="1800" dirty="0">
                <a:effectLst/>
                <a:latin typeface="Palatino"/>
                <a:ea typeface="Times" panose="02020603050405020304" pitchFamily="18" charset="0"/>
                <a:cs typeface="Times New Roman" panose="02020603050405020304" pitchFamily="18" charset="0"/>
              </a:rPr>
              <a:t>An alternative solution, called a </a:t>
            </a:r>
            <a:r>
              <a:rPr lang="en-US" sz="1800" i="1" dirty="0">
                <a:effectLst/>
                <a:latin typeface="Palatino"/>
                <a:ea typeface="Times" panose="02020603050405020304" pitchFamily="18" charset="0"/>
                <a:cs typeface="Times New Roman" panose="02020603050405020304" pitchFamily="18" charset="0"/>
              </a:rPr>
              <a:t>data warehouse</a:t>
            </a:r>
            <a:r>
              <a:rPr lang="en-US" sz="1800" dirty="0">
                <a:effectLst/>
                <a:latin typeface="Palatino"/>
                <a:ea typeface="Times" panose="02020603050405020304" pitchFamily="18" charset="0"/>
                <a:cs typeface="Times New Roman" panose="02020603050405020304" pitchFamily="18" charset="0"/>
              </a:rPr>
              <a:t>, adds on additional layer to the data architecture.</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tabLst>
                <a:tab pos="1600200" algn="l"/>
              </a:tabLst>
            </a:pPr>
            <a:r>
              <a:rPr lang="en-US" sz="1800" dirty="0">
                <a:effectLst/>
                <a:latin typeface="Palatino"/>
                <a:ea typeface="Times" panose="02020603050405020304" pitchFamily="18" charset="0"/>
                <a:cs typeface="Times New Roman" panose="02020603050405020304" pitchFamily="18" charset="0"/>
              </a:rPr>
              <a:t>A data warehouse is a separate data environment that is not directly integrated with day-to-day applications that encompasses all data used by a business.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tabLst>
                <a:tab pos="1600200" algn="l"/>
              </a:tabLst>
            </a:pPr>
            <a:r>
              <a:rPr lang="en-US" sz="1800" dirty="0">
                <a:effectLst/>
                <a:latin typeface="Palatino"/>
                <a:ea typeface="Times" panose="02020603050405020304" pitchFamily="18" charset="0"/>
                <a:cs typeface="Times New Roman" panose="02020603050405020304" pitchFamily="18" charset="0"/>
              </a:rPr>
              <a:t>In a sense, a data warehouse is a large, independent database that has access to the data that are stored in databases that serve as the set of applications required by a business.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endParaRPr lang="en-IN" sz="1800" dirty="0"/>
          </a:p>
        </p:txBody>
      </p:sp>
    </p:spTree>
    <p:extLst>
      <p:ext uri="{BB962C8B-B14F-4D97-AF65-F5344CB8AC3E}">
        <p14:creationId xmlns:p14="http://schemas.microsoft.com/office/powerpoint/2010/main" val="195660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9D12-ABEA-412D-830A-EA1BE4E44FF7}"/>
              </a:ext>
            </a:extLst>
          </p:cNvPr>
          <p:cNvSpPr>
            <a:spLocks noGrp="1"/>
          </p:cNvSpPr>
          <p:nvPr>
            <p:ph type="title"/>
          </p:nvPr>
        </p:nvSpPr>
        <p:spPr/>
        <p:txBody>
          <a:bodyPr/>
          <a:lstStyle/>
          <a:p>
            <a:r>
              <a:rPr lang="en-US" dirty="0"/>
              <a:t>3.6.2 Data Design at the Component Level</a:t>
            </a:r>
            <a:endParaRPr lang="en-IN" dirty="0"/>
          </a:p>
        </p:txBody>
      </p:sp>
      <p:sp>
        <p:nvSpPr>
          <p:cNvPr id="3" name="Content Placeholder 2">
            <a:extLst>
              <a:ext uri="{FF2B5EF4-FFF2-40B4-BE49-F238E27FC236}">
                <a16:creationId xmlns:a16="http://schemas.microsoft.com/office/drawing/2014/main" id="{E9FCD773-B262-4BDA-8AAE-F0E08CB92B1D}"/>
              </a:ext>
            </a:extLst>
          </p:cNvPr>
          <p:cNvSpPr>
            <a:spLocks noGrp="1"/>
          </p:cNvSpPr>
          <p:nvPr>
            <p:ph idx="1"/>
          </p:nvPr>
        </p:nvSpPr>
        <p:spPr/>
        <p:txBody>
          <a:bodyPr>
            <a:normAutofit/>
          </a:bodyPr>
          <a:lstStyle/>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At the component level, data design focuses on specific data structures required to realize the data objects to be manipulated by a component.</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Wingdings" panose="05000000000000000000" pitchFamily="2" charset="2"/>
              <a:buChar char=""/>
              <a:tabLst>
                <a:tab pos="228600" algn="l"/>
                <a:tab pos="1600200" algn="l"/>
              </a:tabLst>
            </a:pPr>
            <a:r>
              <a:rPr lang="en-US" sz="2000" dirty="0">
                <a:effectLst/>
                <a:latin typeface="Palatino"/>
                <a:ea typeface="Times" panose="02020603050405020304" pitchFamily="18" charset="0"/>
                <a:cs typeface="Times New Roman" panose="02020603050405020304" pitchFamily="18" charset="0"/>
              </a:rPr>
              <a:t>refine data objects and develop a set of data abstractions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Wingdings" panose="05000000000000000000" pitchFamily="2" charset="2"/>
              <a:buChar char=""/>
              <a:tabLst>
                <a:tab pos="228600" algn="l"/>
                <a:tab pos="457200" algn="l"/>
                <a:tab pos="1600200" algn="l"/>
              </a:tabLst>
            </a:pPr>
            <a:r>
              <a:rPr lang="en-US" sz="2000" dirty="0">
                <a:effectLst/>
                <a:latin typeface="Palatino"/>
                <a:ea typeface="Times" panose="02020603050405020304" pitchFamily="18" charset="0"/>
                <a:cs typeface="Times New Roman" panose="02020603050405020304" pitchFamily="18" charset="0"/>
              </a:rPr>
              <a:t>implement data object attributes as one or more data structures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Wingdings" panose="05000000000000000000" pitchFamily="2" charset="2"/>
              <a:buChar char=""/>
              <a:tabLst>
                <a:tab pos="228600" algn="l"/>
                <a:tab pos="457200" algn="l"/>
                <a:tab pos="1600200" algn="l"/>
              </a:tabLst>
            </a:pPr>
            <a:r>
              <a:rPr lang="en-US" sz="2000" dirty="0">
                <a:effectLst/>
                <a:latin typeface="Palatino"/>
                <a:ea typeface="Times" panose="02020603050405020304" pitchFamily="18" charset="0"/>
                <a:cs typeface="Times New Roman" panose="02020603050405020304" pitchFamily="18" charset="0"/>
              </a:rPr>
              <a:t>review data structures to ensure that appropriate relationships have been established</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Wingdings" panose="05000000000000000000" pitchFamily="2" charset="2"/>
              <a:buChar char=""/>
              <a:tabLst>
                <a:tab pos="228600" algn="l"/>
                <a:tab pos="457200" algn="l"/>
                <a:tab pos="1600200" algn="l"/>
              </a:tabLst>
            </a:pPr>
            <a:r>
              <a:rPr lang="en-US" sz="2000" dirty="0">
                <a:effectLst/>
                <a:latin typeface="Palatino"/>
                <a:ea typeface="Times" panose="02020603050405020304" pitchFamily="18" charset="0"/>
                <a:cs typeface="Times New Roman" panose="02020603050405020304" pitchFamily="18" charset="0"/>
              </a:rPr>
              <a:t>simplify data structures as required</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26165478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1400"/>
              </a:lnSpc>
              <a:tabLst>
                <a:tab pos="1600200" algn="l"/>
              </a:tabLst>
            </a:pPr>
            <a:br>
              <a:rPr lang="en-US" sz="1800" dirty="0">
                <a:effectLst/>
                <a:latin typeface="Palatino"/>
                <a:ea typeface="Times" panose="02020603050405020304" pitchFamily="18" charset="0"/>
                <a:cs typeface="Times New Roman" panose="02020603050405020304" pitchFamily="18" charset="0"/>
              </a:rPr>
            </a:br>
            <a:r>
              <a:rPr lang="en-US" dirty="0"/>
              <a:t>Set of principles for data specification:</a:t>
            </a:r>
            <a:endParaRPr lang="en-IN" dirty="0"/>
          </a:p>
        </p:txBody>
      </p:sp>
      <p:sp>
        <p:nvSpPr>
          <p:cNvPr id="3" name="Content Placeholder 2"/>
          <p:cNvSpPr>
            <a:spLocks noGrp="1"/>
          </p:cNvSpPr>
          <p:nvPr>
            <p:ph idx="1"/>
          </p:nvPr>
        </p:nvSpPr>
        <p:spPr/>
        <p:txBody>
          <a:bodyPr>
            <a:noAutofit/>
          </a:bodyPr>
          <a:lstStyle/>
          <a:p>
            <a:pPr lvl="0"/>
            <a:r>
              <a:rPr lang="en-US" sz="2000" b="1" i="1" dirty="0"/>
              <a:t>1. Apply systematic analysis on data</a:t>
            </a:r>
          </a:p>
          <a:p>
            <a:r>
              <a:rPr lang="en-US" sz="2000" dirty="0"/>
              <a:t>Represent data objects, relationships among them and data flow along with the contents.</a:t>
            </a:r>
          </a:p>
          <a:p>
            <a:pPr lvl="0"/>
            <a:r>
              <a:rPr lang="en-US" sz="2000" b="1" i="1" dirty="0"/>
              <a:t>2. Identify data structures and related operations</a:t>
            </a:r>
          </a:p>
          <a:p>
            <a:r>
              <a:rPr lang="en-US" sz="2000" dirty="0"/>
              <a:t>For the design of efficient data structures all the operations that will be performed on it should be considered.</a:t>
            </a:r>
          </a:p>
          <a:p>
            <a:pPr lvl="0"/>
            <a:r>
              <a:rPr lang="en-US" sz="2000" b="1" i="1" dirty="0"/>
              <a:t>3. Establish data dictionary</a:t>
            </a:r>
          </a:p>
          <a:p>
            <a:r>
              <a:rPr lang="en-US" sz="2000" dirty="0"/>
              <a:t>The data dictionary explicitly represents various data objects, relationships among them and the constraints on the elements of data structures.</a:t>
            </a:r>
          </a:p>
          <a:p>
            <a:pPr lvl="0"/>
            <a:r>
              <a:rPr lang="en-US" sz="2000" b="1" i="1" dirty="0"/>
              <a:t>4. Defer the low-level design decisions until late in the design process</a:t>
            </a:r>
          </a:p>
          <a:p>
            <a:r>
              <a:rPr lang="en-US" sz="2000" dirty="0"/>
              <a:t>Major structural attributes are designed first to establish an architecture of data. And then low-level design attributes are established.</a:t>
            </a:r>
          </a:p>
        </p:txBody>
      </p:sp>
    </p:spTree>
    <p:extLst>
      <p:ext uri="{BB962C8B-B14F-4D97-AF65-F5344CB8AC3E}">
        <p14:creationId xmlns:p14="http://schemas.microsoft.com/office/powerpoint/2010/main" val="10303761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a:xfrm>
            <a:off x="1024128" y="1845892"/>
            <a:ext cx="9720073" cy="4463468"/>
          </a:xfrm>
        </p:spPr>
        <p:txBody>
          <a:bodyPr>
            <a:normAutofit fontScale="92500" lnSpcReduction="10000"/>
          </a:bodyPr>
          <a:lstStyle/>
          <a:p>
            <a:pPr lvl="0"/>
            <a:r>
              <a:rPr lang="en-US" sz="2400" b="1" i="1" dirty="0"/>
              <a:t>5. Use information hiding in the design of data structures</a:t>
            </a:r>
          </a:p>
          <a:p>
            <a:r>
              <a:rPr lang="en-US" sz="2400" dirty="0"/>
              <a:t>The use of information hiding helps in improving quality of software design. It also helps in separating the logical and physical views.</a:t>
            </a:r>
          </a:p>
          <a:p>
            <a:pPr lvl="0"/>
            <a:r>
              <a:rPr lang="en-US" sz="2400" b="1" i="1" dirty="0"/>
              <a:t>6. Apply a library of useful data structures and operations</a:t>
            </a:r>
          </a:p>
          <a:p>
            <a:r>
              <a:rPr lang="en-US" sz="2400" dirty="0"/>
              <a:t>The data structures can be designed for reusability. A use of library of data structure templates (called as abstract data types) reduces the specification and design efforts for data.</a:t>
            </a:r>
          </a:p>
          <a:p>
            <a:pPr lvl="0"/>
            <a:r>
              <a:rPr lang="en-US" sz="2400" b="1" i="1" dirty="0"/>
              <a:t>7. Use a software design and programming language to support data specification and abstraction</a:t>
            </a:r>
          </a:p>
          <a:p>
            <a:r>
              <a:rPr lang="en-US" sz="2400" dirty="0"/>
              <a:t>The implementation of data structures can be done by effective software design</a:t>
            </a:r>
          </a:p>
          <a:p>
            <a:r>
              <a:rPr lang="en-US" sz="2400" dirty="0"/>
              <a:t>and by choosing suitable programming language.</a:t>
            </a:r>
          </a:p>
          <a:p>
            <a:endParaRPr lang="en-US" dirty="0"/>
          </a:p>
        </p:txBody>
      </p:sp>
    </p:spTree>
    <p:extLst>
      <p:ext uri="{BB962C8B-B14F-4D97-AF65-F5344CB8AC3E}">
        <p14:creationId xmlns:p14="http://schemas.microsoft.com/office/powerpoint/2010/main" val="831311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3.7 Architectural Styles and patterns</a:t>
            </a:r>
          </a:p>
        </p:txBody>
      </p:sp>
      <p:sp>
        <p:nvSpPr>
          <p:cNvPr id="3" name="Content Placeholder 2"/>
          <p:cNvSpPr>
            <a:spLocks noGrp="1"/>
          </p:cNvSpPr>
          <p:nvPr>
            <p:ph idx="1"/>
          </p:nvPr>
        </p:nvSpPr>
        <p:spPr/>
        <p:txBody>
          <a:bodyPr>
            <a:normAutofit fontScale="92500" lnSpcReduction="20000"/>
          </a:bodyPr>
          <a:lstStyle/>
          <a:p>
            <a:pPr lvl="0"/>
            <a:r>
              <a:rPr lang="en-US" dirty="0"/>
              <a:t>The </a:t>
            </a:r>
            <a:r>
              <a:rPr lang="en-US" b="1" dirty="0"/>
              <a:t>architectural model or style </a:t>
            </a:r>
            <a:r>
              <a:rPr lang="en-US" dirty="0"/>
              <a:t>is a pattern for creating the system architecture for given problem. However, most of the large systems are heterogeneous and do not follow single architectural style.</a:t>
            </a:r>
          </a:p>
          <a:p>
            <a:pPr lvl="0"/>
            <a:r>
              <a:rPr lang="en-US" dirty="0"/>
              <a:t>System categories define the architectural style.</a:t>
            </a:r>
          </a:p>
          <a:p>
            <a:pPr lvl="0"/>
            <a:r>
              <a:rPr lang="en-US" dirty="0"/>
              <a:t>1. </a:t>
            </a:r>
            <a:r>
              <a:rPr lang="en-US" b="1" dirty="0"/>
              <a:t>Components</a:t>
            </a:r>
            <a:r>
              <a:rPr lang="en-US" dirty="0"/>
              <a:t> : They perform a function.</a:t>
            </a:r>
          </a:p>
          <a:p>
            <a:r>
              <a:rPr lang="en-US" dirty="0"/>
              <a:t>For example: Database, simple computational modules, clients, servers and filters.</a:t>
            </a:r>
          </a:p>
          <a:p>
            <a:pPr lvl="0"/>
            <a:r>
              <a:rPr lang="en-US" dirty="0"/>
              <a:t>2. </a:t>
            </a:r>
            <a:r>
              <a:rPr lang="en-US" b="1" dirty="0"/>
              <a:t>Connectors</a:t>
            </a:r>
            <a:r>
              <a:rPr lang="en-US" dirty="0"/>
              <a:t> : Enable communications. They define how the components communicate, co-ordinate and co-operate.</a:t>
            </a:r>
          </a:p>
          <a:p>
            <a:r>
              <a:rPr lang="en-US" dirty="0"/>
              <a:t>For example, Call, event broadcasting, pipes.</a:t>
            </a:r>
          </a:p>
          <a:p>
            <a:pPr lvl="0"/>
            <a:r>
              <a:rPr lang="en-US" dirty="0"/>
              <a:t>3. </a:t>
            </a:r>
            <a:r>
              <a:rPr lang="en-US" b="1" dirty="0"/>
              <a:t>Constraints</a:t>
            </a:r>
            <a:r>
              <a:rPr lang="en-US" dirty="0"/>
              <a:t> : Define how the system can be integrated.</a:t>
            </a:r>
          </a:p>
          <a:p>
            <a:pPr lvl="0"/>
            <a:r>
              <a:rPr lang="en-US" dirty="0"/>
              <a:t>4. </a:t>
            </a:r>
            <a:r>
              <a:rPr lang="en-US" b="1" dirty="0"/>
              <a:t>Semantic models </a:t>
            </a:r>
            <a:r>
              <a:rPr lang="en-US" dirty="0"/>
              <a:t>: Specify how to determine a system's overall properties from the properties of its parts.</a:t>
            </a:r>
          </a:p>
        </p:txBody>
      </p:sp>
    </p:spTree>
    <p:extLst>
      <p:ext uri="{BB962C8B-B14F-4D97-AF65-F5344CB8AC3E}">
        <p14:creationId xmlns:p14="http://schemas.microsoft.com/office/powerpoint/2010/main" val="1879483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r>
              <a:rPr lang="en-US" dirty="0"/>
              <a:t>The commonly used architectural styles are</a:t>
            </a:r>
          </a:p>
          <a:p>
            <a:pPr marL="457200" lvl="0" indent="-457200">
              <a:buFont typeface="+mj-lt"/>
              <a:buAutoNum type="arabicPeriod"/>
            </a:pPr>
            <a:r>
              <a:rPr lang="en-US" dirty="0"/>
              <a:t>Data centered architectures</a:t>
            </a:r>
          </a:p>
          <a:p>
            <a:pPr marL="457200" lvl="0" indent="-457200">
              <a:buFont typeface="+mj-lt"/>
              <a:buAutoNum type="arabicPeriod"/>
            </a:pPr>
            <a:r>
              <a:rPr lang="en-US" dirty="0"/>
              <a:t>Data flow architectures</a:t>
            </a:r>
          </a:p>
          <a:p>
            <a:pPr marL="457200" lvl="0" indent="-457200">
              <a:buFont typeface="+mj-lt"/>
              <a:buAutoNum type="arabicPeriod"/>
            </a:pPr>
            <a:r>
              <a:rPr lang="en-US" dirty="0"/>
              <a:t>Call and return architectures</a:t>
            </a:r>
          </a:p>
          <a:p>
            <a:pPr marL="457200" lvl="0" indent="-457200">
              <a:buFont typeface="+mj-lt"/>
              <a:buAutoNum type="arabicPeriod"/>
            </a:pPr>
            <a:r>
              <a:rPr lang="en-US" dirty="0"/>
              <a:t>Object oriented architectures</a:t>
            </a:r>
          </a:p>
          <a:p>
            <a:pPr marL="457200" lvl="0" indent="-457200">
              <a:buFont typeface="+mj-lt"/>
              <a:buAutoNum type="arabicPeriod"/>
            </a:pPr>
            <a:r>
              <a:rPr lang="en-US" dirty="0"/>
              <a:t>Layered architectures.</a:t>
            </a:r>
          </a:p>
          <a:p>
            <a:endParaRPr lang="en-US" dirty="0"/>
          </a:p>
        </p:txBody>
      </p:sp>
    </p:spTree>
    <p:extLst>
      <p:ext uri="{BB962C8B-B14F-4D97-AF65-F5344CB8AC3E}">
        <p14:creationId xmlns:p14="http://schemas.microsoft.com/office/powerpoint/2010/main" val="37629616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3.7.1.1 Data Centered Architectures</a:t>
            </a:r>
          </a:p>
        </p:txBody>
      </p:sp>
      <p:sp>
        <p:nvSpPr>
          <p:cNvPr id="3" name="Content Placeholder 2"/>
          <p:cNvSpPr>
            <a:spLocks noGrp="1"/>
          </p:cNvSpPr>
          <p:nvPr>
            <p:ph idx="1"/>
          </p:nvPr>
        </p:nvSpPr>
        <p:spPr/>
        <p:txBody>
          <a:bodyPr/>
          <a:lstStyle/>
          <a:p>
            <a:pPr algn="just"/>
            <a:r>
              <a:rPr lang="en-US" dirty="0"/>
              <a:t>In this architecture the data store lies at the center of the architecture and other components frequently access it by performing add, delete, and modify operations. The client software requests for the data to central repository. Sometime the client software accesses the data from the central repository without any change in data or without any change in actions of software actions.</a:t>
            </a:r>
          </a:p>
          <a:p>
            <a:r>
              <a:rPr lang="en-US" dirty="0"/>
              <a:t>Data centered architecture posses the property of interchangeability. Interchangeability means any component from the architecture can be replaced by a new component without affecting the working of other components.</a:t>
            </a:r>
          </a:p>
          <a:p>
            <a:r>
              <a:rPr lang="en-US" dirty="0"/>
              <a:t>In data centered architecture the data can be passed among the components.</a:t>
            </a:r>
          </a:p>
          <a:p>
            <a:endParaRPr lang="en-US" dirty="0"/>
          </a:p>
        </p:txBody>
      </p:sp>
    </p:spTree>
    <p:extLst>
      <p:ext uri="{BB962C8B-B14F-4D97-AF65-F5344CB8AC3E}">
        <p14:creationId xmlns:p14="http://schemas.microsoft.com/office/powerpoint/2010/main" val="3657073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r>
              <a:rPr lang="en-US" dirty="0"/>
              <a:t>In data centered architecture</a:t>
            </a:r>
          </a:p>
          <a:p>
            <a:r>
              <a:rPr lang="en-US" dirty="0"/>
              <a:t>Components are: Database elements such as tables, queries.</a:t>
            </a:r>
          </a:p>
          <a:p>
            <a:r>
              <a:rPr lang="en-US" dirty="0"/>
              <a:t>Communication are: By relationships.</a:t>
            </a:r>
          </a:p>
          <a:p>
            <a:r>
              <a:rPr lang="en-US" dirty="0"/>
              <a:t>Constraints are: Client software has to request central data store for information.</a:t>
            </a:r>
          </a:p>
        </p:txBody>
      </p:sp>
      <p:pic>
        <p:nvPicPr>
          <p:cNvPr id="5" name="Picture 4"/>
          <p:cNvPicPr>
            <a:picLocks noChangeAspect="1"/>
          </p:cNvPicPr>
          <p:nvPr/>
        </p:nvPicPr>
        <p:blipFill>
          <a:blip r:embed="rId2"/>
          <a:stretch>
            <a:fillRect/>
          </a:stretch>
        </p:blipFill>
        <p:spPr>
          <a:xfrm>
            <a:off x="2921014" y="445761"/>
            <a:ext cx="5324475" cy="2924175"/>
          </a:xfrm>
          <a:prstGeom prst="rect">
            <a:avLst/>
          </a:prstGeom>
        </p:spPr>
      </p:pic>
    </p:spTree>
    <p:extLst>
      <p:ext uri="{BB962C8B-B14F-4D97-AF65-F5344CB8AC3E}">
        <p14:creationId xmlns:p14="http://schemas.microsoft.com/office/powerpoint/2010/main" val="154402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Models Cont.</a:t>
            </a:r>
          </a:p>
        </p:txBody>
      </p:sp>
      <p:sp>
        <p:nvSpPr>
          <p:cNvPr id="20" name="Rectangle 19"/>
          <p:cNvSpPr/>
          <p:nvPr/>
        </p:nvSpPr>
        <p:spPr>
          <a:xfrm>
            <a:off x="9376793" y="1300366"/>
            <a:ext cx="2552700" cy="44289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1" name="Rectangle 20"/>
          <p:cNvSpPr/>
          <p:nvPr/>
        </p:nvSpPr>
        <p:spPr>
          <a:xfrm>
            <a:off x="6082420" y="1347041"/>
            <a:ext cx="3155709" cy="50223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2" name="Rectangle 21"/>
          <p:cNvSpPr/>
          <p:nvPr/>
        </p:nvSpPr>
        <p:spPr>
          <a:xfrm>
            <a:off x="3185510" y="1357220"/>
            <a:ext cx="2744646" cy="5012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Rectangle 22"/>
          <p:cNvSpPr/>
          <p:nvPr/>
        </p:nvSpPr>
        <p:spPr>
          <a:xfrm>
            <a:off x="275171" y="1352188"/>
            <a:ext cx="2758072" cy="5017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4" name="Rectangle 23"/>
          <p:cNvSpPr/>
          <p:nvPr/>
        </p:nvSpPr>
        <p:spPr>
          <a:xfrm>
            <a:off x="275170" y="890780"/>
            <a:ext cx="275807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Data Design</a:t>
            </a:r>
          </a:p>
        </p:txBody>
      </p:sp>
      <p:pic>
        <p:nvPicPr>
          <p:cNvPr id="25" name="Picture 2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35273" y="1589464"/>
            <a:ext cx="1398935" cy="1398935"/>
          </a:xfrm>
          <a:prstGeom prst="rect">
            <a:avLst/>
          </a:prstGeom>
        </p:spPr>
      </p:pic>
      <p:sp>
        <p:nvSpPr>
          <p:cNvPr id="26" name="Rectangle 25"/>
          <p:cNvSpPr/>
          <p:nvPr/>
        </p:nvSpPr>
        <p:spPr>
          <a:xfrm>
            <a:off x="3185508" y="899161"/>
            <a:ext cx="2744647"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Architectural Design</a:t>
            </a:r>
          </a:p>
        </p:txBody>
      </p:sp>
      <p:pic>
        <p:nvPicPr>
          <p:cNvPr id="27" name="Picture 2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684634" y="1401193"/>
            <a:ext cx="1621966" cy="1621966"/>
          </a:xfrm>
          <a:prstGeom prst="rect">
            <a:avLst/>
          </a:prstGeom>
        </p:spPr>
      </p:pic>
      <p:sp>
        <p:nvSpPr>
          <p:cNvPr id="28" name="Rectangle 27"/>
          <p:cNvSpPr/>
          <p:nvPr/>
        </p:nvSpPr>
        <p:spPr>
          <a:xfrm>
            <a:off x="351978" y="3292322"/>
            <a:ext cx="2653938" cy="304698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It </a:t>
            </a: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transforms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class models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into</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 design class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realization and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prepares data structure</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data design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required to implement the software.</a:t>
            </a:r>
          </a:p>
        </p:txBody>
      </p:sp>
      <p:sp>
        <p:nvSpPr>
          <p:cNvPr id="29" name="Rectangle 28"/>
          <p:cNvSpPr/>
          <p:nvPr/>
        </p:nvSpPr>
        <p:spPr>
          <a:xfrm>
            <a:off x="3307978" y="3292322"/>
            <a:ext cx="2487704" cy="230832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defines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relationship between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major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structural elements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the software</a:t>
            </a:r>
          </a:p>
        </p:txBody>
      </p:sp>
      <p:sp>
        <p:nvSpPr>
          <p:cNvPr id="30" name="Rectangle 29"/>
          <p:cNvSpPr/>
          <p:nvPr/>
        </p:nvSpPr>
        <p:spPr>
          <a:xfrm>
            <a:off x="6082420" y="886978"/>
            <a:ext cx="3155709"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Interface Design</a:t>
            </a:r>
          </a:p>
        </p:txBody>
      </p:sp>
      <p:pic>
        <p:nvPicPr>
          <p:cNvPr id="31" name="Picture 30"/>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6782" b="6625"/>
          <a:stretch/>
        </p:blipFill>
        <p:spPr>
          <a:xfrm>
            <a:off x="6925578" y="1524420"/>
            <a:ext cx="1558879" cy="1349877"/>
          </a:xfrm>
          <a:prstGeom prst="rect">
            <a:avLst/>
          </a:prstGeom>
        </p:spPr>
      </p:pic>
      <p:sp>
        <p:nvSpPr>
          <p:cNvPr id="32" name="Rectangle 31"/>
          <p:cNvSpPr/>
          <p:nvPr/>
        </p:nvSpPr>
        <p:spPr>
          <a:xfrm>
            <a:off x="6252882" y="3292322"/>
            <a:ext cx="2823883" cy="304698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It defines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how software communicates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with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systems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&amp; with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humans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An interface implies flow of information &amp; behavior.</a:t>
            </a:r>
          </a:p>
        </p:txBody>
      </p:sp>
      <p:sp>
        <p:nvSpPr>
          <p:cNvPr id="33" name="Rectangle 32"/>
          <p:cNvSpPr/>
          <p:nvPr/>
        </p:nvSpPr>
        <p:spPr>
          <a:xfrm>
            <a:off x="9376793" y="886978"/>
            <a:ext cx="25527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Procedural Design</a:t>
            </a:r>
          </a:p>
        </p:txBody>
      </p:sp>
      <p:pic>
        <p:nvPicPr>
          <p:cNvPr id="34" name="Picture 33"/>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19637" y="1370568"/>
            <a:ext cx="1240119" cy="1240119"/>
          </a:xfrm>
          <a:prstGeom prst="rect">
            <a:avLst/>
          </a:prstGeom>
        </p:spPr>
      </p:pic>
      <p:sp>
        <p:nvSpPr>
          <p:cNvPr id="35" name="Rectangle 34"/>
          <p:cNvSpPr/>
          <p:nvPr/>
        </p:nvSpPr>
        <p:spPr>
          <a:xfrm>
            <a:off x="9562012" y="2650425"/>
            <a:ext cx="2286000" cy="304698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transforms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structural elements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software into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procedural description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of software components</a:t>
            </a:r>
          </a:p>
        </p:txBody>
      </p:sp>
    </p:spTree>
    <p:extLst>
      <p:ext uri="{BB962C8B-B14F-4D97-AF65-F5344CB8AC3E}">
        <p14:creationId xmlns:p14="http://schemas.microsoft.com/office/powerpoint/2010/main" val="220271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6" grpId="0" animBg="1"/>
      <p:bldP spid="28" grpId="0"/>
      <p:bldP spid="29" grpId="0"/>
      <p:bldP spid="30" grpId="0" animBg="1"/>
      <p:bldP spid="32" grpId="0"/>
      <p:bldP spid="33" grpId="0" animBg="1"/>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Data-centered architecture style</a:t>
            </a:r>
          </a:p>
        </p:txBody>
      </p:sp>
      <p:pic>
        <p:nvPicPr>
          <p:cNvPr id="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6965" y="863443"/>
            <a:ext cx="6313799" cy="385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974118" y="3938727"/>
            <a:ext cx="4993293" cy="9233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That is, client software accesses the data independent of any changes to the data or the actions of other client software.</a:t>
            </a:r>
          </a:p>
        </p:txBody>
      </p:sp>
      <p:sp>
        <p:nvSpPr>
          <p:cNvPr id="9" name="Content Placeholder 2"/>
          <p:cNvSpPr>
            <a:spLocks noGrp="1"/>
          </p:cNvSpPr>
          <p:nvPr>
            <p:ph idx="1"/>
          </p:nvPr>
        </p:nvSpPr>
        <p:spPr>
          <a:xfrm>
            <a:off x="6680933" y="863443"/>
            <a:ext cx="5286478" cy="3365657"/>
          </a:xfrm>
        </p:spPr>
        <p:txBody>
          <a:bodyPr/>
          <a:lstStyle/>
          <a:p>
            <a:r>
              <a:rPr lang="en-US" b="1" dirty="0">
                <a:solidFill>
                  <a:srgbClr val="C00000"/>
                </a:solidFill>
              </a:rPr>
              <a:t>A data store </a:t>
            </a:r>
            <a:r>
              <a:rPr lang="en-US" dirty="0"/>
              <a:t>(Ex., a file or database) </a:t>
            </a:r>
            <a:r>
              <a:rPr lang="en-US" b="1" dirty="0">
                <a:solidFill>
                  <a:srgbClr val="C00000"/>
                </a:solidFill>
              </a:rPr>
              <a:t>resides at the center</a:t>
            </a:r>
            <a:r>
              <a:rPr lang="en-US" dirty="0"/>
              <a:t> of this architecture and is </a:t>
            </a:r>
            <a:r>
              <a:rPr lang="en-US" b="1" dirty="0">
                <a:solidFill>
                  <a:srgbClr val="C00000"/>
                </a:solidFill>
              </a:rPr>
              <a:t>accessed frequently</a:t>
            </a:r>
            <a:r>
              <a:rPr lang="en-US" dirty="0"/>
              <a:t> by other components.</a:t>
            </a:r>
          </a:p>
          <a:p>
            <a:r>
              <a:rPr lang="en-US" dirty="0"/>
              <a:t>Client </a:t>
            </a:r>
            <a:r>
              <a:rPr lang="en-US" b="1" dirty="0">
                <a:solidFill>
                  <a:srgbClr val="C00000"/>
                </a:solidFill>
              </a:rPr>
              <a:t>software accesses a central repository.</a:t>
            </a:r>
          </a:p>
          <a:p>
            <a:r>
              <a:rPr lang="en-US" dirty="0"/>
              <a:t>In </a:t>
            </a:r>
            <a:r>
              <a:rPr lang="en-US" b="1" dirty="0">
                <a:solidFill>
                  <a:srgbClr val="C00000"/>
                </a:solidFill>
              </a:rPr>
              <a:t>some cases </a:t>
            </a:r>
            <a:r>
              <a:rPr lang="en-US" dirty="0"/>
              <a:t>the data </a:t>
            </a:r>
            <a:r>
              <a:rPr lang="en-US" b="1" dirty="0">
                <a:solidFill>
                  <a:srgbClr val="C00000"/>
                </a:solidFill>
              </a:rPr>
              <a:t>repository is passive</a:t>
            </a:r>
            <a:endParaRPr lang="en-IN" dirty="0"/>
          </a:p>
        </p:txBody>
      </p:sp>
      <p:cxnSp>
        <p:nvCxnSpPr>
          <p:cNvPr id="10" name="Straight Connector 9"/>
          <p:cNvCxnSpPr/>
          <p:nvPr/>
        </p:nvCxnSpPr>
        <p:spPr>
          <a:xfrm>
            <a:off x="6553200" y="723901"/>
            <a:ext cx="0" cy="5905499"/>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8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up)">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3.7.1.2 Data Flow Architectures</a:t>
            </a:r>
          </a:p>
        </p:txBody>
      </p:sp>
      <p:sp>
        <p:nvSpPr>
          <p:cNvPr id="3" name="Content Placeholder 2"/>
          <p:cNvSpPr>
            <a:spLocks noGrp="1"/>
          </p:cNvSpPr>
          <p:nvPr>
            <p:ph idx="1"/>
          </p:nvPr>
        </p:nvSpPr>
        <p:spPr/>
        <p:txBody>
          <a:bodyPr/>
          <a:lstStyle/>
          <a:p>
            <a:pPr algn="just"/>
            <a:r>
              <a:rPr lang="en-US" dirty="0"/>
              <a:t>In this architecture series of transformations are applied to produce the output data. The set of components called filters are connected by pipes to transform the data from one component to another. These filters work independently without a bothering about the working of neighboring filter.</a:t>
            </a:r>
          </a:p>
          <a:p>
            <a:endParaRPr lang="en-US" dirty="0"/>
          </a:p>
        </p:txBody>
      </p:sp>
      <p:pic>
        <p:nvPicPr>
          <p:cNvPr id="7172" name="Picture 4" descr="image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917149"/>
            <a:ext cx="949816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6680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r>
              <a:rPr lang="en-US" dirty="0"/>
              <a:t>If the data flow degenerates into a single line of transforms, it is termed as batch sequential.</a:t>
            </a:r>
          </a:p>
          <a:p>
            <a:endParaRPr lang="en-US" dirty="0"/>
          </a:p>
          <a:p>
            <a:endParaRPr lang="en-US" dirty="0"/>
          </a:p>
          <a:p>
            <a:endParaRPr lang="en-US" dirty="0"/>
          </a:p>
          <a:p>
            <a:endParaRPr lang="en-US" dirty="0"/>
          </a:p>
          <a:p>
            <a:r>
              <a:rPr lang="en-US" dirty="0"/>
              <a:t>In this pattern the transformation is applied on the batch of data.</a:t>
            </a:r>
          </a:p>
          <a:p>
            <a:endParaRPr lang="en-US" dirty="0"/>
          </a:p>
          <a:p>
            <a:endParaRPr lang="en-US" dirty="0"/>
          </a:p>
        </p:txBody>
      </p:sp>
      <p:pic>
        <p:nvPicPr>
          <p:cNvPr id="9" name="Picture 8"/>
          <p:cNvPicPr>
            <a:picLocks noChangeAspect="1"/>
          </p:cNvPicPr>
          <p:nvPr/>
        </p:nvPicPr>
        <p:blipFill>
          <a:blip r:embed="rId2"/>
          <a:stretch>
            <a:fillRect/>
          </a:stretch>
        </p:blipFill>
        <p:spPr>
          <a:xfrm>
            <a:off x="2291236" y="3428065"/>
            <a:ext cx="6100734" cy="1049931"/>
          </a:xfrm>
          <a:prstGeom prst="rect">
            <a:avLst/>
          </a:prstGeom>
        </p:spPr>
      </p:pic>
    </p:spTree>
    <p:extLst>
      <p:ext uri="{BB962C8B-B14F-4D97-AF65-F5344CB8AC3E}">
        <p14:creationId xmlns:p14="http://schemas.microsoft.com/office/powerpoint/2010/main" val="23303274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Data-flow architectures</a:t>
            </a:r>
            <a:endParaRPr lang="en-US" dirty="0"/>
          </a:p>
        </p:txBody>
      </p:sp>
      <p:sp>
        <p:nvSpPr>
          <p:cNvPr id="3" name="Content Placeholder 2"/>
          <p:cNvSpPr>
            <a:spLocks noGrp="1"/>
          </p:cNvSpPr>
          <p:nvPr>
            <p:ph idx="1"/>
          </p:nvPr>
        </p:nvSpPr>
        <p:spPr>
          <a:xfrm>
            <a:off x="5664200" y="863444"/>
            <a:ext cx="6396621" cy="5590565"/>
          </a:xfrm>
        </p:spPr>
        <p:txBody>
          <a:bodyPr/>
          <a:lstStyle/>
          <a:p>
            <a:r>
              <a:rPr lang="en-IN" dirty="0"/>
              <a:t>This architecture is applied </a:t>
            </a:r>
            <a:r>
              <a:rPr lang="en-IN" b="1" dirty="0">
                <a:solidFill>
                  <a:srgbClr val="C00000"/>
                </a:solidFill>
              </a:rPr>
              <a:t>when input data are to be transformed</a:t>
            </a:r>
            <a:r>
              <a:rPr lang="en-IN" dirty="0"/>
              <a:t>.</a:t>
            </a:r>
          </a:p>
          <a:p>
            <a:r>
              <a:rPr lang="en-IN" dirty="0"/>
              <a:t>A set of components (called </a:t>
            </a:r>
            <a:r>
              <a:rPr lang="en-IN" b="1" dirty="0">
                <a:solidFill>
                  <a:srgbClr val="C00000"/>
                </a:solidFill>
              </a:rPr>
              <a:t>filters</a:t>
            </a:r>
            <a:r>
              <a:rPr lang="en-IN" dirty="0"/>
              <a:t>) </a:t>
            </a:r>
            <a:r>
              <a:rPr lang="en-IN" b="1" dirty="0">
                <a:solidFill>
                  <a:srgbClr val="C00000"/>
                </a:solidFill>
              </a:rPr>
              <a:t>connected by pipes </a:t>
            </a:r>
            <a:r>
              <a:rPr lang="en-IN" dirty="0"/>
              <a:t>that </a:t>
            </a:r>
            <a:r>
              <a:rPr lang="en-IN" b="1" dirty="0">
                <a:solidFill>
                  <a:srgbClr val="C00000"/>
                </a:solidFill>
              </a:rPr>
              <a:t>transmit data</a:t>
            </a:r>
            <a:r>
              <a:rPr lang="en-IN" dirty="0"/>
              <a:t> from one component to the next.</a:t>
            </a:r>
          </a:p>
          <a:p>
            <a:r>
              <a:rPr lang="en-IN" dirty="0"/>
              <a:t>Each filter works independently of those components upstream and downstream, is designed to </a:t>
            </a:r>
          </a:p>
          <a:p>
            <a:pPr lvl="1"/>
            <a:r>
              <a:rPr lang="en-IN" dirty="0"/>
              <a:t>expect data input of a certain form, and </a:t>
            </a:r>
          </a:p>
          <a:p>
            <a:pPr lvl="1"/>
            <a:r>
              <a:rPr lang="en-IN" dirty="0"/>
              <a:t>produces data output (to the next filter) of a specified form.</a:t>
            </a:r>
          </a:p>
          <a:p>
            <a:endParaRPr lang="en-US" dirty="0"/>
          </a:p>
          <a:p>
            <a:endParaRPr lang="en-US" dirty="0"/>
          </a:p>
        </p:txBody>
      </p:sp>
      <p:pic>
        <p:nvPicPr>
          <p:cNvPr id="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679" y="2298700"/>
            <a:ext cx="5223322"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562600" y="723901"/>
            <a:ext cx="0" cy="5905499"/>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24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up)">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3.7.1.3 Call and Return Architecture</a:t>
            </a:r>
          </a:p>
        </p:txBody>
      </p:sp>
      <p:sp>
        <p:nvSpPr>
          <p:cNvPr id="3" name="Content Placeholder 2"/>
          <p:cNvSpPr>
            <a:spLocks noGrp="1"/>
          </p:cNvSpPr>
          <p:nvPr>
            <p:ph idx="1"/>
          </p:nvPr>
        </p:nvSpPr>
        <p:spPr>
          <a:xfrm>
            <a:off x="803985" y="2084832"/>
            <a:ext cx="5462130" cy="4023360"/>
          </a:xfrm>
        </p:spPr>
        <p:txBody>
          <a:bodyPr/>
          <a:lstStyle/>
          <a:p>
            <a:pPr algn="just"/>
            <a:r>
              <a:rPr lang="en-US" dirty="0"/>
              <a:t>The program structure can be easily modified or scaled. The program structure is organized into modules within the program. In this architecture how modules call each other. The program structure decomposes the function into control hierarchy where a main program invokes number of program components.</a:t>
            </a:r>
          </a:p>
          <a:p>
            <a:pPr algn="just"/>
            <a:r>
              <a:rPr lang="en-US" dirty="0"/>
              <a:t>In this architecture the hierarchical control for call and return is represented.</a:t>
            </a:r>
          </a:p>
          <a:p>
            <a:pPr algn="just"/>
            <a:br>
              <a:rPr lang="en-US" dirty="0"/>
            </a:br>
            <a:endParaRPr lang="en-US" dirty="0"/>
          </a:p>
        </p:txBody>
      </p:sp>
      <p:pic>
        <p:nvPicPr>
          <p:cNvPr id="4" name="Picture 3"/>
          <p:cNvPicPr>
            <a:picLocks noChangeAspect="1"/>
          </p:cNvPicPr>
          <p:nvPr/>
        </p:nvPicPr>
        <p:blipFill>
          <a:blip r:embed="rId2"/>
          <a:stretch>
            <a:fillRect/>
          </a:stretch>
        </p:blipFill>
        <p:spPr>
          <a:xfrm>
            <a:off x="6266115" y="1983337"/>
            <a:ext cx="6000750" cy="3352800"/>
          </a:xfrm>
          <a:prstGeom prst="rect">
            <a:avLst/>
          </a:prstGeom>
        </p:spPr>
      </p:pic>
    </p:spTree>
    <p:extLst>
      <p:ext uri="{BB962C8B-B14F-4D97-AF65-F5344CB8AC3E}">
        <p14:creationId xmlns:p14="http://schemas.microsoft.com/office/powerpoint/2010/main" val="29375853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 and return architecture</a:t>
            </a:r>
            <a:endParaRPr lang="en-US" dirty="0"/>
          </a:p>
        </p:txBody>
      </p:sp>
      <p:sp>
        <p:nvSpPr>
          <p:cNvPr id="3" name="Content Placeholder 2"/>
          <p:cNvSpPr>
            <a:spLocks noGrp="1"/>
          </p:cNvSpPr>
          <p:nvPr>
            <p:ph idx="1"/>
          </p:nvPr>
        </p:nvSpPr>
        <p:spPr>
          <a:xfrm>
            <a:off x="5334000" y="863444"/>
            <a:ext cx="6726821" cy="5590565"/>
          </a:xfrm>
        </p:spPr>
        <p:txBody>
          <a:bodyPr/>
          <a:lstStyle/>
          <a:p>
            <a:r>
              <a:rPr lang="en-IN" dirty="0"/>
              <a:t>This architectural style </a:t>
            </a:r>
            <a:r>
              <a:rPr lang="en-IN" b="1" dirty="0">
                <a:solidFill>
                  <a:srgbClr val="C00000"/>
                </a:solidFill>
              </a:rPr>
              <a:t>enables a software designer (system architect) to achieve a program structure</a:t>
            </a:r>
            <a:r>
              <a:rPr lang="en-IN" dirty="0">
                <a:solidFill>
                  <a:srgbClr val="E40524"/>
                </a:solidFill>
              </a:rPr>
              <a:t> </a:t>
            </a:r>
            <a:r>
              <a:rPr lang="en-IN" dirty="0"/>
              <a:t>that is relatively easy to modify and scale.</a:t>
            </a:r>
          </a:p>
          <a:p>
            <a:r>
              <a:rPr lang="en-IN" dirty="0"/>
              <a:t>A number of sub styles exist within this category as below.</a:t>
            </a:r>
          </a:p>
          <a:p>
            <a:pPr marL="819150" lvl="1" indent="-457200">
              <a:buFont typeface="+mj-lt"/>
              <a:buAutoNum type="arabicPeriod"/>
            </a:pPr>
            <a:r>
              <a:rPr lang="en-IN" b="1" dirty="0"/>
              <a:t>Main program/subprogram architectures</a:t>
            </a:r>
          </a:p>
          <a:p>
            <a:pPr marL="1120775" lvl="2" indent="-457200"/>
            <a:r>
              <a:rPr lang="en-IN" dirty="0"/>
              <a:t>This classic program structure </a:t>
            </a:r>
            <a:r>
              <a:rPr lang="en-IN" b="1" dirty="0">
                <a:solidFill>
                  <a:srgbClr val="C00000"/>
                </a:solidFill>
              </a:rPr>
              <a:t>decomposes function into a control hierarchy </a:t>
            </a:r>
            <a:r>
              <a:rPr lang="en-IN" dirty="0"/>
              <a:t>where a </a:t>
            </a:r>
            <a:r>
              <a:rPr lang="en-IN" b="1" dirty="0"/>
              <a:t>“main” program invokes a number of program components</a:t>
            </a:r>
            <a:r>
              <a:rPr lang="en-IN" dirty="0"/>
              <a:t>, which in turn may invoke still other components.</a:t>
            </a:r>
          </a:p>
          <a:p>
            <a:pPr marL="857250" lvl="1" indent="-457200">
              <a:buFont typeface="+mj-lt"/>
              <a:buAutoNum type="arabicPeriod"/>
            </a:pPr>
            <a:r>
              <a:rPr lang="en-IN" b="1" dirty="0"/>
              <a:t>Remote procedure call architectures</a:t>
            </a:r>
          </a:p>
          <a:p>
            <a:pPr marL="1120775" lvl="2" indent="-457200"/>
            <a:r>
              <a:rPr lang="en-IN" dirty="0"/>
              <a:t>The components of a main </a:t>
            </a:r>
            <a:r>
              <a:rPr lang="en-IN" b="1" dirty="0">
                <a:solidFill>
                  <a:srgbClr val="C00000"/>
                </a:solidFill>
              </a:rPr>
              <a:t>program/subprogram</a:t>
            </a:r>
            <a:r>
              <a:rPr lang="en-IN" dirty="0">
                <a:solidFill>
                  <a:srgbClr val="C00000"/>
                </a:solidFill>
              </a:rPr>
              <a:t> </a:t>
            </a:r>
            <a:r>
              <a:rPr lang="en-IN" dirty="0"/>
              <a:t>architecture are </a:t>
            </a:r>
            <a:r>
              <a:rPr lang="en-IN" b="1" dirty="0">
                <a:solidFill>
                  <a:srgbClr val="C00000"/>
                </a:solidFill>
              </a:rPr>
              <a:t>distributed across multiple computers</a:t>
            </a:r>
            <a:r>
              <a:rPr lang="en-IN" dirty="0"/>
              <a:t> on a network.</a:t>
            </a:r>
          </a:p>
          <a:p>
            <a:endParaRPr lang="en-US" dirty="0"/>
          </a:p>
        </p:txBody>
      </p:sp>
      <p:pic>
        <p:nvPicPr>
          <p:cNvPr id="4" name="Picture 3"/>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1864" r="4003"/>
          <a:stretch/>
        </p:blipFill>
        <p:spPr>
          <a:xfrm>
            <a:off x="114300" y="1949830"/>
            <a:ext cx="5094227" cy="2533270"/>
          </a:xfrm>
          <a:prstGeom prst="rect">
            <a:avLst/>
          </a:prstGeom>
        </p:spPr>
      </p:pic>
      <p:cxnSp>
        <p:nvCxnSpPr>
          <p:cNvPr id="5" name="Straight Connector 4"/>
          <p:cNvCxnSpPr/>
          <p:nvPr/>
        </p:nvCxnSpPr>
        <p:spPr>
          <a:xfrm>
            <a:off x="5245100" y="723901"/>
            <a:ext cx="0" cy="5905499"/>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14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up)">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3.7.1.4 Object Oriented Architecture</a:t>
            </a:r>
          </a:p>
        </p:txBody>
      </p:sp>
      <p:sp>
        <p:nvSpPr>
          <p:cNvPr id="3" name="Content Placeholder 2"/>
          <p:cNvSpPr>
            <a:spLocks noGrp="1"/>
          </p:cNvSpPr>
          <p:nvPr>
            <p:ph idx="1"/>
          </p:nvPr>
        </p:nvSpPr>
        <p:spPr>
          <a:xfrm>
            <a:off x="1024128" y="2286000"/>
            <a:ext cx="6829457" cy="4023360"/>
          </a:xfrm>
        </p:spPr>
        <p:txBody>
          <a:bodyPr/>
          <a:lstStyle/>
          <a:p>
            <a:r>
              <a:rPr lang="en-US" dirty="0"/>
              <a:t>In this architecture the system is decomposed into number of interacting objects.</a:t>
            </a:r>
          </a:p>
          <a:p>
            <a:r>
              <a:rPr lang="en-US" dirty="0"/>
              <a:t>These objects encapsulate data and the corresponding operations that must be applied to manipulate the data.</a:t>
            </a:r>
          </a:p>
          <a:p>
            <a:r>
              <a:rPr lang="en-US" dirty="0"/>
              <a:t>The object oriented decomposition is concerned with identifying objects classes, their attributes and the corresponding operations. There is some control models used to co-ordinate the object operations.</a:t>
            </a:r>
          </a:p>
          <a:p>
            <a:endParaRPr lang="en-US" dirty="0"/>
          </a:p>
        </p:txBody>
      </p:sp>
      <p:pic>
        <p:nvPicPr>
          <p:cNvPr id="6147" name="Picture 3" descr="image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175" y="2285999"/>
            <a:ext cx="4187825" cy="391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4914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3.7.1.5 Layered Architecture</a:t>
            </a:r>
          </a:p>
        </p:txBody>
      </p:sp>
      <p:sp>
        <p:nvSpPr>
          <p:cNvPr id="3" name="Content Placeholder 2"/>
          <p:cNvSpPr>
            <a:spLocks noGrp="1"/>
          </p:cNvSpPr>
          <p:nvPr>
            <p:ph idx="1"/>
          </p:nvPr>
        </p:nvSpPr>
        <p:spPr/>
        <p:txBody>
          <a:bodyPr/>
          <a:lstStyle/>
          <a:p>
            <a:pPr lvl="0"/>
            <a:r>
              <a:rPr lang="en-US" dirty="0"/>
              <a:t>The layered architecture is composed of different layers. Each layer is intended to perform specific operations so machine instruction set can be generated. Various components in each layer perform specific operations.</a:t>
            </a:r>
          </a:p>
          <a:p>
            <a:pPr lvl="0"/>
            <a:r>
              <a:rPr lang="en-US" dirty="0"/>
              <a:t>The outer layer is responsible for performing the user interface operations while the components in the inner layer perform operating system interfaces.</a:t>
            </a:r>
          </a:p>
          <a:p>
            <a:r>
              <a:rPr lang="en-US" dirty="0"/>
              <a:t>The components in intermediate layer perform utility services and application software functions.</a:t>
            </a:r>
          </a:p>
          <a:p>
            <a:endParaRPr lang="en-US" dirty="0"/>
          </a:p>
        </p:txBody>
      </p:sp>
    </p:spTree>
    <p:extLst>
      <p:ext uri="{BB962C8B-B14F-4D97-AF65-F5344CB8AC3E}">
        <p14:creationId xmlns:p14="http://schemas.microsoft.com/office/powerpoint/2010/main" val="1047387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74976" y="760576"/>
            <a:ext cx="8631252" cy="5548149"/>
          </a:xfrm>
          <a:prstGeom prst="rect">
            <a:avLst/>
          </a:prstGeom>
        </p:spPr>
      </p:pic>
    </p:spTree>
    <p:extLst>
      <p:ext uri="{BB962C8B-B14F-4D97-AF65-F5344CB8AC3E}">
        <p14:creationId xmlns:p14="http://schemas.microsoft.com/office/powerpoint/2010/main" val="38700712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Content Placeholder 2"/>
          <p:cNvSpPr>
            <a:spLocks noGrp="1"/>
          </p:cNvSpPr>
          <p:nvPr>
            <p:ph idx="1"/>
          </p:nvPr>
        </p:nvSpPr>
        <p:spPr>
          <a:xfrm>
            <a:off x="5021944" y="863444"/>
            <a:ext cx="7038878" cy="5590565"/>
          </a:xfrm>
        </p:spPr>
        <p:txBody>
          <a:bodyPr/>
          <a:lstStyle/>
          <a:p>
            <a:r>
              <a:rPr lang="en-US" dirty="0"/>
              <a:t>A number of </a:t>
            </a:r>
            <a:r>
              <a:rPr lang="en-US" b="1" dirty="0">
                <a:solidFill>
                  <a:srgbClr val="C00000"/>
                </a:solidFill>
              </a:rPr>
              <a:t>different layers are defined</a:t>
            </a:r>
            <a:r>
              <a:rPr lang="en-US" dirty="0"/>
              <a:t>, each accomplishing </a:t>
            </a:r>
            <a:r>
              <a:rPr lang="en-US" b="1" dirty="0">
                <a:solidFill>
                  <a:srgbClr val="C00000"/>
                </a:solidFill>
              </a:rPr>
              <a:t>operations</a:t>
            </a:r>
            <a:r>
              <a:rPr lang="en-US" dirty="0">
                <a:solidFill>
                  <a:srgbClr val="C00000"/>
                </a:solidFill>
              </a:rPr>
              <a:t> </a:t>
            </a:r>
            <a:r>
              <a:rPr lang="en-US" dirty="0"/>
              <a:t>that </a:t>
            </a:r>
            <a:r>
              <a:rPr lang="en-US" b="1" dirty="0">
                <a:solidFill>
                  <a:srgbClr val="C00000"/>
                </a:solidFill>
              </a:rPr>
              <a:t>progressively</a:t>
            </a:r>
            <a:r>
              <a:rPr lang="en-US" dirty="0">
                <a:solidFill>
                  <a:srgbClr val="C00000"/>
                </a:solidFill>
              </a:rPr>
              <a:t> </a:t>
            </a:r>
            <a:r>
              <a:rPr lang="en-US" dirty="0"/>
              <a:t>become </a:t>
            </a:r>
            <a:r>
              <a:rPr lang="en-US" b="1" dirty="0">
                <a:solidFill>
                  <a:srgbClr val="C00000"/>
                </a:solidFill>
              </a:rPr>
              <a:t>closer to the machine instruction</a:t>
            </a:r>
            <a:r>
              <a:rPr lang="en-US" dirty="0"/>
              <a:t> set.</a:t>
            </a:r>
          </a:p>
          <a:p>
            <a:r>
              <a:rPr lang="en-US" dirty="0"/>
              <a:t>At the </a:t>
            </a:r>
            <a:r>
              <a:rPr lang="en-US" b="1" dirty="0">
                <a:solidFill>
                  <a:srgbClr val="C00000"/>
                </a:solidFill>
              </a:rPr>
              <a:t>outer layer</a:t>
            </a:r>
            <a:r>
              <a:rPr lang="en-US" dirty="0"/>
              <a:t>, components service </a:t>
            </a:r>
            <a:r>
              <a:rPr lang="en-US" b="1" dirty="0">
                <a:solidFill>
                  <a:srgbClr val="C00000"/>
                </a:solidFill>
              </a:rPr>
              <a:t>user interface</a:t>
            </a:r>
            <a:r>
              <a:rPr lang="en-US" dirty="0"/>
              <a:t> operations.</a:t>
            </a:r>
          </a:p>
          <a:p>
            <a:r>
              <a:rPr lang="en-US" dirty="0"/>
              <a:t>At the </a:t>
            </a:r>
            <a:r>
              <a:rPr lang="en-US" b="1" dirty="0">
                <a:solidFill>
                  <a:srgbClr val="C00000"/>
                </a:solidFill>
              </a:rPr>
              <a:t>inner layer</a:t>
            </a:r>
            <a:r>
              <a:rPr lang="en-US" dirty="0"/>
              <a:t>, components perform </a:t>
            </a:r>
            <a:r>
              <a:rPr lang="en-US" b="1" dirty="0">
                <a:solidFill>
                  <a:srgbClr val="C00000"/>
                </a:solidFill>
              </a:rPr>
              <a:t>operating system interfacing</a:t>
            </a:r>
            <a:r>
              <a:rPr lang="en-US" dirty="0"/>
              <a:t>.</a:t>
            </a:r>
          </a:p>
          <a:p>
            <a:r>
              <a:rPr lang="en-US" b="1" dirty="0">
                <a:solidFill>
                  <a:srgbClr val="C00000"/>
                </a:solidFill>
              </a:rPr>
              <a:t>Intermediate layers</a:t>
            </a:r>
            <a:r>
              <a:rPr lang="en-US" dirty="0"/>
              <a:t> provide </a:t>
            </a:r>
            <a:r>
              <a:rPr lang="en-US" b="1" dirty="0">
                <a:solidFill>
                  <a:srgbClr val="C00000"/>
                </a:solidFill>
              </a:rPr>
              <a:t>utility services</a:t>
            </a:r>
            <a:r>
              <a:rPr lang="en-US" dirty="0"/>
              <a:t> and application </a:t>
            </a:r>
            <a:r>
              <a:rPr lang="en-US" b="1" dirty="0">
                <a:solidFill>
                  <a:srgbClr val="C00000"/>
                </a:solidFill>
              </a:rPr>
              <a:t>software functions</a:t>
            </a:r>
            <a:r>
              <a:rPr lang="en-US" dirty="0"/>
              <a:t>.</a:t>
            </a:r>
          </a:p>
          <a:p>
            <a:endParaRPr lang="en-US" dirty="0"/>
          </a:p>
          <a:p>
            <a:endParaRPr lang="en-US" dirty="0"/>
          </a:p>
        </p:txBody>
      </p:sp>
      <p:pic>
        <p:nvPicPr>
          <p:cNvPr id="5"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600" y="1600200"/>
            <a:ext cx="3918019" cy="331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826000" y="723901"/>
            <a:ext cx="0" cy="5905499"/>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560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up)">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 of software design</a:t>
            </a:r>
          </a:p>
        </p:txBody>
      </p:sp>
      <p:sp>
        <p:nvSpPr>
          <p:cNvPr id="5" name="Rectangle 4"/>
          <p:cNvSpPr/>
          <p:nvPr/>
        </p:nvSpPr>
        <p:spPr>
          <a:xfrm>
            <a:off x="9209314" y="341869"/>
            <a:ext cx="2873829" cy="3693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The </a:t>
            </a:r>
            <a:r>
              <a:rPr kumimoji="0" lang="en-US" sz="1800" b="1" i="0" u="none" strike="noStrike" kern="1200" cap="none" spc="0" normalizeH="0" baseline="0" noProof="0" dirty="0">
                <a:ln>
                  <a:noFill/>
                </a:ln>
                <a:solidFill>
                  <a:srgbClr val="C00000"/>
                </a:solidFill>
                <a:effectLst/>
                <a:uLnTx/>
                <a:uFillTx/>
                <a:latin typeface="Roboto Condensed"/>
                <a:ea typeface="+mn-ea"/>
                <a:cs typeface="+mn-cs"/>
              </a:rPr>
              <a:t>FURPS</a:t>
            </a: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 quality attributes</a:t>
            </a:r>
          </a:p>
        </p:txBody>
      </p:sp>
      <p:sp>
        <p:nvSpPr>
          <p:cNvPr id="8" name="TextBox 7"/>
          <p:cNvSpPr txBox="1"/>
          <p:nvPr/>
        </p:nvSpPr>
        <p:spPr>
          <a:xfrm>
            <a:off x="241662" y="5208105"/>
            <a:ext cx="1167166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Ability to extend program</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adaptability, serviceability, testability, compatibility</a:t>
            </a:r>
          </a:p>
        </p:txBody>
      </p:sp>
      <p:sp>
        <p:nvSpPr>
          <p:cNvPr id="9" name="TextBox 8"/>
          <p:cNvSpPr txBox="1"/>
          <p:nvPr/>
        </p:nvSpPr>
        <p:spPr>
          <a:xfrm>
            <a:off x="6478498" y="3325448"/>
            <a:ext cx="543482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measured by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processing speed</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response time</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resource consumption</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throughput</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and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efficiency</a:t>
            </a:r>
          </a:p>
        </p:txBody>
      </p:sp>
      <p:sp>
        <p:nvSpPr>
          <p:cNvPr id="10" name="TextBox 9"/>
          <p:cNvSpPr txBox="1"/>
          <p:nvPr/>
        </p:nvSpPr>
        <p:spPr>
          <a:xfrm>
            <a:off x="261257" y="3325448"/>
            <a:ext cx="593706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assessed by measuring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frequency</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&amp;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severity</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of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failures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accuracy</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of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outputs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mean-time-of-failure (MTTF)</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ability</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to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recover</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from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errors</a:t>
            </a:r>
          </a:p>
        </p:txBody>
      </p:sp>
      <p:sp>
        <p:nvSpPr>
          <p:cNvPr id="11" name="TextBox 10"/>
          <p:cNvSpPr txBox="1"/>
          <p:nvPr/>
        </p:nvSpPr>
        <p:spPr>
          <a:xfrm>
            <a:off x="6478498" y="1442791"/>
            <a:ext cx="543482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assessed by considering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human factors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overall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aesthetics</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consistency</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&amp;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documentations</a:t>
            </a:r>
          </a:p>
        </p:txBody>
      </p:sp>
      <p:sp>
        <p:nvSpPr>
          <p:cNvPr id="12" name="TextBox 11"/>
          <p:cNvSpPr txBox="1"/>
          <p:nvPr/>
        </p:nvSpPr>
        <p:spPr>
          <a:xfrm>
            <a:off x="241663" y="1474324"/>
            <a:ext cx="593706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assessed by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feature set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and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capabilities of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the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program</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generality</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of the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functions</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&amp;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security</a:t>
            </a:r>
            <a:r>
              <a:rPr kumimoji="0" lang="en-US" sz="2400" b="0" i="0" u="none" strike="noStrike" kern="1200" cap="none" spc="0" normalizeH="0" baseline="0" noProof="0" dirty="0">
                <a:ln>
                  <a:noFill/>
                </a:ln>
                <a:solidFill>
                  <a:srgbClr val="C00000"/>
                </a:solidFill>
                <a:effectLst/>
                <a:uLnTx/>
                <a:uFillTx/>
                <a:latin typeface="Roboto Condensed"/>
                <a:ea typeface="+mn-ea"/>
                <a:cs typeface="+mn-cs"/>
              </a:rPr>
              <a:t>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of overall </a:t>
            </a: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system</a:t>
            </a:r>
          </a:p>
        </p:txBody>
      </p:sp>
      <p:sp>
        <p:nvSpPr>
          <p:cNvPr id="13" name="TextBox 12"/>
          <p:cNvSpPr txBox="1"/>
          <p:nvPr/>
        </p:nvSpPr>
        <p:spPr>
          <a:xfrm>
            <a:off x="6880613" y="956412"/>
            <a:ext cx="2054103"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Usability</a:t>
            </a:r>
          </a:p>
        </p:txBody>
      </p:sp>
      <p:sp>
        <p:nvSpPr>
          <p:cNvPr id="14" name="TextBox 13"/>
          <p:cNvSpPr txBox="1"/>
          <p:nvPr/>
        </p:nvSpPr>
        <p:spPr>
          <a:xfrm>
            <a:off x="626340" y="981126"/>
            <a:ext cx="2323337"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Functionality</a:t>
            </a:r>
          </a:p>
        </p:txBody>
      </p:sp>
      <p:sp>
        <p:nvSpPr>
          <p:cNvPr id="15" name="TextBox 14"/>
          <p:cNvSpPr txBox="1"/>
          <p:nvPr/>
        </p:nvSpPr>
        <p:spPr>
          <a:xfrm>
            <a:off x="645934" y="2837912"/>
            <a:ext cx="2054103"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Reliability</a:t>
            </a:r>
          </a:p>
        </p:txBody>
      </p:sp>
      <p:sp>
        <p:nvSpPr>
          <p:cNvPr id="16" name="TextBox 15"/>
          <p:cNvSpPr txBox="1"/>
          <p:nvPr/>
        </p:nvSpPr>
        <p:spPr>
          <a:xfrm>
            <a:off x="6880613" y="2837912"/>
            <a:ext cx="2054103"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Performance</a:t>
            </a:r>
          </a:p>
        </p:txBody>
      </p:sp>
      <p:sp>
        <p:nvSpPr>
          <p:cNvPr id="17" name="TextBox 16"/>
          <p:cNvSpPr txBox="1"/>
          <p:nvPr/>
        </p:nvSpPr>
        <p:spPr>
          <a:xfrm>
            <a:off x="626339" y="4718854"/>
            <a:ext cx="236758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12121"/>
                </a:solidFill>
                <a:effectLst/>
                <a:uLnTx/>
                <a:uFillTx/>
                <a:latin typeface="Roboto Condensed"/>
                <a:ea typeface="+mn-ea"/>
                <a:cs typeface="+mn-cs"/>
              </a:rPr>
              <a:t>Supportability</a:t>
            </a:r>
          </a:p>
        </p:txBody>
      </p:sp>
      <p:sp>
        <p:nvSpPr>
          <p:cNvPr id="18" name="TextBox 17"/>
          <p:cNvSpPr txBox="1"/>
          <p:nvPr/>
        </p:nvSpPr>
        <p:spPr>
          <a:xfrm>
            <a:off x="241663" y="1005840"/>
            <a:ext cx="38504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F</a:t>
            </a:r>
          </a:p>
        </p:txBody>
      </p:sp>
      <p:sp>
        <p:nvSpPr>
          <p:cNvPr id="19" name="TextBox 18"/>
          <p:cNvSpPr txBox="1"/>
          <p:nvPr/>
        </p:nvSpPr>
        <p:spPr>
          <a:xfrm>
            <a:off x="6478498" y="981126"/>
            <a:ext cx="38504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U</a:t>
            </a:r>
          </a:p>
        </p:txBody>
      </p:sp>
      <p:sp>
        <p:nvSpPr>
          <p:cNvPr id="20" name="TextBox 19"/>
          <p:cNvSpPr txBox="1"/>
          <p:nvPr/>
        </p:nvSpPr>
        <p:spPr>
          <a:xfrm>
            <a:off x="261257" y="2862626"/>
            <a:ext cx="38504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R</a:t>
            </a:r>
          </a:p>
        </p:txBody>
      </p:sp>
      <p:sp>
        <p:nvSpPr>
          <p:cNvPr id="21" name="TextBox 20"/>
          <p:cNvSpPr txBox="1"/>
          <p:nvPr/>
        </p:nvSpPr>
        <p:spPr>
          <a:xfrm>
            <a:off x="6478498" y="2862626"/>
            <a:ext cx="38504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P</a:t>
            </a:r>
          </a:p>
        </p:txBody>
      </p:sp>
      <p:sp>
        <p:nvSpPr>
          <p:cNvPr id="22" name="TextBox 21"/>
          <p:cNvSpPr txBox="1"/>
          <p:nvPr/>
        </p:nvSpPr>
        <p:spPr>
          <a:xfrm>
            <a:off x="241662" y="4743568"/>
            <a:ext cx="38504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Condensed"/>
                <a:ea typeface="+mn-ea"/>
                <a:cs typeface="+mn-cs"/>
              </a:rPr>
              <a:t>S</a:t>
            </a:r>
          </a:p>
        </p:txBody>
      </p:sp>
    </p:spTree>
    <p:extLst>
      <p:ext uri="{BB962C8B-B14F-4D97-AF65-F5344CB8AC3E}">
        <p14:creationId xmlns:p14="http://schemas.microsoft.com/office/powerpoint/2010/main" val="27199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F22B-F078-4B02-96FC-00DAC79A2A70}"/>
              </a:ext>
            </a:extLst>
          </p:cNvPr>
          <p:cNvSpPr>
            <a:spLocks noGrp="1"/>
          </p:cNvSpPr>
          <p:nvPr>
            <p:ph type="title"/>
          </p:nvPr>
        </p:nvSpPr>
        <p:spPr/>
        <p:txBody>
          <a:bodyPr/>
          <a:lstStyle/>
          <a:p>
            <a:r>
              <a:rPr lang="en-US" dirty="0"/>
              <a:t>3.7.2 Architectural Patterns</a:t>
            </a:r>
            <a:endParaRPr lang="en-IN" dirty="0"/>
          </a:p>
        </p:txBody>
      </p:sp>
      <p:sp>
        <p:nvSpPr>
          <p:cNvPr id="3" name="Content Placeholder 2">
            <a:extLst>
              <a:ext uri="{FF2B5EF4-FFF2-40B4-BE49-F238E27FC236}">
                <a16:creationId xmlns:a16="http://schemas.microsoft.com/office/drawing/2014/main" id="{DB2DBFEE-B7F8-4FF5-B2C7-41E94CCC28E0}"/>
              </a:ext>
            </a:extLst>
          </p:cNvPr>
          <p:cNvSpPr>
            <a:spLocks noGrp="1"/>
          </p:cNvSpPr>
          <p:nvPr>
            <p:ph idx="1"/>
          </p:nvPr>
        </p:nvSpPr>
        <p:spPr>
          <a:xfrm>
            <a:off x="1024128" y="1899821"/>
            <a:ext cx="9720073" cy="4409539"/>
          </a:xfrm>
        </p:spPr>
        <p:txBody>
          <a:bodyPr>
            <a:noAutofit/>
          </a:bodyPr>
          <a:lstStyle/>
          <a:p>
            <a:pPr algn="just">
              <a:lnSpc>
                <a:spcPct val="100000"/>
              </a:lnSpc>
              <a:tabLst>
                <a:tab pos="1600200" algn="l"/>
              </a:tabLst>
            </a:pPr>
            <a:r>
              <a:rPr lang="en-US" sz="1800" dirty="0">
                <a:effectLst/>
                <a:latin typeface="Palatino"/>
                <a:ea typeface="Times" panose="02020603050405020304" pitchFamily="18" charset="0"/>
                <a:cs typeface="Times New Roman" panose="02020603050405020304" pitchFamily="18" charset="0"/>
              </a:rPr>
              <a:t>A S/W architecture may have a number of architectural patterns that address issues such as concurrency, persistence, and distribution.</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Wingdings" panose="05000000000000000000" pitchFamily="2" charset="2"/>
              <a:buChar char=""/>
              <a:tabLst>
                <a:tab pos="228600" algn="l"/>
                <a:tab pos="457200" algn="l"/>
                <a:tab pos="1600200" algn="l"/>
              </a:tabLst>
            </a:pPr>
            <a:r>
              <a:rPr lang="en-US" sz="1800" dirty="0">
                <a:solidFill>
                  <a:srgbClr val="0000FF"/>
                </a:solidFill>
                <a:effectLst/>
                <a:latin typeface="Palatino"/>
                <a:ea typeface="Times" panose="02020603050405020304" pitchFamily="18" charset="0"/>
                <a:cs typeface="Times New Roman" panose="02020603050405020304" pitchFamily="18" charset="0"/>
              </a:rPr>
              <a:t>Concurrency</a:t>
            </a:r>
            <a:r>
              <a:rPr lang="en-US" sz="1800" dirty="0">
                <a:effectLst/>
                <a:latin typeface="Palatino"/>
                <a:ea typeface="Times" panose="02020603050405020304" pitchFamily="18" charset="0"/>
                <a:cs typeface="Times New Roman" panose="02020603050405020304" pitchFamily="18" charset="0"/>
              </a:rPr>
              <a:t>—applications must handle multiple tasks in a manner that simulates parallelism </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gn="just">
              <a:lnSpc>
                <a:spcPct val="100000"/>
              </a:lnSpc>
              <a:buFont typeface="Wingdings" panose="05000000000000000000" pitchFamily="2" charset="2"/>
              <a:buChar char=""/>
              <a:tabLst>
                <a:tab pos="685800" algn="l"/>
                <a:tab pos="914400" algn="l"/>
                <a:tab pos="1600200" algn="l"/>
              </a:tabLst>
            </a:pPr>
            <a:r>
              <a:rPr lang="en-US" dirty="0">
                <a:effectLst/>
                <a:latin typeface="Palatino"/>
                <a:ea typeface="Times" panose="02020603050405020304" pitchFamily="18" charset="0"/>
                <a:cs typeface="Times New Roman" panose="02020603050405020304" pitchFamily="18" charset="0"/>
              </a:rPr>
              <a:t> </a:t>
            </a:r>
            <a:r>
              <a:rPr lang="en-US" i="1" dirty="0">
                <a:effectLst/>
                <a:latin typeface="Palatino"/>
                <a:ea typeface="Times" panose="02020603050405020304" pitchFamily="18" charset="0"/>
                <a:cs typeface="Times New Roman" panose="02020603050405020304" pitchFamily="18" charset="0"/>
              </a:rPr>
              <a:t>operating system process management </a:t>
            </a:r>
            <a:r>
              <a:rPr lang="en-US" dirty="0">
                <a:effectLst/>
                <a:latin typeface="Palatino"/>
                <a:ea typeface="Times" panose="02020603050405020304" pitchFamily="18" charset="0"/>
                <a:cs typeface="Times New Roman" panose="02020603050405020304" pitchFamily="18" charset="0"/>
              </a:rPr>
              <a:t>pattern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gn="just">
              <a:lnSpc>
                <a:spcPct val="100000"/>
              </a:lnSpc>
              <a:buFont typeface="Wingdings" panose="05000000000000000000" pitchFamily="2" charset="2"/>
              <a:buChar char=""/>
              <a:tabLst>
                <a:tab pos="685800" algn="l"/>
                <a:tab pos="914400" algn="l"/>
                <a:tab pos="1600200" algn="l"/>
              </a:tabLst>
            </a:pPr>
            <a:r>
              <a:rPr lang="en-US" i="1" dirty="0">
                <a:effectLst/>
                <a:latin typeface="Palatino"/>
                <a:ea typeface="Times" panose="02020603050405020304" pitchFamily="18" charset="0"/>
                <a:cs typeface="Times New Roman" panose="02020603050405020304" pitchFamily="18" charset="0"/>
              </a:rPr>
              <a:t>task scheduler</a:t>
            </a:r>
            <a:r>
              <a:rPr lang="en-US" dirty="0">
                <a:effectLst/>
                <a:latin typeface="Palatino"/>
                <a:ea typeface="Times" panose="02020603050405020304" pitchFamily="18" charset="0"/>
                <a:cs typeface="Times New Roman" panose="02020603050405020304" pitchFamily="18" charset="0"/>
              </a:rPr>
              <a:t> pattern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Wingdings" panose="05000000000000000000" pitchFamily="2" charset="2"/>
              <a:buChar char=""/>
              <a:tabLst>
                <a:tab pos="228600" algn="l"/>
                <a:tab pos="457200" algn="l"/>
                <a:tab pos="1600200" algn="l"/>
              </a:tabLst>
            </a:pPr>
            <a:r>
              <a:rPr lang="en-US" sz="1800" dirty="0">
                <a:solidFill>
                  <a:srgbClr val="0000FF"/>
                </a:solidFill>
                <a:effectLst/>
                <a:latin typeface="Palatino"/>
                <a:ea typeface="Times" panose="02020603050405020304" pitchFamily="18" charset="0"/>
                <a:cs typeface="Times New Roman" panose="02020603050405020304" pitchFamily="18" charset="0"/>
              </a:rPr>
              <a:t>Persistence</a:t>
            </a:r>
            <a:r>
              <a:rPr lang="en-US" sz="1800" dirty="0">
                <a:effectLst/>
                <a:latin typeface="Palatino"/>
                <a:ea typeface="Times" panose="02020603050405020304" pitchFamily="18" charset="0"/>
                <a:cs typeface="Times New Roman" panose="02020603050405020304" pitchFamily="18" charset="0"/>
              </a:rPr>
              <a:t>—Data persists if it survives past the execution of the process that created it.  Persistent data are stored in a database or file and may be read and modified by other processes at a later time.</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457200" algn="l"/>
                <a:tab pos="1600200" algn="l"/>
              </a:tabLst>
            </a:pPr>
            <a:r>
              <a:rPr lang="en-US" sz="1800" dirty="0">
                <a:effectLst/>
                <a:latin typeface="Palatino"/>
                <a:ea typeface="Times" panose="02020603050405020304" pitchFamily="18" charset="0"/>
                <a:cs typeface="Times New Roman" panose="02020603050405020304" pitchFamily="18" charset="0"/>
              </a:rPr>
              <a:t>	Two patterns are common: </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gn="just">
              <a:lnSpc>
                <a:spcPct val="100000"/>
              </a:lnSpc>
              <a:buFont typeface="Wingdings" panose="05000000000000000000" pitchFamily="2" charset="2"/>
              <a:buChar char=""/>
              <a:tabLst>
                <a:tab pos="685800" algn="l"/>
                <a:tab pos="914400" algn="l"/>
                <a:tab pos="1600200" algn="l"/>
              </a:tabLst>
            </a:pPr>
            <a:r>
              <a:rPr lang="en-US" dirty="0">
                <a:effectLst/>
                <a:latin typeface="Palatino"/>
                <a:ea typeface="Times" panose="02020603050405020304" pitchFamily="18" charset="0"/>
                <a:cs typeface="Times New Roman" panose="02020603050405020304" pitchFamily="18" charset="0"/>
              </a:rPr>
              <a:t>a </a:t>
            </a:r>
            <a:r>
              <a:rPr lang="en-US" i="1" dirty="0">
                <a:effectLst/>
                <a:latin typeface="Palatino"/>
                <a:ea typeface="Times" panose="02020603050405020304" pitchFamily="18" charset="0"/>
                <a:cs typeface="Times New Roman" panose="02020603050405020304" pitchFamily="18" charset="0"/>
              </a:rPr>
              <a:t>database management system</a:t>
            </a:r>
            <a:r>
              <a:rPr lang="en-US" dirty="0">
                <a:effectLst/>
                <a:latin typeface="Palatino"/>
                <a:ea typeface="Times" panose="02020603050405020304" pitchFamily="18" charset="0"/>
                <a:cs typeface="Times New Roman" panose="02020603050405020304" pitchFamily="18" charset="0"/>
              </a:rPr>
              <a:t> pattern that applies the storage and retrieval capability of a DBMS to the application architecture</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gn="just">
              <a:lnSpc>
                <a:spcPct val="100000"/>
              </a:lnSpc>
              <a:buFont typeface="Wingdings" panose="05000000000000000000" pitchFamily="2" charset="2"/>
              <a:buChar char=""/>
              <a:tabLst>
                <a:tab pos="685800" algn="l"/>
                <a:tab pos="914400" algn="l"/>
                <a:tab pos="1600200" algn="l"/>
              </a:tabLst>
            </a:pPr>
            <a:r>
              <a:rPr lang="en-US" dirty="0">
                <a:effectLst/>
                <a:latin typeface="Palatino"/>
                <a:ea typeface="Times" panose="02020603050405020304" pitchFamily="18" charset="0"/>
                <a:cs typeface="Times New Roman" panose="02020603050405020304" pitchFamily="18" charset="0"/>
              </a:rPr>
              <a:t>an </a:t>
            </a:r>
            <a:r>
              <a:rPr lang="en-US" i="1" dirty="0">
                <a:effectLst/>
                <a:latin typeface="Palatino"/>
                <a:ea typeface="Times" panose="02020603050405020304" pitchFamily="18" charset="0"/>
                <a:cs typeface="Times New Roman" panose="02020603050405020304" pitchFamily="18" charset="0"/>
              </a:rPr>
              <a:t>application level</a:t>
            </a:r>
            <a:r>
              <a:rPr lang="en-US" dirty="0">
                <a:effectLst/>
                <a:latin typeface="Palatino"/>
                <a:ea typeface="Times" panose="02020603050405020304" pitchFamily="18" charset="0"/>
                <a:cs typeface="Times New Roman" panose="02020603050405020304" pitchFamily="18" charset="0"/>
              </a:rPr>
              <a:t> </a:t>
            </a:r>
            <a:r>
              <a:rPr lang="en-US" i="1" dirty="0">
                <a:effectLst/>
                <a:latin typeface="Palatino"/>
                <a:ea typeface="Times" panose="02020603050405020304" pitchFamily="18" charset="0"/>
                <a:cs typeface="Times New Roman" panose="02020603050405020304" pitchFamily="18" charset="0"/>
              </a:rPr>
              <a:t>persistence</a:t>
            </a:r>
            <a:r>
              <a:rPr lang="en-US" dirty="0">
                <a:effectLst/>
                <a:latin typeface="Palatino"/>
                <a:ea typeface="Times" panose="02020603050405020304" pitchFamily="18" charset="0"/>
                <a:cs typeface="Times New Roman" panose="02020603050405020304" pitchFamily="18" charset="0"/>
              </a:rPr>
              <a:t> pattern that builds persistence features into the application architecture</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1800" dirty="0"/>
          </a:p>
        </p:txBody>
      </p:sp>
    </p:spTree>
    <p:extLst>
      <p:ext uri="{BB962C8B-B14F-4D97-AF65-F5344CB8AC3E}">
        <p14:creationId xmlns:p14="http://schemas.microsoft.com/office/powerpoint/2010/main" val="35622944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6D0B-C6CA-42FC-B4D4-26C872237EB1}"/>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DB24ECBD-2B56-4D2B-A460-94B8CEACA01C}"/>
              </a:ext>
            </a:extLst>
          </p:cNvPr>
          <p:cNvSpPr>
            <a:spLocks noGrp="1"/>
          </p:cNvSpPr>
          <p:nvPr>
            <p:ph idx="1"/>
          </p:nvPr>
        </p:nvSpPr>
        <p:spPr/>
        <p:txBody>
          <a:bodyPr/>
          <a:lstStyle/>
          <a:p>
            <a:pPr marL="342900" lvl="0" indent="-342900" algn="just">
              <a:lnSpc>
                <a:spcPct val="100000"/>
              </a:lnSpc>
              <a:buFont typeface="Wingdings" panose="05000000000000000000" pitchFamily="2" charset="2"/>
              <a:buChar char=""/>
              <a:tabLst>
                <a:tab pos="228600" algn="l"/>
                <a:tab pos="457200" algn="l"/>
                <a:tab pos="1600200" algn="l"/>
              </a:tabLst>
            </a:pPr>
            <a:r>
              <a:rPr lang="en-US" sz="1800" dirty="0">
                <a:solidFill>
                  <a:srgbClr val="0000FF"/>
                </a:solidFill>
                <a:effectLst/>
                <a:latin typeface="Palatino"/>
                <a:ea typeface="Times" panose="02020603050405020304" pitchFamily="18" charset="0"/>
                <a:cs typeface="Times New Roman" panose="02020603050405020304" pitchFamily="18" charset="0"/>
              </a:rPr>
              <a:t>Distribution</a:t>
            </a:r>
            <a:r>
              <a:rPr lang="en-US" sz="1800" dirty="0">
                <a:effectLst/>
                <a:latin typeface="Palatino"/>
                <a:ea typeface="Times" panose="02020603050405020304" pitchFamily="18" charset="0"/>
                <a:cs typeface="Times New Roman" panose="02020603050405020304" pitchFamily="18" charset="0"/>
              </a:rPr>
              <a:t>— the manner in which systems or components within systems communicates with one another in a distributed environment, and the nature of the communication that occurs.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742950" lvl="1" indent="-285750" algn="just">
              <a:lnSpc>
                <a:spcPct val="100000"/>
              </a:lnSpc>
              <a:buFont typeface="Wingdings" panose="05000000000000000000" pitchFamily="2" charset="2"/>
              <a:buChar char=""/>
              <a:tabLst>
                <a:tab pos="685800" algn="l"/>
                <a:tab pos="914400" algn="l"/>
                <a:tab pos="1600200" algn="l"/>
              </a:tabLst>
            </a:pPr>
            <a:r>
              <a:rPr lang="en-US" dirty="0">
                <a:effectLst/>
                <a:latin typeface="Palatino"/>
                <a:ea typeface="Times" panose="02020603050405020304" pitchFamily="18" charset="0"/>
                <a:cs typeface="Times New Roman" panose="02020603050405020304" pitchFamily="18" charset="0"/>
              </a:rPr>
              <a:t>A</a:t>
            </a:r>
            <a:r>
              <a:rPr lang="en-US" i="1" dirty="0">
                <a:effectLst/>
                <a:latin typeface="Palatino"/>
                <a:ea typeface="Times" panose="02020603050405020304" pitchFamily="18" charset="0"/>
                <a:cs typeface="Times New Roman" panose="02020603050405020304" pitchFamily="18" charset="0"/>
              </a:rPr>
              <a:t> broker</a:t>
            </a:r>
            <a:r>
              <a:rPr lang="en-US" dirty="0">
                <a:effectLst/>
                <a:latin typeface="Palatino"/>
                <a:ea typeface="Times" panose="02020603050405020304" pitchFamily="18" charset="0"/>
                <a:cs typeface="Times New Roman" panose="02020603050405020304" pitchFamily="18" charset="0"/>
              </a:rPr>
              <a:t> acts as a ‘middle-man’ between the client component and a server component.</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77465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3.8 alternative architectural designs</a:t>
            </a:r>
          </a:p>
        </p:txBody>
      </p:sp>
      <p:sp>
        <p:nvSpPr>
          <p:cNvPr id="3" name="Content Placeholder 2"/>
          <p:cNvSpPr>
            <a:spLocks noGrp="1"/>
          </p:cNvSpPr>
          <p:nvPr>
            <p:ph idx="1"/>
          </p:nvPr>
        </p:nvSpPr>
        <p:spPr/>
        <p:txBody>
          <a:bodyPr/>
          <a:lstStyle/>
          <a:p>
            <a:r>
              <a:rPr lang="en-US" dirty="0"/>
              <a:t>There are one alternative approaches used for architectural design – </a:t>
            </a:r>
          </a:p>
          <a:p>
            <a:r>
              <a:rPr lang="en-US" dirty="0"/>
              <a:t>1. To apply iterative method to access design trade-offs</a:t>
            </a:r>
          </a:p>
        </p:txBody>
      </p:sp>
    </p:spTree>
    <p:extLst>
      <p:ext uri="{BB962C8B-B14F-4D97-AF65-F5344CB8AC3E}">
        <p14:creationId xmlns:p14="http://schemas.microsoft.com/office/powerpoint/2010/main" val="4643471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3.8.1 Architecture trade-off analysis method </a:t>
            </a:r>
          </a:p>
        </p:txBody>
      </p:sp>
      <p:sp>
        <p:nvSpPr>
          <p:cNvPr id="3" name="Content Placeholder 2"/>
          <p:cNvSpPr>
            <a:spLocks noGrp="1"/>
          </p:cNvSpPr>
          <p:nvPr>
            <p:ph idx="1"/>
          </p:nvPr>
        </p:nvSpPr>
        <p:spPr/>
        <p:txBody>
          <a:bodyPr/>
          <a:lstStyle/>
          <a:p>
            <a:pPr algn="just"/>
            <a:r>
              <a:rPr lang="en-IN" dirty="0"/>
              <a:t>Various design analysis activities:</a:t>
            </a:r>
          </a:p>
          <a:p>
            <a:pPr algn="just"/>
            <a:r>
              <a:rPr lang="en-IN" b="1" dirty="0"/>
              <a:t>1. Collect Scenarios</a:t>
            </a:r>
            <a:r>
              <a:rPr lang="en-IN" dirty="0"/>
              <a:t> – </a:t>
            </a:r>
          </a:p>
          <a:p>
            <a:pPr algn="just"/>
            <a:r>
              <a:rPr lang="en-IN" dirty="0"/>
              <a:t>Use cases are developed for representing system for user’s point of view. Hence a set of use cases help in collecting scenarios. </a:t>
            </a:r>
          </a:p>
          <a:p>
            <a:pPr algn="just"/>
            <a:endParaRPr lang="en-IN" dirty="0"/>
          </a:p>
          <a:p>
            <a:pPr algn="just"/>
            <a:r>
              <a:rPr lang="en-IN" b="1" dirty="0"/>
              <a:t>2. Elicit requirements, constraints, and environment description – </a:t>
            </a:r>
          </a:p>
          <a:p>
            <a:pPr algn="just"/>
            <a:r>
              <a:rPr lang="en-IN" dirty="0"/>
              <a:t>This information is obtained during requirement analysis. Customer, user and stake-holders must specify the requirement correctly.</a:t>
            </a:r>
          </a:p>
          <a:p>
            <a:pPr algn="just"/>
            <a:endParaRPr lang="en-IN" b="1" dirty="0"/>
          </a:p>
        </p:txBody>
      </p:sp>
    </p:spTree>
    <p:extLst>
      <p:ext uri="{BB962C8B-B14F-4D97-AF65-F5344CB8AC3E}">
        <p14:creationId xmlns:p14="http://schemas.microsoft.com/office/powerpoint/2010/main" val="34639721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1024128" y="914400"/>
            <a:ext cx="9720073" cy="5394960"/>
          </a:xfrm>
        </p:spPr>
        <p:txBody>
          <a:bodyPr/>
          <a:lstStyle/>
          <a:p>
            <a:pPr algn="just"/>
            <a:r>
              <a:rPr lang="en-IN" b="1" dirty="0"/>
              <a:t>3. Describe architectural style chosen for representing scenarios and requirements</a:t>
            </a:r>
          </a:p>
          <a:p>
            <a:pPr algn="just"/>
            <a:r>
              <a:rPr lang="en-IN" dirty="0"/>
              <a:t>The architecture style should describe various views about system. Those views are -</a:t>
            </a:r>
          </a:p>
          <a:p>
            <a:pPr algn="just"/>
            <a:r>
              <a:rPr lang="en-IN" dirty="0" err="1"/>
              <a:t>i</a:t>
            </a:r>
            <a:r>
              <a:rPr lang="en-IN" dirty="0"/>
              <a:t>) Model View – working of components and information hiding can be described</a:t>
            </a:r>
          </a:p>
          <a:p>
            <a:pPr algn="just"/>
            <a:r>
              <a:rPr lang="en-IN" dirty="0"/>
              <a:t>ii) Process View – helps to analyse the system performance</a:t>
            </a:r>
          </a:p>
          <a:p>
            <a:pPr algn="just"/>
            <a:r>
              <a:rPr lang="en-IN" dirty="0"/>
              <a:t>Iii) Data flow view – functional requirement analysis can be made using this analysis</a:t>
            </a:r>
          </a:p>
          <a:p>
            <a:pPr algn="just"/>
            <a:endParaRPr lang="en-IN" dirty="0"/>
          </a:p>
          <a:p>
            <a:pPr algn="just"/>
            <a:r>
              <a:rPr lang="en-IN" b="1" dirty="0"/>
              <a:t>4. Evaluate quality attributes individually – </a:t>
            </a:r>
          </a:p>
          <a:p>
            <a:pPr algn="just"/>
            <a:r>
              <a:rPr lang="en-IN" dirty="0"/>
              <a:t>Various quality attributes that can be evaluated are </a:t>
            </a:r>
          </a:p>
          <a:p>
            <a:pPr algn="just"/>
            <a:r>
              <a:rPr lang="en-IN" dirty="0"/>
              <a:t>Reliability, performance, security, flexibility, maintainability, testability, portability, inter-</a:t>
            </a:r>
            <a:r>
              <a:rPr lang="en-IN" dirty="0" err="1"/>
              <a:t>operatability</a:t>
            </a:r>
            <a:r>
              <a:rPr lang="en-IN" dirty="0"/>
              <a:t>, reusability</a:t>
            </a:r>
          </a:p>
          <a:p>
            <a:pPr algn="just">
              <a:buNone/>
            </a:pPr>
            <a:endParaRPr lang="en-IN" dirty="0"/>
          </a:p>
        </p:txBody>
      </p:sp>
    </p:spTree>
    <p:extLst>
      <p:ext uri="{BB962C8B-B14F-4D97-AF65-F5344CB8AC3E}">
        <p14:creationId xmlns:p14="http://schemas.microsoft.com/office/powerpoint/2010/main" val="31268541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1024128" y="1045029"/>
            <a:ext cx="9720073" cy="5264331"/>
          </a:xfrm>
        </p:spPr>
        <p:txBody>
          <a:bodyPr/>
          <a:lstStyle/>
          <a:p>
            <a:pPr algn="just"/>
            <a:r>
              <a:rPr lang="en-IN" b="1" dirty="0"/>
              <a:t>5. Identify sensitivity of quality attribute –</a:t>
            </a:r>
          </a:p>
          <a:p>
            <a:pPr algn="just"/>
            <a:r>
              <a:rPr lang="en-IN" dirty="0"/>
              <a:t>For checking sensitivity of these attribute, small changes are made in architecture and observe the effect of these changes on quality attributes. If any attribute got affected by these changes then that attribute is considered as sensitive point. </a:t>
            </a:r>
          </a:p>
          <a:p>
            <a:pPr algn="just"/>
            <a:endParaRPr lang="en-IN" dirty="0"/>
          </a:p>
          <a:p>
            <a:pPr algn="just"/>
            <a:r>
              <a:rPr lang="en-IN" b="1" dirty="0"/>
              <a:t>6. Criticize quality attribute –</a:t>
            </a:r>
          </a:p>
          <a:p>
            <a:pPr algn="just"/>
            <a:r>
              <a:rPr lang="en-IN" dirty="0"/>
              <a:t>By making small changes in architecture, sensitive points are obtained. Now, architecture trade-off points can be obtained by criticizing these quality factors. </a:t>
            </a:r>
          </a:p>
          <a:p>
            <a:pPr algn="just"/>
            <a:endParaRPr lang="en-IN" dirty="0"/>
          </a:p>
          <a:p>
            <a:pPr algn="just"/>
            <a:r>
              <a:rPr lang="en-IN" dirty="0"/>
              <a:t>The above 6 iteration represent one complete iteration. Based on result of 5 and 6, some architecture alternatives are eliminated and some modifications are made in architecture. Then these steps are again reapplied.</a:t>
            </a:r>
          </a:p>
        </p:txBody>
      </p:sp>
    </p:spTree>
    <p:extLst>
      <p:ext uri="{BB962C8B-B14F-4D97-AF65-F5344CB8AC3E}">
        <p14:creationId xmlns:p14="http://schemas.microsoft.com/office/powerpoint/2010/main" val="42628066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249B-261A-4ACA-BD77-472CCDA1F17D}"/>
              </a:ext>
            </a:extLst>
          </p:cNvPr>
          <p:cNvSpPr>
            <a:spLocks noGrp="1"/>
          </p:cNvSpPr>
          <p:nvPr>
            <p:ph type="title"/>
          </p:nvPr>
        </p:nvSpPr>
        <p:spPr/>
        <p:txBody>
          <a:bodyPr/>
          <a:lstStyle/>
          <a:p>
            <a:r>
              <a:rPr lang="en-US" dirty="0"/>
              <a:t>3.9 What is a Component?</a:t>
            </a:r>
            <a:endParaRPr lang="en-IN" dirty="0"/>
          </a:p>
        </p:txBody>
      </p:sp>
      <p:sp>
        <p:nvSpPr>
          <p:cNvPr id="3" name="Content Placeholder 2">
            <a:extLst>
              <a:ext uri="{FF2B5EF4-FFF2-40B4-BE49-F238E27FC236}">
                <a16:creationId xmlns:a16="http://schemas.microsoft.com/office/drawing/2014/main" id="{6DE5BBBF-D9CB-409F-AAA2-52ADECD61F46}"/>
              </a:ext>
            </a:extLst>
          </p:cNvPr>
          <p:cNvSpPr>
            <a:spLocks noGrp="1"/>
          </p:cNvSpPr>
          <p:nvPr>
            <p:ph idx="1"/>
          </p:nvPr>
        </p:nvSpPr>
        <p:spPr/>
        <p:txBody>
          <a:bodyPr>
            <a:normAutofit/>
          </a:bodyPr>
          <a:lstStyle/>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This section defines the term component and discusses the differences between object-oriented, traditional, and process related views of component-level design.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sz="2000" dirty="0">
                <a:effectLst/>
                <a:latin typeface="Palatino"/>
                <a:ea typeface="Times" panose="02020603050405020304" pitchFamily="18" charset="0"/>
                <a:cs typeface="Times New Roman" panose="02020603050405020304" pitchFamily="18" charset="0"/>
              </a:rPr>
              <a:t>Object Management Group OMG UML defines a component as “</a:t>
            </a:r>
            <a:r>
              <a:rPr lang="en-US" sz="2000" dirty="0">
                <a:effectLst/>
                <a:latin typeface="Palatino"/>
                <a:ea typeface="Times New Roman" panose="02020603050405020304" pitchFamily="18" charset="0"/>
                <a:cs typeface="Times New Roman" panose="02020603050405020304" pitchFamily="18" charset="0"/>
              </a:rPr>
              <a:t>… a modular, deployable, and replaceable part of a system that encapsulates implementation and exposes a set of interfaces.”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196841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B128-2006-4F1F-95D7-BEE51AA26B70}"/>
              </a:ext>
            </a:extLst>
          </p:cNvPr>
          <p:cNvSpPr>
            <a:spLocks noGrp="1"/>
          </p:cNvSpPr>
          <p:nvPr>
            <p:ph type="title"/>
          </p:nvPr>
        </p:nvSpPr>
        <p:spPr/>
        <p:txBody>
          <a:bodyPr/>
          <a:lstStyle/>
          <a:p>
            <a:r>
              <a:rPr lang="en-US" dirty="0"/>
              <a:t>3.9.1 An Object Oriented View</a:t>
            </a:r>
            <a:endParaRPr lang="en-IN" dirty="0"/>
          </a:p>
        </p:txBody>
      </p:sp>
      <p:sp>
        <p:nvSpPr>
          <p:cNvPr id="3" name="Content Placeholder 2">
            <a:extLst>
              <a:ext uri="{FF2B5EF4-FFF2-40B4-BE49-F238E27FC236}">
                <a16:creationId xmlns:a16="http://schemas.microsoft.com/office/drawing/2014/main" id="{B4FF2F2A-85DF-400C-BDDB-52B8C42A51E1}"/>
              </a:ext>
            </a:extLst>
          </p:cNvPr>
          <p:cNvSpPr>
            <a:spLocks noGrp="1"/>
          </p:cNvSpPr>
          <p:nvPr>
            <p:ph idx="1"/>
          </p:nvPr>
        </p:nvSpPr>
        <p:spPr/>
        <p:txBody>
          <a:bodyPr>
            <a:normAutofit/>
          </a:bodyPr>
          <a:lstStyle/>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OO view:  a component contains a set of collaborating classes.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 </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Each class within a component has been fully elaborated to include all attributes and operations that are relevant to its implementation.  As part of the design elaboration, all interfaces (messages) that enable the classes to communicate and collaborate with other design classes must also be defined.  To accomplish this, the designer begins with the analysis model and elaborates analysis classes (for components that relate to the problem domain) and infrastructure classes (or components that provide support services for the problem domain).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27939686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4980-146F-4D48-BAF4-E9DB505997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9AA455-B6B9-4521-8377-370691A55B76}"/>
              </a:ext>
            </a:extLst>
          </p:cNvPr>
          <p:cNvSpPr>
            <a:spLocks noGrp="1"/>
          </p:cNvSpPr>
          <p:nvPr>
            <p:ph idx="1"/>
          </p:nvPr>
        </p:nvSpPr>
        <p:spPr/>
        <p:txBody>
          <a:bodyPr/>
          <a:lstStyle/>
          <a:p>
            <a:endParaRPr lang="en-IN"/>
          </a:p>
        </p:txBody>
      </p:sp>
      <p:sp>
        <p:nvSpPr>
          <p:cNvPr id="5" name="Rectangle 4">
            <a:extLst>
              <a:ext uri="{FF2B5EF4-FFF2-40B4-BE49-F238E27FC236}">
                <a16:creationId xmlns:a16="http://schemas.microsoft.com/office/drawing/2014/main" id="{B8410D04-8E99-4C12-8A89-FD28FEC82E7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E3A98BA6-EBBF-486D-B4D6-8170735FF6AE}"/>
              </a:ext>
            </a:extLst>
          </p:cNvPr>
          <p:cNvPicPr>
            <a:picLocks noChangeAspect="1"/>
          </p:cNvPicPr>
          <p:nvPr/>
        </p:nvPicPr>
        <p:blipFill>
          <a:blip r:embed="rId2"/>
          <a:stretch>
            <a:fillRect/>
          </a:stretch>
        </p:blipFill>
        <p:spPr>
          <a:xfrm>
            <a:off x="2184400" y="177800"/>
            <a:ext cx="7404100" cy="6502400"/>
          </a:xfrm>
          <a:prstGeom prst="rect">
            <a:avLst/>
          </a:prstGeom>
        </p:spPr>
      </p:pic>
    </p:spTree>
    <p:extLst>
      <p:ext uri="{BB962C8B-B14F-4D97-AF65-F5344CB8AC3E}">
        <p14:creationId xmlns:p14="http://schemas.microsoft.com/office/powerpoint/2010/main" val="37678186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F864-561E-4BC8-B517-9860C55E40CC}"/>
              </a:ext>
            </a:extLst>
          </p:cNvPr>
          <p:cNvSpPr>
            <a:spLocks noGrp="1"/>
          </p:cNvSpPr>
          <p:nvPr>
            <p:ph type="title"/>
          </p:nvPr>
        </p:nvSpPr>
        <p:spPr/>
        <p:txBody>
          <a:bodyPr/>
          <a:lstStyle/>
          <a:p>
            <a:r>
              <a:rPr lang="en-US" dirty="0"/>
              <a:t>3.9.2 The Conventional View</a:t>
            </a:r>
            <a:endParaRPr lang="en-IN" dirty="0"/>
          </a:p>
        </p:txBody>
      </p:sp>
      <p:sp>
        <p:nvSpPr>
          <p:cNvPr id="3" name="Content Placeholder 2">
            <a:extLst>
              <a:ext uri="{FF2B5EF4-FFF2-40B4-BE49-F238E27FC236}">
                <a16:creationId xmlns:a16="http://schemas.microsoft.com/office/drawing/2014/main" id="{158DDE20-376A-4B95-ADF1-4E84C4ACF9D3}"/>
              </a:ext>
            </a:extLst>
          </p:cNvPr>
          <p:cNvSpPr>
            <a:spLocks noGrp="1"/>
          </p:cNvSpPr>
          <p:nvPr>
            <p:ph idx="1"/>
          </p:nvPr>
        </p:nvSpPr>
        <p:spPr>
          <a:xfrm>
            <a:off x="1024128" y="2084832"/>
            <a:ext cx="9720073" cy="4023360"/>
          </a:xfrm>
        </p:spPr>
        <p:txBody>
          <a:bodyPr>
            <a:noAutofit/>
          </a:bodyPr>
          <a:lstStyle/>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Conventional view:  a component is a functional element of a program that incorporates processing logic, the internal data structures that are required to implement the processing logic, and an interface that enables the component to be invoked and data to be passed to it.</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2000" dirty="0">
                <a:effectLst/>
                <a:latin typeface="Palatino"/>
                <a:ea typeface="Times" panose="02020603050405020304" pitchFamily="18" charset="0"/>
                <a:cs typeface="Times New Roman" panose="02020603050405020304" pitchFamily="18" charset="0"/>
              </a:rPr>
              <a:t>A conventional component, also called a </a:t>
            </a:r>
            <a:r>
              <a:rPr lang="en-US" sz="2000" i="1" dirty="0">
                <a:effectLst/>
                <a:latin typeface="Palatino"/>
                <a:ea typeface="Times" panose="02020603050405020304" pitchFamily="18" charset="0"/>
                <a:cs typeface="Times New Roman" panose="02020603050405020304" pitchFamily="18" charset="0"/>
              </a:rPr>
              <a:t>module</a:t>
            </a:r>
            <a:r>
              <a:rPr lang="en-US" sz="2000" dirty="0">
                <a:effectLst/>
                <a:latin typeface="Palatino"/>
                <a:ea typeface="Times" panose="02020603050405020304" pitchFamily="18" charset="0"/>
                <a:cs typeface="Times New Roman" panose="02020603050405020304" pitchFamily="18" charset="0"/>
              </a:rPr>
              <a:t>, resides within the s/w architecture and serves one of three important roles as: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mj-lt"/>
              <a:buAutoNum type="arabicPeriod"/>
              <a:tabLst>
                <a:tab pos="228600" algn="l"/>
                <a:tab pos="1600200" algn="l"/>
              </a:tabLst>
            </a:pPr>
            <a:r>
              <a:rPr lang="en-US" sz="2000" dirty="0">
                <a:effectLst/>
                <a:latin typeface="Palatino"/>
                <a:ea typeface="Times" panose="02020603050405020304" pitchFamily="18" charset="0"/>
                <a:cs typeface="Times New Roman" panose="02020603050405020304" pitchFamily="18" charset="0"/>
              </a:rPr>
              <a:t>A </a:t>
            </a:r>
            <a:r>
              <a:rPr lang="en-US" sz="2000" i="1" dirty="0">
                <a:effectLst/>
                <a:latin typeface="Palatino"/>
                <a:ea typeface="Times" panose="02020603050405020304" pitchFamily="18" charset="0"/>
                <a:cs typeface="Times New Roman" panose="02020603050405020304" pitchFamily="18" charset="0"/>
              </a:rPr>
              <a:t>control</a:t>
            </a:r>
            <a:r>
              <a:rPr lang="en-US" sz="2000" dirty="0">
                <a:effectLst/>
                <a:latin typeface="Palatino"/>
                <a:ea typeface="Times" panose="02020603050405020304" pitchFamily="18" charset="0"/>
                <a:cs typeface="Times New Roman" panose="02020603050405020304" pitchFamily="18" charset="0"/>
              </a:rPr>
              <a:t> </a:t>
            </a:r>
            <a:r>
              <a:rPr lang="en-US" sz="2000" i="1" dirty="0">
                <a:effectLst/>
                <a:latin typeface="Palatino"/>
                <a:ea typeface="Times" panose="02020603050405020304" pitchFamily="18" charset="0"/>
                <a:cs typeface="Times New Roman" panose="02020603050405020304" pitchFamily="18" charset="0"/>
              </a:rPr>
              <a:t>component</a:t>
            </a:r>
            <a:r>
              <a:rPr lang="en-US" sz="2000" dirty="0">
                <a:effectLst/>
                <a:latin typeface="Palatino"/>
                <a:ea typeface="Times" panose="02020603050405020304" pitchFamily="18" charset="0"/>
                <a:cs typeface="Times New Roman" panose="02020603050405020304" pitchFamily="18" charset="0"/>
              </a:rPr>
              <a:t> that coordinates the invocation of all other problem domain components,</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mj-lt"/>
              <a:buAutoNum type="arabicPeriod"/>
              <a:tabLst>
                <a:tab pos="228600" algn="l"/>
                <a:tab pos="1600200" algn="l"/>
              </a:tabLst>
            </a:pPr>
            <a:r>
              <a:rPr lang="en-US" sz="2000" dirty="0">
                <a:effectLst/>
                <a:latin typeface="Palatino"/>
                <a:ea typeface="Times" panose="02020603050405020304" pitchFamily="18" charset="0"/>
                <a:cs typeface="Times New Roman" panose="02020603050405020304" pitchFamily="18" charset="0"/>
              </a:rPr>
              <a:t>A </a:t>
            </a:r>
            <a:r>
              <a:rPr lang="en-US" sz="2000" i="1" dirty="0">
                <a:effectLst/>
                <a:latin typeface="Palatino"/>
                <a:ea typeface="Times" panose="02020603050405020304" pitchFamily="18" charset="0"/>
                <a:cs typeface="Times New Roman" panose="02020603050405020304" pitchFamily="18" charset="0"/>
              </a:rPr>
              <a:t>problem domain component</a:t>
            </a:r>
            <a:r>
              <a:rPr lang="en-US" sz="2000" dirty="0">
                <a:effectLst/>
                <a:latin typeface="Palatino"/>
                <a:ea typeface="Times" panose="02020603050405020304" pitchFamily="18" charset="0"/>
                <a:cs typeface="Times New Roman" panose="02020603050405020304" pitchFamily="18" charset="0"/>
              </a:rPr>
              <a:t> that implements a complete or partial function that is required by the customer,</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mj-lt"/>
              <a:buAutoNum type="arabicPeriod"/>
              <a:tabLst>
                <a:tab pos="228600" algn="l"/>
                <a:tab pos="1600200" algn="l"/>
              </a:tabLst>
            </a:pPr>
            <a:r>
              <a:rPr lang="en-US" sz="2000" dirty="0">
                <a:effectLst/>
                <a:latin typeface="Palatino"/>
                <a:ea typeface="Times" panose="02020603050405020304" pitchFamily="18" charset="0"/>
                <a:cs typeface="Times New Roman" panose="02020603050405020304" pitchFamily="18" charset="0"/>
              </a:rPr>
              <a:t>An </a:t>
            </a:r>
            <a:r>
              <a:rPr lang="en-US" sz="2000" i="1" dirty="0">
                <a:effectLst/>
                <a:latin typeface="Palatino"/>
                <a:ea typeface="Times" panose="02020603050405020304" pitchFamily="18" charset="0"/>
                <a:cs typeface="Times New Roman" panose="02020603050405020304" pitchFamily="18" charset="0"/>
              </a:rPr>
              <a:t>infrastructure component</a:t>
            </a:r>
            <a:r>
              <a:rPr lang="en-US" sz="2000" dirty="0">
                <a:effectLst/>
                <a:latin typeface="Palatino"/>
                <a:ea typeface="Times" panose="02020603050405020304" pitchFamily="18" charset="0"/>
                <a:cs typeface="Times New Roman" panose="02020603050405020304" pitchFamily="18" charset="0"/>
              </a:rPr>
              <a:t> that is responsible for functions that support the processing required in the problem domain.</a:t>
            </a:r>
            <a:endParaRPr lang="en-IN" sz="20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172933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a:xfrm>
            <a:off x="1024128" y="1751889"/>
            <a:ext cx="9720073" cy="4922376"/>
          </a:xfrm>
        </p:spPr>
        <p:txBody>
          <a:bodyPr>
            <a:normAutofit fontScale="92500" lnSpcReduction="20000"/>
          </a:bodyPr>
          <a:lstStyle/>
          <a:p>
            <a:r>
              <a:rPr lang="en-US" sz="2600" b="1" dirty="0"/>
              <a:t>3.2 Design Concepts</a:t>
            </a:r>
          </a:p>
          <a:p>
            <a:r>
              <a:rPr lang="en-US" dirty="0"/>
              <a:t>The software design concept provides a framework for implementing the right software.</a:t>
            </a:r>
          </a:p>
          <a:p>
            <a:r>
              <a:rPr lang="en-US" dirty="0"/>
              <a:t>Following are certain issues that considered while designing the software</a:t>
            </a:r>
          </a:p>
          <a:p>
            <a:pPr marL="457200" indent="-457200">
              <a:buFont typeface="+mj-lt"/>
              <a:buAutoNum type="arabicPeriod"/>
            </a:pPr>
            <a:r>
              <a:rPr lang="en-US" dirty="0"/>
              <a:t>Abstraction</a:t>
            </a:r>
          </a:p>
          <a:p>
            <a:pPr marL="457200" indent="-457200">
              <a:buFont typeface="+mj-lt"/>
              <a:buAutoNum type="arabicPeriod"/>
            </a:pPr>
            <a:r>
              <a:rPr lang="en-US" dirty="0"/>
              <a:t>Modularity</a:t>
            </a:r>
          </a:p>
          <a:p>
            <a:pPr marL="457200" indent="-457200">
              <a:buFont typeface="+mj-lt"/>
              <a:buAutoNum type="arabicPeriod"/>
            </a:pPr>
            <a:r>
              <a:rPr lang="en-US" dirty="0"/>
              <a:t>Architecture</a:t>
            </a:r>
          </a:p>
          <a:p>
            <a:pPr marL="457200" indent="-457200">
              <a:buFont typeface="+mj-lt"/>
              <a:buAutoNum type="arabicPeriod"/>
            </a:pPr>
            <a:r>
              <a:rPr lang="en-US" dirty="0"/>
              <a:t>Refinement</a:t>
            </a:r>
          </a:p>
          <a:p>
            <a:pPr marL="457200" indent="-457200">
              <a:buFont typeface="+mj-lt"/>
              <a:buAutoNum type="arabicPeriod"/>
            </a:pPr>
            <a:r>
              <a:rPr lang="en-US" dirty="0"/>
              <a:t>Pattern</a:t>
            </a:r>
          </a:p>
          <a:p>
            <a:pPr marL="457200" indent="-457200">
              <a:buFont typeface="+mj-lt"/>
              <a:buAutoNum type="arabicPeriod"/>
            </a:pPr>
            <a:r>
              <a:rPr lang="en-US" dirty="0"/>
              <a:t>Information hiding</a:t>
            </a:r>
          </a:p>
          <a:p>
            <a:pPr marL="457200" indent="-457200">
              <a:buFont typeface="+mj-lt"/>
              <a:buAutoNum type="arabicPeriod"/>
            </a:pPr>
            <a:r>
              <a:rPr lang="en-US" dirty="0"/>
              <a:t>Functional independence </a:t>
            </a:r>
          </a:p>
          <a:p>
            <a:pPr marL="457200" indent="-457200">
              <a:buFont typeface="+mj-lt"/>
              <a:buAutoNum type="arabicPeriod"/>
            </a:pPr>
            <a:r>
              <a:rPr lang="en-US" dirty="0"/>
              <a:t>Refactoring</a:t>
            </a:r>
          </a:p>
          <a:p>
            <a:pPr marL="457200" indent="-457200">
              <a:buFont typeface="+mj-lt"/>
              <a:buAutoNum type="arabicPeriod"/>
            </a:pPr>
            <a:r>
              <a:rPr lang="en-US" dirty="0"/>
              <a:t>Design Issue</a:t>
            </a:r>
          </a:p>
          <a:p>
            <a:pPr marL="0" indent="0">
              <a:buNone/>
            </a:pPr>
            <a:endParaRPr lang="en-US" dirty="0"/>
          </a:p>
          <a:p>
            <a:endParaRPr lang="en-US" dirty="0"/>
          </a:p>
        </p:txBody>
      </p:sp>
    </p:spTree>
    <p:extLst>
      <p:ext uri="{BB962C8B-B14F-4D97-AF65-F5344CB8AC3E}">
        <p14:creationId xmlns:p14="http://schemas.microsoft.com/office/powerpoint/2010/main" val="15347026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7231-F538-4FDC-9BDD-7820F6730E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684E7D-63E9-40BD-8035-DCBF0199508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8D89C368-2C2B-4864-88D2-7DD9CC4CC0ED}"/>
              </a:ext>
            </a:extLst>
          </p:cNvPr>
          <p:cNvPicPr>
            <a:picLocks noChangeAspect="1"/>
          </p:cNvPicPr>
          <p:nvPr/>
        </p:nvPicPr>
        <p:blipFill>
          <a:blip r:embed="rId2"/>
          <a:stretch>
            <a:fillRect/>
          </a:stretch>
        </p:blipFill>
        <p:spPr>
          <a:xfrm>
            <a:off x="1024129" y="208547"/>
            <a:ext cx="9561810" cy="6497054"/>
          </a:xfrm>
          <a:prstGeom prst="rect">
            <a:avLst/>
          </a:prstGeom>
        </p:spPr>
      </p:pic>
    </p:spTree>
    <p:extLst>
      <p:ext uri="{BB962C8B-B14F-4D97-AF65-F5344CB8AC3E}">
        <p14:creationId xmlns:p14="http://schemas.microsoft.com/office/powerpoint/2010/main" val="2140445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683</TotalTime>
  <Words>6734</Words>
  <Application>Microsoft Office PowerPoint</Application>
  <PresentationFormat>Widescreen</PresentationFormat>
  <Paragraphs>627</Paragraphs>
  <Slides>90</Slides>
  <Notes>0</Notes>
  <HiddenSlides>0</HiddenSlides>
  <MMClips>0</MMClips>
  <ScaleCrop>false</ScaleCrop>
  <HeadingPairs>
    <vt:vector size="4" baseType="variant">
      <vt:variant>
        <vt:lpstr>Theme</vt:lpstr>
      </vt:variant>
      <vt:variant>
        <vt:i4>3</vt:i4>
      </vt:variant>
      <vt:variant>
        <vt:lpstr>Slide Titles</vt:lpstr>
      </vt:variant>
      <vt:variant>
        <vt:i4>90</vt:i4>
      </vt:variant>
    </vt:vector>
  </HeadingPairs>
  <TitlesOfParts>
    <vt:vector size="93" baseType="lpstr">
      <vt:lpstr>Integral</vt:lpstr>
      <vt:lpstr>Office Theme</vt:lpstr>
      <vt:lpstr>1_Office Theme</vt:lpstr>
      <vt:lpstr>Structured system design</vt:lpstr>
      <vt:lpstr>Structured System Design</vt:lpstr>
      <vt:lpstr>What is Design?</vt:lpstr>
      <vt:lpstr>Conti…</vt:lpstr>
      <vt:lpstr>Software Design Process?</vt:lpstr>
      <vt:lpstr>Design Models</vt:lpstr>
      <vt:lpstr>Design Models Cont.</vt:lpstr>
      <vt:lpstr>Quality attributes of software design</vt:lpstr>
      <vt:lpstr>Conti…</vt:lpstr>
      <vt:lpstr>Design Concepts</vt:lpstr>
      <vt:lpstr>3.2.1 Abstraction </vt:lpstr>
      <vt:lpstr>Conti…</vt:lpstr>
      <vt:lpstr>3.2.2 Modularity </vt:lpstr>
      <vt:lpstr>Conti…</vt:lpstr>
      <vt:lpstr>Conti…</vt:lpstr>
      <vt:lpstr>Conti…</vt:lpstr>
      <vt:lpstr>Conti…</vt:lpstr>
      <vt:lpstr>3.2.3.Architecture </vt:lpstr>
      <vt:lpstr>Conti…</vt:lpstr>
      <vt:lpstr>3.2.4 Refinement</vt:lpstr>
      <vt:lpstr> Stepwise Refinement</vt:lpstr>
      <vt:lpstr>3.2.5 Pattern</vt:lpstr>
      <vt:lpstr>Conti…</vt:lpstr>
      <vt:lpstr>3.2.6 Information hiding </vt:lpstr>
      <vt:lpstr>Conti…</vt:lpstr>
      <vt:lpstr>Conti…</vt:lpstr>
      <vt:lpstr>3.3 Modular design</vt:lpstr>
      <vt:lpstr>Cohesion &amp; Coupling</vt:lpstr>
      <vt:lpstr>3.3.1 Functional independence</vt:lpstr>
      <vt:lpstr>3.3.2 Cohesion</vt:lpstr>
      <vt:lpstr>Conti…</vt:lpstr>
      <vt:lpstr>Cohesion</vt:lpstr>
      <vt:lpstr>Classification of Cohesion cont.</vt:lpstr>
      <vt:lpstr>Classification of Cohesion cont.</vt:lpstr>
      <vt:lpstr>Classification of Cohesion cont.</vt:lpstr>
      <vt:lpstr>3.3.3 Coupling</vt:lpstr>
      <vt:lpstr>Conti…</vt:lpstr>
      <vt:lpstr>PowerPoint Presentation</vt:lpstr>
      <vt:lpstr>Coupling</vt:lpstr>
      <vt:lpstr>Classification of Coupling Cont.</vt:lpstr>
      <vt:lpstr>Classification of Coupling Cont.</vt:lpstr>
      <vt:lpstr>3.3.4 Fan-out</vt:lpstr>
      <vt:lpstr>3.3.5 Fan-IN</vt:lpstr>
      <vt:lpstr>Conti…</vt:lpstr>
      <vt:lpstr>3.3.6 Refactoring </vt:lpstr>
      <vt:lpstr>Conti…</vt:lpstr>
      <vt:lpstr>3.4 Design Models </vt:lpstr>
      <vt:lpstr>Conti…</vt:lpstr>
      <vt:lpstr>Conti…</vt:lpstr>
      <vt:lpstr>Conti…</vt:lpstr>
      <vt:lpstr>Conti…</vt:lpstr>
      <vt:lpstr>Conti…</vt:lpstr>
      <vt:lpstr>3.4.1 Design Principles</vt:lpstr>
      <vt:lpstr>Design Process Rough View</vt:lpstr>
      <vt:lpstr>3.4.2 characteristics of good design</vt:lpstr>
      <vt:lpstr>Software design work products</vt:lpstr>
      <vt:lpstr>3.5 Software Architecture</vt:lpstr>
      <vt:lpstr>Conti…</vt:lpstr>
      <vt:lpstr>Architectural Design</vt:lpstr>
      <vt:lpstr>Software Architecture &amp; Design</vt:lpstr>
      <vt:lpstr>3.6 Data Design</vt:lpstr>
      <vt:lpstr>3.6.1 Data Design at the Architectural Level</vt:lpstr>
      <vt:lpstr>3.6.2 Data Design at the Component Level</vt:lpstr>
      <vt:lpstr> Set of principles for data specification:</vt:lpstr>
      <vt:lpstr>Conti…</vt:lpstr>
      <vt:lpstr>3.7 Architectural Styles and patterns</vt:lpstr>
      <vt:lpstr>Conti…</vt:lpstr>
      <vt:lpstr>3.7.1.1 Data Centered Architectures</vt:lpstr>
      <vt:lpstr>PowerPoint Presentation</vt:lpstr>
      <vt:lpstr>Data-centered architecture style</vt:lpstr>
      <vt:lpstr>3.7.1.2 Data Flow Architectures</vt:lpstr>
      <vt:lpstr>Conti…</vt:lpstr>
      <vt:lpstr>Data-flow architectures</vt:lpstr>
      <vt:lpstr>3.7.1.3 Call and Return Architecture</vt:lpstr>
      <vt:lpstr>Call and return architecture</vt:lpstr>
      <vt:lpstr>3.7.1.4 Object Oriented Architecture</vt:lpstr>
      <vt:lpstr>3.7.1.5 Layered Architecture</vt:lpstr>
      <vt:lpstr>PowerPoint Presentation</vt:lpstr>
      <vt:lpstr>Layered architecture</vt:lpstr>
      <vt:lpstr>3.7.2 Architectural Patterns</vt:lpstr>
      <vt:lpstr>Conti…</vt:lpstr>
      <vt:lpstr>3.8 alternative architectural designs</vt:lpstr>
      <vt:lpstr>3.8.1 Architecture trade-off analysis method </vt:lpstr>
      <vt:lpstr> </vt:lpstr>
      <vt:lpstr> </vt:lpstr>
      <vt:lpstr>3.9 What is a Component?</vt:lpstr>
      <vt:lpstr>3.9.1 An Object Oriented View</vt:lpstr>
      <vt:lpstr>PowerPoint Presentation</vt:lpstr>
      <vt:lpstr>3.9.2 The Conventional View</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Kharwar</dc:creator>
  <cp:lastModifiedBy>Unknown User</cp:lastModifiedBy>
  <cp:revision>108</cp:revision>
  <dcterms:created xsi:type="dcterms:W3CDTF">2018-01-02T04:15:17Z</dcterms:created>
  <dcterms:modified xsi:type="dcterms:W3CDTF">2022-02-05T12:44:58Z</dcterms:modified>
</cp:coreProperties>
</file>