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0"/>
  </p:notesMasterIdLst>
  <p:sldIdLst>
    <p:sldId id="527" r:id="rId2"/>
    <p:sldId id="466" r:id="rId3"/>
    <p:sldId id="563" r:id="rId4"/>
    <p:sldId id="467" r:id="rId5"/>
    <p:sldId id="453" r:id="rId6"/>
    <p:sldId id="454" r:id="rId7"/>
    <p:sldId id="455" r:id="rId8"/>
    <p:sldId id="456" r:id="rId9"/>
    <p:sldId id="526" r:id="rId10"/>
    <p:sldId id="462" r:id="rId11"/>
    <p:sldId id="463" r:id="rId12"/>
    <p:sldId id="499" r:id="rId13"/>
    <p:sldId id="459" r:id="rId14"/>
    <p:sldId id="460" r:id="rId15"/>
    <p:sldId id="457" r:id="rId16"/>
    <p:sldId id="458" r:id="rId17"/>
    <p:sldId id="543" r:id="rId18"/>
    <p:sldId id="544" r:id="rId19"/>
    <p:sldId id="553" r:id="rId20"/>
    <p:sldId id="554" r:id="rId21"/>
    <p:sldId id="555" r:id="rId22"/>
    <p:sldId id="556" r:id="rId23"/>
    <p:sldId id="557" r:id="rId24"/>
    <p:sldId id="558" r:id="rId25"/>
    <p:sldId id="546" r:id="rId26"/>
    <p:sldId id="547" r:id="rId27"/>
    <p:sldId id="464" r:id="rId28"/>
    <p:sldId id="552" r:id="rId29"/>
    <p:sldId id="478" r:id="rId30"/>
    <p:sldId id="475" r:id="rId31"/>
    <p:sldId id="471" r:id="rId32"/>
    <p:sldId id="564" r:id="rId33"/>
    <p:sldId id="472" r:id="rId34"/>
    <p:sldId id="476" r:id="rId35"/>
    <p:sldId id="477" r:id="rId36"/>
    <p:sldId id="474" r:id="rId37"/>
    <p:sldId id="559" r:id="rId38"/>
    <p:sldId id="560" r:id="rId39"/>
    <p:sldId id="548" r:id="rId40"/>
    <p:sldId id="549" r:id="rId41"/>
    <p:sldId id="561" r:id="rId42"/>
    <p:sldId id="562" r:id="rId43"/>
    <p:sldId id="550" r:id="rId44"/>
    <p:sldId id="551" r:id="rId45"/>
    <p:sldId id="479" r:id="rId46"/>
    <p:sldId id="480" r:id="rId47"/>
    <p:sldId id="482" r:id="rId48"/>
    <p:sldId id="528" r:id="rId49"/>
    <p:sldId id="529" r:id="rId50"/>
    <p:sldId id="530" r:id="rId51"/>
    <p:sldId id="483" r:id="rId52"/>
    <p:sldId id="484" r:id="rId53"/>
    <p:sldId id="516" r:id="rId54"/>
    <p:sldId id="486" r:id="rId55"/>
    <p:sldId id="487" r:id="rId56"/>
    <p:sldId id="531" r:id="rId57"/>
    <p:sldId id="532" r:id="rId58"/>
    <p:sldId id="533" r:id="rId59"/>
    <p:sldId id="534" r:id="rId60"/>
    <p:sldId id="535" r:id="rId61"/>
    <p:sldId id="565" r:id="rId62"/>
    <p:sldId id="488" r:id="rId63"/>
    <p:sldId id="489" r:id="rId64"/>
    <p:sldId id="525" r:id="rId65"/>
    <p:sldId id="491" r:id="rId66"/>
    <p:sldId id="492" r:id="rId67"/>
    <p:sldId id="493" r:id="rId68"/>
    <p:sldId id="494" r:id="rId69"/>
    <p:sldId id="536" r:id="rId70"/>
    <p:sldId id="495" r:id="rId71"/>
    <p:sldId id="496" r:id="rId72"/>
    <p:sldId id="537" r:id="rId73"/>
    <p:sldId id="538" r:id="rId74"/>
    <p:sldId id="539" r:id="rId75"/>
    <p:sldId id="540" r:id="rId76"/>
    <p:sldId id="541" r:id="rId77"/>
    <p:sldId id="542" r:id="rId78"/>
    <p:sldId id="468"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2"/>
    <a:srgbClr val="3333CC"/>
    <a:srgbClr val="EF5350"/>
    <a:srgbClr val="000000"/>
    <a:srgbClr val="FFF35F"/>
    <a:srgbClr val="34BBD1"/>
    <a:srgbClr val="2590BA"/>
    <a:srgbClr val="0570A6"/>
    <a:srgbClr val="5A5476"/>
    <a:srgbClr val="FF8C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35" autoAdjust="0"/>
    <p:restoredTop sz="94434" autoAdjust="0"/>
  </p:normalViewPr>
  <p:slideViewPr>
    <p:cSldViewPr>
      <p:cViewPr varScale="1">
        <p:scale>
          <a:sx n="71" d="100"/>
          <a:sy n="71" d="100"/>
        </p:scale>
        <p:origin x="1062" y="54"/>
      </p:cViewPr>
      <p:guideLst>
        <p:guide orient="horz" pos="2160"/>
        <p:guide pos="2880"/>
      </p:guideLst>
    </p:cSldViewPr>
  </p:slideViewPr>
  <p:outlineViewPr>
    <p:cViewPr>
      <p:scale>
        <a:sx n="33" d="100"/>
        <a:sy n="33" d="100"/>
      </p:scale>
      <p:origin x="0" y="687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086F9C-6B1A-4EB8-AE51-735015C2DD4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45884DF5-5695-452A-9E3A-618A4ECF587C}">
      <dgm:prSet phldrT="[Text]"/>
      <dgm:spPr/>
      <dgm:t>
        <a:bodyPr/>
        <a:lstStyle/>
        <a:p>
          <a:r>
            <a:rPr lang="en-US" dirty="0"/>
            <a:t>Requirement Gathering and analysis</a:t>
          </a:r>
        </a:p>
      </dgm:t>
    </dgm:pt>
    <dgm:pt modelId="{50E623B6-104D-4B4D-94F4-BA65314F9C48}" type="parTrans" cxnId="{F9237F2B-A6C1-4257-B641-63FED0B1F9EB}">
      <dgm:prSet/>
      <dgm:spPr/>
      <dgm:t>
        <a:bodyPr/>
        <a:lstStyle/>
        <a:p>
          <a:endParaRPr lang="en-US"/>
        </a:p>
      </dgm:t>
    </dgm:pt>
    <dgm:pt modelId="{6F644AAB-E88B-4A00-A135-4140F1709829}" type="sibTrans" cxnId="{F9237F2B-A6C1-4257-B641-63FED0B1F9EB}">
      <dgm:prSet/>
      <dgm:spPr/>
      <dgm:t>
        <a:bodyPr/>
        <a:lstStyle/>
        <a:p>
          <a:endParaRPr lang="en-US"/>
        </a:p>
      </dgm:t>
    </dgm:pt>
    <dgm:pt modelId="{3AD00243-4797-4CBD-86E5-E81C68B76FA4}">
      <dgm:prSet phldrT="[Text]"/>
      <dgm:spPr/>
      <dgm:t>
        <a:bodyPr/>
        <a:lstStyle/>
        <a:p>
          <a:endParaRPr lang="en-US" dirty="0"/>
        </a:p>
      </dgm:t>
    </dgm:pt>
    <dgm:pt modelId="{2F28B2A5-502E-43D2-A2D6-4C12F715A311}" type="parTrans" cxnId="{E2200172-7CE4-4DA9-88C5-9863A0109CA8}">
      <dgm:prSet/>
      <dgm:spPr/>
      <dgm:t>
        <a:bodyPr/>
        <a:lstStyle/>
        <a:p>
          <a:endParaRPr lang="en-US"/>
        </a:p>
      </dgm:t>
    </dgm:pt>
    <dgm:pt modelId="{0E179208-09BB-4510-97AA-30271210B759}" type="sibTrans" cxnId="{E2200172-7CE4-4DA9-88C5-9863A0109CA8}">
      <dgm:prSet/>
      <dgm:spPr/>
      <dgm:t>
        <a:bodyPr/>
        <a:lstStyle/>
        <a:p>
          <a:endParaRPr lang="en-US"/>
        </a:p>
      </dgm:t>
    </dgm:pt>
    <dgm:pt modelId="{18F37D25-0B65-4417-B638-3067E885C7F8}">
      <dgm:prSet phldrT="[Text]"/>
      <dgm:spPr/>
      <dgm:t>
        <a:bodyPr/>
        <a:lstStyle/>
        <a:p>
          <a:r>
            <a:rPr lang="en-US" dirty="0"/>
            <a:t>Design</a:t>
          </a:r>
        </a:p>
      </dgm:t>
    </dgm:pt>
    <dgm:pt modelId="{C147B8E8-C77E-40D0-B914-67C6C92C6C05}" type="parTrans" cxnId="{409F6983-C33B-4262-B559-C4C888F45602}">
      <dgm:prSet/>
      <dgm:spPr/>
      <dgm:t>
        <a:bodyPr/>
        <a:lstStyle/>
        <a:p>
          <a:endParaRPr lang="en-US"/>
        </a:p>
      </dgm:t>
    </dgm:pt>
    <dgm:pt modelId="{9FF10DFB-72D5-4F68-9A50-BB651733FAEF}" type="sibTrans" cxnId="{409F6983-C33B-4262-B559-C4C888F45602}">
      <dgm:prSet/>
      <dgm:spPr/>
      <dgm:t>
        <a:bodyPr/>
        <a:lstStyle/>
        <a:p>
          <a:endParaRPr lang="en-US"/>
        </a:p>
      </dgm:t>
    </dgm:pt>
    <dgm:pt modelId="{371289AE-0E9A-4336-88DA-DDB147DDF018}">
      <dgm:prSet phldrT="[Text]"/>
      <dgm:spPr/>
      <dgm:t>
        <a:bodyPr/>
        <a:lstStyle/>
        <a:p>
          <a:r>
            <a:rPr lang="en-US" dirty="0"/>
            <a:t>Coding</a:t>
          </a:r>
        </a:p>
      </dgm:t>
    </dgm:pt>
    <dgm:pt modelId="{DF46542A-87F9-4C97-B605-F8E1E4B286AD}" type="parTrans" cxnId="{560FF355-174B-4836-94CE-614E931D58C0}">
      <dgm:prSet/>
      <dgm:spPr/>
      <dgm:t>
        <a:bodyPr/>
        <a:lstStyle/>
        <a:p>
          <a:endParaRPr lang="en-US"/>
        </a:p>
      </dgm:t>
    </dgm:pt>
    <dgm:pt modelId="{21294090-5E0E-44F5-8E82-A9F902A3EED9}" type="sibTrans" cxnId="{560FF355-174B-4836-94CE-614E931D58C0}">
      <dgm:prSet/>
      <dgm:spPr/>
      <dgm:t>
        <a:bodyPr/>
        <a:lstStyle/>
        <a:p>
          <a:endParaRPr lang="en-US"/>
        </a:p>
      </dgm:t>
    </dgm:pt>
    <dgm:pt modelId="{B414B4BF-1652-49FC-B329-221634352BF1}">
      <dgm:prSet phldrT="[Text]"/>
      <dgm:spPr/>
      <dgm:t>
        <a:bodyPr/>
        <a:lstStyle/>
        <a:p>
          <a:r>
            <a:rPr lang="en-US" dirty="0"/>
            <a:t>Testing</a:t>
          </a:r>
        </a:p>
      </dgm:t>
    </dgm:pt>
    <dgm:pt modelId="{F44DFF2A-2C53-4408-9CD7-0981351DFC69}" type="parTrans" cxnId="{96D5D184-4127-448F-8394-935B576ADCE7}">
      <dgm:prSet/>
      <dgm:spPr/>
      <dgm:t>
        <a:bodyPr/>
        <a:lstStyle/>
        <a:p>
          <a:endParaRPr lang="en-US"/>
        </a:p>
      </dgm:t>
    </dgm:pt>
    <dgm:pt modelId="{5FAC4EC9-2904-428E-B669-A701F899B164}" type="sibTrans" cxnId="{96D5D184-4127-448F-8394-935B576ADCE7}">
      <dgm:prSet/>
      <dgm:spPr/>
      <dgm:t>
        <a:bodyPr/>
        <a:lstStyle/>
        <a:p>
          <a:endParaRPr lang="en-US"/>
        </a:p>
      </dgm:t>
    </dgm:pt>
    <dgm:pt modelId="{5B4A0DBA-7E69-456C-9D7A-970B7957B49C}">
      <dgm:prSet phldrT="[Text]"/>
      <dgm:spPr/>
      <dgm:t>
        <a:bodyPr/>
        <a:lstStyle/>
        <a:p>
          <a:r>
            <a:rPr lang="en-US" dirty="0"/>
            <a:t>Maintenance</a:t>
          </a:r>
        </a:p>
      </dgm:t>
    </dgm:pt>
    <dgm:pt modelId="{69CAECAF-202B-409B-B26D-110412FADFF1}" type="parTrans" cxnId="{BAC6D001-5EC0-4C52-8456-8305AAD8C189}">
      <dgm:prSet/>
      <dgm:spPr/>
      <dgm:t>
        <a:bodyPr/>
        <a:lstStyle/>
        <a:p>
          <a:endParaRPr lang="en-US"/>
        </a:p>
      </dgm:t>
    </dgm:pt>
    <dgm:pt modelId="{868AF05B-4EA8-43CD-AE0E-2765034EAE0D}" type="sibTrans" cxnId="{BAC6D001-5EC0-4C52-8456-8305AAD8C189}">
      <dgm:prSet/>
      <dgm:spPr/>
      <dgm:t>
        <a:bodyPr/>
        <a:lstStyle/>
        <a:p>
          <a:endParaRPr lang="en-US"/>
        </a:p>
      </dgm:t>
    </dgm:pt>
    <dgm:pt modelId="{1D5C937F-92C7-4C2F-B48C-00EA8696619E}" type="pres">
      <dgm:prSet presAssocID="{25086F9C-6B1A-4EB8-AE51-735015C2DD47}" presName="rootnode" presStyleCnt="0">
        <dgm:presLayoutVars>
          <dgm:chMax/>
          <dgm:chPref/>
          <dgm:dir/>
          <dgm:animLvl val="lvl"/>
        </dgm:presLayoutVars>
      </dgm:prSet>
      <dgm:spPr/>
      <dgm:t>
        <a:bodyPr/>
        <a:lstStyle/>
        <a:p>
          <a:endParaRPr lang="en-US"/>
        </a:p>
      </dgm:t>
    </dgm:pt>
    <dgm:pt modelId="{979D5339-EF1A-4854-93D9-4EF098819252}" type="pres">
      <dgm:prSet presAssocID="{45884DF5-5695-452A-9E3A-618A4ECF587C}" presName="composite" presStyleCnt="0"/>
      <dgm:spPr/>
    </dgm:pt>
    <dgm:pt modelId="{E1202695-475A-43B0-829F-6AB1F47F4A91}" type="pres">
      <dgm:prSet presAssocID="{45884DF5-5695-452A-9E3A-618A4ECF587C}" presName="bentUpArrow1" presStyleLbl="alignImgPlace1" presStyleIdx="0" presStyleCnt="4" custScaleX="71803" custScaleY="49806" custLinFactNeighborX="8325" custLinFactNeighborY="-58462"/>
      <dgm:spPr/>
    </dgm:pt>
    <dgm:pt modelId="{F52058B1-19AD-4EB1-9BFA-1C1B56ADF768}" type="pres">
      <dgm:prSet presAssocID="{45884DF5-5695-452A-9E3A-618A4ECF587C}" presName="ParentText" presStyleLbl="node1" presStyleIdx="0" presStyleCnt="5" custScaleY="46376">
        <dgm:presLayoutVars>
          <dgm:chMax val="1"/>
          <dgm:chPref val="1"/>
          <dgm:bulletEnabled val="1"/>
        </dgm:presLayoutVars>
      </dgm:prSet>
      <dgm:spPr/>
      <dgm:t>
        <a:bodyPr/>
        <a:lstStyle/>
        <a:p>
          <a:endParaRPr lang="en-US"/>
        </a:p>
      </dgm:t>
    </dgm:pt>
    <dgm:pt modelId="{C2C020A2-A00E-4C8B-B26C-430CFE3654EF}" type="pres">
      <dgm:prSet presAssocID="{45884DF5-5695-452A-9E3A-618A4ECF587C}" presName="ChildText" presStyleLbl="revTx" presStyleIdx="0" presStyleCnt="4">
        <dgm:presLayoutVars>
          <dgm:chMax val="0"/>
          <dgm:chPref val="0"/>
          <dgm:bulletEnabled val="1"/>
        </dgm:presLayoutVars>
      </dgm:prSet>
      <dgm:spPr/>
      <dgm:t>
        <a:bodyPr/>
        <a:lstStyle/>
        <a:p>
          <a:endParaRPr lang="en-US"/>
        </a:p>
      </dgm:t>
    </dgm:pt>
    <dgm:pt modelId="{8F6773B9-0320-4B12-8B48-4AD1C78D9895}" type="pres">
      <dgm:prSet presAssocID="{6F644AAB-E88B-4A00-A135-4140F1709829}" presName="sibTrans" presStyleCnt="0"/>
      <dgm:spPr/>
    </dgm:pt>
    <dgm:pt modelId="{F0B2DED2-5CB7-4C5E-8453-4AC863C5C083}" type="pres">
      <dgm:prSet presAssocID="{18F37D25-0B65-4417-B638-3067E885C7F8}" presName="composite" presStyleCnt="0"/>
      <dgm:spPr/>
    </dgm:pt>
    <dgm:pt modelId="{73E306B2-11BF-4342-A4B0-D997BFCFD41F}" type="pres">
      <dgm:prSet presAssocID="{18F37D25-0B65-4417-B638-3067E885C7F8}" presName="bentUpArrow1" presStyleLbl="alignImgPlace1" presStyleIdx="1" presStyleCnt="4" custScaleX="62305" custScaleY="61413" custLinFactNeighborX="4434" custLinFactNeighborY="-77653"/>
      <dgm:spPr/>
    </dgm:pt>
    <dgm:pt modelId="{C84D89B2-298C-46D7-82B2-9BE0C6C1735E}" type="pres">
      <dgm:prSet presAssocID="{18F37D25-0B65-4417-B638-3067E885C7F8}" presName="ParentText" presStyleLbl="node1" presStyleIdx="1" presStyleCnt="5" custScaleX="60478" custScaleY="47799" custLinFactNeighborX="-13045" custLinFactNeighborY="-21418">
        <dgm:presLayoutVars>
          <dgm:chMax val="1"/>
          <dgm:chPref val="1"/>
          <dgm:bulletEnabled val="1"/>
        </dgm:presLayoutVars>
      </dgm:prSet>
      <dgm:spPr/>
      <dgm:t>
        <a:bodyPr/>
        <a:lstStyle/>
        <a:p>
          <a:endParaRPr lang="en-US"/>
        </a:p>
      </dgm:t>
    </dgm:pt>
    <dgm:pt modelId="{F37CCB46-E9A4-47D5-8162-C417A919E854}" type="pres">
      <dgm:prSet presAssocID="{18F37D25-0B65-4417-B638-3067E885C7F8}" presName="ChildText" presStyleLbl="revTx" presStyleIdx="1" presStyleCnt="4">
        <dgm:presLayoutVars>
          <dgm:chMax val="0"/>
          <dgm:chPref val="0"/>
          <dgm:bulletEnabled val="1"/>
        </dgm:presLayoutVars>
      </dgm:prSet>
      <dgm:spPr/>
    </dgm:pt>
    <dgm:pt modelId="{E899A163-57D8-4AB6-BD9D-DB9427E8CD07}" type="pres">
      <dgm:prSet presAssocID="{9FF10DFB-72D5-4F68-9A50-BB651733FAEF}" presName="sibTrans" presStyleCnt="0"/>
      <dgm:spPr/>
    </dgm:pt>
    <dgm:pt modelId="{286FC44A-5A59-47D6-B13E-CB7A15F6A462}" type="pres">
      <dgm:prSet presAssocID="{371289AE-0E9A-4336-88DA-DDB147DDF018}" presName="composite" presStyleCnt="0"/>
      <dgm:spPr/>
    </dgm:pt>
    <dgm:pt modelId="{9645FFC6-4EFC-4192-9A07-F5BF3495F1E2}" type="pres">
      <dgm:prSet presAssocID="{371289AE-0E9A-4336-88DA-DDB147DDF018}" presName="bentUpArrow1" presStyleLbl="alignImgPlace1" presStyleIdx="2" presStyleCnt="4" custScaleX="79258" custScaleY="53488" custLinFactNeighborX="-20374" custLinFactNeighborY="-92503"/>
      <dgm:spPr/>
    </dgm:pt>
    <dgm:pt modelId="{29270741-38BA-41AA-9CDD-140FDAD14A9D}" type="pres">
      <dgm:prSet presAssocID="{371289AE-0E9A-4336-88DA-DDB147DDF018}" presName="ParentText" presStyleLbl="node1" presStyleIdx="2" presStyleCnt="5" custScaleX="67892" custScaleY="46635" custLinFactNeighborX="-35380" custLinFactNeighborY="-30081">
        <dgm:presLayoutVars>
          <dgm:chMax val="1"/>
          <dgm:chPref val="1"/>
          <dgm:bulletEnabled val="1"/>
        </dgm:presLayoutVars>
      </dgm:prSet>
      <dgm:spPr/>
      <dgm:t>
        <a:bodyPr/>
        <a:lstStyle/>
        <a:p>
          <a:endParaRPr lang="en-US"/>
        </a:p>
      </dgm:t>
    </dgm:pt>
    <dgm:pt modelId="{7931DB1A-C99D-403B-9ED5-8E406630530F}" type="pres">
      <dgm:prSet presAssocID="{371289AE-0E9A-4336-88DA-DDB147DDF018}" presName="ChildText" presStyleLbl="revTx" presStyleIdx="2" presStyleCnt="4">
        <dgm:presLayoutVars>
          <dgm:chMax val="0"/>
          <dgm:chPref val="0"/>
          <dgm:bulletEnabled val="1"/>
        </dgm:presLayoutVars>
      </dgm:prSet>
      <dgm:spPr/>
    </dgm:pt>
    <dgm:pt modelId="{C38B853E-DF83-4D9A-A058-CBD4B0233DB5}" type="pres">
      <dgm:prSet presAssocID="{21294090-5E0E-44F5-8E82-A9F902A3EED9}" presName="sibTrans" presStyleCnt="0"/>
      <dgm:spPr/>
    </dgm:pt>
    <dgm:pt modelId="{8767C4ED-D71D-4950-9DC4-7A4A96B0E871}" type="pres">
      <dgm:prSet presAssocID="{B414B4BF-1652-49FC-B329-221634352BF1}" presName="composite" presStyleCnt="0"/>
      <dgm:spPr/>
    </dgm:pt>
    <dgm:pt modelId="{B005F73B-28FB-407C-AE49-CCB2566F16A5}" type="pres">
      <dgm:prSet presAssocID="{B414B4BF-1652-49FC-B329-221634352BF1}" presName="bentUpArrow1" presStyleLbl="alignImgPlace1" presStyleIdx="3" presStyleCnt="4" custScaleX="72776" custScaleY="43427" custLinFactY="-3638" custLinFactNeighborX="-20438" custLinFactNeighborY="-100000"/>
      <dgm:spPr/>
    </dgm:pt>
    <dgm:pt modelId="{4F213DD0-CB5D-48FF-9CB5-F48A7313C1B5}" type="pres">
      <dgm:prSet presAssocID="{B414B4BF-1652-49FC-B329-221634352BF1}" presName="ParentText" presStyleLbl="node1" presStyleIdx="3" presStyleCnt="5" custScaleX="67892" custScaleY="46635" custLinFactNeighborX="-44448" custLinFactNeighborY="-37224">
        <dgm:presLayoutVars>
          <dgm:chMax val="1"/>
          <dgm:chPref val="1"/>
          <dgm:bulletEnabled val="1"/>
        </dgm:presLayoutVars>
      </dgm:prSet>
      <dgm:spPr/>
      <dgm:t>
        <a:bodyPr/>
        <a:lstStyle/>
        <a:p>
          <a:endParaRPr lang="en-US"/>
        </a:p>
      </dgm:t>
    </dgm:pt>
    <dgm:pt modelId="{3452C7DC-858F-4863-9736-A60B81B8B154}" type="pres">
      <dgm:prSet presAssocID="{B414B4BF-1652-49FC-B329-221634352BF1}" presName="ChildText" presStyleLbl="revTx" presStyleIdx="3" presStyleCnt="4">
        <dgm:presLayoutVars>
          <dgm:chMax val="0"/>
          <dgm:chPref val="0"/>
          <dgm:bulletEnabled val="1"/>
        </dgm:presLayoutVars>
      </dgm:prSet>
      <dgm:spPr/>
    </dgm:pt>
    <dgm:pt modelId="{37F6992C-749E-4982-8EEB-28A3974F52AC}" type="pres">
      <dgm:prSet presAssocID="{5FAC4EC9-2904-428E-B669-A701F899B164}" presName="sibTrans" presStyleCnt="0"/>
      <dgm:spPr/>
    </dgm:pt>
    <dgm:pt modelId="{920A9797-C781-49A1-A76A-F18FCA397404}" type="pres">
      <dgm:prSet presAssocID="{5B4A0DBA-7E69-456C-9D7A-970B7957B49C}" presName="composite" presStyleCnt="0"/>
      <dgm:spPr/>
    </dgm:pt>
    <dgm:pt modelId="{BC76769A-6D01-48F1-ABAE-0E54A3704E14}" type="pres">
      <dgm:prSet presAssocID="{5B4A0DBA-7E69-456C-9D7A-970B7957B49C}" presName="ParentText" presStyleLbl="node1" presStyleIdx="4" presStyleCnt="5" custScaleX="67892" custScaleY="46635" custLinFactNeighborX="-42644" custLinFactNeighborY="-46454">
        <dgm:presLayoutVars>
          <dgm:chMax val="1"/>
          <dgm:chPref val="1"/>
          <dgm:bulletEnabled val="1"/>
        </dgm:presLayoutVars>
      </dgm:prSet>
      <dgm:spPr/>
      <dgm:t>
        <a:bodyPr/>
        <a:lstStyle/>
        <a:p>
          <a:endParaRPr lang="en-US"/>
        </a:p>
      </dgm:t>
    </dgm:pt>
  </dgm:ptLst>
  <dgm:cxnLst>
    <dgm:cxn modelId="{F9237F2B-A6C1-4257-B641-63FED0B1F9EB}" srcId="{25086F9C-6B1A-4EB8-AE51-735015C2DD47}" destId="{45884DF5-5695-452A-9E3A-618A4ECF587C}" srcOrd="0" destOrd="0" parTransId="{50E623B6-104D-4B4D-94F4-BA65314F9C48}" sibTransId="{6F644AAB-E88B-4A00-A135-4140F1709829}"/>
    <dgm:cxn modelId="{409F6983-C33B-4262-B559-C4C888F45602}" srcId="{25086F9C-6B1A-4EB8-AE51-735015C2DD47}" destId="{18F37D25-0B65-4417-B638-3067E885C7F8}" srcOrd="1" destOrd="0" parTransId="{C147B8E8-C77E-40D0-B914-67C6C92C6C05}" sibTransId="{9FF10DFB-72D5-4F68-9A50-BB651733FAEF}"/>
    <dgm:cxn modelId="{560FF355-174B-4836-94CE-614E931D58C0}" srcId="{25086F9C-6B1A-4EB8-AE51-735015C2DD47}" destId="{371289AE-0E9A-4336-88DA-DDB147DDF018}" srcOrd="2" destOrd="0" parTransId="{DF46542A-87F9-4C97-B605-F8E1E4B286AD}" sibTransId="{21294090-5E0E-44F5-8E82-A9F902A3EED9}"/>
    <dgm:cxn modelId="{37EA3F3F-6260-4CDE-BFF4-7D67CDC521EE}" type="presOf" srcId="{25086F9C-6B1A-4EB8-AE51-735015C2DD47}" destId="{1D5C937F-92C7-4C2F-B48C-00EA8696619E}" srcOrd="0" destOrd="0" presId="urn:microsoft.com/office/officeart/2005/8/layout/StepDownProcess"/>
    <dgm:cxn modelId="{E4D33A9B-39F3-4621-9C27-9CF43D3B3362}" type="presOf" srcId="{3AD00243-4797-4CBD-86E5-E81C68B76FA4}" destId="{C2C020A2-A00E-4C8B-B26C-430CFE3654EF}" srcOrd="0" destOrd="0" presId="urn:microsoft.com/office/officeart/2005/8/layout/StepDownProcess"/>
    <dgm:cxn modelId="{BAC6D001-5EC0-4C52-8456-8305AAD8C189}" srcId="{25086F9C-6B1A-4EB8-AE51-735015C2DD47}" destId="{5B4A0DBA-7E69-456C-9D7A-970B7957B49C}" srcOrd="4" destOrd="0" parTransId="{69CAECAF-202B-409B-B26D-110412FADFF1}" sibTransId="{868AF05B-4EA8-43CD-AE0E-2765034EAE0D}"/>
    <dgm:cxn modelId="{96D5D184-4127-448F-8394-935B576ADCE7}" srcId="{25086F9C-6B1A-4EB8-AE51-735015C2DD47}" destId="{B414B4BF-1652-49FC-B329-221634352BF1}" srcOrd="3" destOrd="0" parTransId="{F44DFF2A-2C53-4408-9CD7-0981351DFC69}" sibTransId="{5FAC4EC9-2904-428E-B669-A701F899B164}"/>
    <dgm:cxn modelId="{C0095992-B004-47C2-961C-BE2968D7C6C4}" type="presOf" srcId="{5B4A0DBA-7E69-456C-9D7A-970B7957B49C}" destId="{BC76769A-6D01-48F1-ABAE-0E54A3704E14}" srcOrd="0" destOrd="0" presId="urn:microsoft.com/office/officeart/2005/8/layout/StepDownProcess"/>
    <dgm:cxn modelId="{D3E0B40A-4123-4130-A65A-2E438B9A7A89}" type="presOf" srcId="{45884DF5-5695-452A-9E3A-618A4ECF587C}" destId="{F52058B1-19AD-4EB1-9BFA-1C1B56ADF768}" srcOrd="0" destOrd="0" presId="urn:microsoft.com/office/officeart/2005/8/layout/StepDownProcess"/>
    <dgm:cxn modelId="{504E1E6B-2591-4B8E-9B2B-BE6295560EED}" type="presOf" srcId="{18F37D25-0B65-4417-B638-3067E885C7F8}" destId="{C84D89B2-298C-46D7-82B2-9BE0C6C1735E}" srcOrd="0" destOrd="0" presId="urn:microsoft.com/office/officeart/2005/8/layout/StepDownProcess"/>
    <dgm:cxn modelId="{E2200172-7CE4-4DA9-88C5-9863A0109CA8}" srcId="{45884DF5-5695-452A-9E3A-618A4ECF587C}" destId="{3AD00243-4797-4CBD-86E5-E81C68B76FA4}" srcOrd="0" destOrd="0" parTransId="{2F28B2A5-502E-43D2-A2D6-4C12F715A311}" sibTransId="{0E179208-09BB-4510-97AA-30271210B759}"/>
    <dgm:cxn modelId="{EEE91743-4062-4FA7-96B8-9BC3E4E4A9E6}" type="presOf" srcId="{B414B4BF-1652-49FC-B329-221634352BF1}" destId="{4F213DD0-CB5D-48FF-9CB5-F48A7313C1B5}" srcOrd="0" destOrd="0" presId="urn:microsoft.com/office/officeart/2005/8/layout/StepDownProcess"/>
    <dgm:cxn modelId="{ACCC7A44-454A-41FD-BEF0-F3C9AD3C400D}" type="presOf" srcId="{371289AE-0E9A-4336-88DA-DDB147DDF018}" destId="{29270741-38BA-41AA-9CDD-140FDAD14A9D}" srcOrd="0" destOrd="0" presId="urn:microsoft.com/office/officeart/2005/8/layout/StepDownProcess"/>
    <dgm:cxn modelId="{8D075996-C5AE-4D03-B17A-8DC0CA16F008}" type="presParOf" srcId="{1D5C937F-92C7-4C2F-B48C-00EA8696619E}" destId="{979D5339-EF1A-4854-93D9-4EF098819252}" srcOrd="0" destOrd="0" presId="urn:microsoft.com/office/officeart/2005/8/layout/StepDownProcess"/>
    <dgm:cxn modelId="{A64CFC61-A29B-40BF-8C90-371349902E62}" type="presParOf" srcId="{979D5339-EF1A-4854-93D9-4EF098819252}" destId="{E1202695-475A-43B0-829F-6AB1F47F4A91}" srcOrd="0" destOrd="0" presId="urn:microsoft.com/office/officeart/2005/8/layout/StepDownProcess"/>
    <dgm:cxn modelId="{9D8B7680-E2FE-43C4-A97B-4D1994EE7831}" type="presParOf" srcId="{979D5339-EF1A-4854-93D9-4EF098819252}" destId="{F52058B1-19AD-4EB1-9BFA-1C1B56ADF768}" srcOrd="1" destOrd="0" presId="urn:microsoft.com/office/officeart/2005/8/layout/StepDownProcess"/>
    <dgm:cxn modelId="{D4C0342B-4584-4EB4-9D9F-F1D93FC23088}" type="presParOf" srcId="{979D5339-EF1A-4854-93D9-4EF098819252}" destId="{C2C020A2-A00E-4C8B-B26C-430CFE3654EF}" srcOrd="2" destOrd="0" presId="urn:microsoft.com/office/officeart/2005/8/layout/StepDownProcess"/>
    <dgm:cxn modelId="{FED6AFED-ABC1-413B-9FDE-7E93B4CA522E}" type="presParOf" srcId="{1D5C937F-92C7-4C2F-B48C-00EA8696619E}" destId="{8F6773B9-0320-4B12-8B48-4AD1C78D9895}" srcOrd="1" destOrd="0" presId="urn:microsoft.com/office/officeart/2005/8/layout/StepDownProcess"/>
    <dgm:cxn modelId="{B05917D7-C48E-4A90-9FD6-C45690E66879}" type="presParOf" srcId="{1D5C937F-92C7-4C2F-B48C-00EA8696619E}" destId="{F0B2DED2-5CB7-4C5E-8453-4AC863C5C083}" srcOrd="2" destOrd="0" presId="urn:microsoft.com/office/officeart/2005/8/layout/StepDownProcess"/>
    <dgm:cxn modelId="{6BA1E002-2F43-476A-804B-46F7AACE3770}" type="presParOf" srcId="{F0B2DED2-5CB7-4C5E-8453-4AC863C5C083}" destId="{73E306B2-11BF-4342-A4B0-D997BFCFD41F}" srcOrd="0" destOrd="0" presId="urn:microsoft.com/office/officeart/2005/8/layout/StepDownProcess"/>
    <dgm:cxn modelId="{2C2AD3A1-0403-499F-A07D-D8D343844A74}" type="presParOf" srcId="{F0B2DED2-5CB7-4C5E-8453-4AC863C5C083}" destId="{C84D89B2-298C-46D7-82B2-9BE0C6C1735E}" srcOrd="1" destOrd="0" presId="urn:microsoft.com/office/officeart/2005/8/layout/StepDownProcess"/>
    <dgm:cxn modelId="{DF9CA032-CC87-4E7F-8304-C2DB13750C50}" type="presParOf" srcId="{F0B2DED2-5CB7-4C5E-8453-4AC863C5C083}" destId="{F37CCB46-E9A4-47D5-8162-C417A919E854}" srcOrd="2" destOrd="0" presId="urn:microsoft.com/office/officeart/2005/8/layout/StepDownProcess"/>
    <dgm:cxn modelId="{870D4B1E-D4F0-4D0C-86A7-E9AD9E609BA7}" type="presParOf" srcId="{1D5C937F-92C7-4C2F-B48C-00EA8696619E}" destId="{E899A163-57D8-4AB6-BD9D-DB9427E8CD07}" srcOrd="3" destOrd="0" presId="urn:microsoft.com/office/officeart/2005/8/layout/StepDownProcess"/>
    <dgm:cxn modelId="{34D1093A-C786-4950-B08E-DC3B0C85EEEA}" type="presParOf" srcId="{1D5C937F-92C7-4C2F-B48C-00EA8696619E}" destId="{286FC44A-5A59-47D6-B13E-CB7A15F6A462}" srcOrd="4" destOrd="0" presId="urn:microsoft.com/office/officeart/2005/8/layout/StepDownProcess"/>
    <dgm:cxn modelId="{AC598A42-6817-4A6F-B001-7CCE87045735}" type="presParOf" srcId="{286FC44A-5A59-47D6-B13E-CB7A15F6A462}" destId="{9645FFC6-4EFC-4192-9A07-F5BF3495F1E2}" srcOrd="0" destOrd="0" presId="urn:microsoft.com/office/officeart/2005/8/layout/StepDownProcess"/>
    <dgm:cxn modelId="{40C39717-071F-45CC-A1CE-70D6148740F2}" type="presParOf" srcId="{286FC44A-5A59-47D6-B13E-CB7A15F6A462}" destId="{29270741-38BA-41AA-9CDD-140FDAD14A9D}" srcOrd="1" destOrd="0" presId="urn:microsoft.com/office/officeart/2005/8/layout/StepDownProcess"/>
    <dgm:cxn modelId="{7CAE5B0C-B963-4519-A0D0-F10E7B554C50}" type="presParOf" srcId="{286FC44A-5A59-47D6-B13E-CB7A15F6A462}" destId="{7931DB1A-C99D-403B-9ED5-8E406630530F}" srcOrd="2" destOrd="0" presId="urn:microsoft.com/office/officeart/2005/8/layout/StepDownProcess"/>
    <dgm:cxn modelId="{DA10B7C4-F999-4C87-A1DA-291FCDF9B84C}" type="presParOf" srcId="{1D5C937F-92C7-4C2F-B48C-00EA8696619E}" destId="{C38B853E-DF83-4D9A-A058-CBD4B0233DB5}" srcOrd="5" destOrd="0" presId="urn:microsoft.com/office/officeart/2005/8/layout/StepDownProcess"/>
    <dgm:cxn modelId="{405E075A-3879-4FC7-8ECD-12D47BF5D840}" type="presParOf" srcId="{1D5C937F-92C7-4C2F-B48C-00EA8696619E}" destId="{8767C4ED-D71D-4950-9DC4-7A4A96B0E871}" srcOrd="6" destOrd="0" presId="urn:microsoft.com/office/officeart/2005/8/layout/StepDownProcess"/>
    <dgm:cxn modelId="{7A007D55-5D0E-470C-9736-5A046AD539D8}" type="presParOf" srcId="{8767C4ED-D71D-4950-9DC4-7A4A96B0E871}" destId="{B005F73B-28FB-407C-AE49-CCB2566F16A5}" srcOrd="0" destOrd="0" presId="urn:microsoft.com/office/officeart/2005/8/layout/StepDownProcess"/>
    <dgm:cxn modelId="{69712620-EAD5-4216-B236-1E6D4529EB4E}" type="presParOf" srcId="{8767C4ED-D71D-4950-9DC4-7A4A96B0E871}" destId="{4F213DD0-CB5D-48FF-9CB5-F48A7313C1B5}" srcOrd="1" destOrd="0" presId="urn:microsoft.com/office/officeart/2005/8/layout/StepDownProcess"/>
    <dgm:cxn modelId="{9EAF7875-1891-4382-929C-74388E7354F9}" type="presParOf" srcId="{8767C4ED-D71D-4950-9DC4-7A4A96B0E871}" destId="{3452C7DC-858F-4863-9736-A60B81B8B154}" srcOrd="2" destOrd="0" presId="urn:microsoft.com/office/officeart/2005/8/layout/StepDownProcess"/>
    <dgm:cxn modelId="{02C6CD63-6417-427B-8812-B78C9FD00661}" type="presParOf" srcId="{1D5C937F-92C7-4C2F-B48C-00EA8696619E}" destId="{37F6992C-749E-4982-8EEB-28A3974F52AC}" srcOrd="7" destOrd="0" presId="urn:microsoft.com/office/officeart/2005/8/layout/StepDownProcess"/>
    <dgm:cxn modelId="{970EC6E1-AFA8-479B-8B81-9147938FD4CA}" type="presParOf" srcId="{1D5C937F-92C7-4C2F-B48C-00EA8696619E}" destId="{920A9797-C781-49A1-A76A-F18FCA397404}" srcOrd="8" destOrd="0" presId="urn:microsoft.com/office/officeart/2005/8/layout/StepDownProcess"/>
    <dgm:cxn modelId="{D2975C73-2070-4BAF-A0D7-12FFE07F2D2F}" type="presParOf" srcId="{920A9797-C781-49A1-A76A-F18FCA397404}" destId="{BC76769A-6D01-48F1-ABAE-0E54A3704E14}"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202695-475A-43B0-829F-6AB1F47F4A91}">
      <dsp:nvSpPr>
        <dsp:cNvPr id="0" name=""/>
        <dsp:cNvSpPr/>
      </dsp:nvSpPr>
      <dsp:spPr>
        <a:xfrm rot="5400000">
          <a:off x="1295349" y="686523"/>
          <a:ext cx="548634" cy="900459"/>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2058B1-19AD-4EB1-9BFA-1C1B56ADF768}">
      <dsp:nvSpPr>
        <dsp:cNvPr id="0" name=""/>
        <dsp:cNvSpPr/>
      </dsp:nvSpPr>
      <dsp:spPr>
        <a:xfrm>
          <a:off x="622652" y="280635"/>
          <a:ext cx="1854351" cy="60195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Requirement Gathering and analysis</a:t>
          </a:r>
        </a:p>
      </dsp:txBody>
      <dsp:txXfrm>
        <a:off x="652042" y="310025"/>
        <a:ext cx="1795571" cy="543173"/>
      </dsp:txXfrm>
    </dsp:sp>
    <dsp:sp modelId="{C2C020A2-A00E-4C8B-B26C-430CFE3654EF}">
      <dsp:nvSpPr>
        <dsp:cNvPr id="0" name=""/>
        <dsp:cNvSpPr/>
      </dsp:nvSpPr>
      <dsp:spPr>
        <a:xfrm>
          <a:off x="2477003" y="56412"/>
          <a:ext cx="1348678" cy="1049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endParaRPr lang="en-US" sz="1100" kern="1200" dirty="0"/>
        </a:p>
      </dsp:txBody>
      <dsp:txXfrm>
        <a:off x="2477003" y="56412"/>
        <a:ext cx="1348678" cy="1049089"/>
      </dsp:txXfrm>
    </dsp:sp>
    <dsp:sp modelId="{73E306B2-11BF-4342-A4B0-D997BFCFD41F}">
      <dsp:nvSpPr>
        <dsp:cNvPr id="0" name=""/>
        <dsp:cNvSpPr/>
      </dsp:nvSpPr>
      <dsp:spPr>
        <a:xfrm rot="5400000">
          <a:off x="2353642" y="1592501"/>
          <a:ext cx="676491" cy="781347"/>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4D89B2-298C-46D7-82B2-9BE0C6C1735E}">
      <dsp:nvSpPr>
        <dsp:cNvPr id="0" name=""/>
        <dsp:cNvSpPr/>
      </dsp:nvSpPr>
      <dsp:spPr>
        <a:xfrm>
          <a:off x="1918206" y="1051217"/>
          <a:ext cx="1121474" cy="62042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Design</a:t>
          </a:r>
        </a:p>
      </dsp:txBody>
      <dsp:txXfrm>
        <a:off x="1948498" y="1081509"/>
        <a:ext cx="1060890" cy="559840"/>
      </dsp:txXfrm>
    </dsp:sp>
    <dsp:sp modelId="{F37CCB46-E9A4-47D5-8162-C417A919E854}">
      <dsp:nvSpPr>
        <dsp:cNvPr id="0" name=""/>
        <dsp:cNvSpPr/>
      </dsp:nvSpPr>
      <dsp:spPr>
        <a:xfrm>
          <a:off x="3648019" y="1114231"/>
          <a:ext cx="1348678" cy="1049089"/>
        </a:xfrm>
        <a:prstGeom prst="rect">
          <a:avLst/>
        </a:prstGeom>
        <a:noFill/>
        <a:ln>
          <a:noFill/>
        </a:ln>
        <a:effectLst/>
      </dsp:spPr>
      <dsp:style>
        <a:lnRef idx="0">
          <a:scrgbClr r="0" g="0" b="0"/>
        </a:lnRef>
        <a:fillRef idx="0">
          <a:scrgbClr r="0" g="0" b="0"/>
        </a:fillRef>
        <a:effectRef idx="0">
          <a:scrgbClr r="0" g="0" b="0"/>
        </a:effectRef>
        <a:fontRef idx="minor"/>
      </dsp:style>
    </dsp:sp>
    <dsp:sp modelId="{9645FFC6-4EFC-4192-9A07-F5BF3495F1E2}">
      <dsp:nvSpPr>
        <dsp:cNvPr id="0" name=""/>
        <dsp:cNvSpPr/>
      </dsp:nvSpPr>
      <dsp:spPr>
        <a:xfrm rot="5400000">
          <a:off x="3692376" y="2444368"/>
          <a:ext cx="589193" cy="993949"/>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270741-38BA-41AA-9CDD-140FDAD14A9D}">
      <dsp:nvSpPr>
        <dsp:cNvPr id="0" name=""/>
        <dsp:cNvSpPr/>
      </dsp:nvSpPr>
      <dsp:spPr>
        <a:xfrm>
          <a:off x="3041491" y="2068074"/>
          <a:ext cx="1258956" cy="605315"/>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Coding</a:t>
          </a:r>
        </a:p>
      </dsp:txBody>
      <dsp:txXfrm>
        <a:off x="3071045" y="2097628"/>
        <a:ext cx="1199848" cy="546207"/>
      </dsp:txXfrm>
    </dsp:sp>
    <dsp:sp modelId="{7931DB1A-C99D-403B-9ED5-8E406630530F}">
      <dsp:nvSpPr>
        <dsp:cNvPr id="0" name=""/>
        <dsp:cNvSpPr/>
      </dsp:nvSpPr>
      <dsp:spPr>
        <a:xfrm>
          <a:off x="5254214" y="2235979"/>
          <a:ext cx="1348678" cy="1049089"/>
        </a:xfrm>
        <a:prstGeom prst="rect">
          <a:avLst/>
        </a:prstGeom>
        <a:noFill/>
        <a:ln>
          <a:noFill/>
        </a:ln>
        <a:effectLst/>
      </dsp:spPr>
      <dsp:style>
        <a:lnRef idx="0">
          <a:scrgbClr r="0" g="0" b="0"/>
        </a:lnRef>
        <a:fillRef idx="0">
          <a:scrgbClr r="0" g="0" b="0"/>
        </a:fillRef>
        <a:effectRef idx="0">
          <a:scrgbClr r="0" g="0" b="0"/>
        </a:effectRef>
        <a:fontRef idx="minor"/>
      </dsp:style>
    </dsp:sp>
    <dsp:sp modelId="{B005F73B-28FB-407C-AE49-CCB2566F16A5}">
      <dsp:nvSpPr>
        <dsp:cNvPr id="0" name=""/>
        <dsp:cNvSpPr/>
      </dsp:nvSpPr>
      <dsp:spPr>
        <a:xfrm rot="5400000">
          <a:off x="5284441" y="3440455"/>
          <a:ext cx="478367" cy="912661"/>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213DD0-CB5D-48FF-9CB5-F48A7313C1B5}">
      <dsp:nvSpPr>
        <dsp:cNvPr id="0" name=""/>
        <dsp:cNvSpPr/>
      </dsp:nvSpPr>
      <dsp:spPr>
        <a:xfrm>
          <a:off x="4410793" y="3053458"/>
          <a:ext cx="1258956" cy="605315"/>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Testing</a:t>
          </a:r>
        </a:p>
      </dsp:txBody>
      <dsp:txXfrm>
        <a:off x="4440347" y="3083012"/>
        <a:ext cx="1199848" cy="546207"/>
      </dsp:txXfrm>
    </dsp:sp>
    <dsp:sp modelId="{3452C7DC-858F-4863-9736-A60B81B8B154}">
      <dsp:nvSpPr>
        <dsp:cNvPr id="0" name=""/>
        <dsp:cNvSpPr/>
      </dsp:nvSpPr>
      <dsp:spPr>
        <a:xfrm>
          <a:off x="6791669" y="3314078"/>
          <a:ext cx="1348678" cy="1049089"/>
        </a:xfrm>
        <a:prstGeom prst="rect">
          <a:avLst/>
        </a:prstGeom>
        <a:noFill/>
        <a:ln>
          <a:noFill/>
        </a:ln>
        <a:effectLst/>
      </dsp:spPr>
      <dsp:style>
        <a:lnRef idx="0">
          <a:scrgbClr r="0" g="0" b="0"/>
        </a:lnRef>
        <a:fillRef idx="0">
          <a:scrgbClr r="0" g="0" b="0"/>
        </a:fillRef>
        <a:effectRef idx="0">
          <a:scrgbClr r="0" g="0" b="0"/>
        </a:effectRef>
        <a:fontRef idx="minor"/>
      </dsp:style>
    </dsp:sp>
    <dsp:sp modelId="{BC76769A-6D01-48F1-ABAE-0E54A3704E14}">
      <dsp:nvSpPr>
        <dsp:cNvPr id="0" name=""/>
        <dsp:cNvSpPr/>
      </dsp:nvSpPr>
      <dsp:spPr>
        <a:xfrm>
          <a:off x="5981700" y="3733797"/>
          <a:ext cx="1258956" cy="605315"/>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Maintenance</a:t>
          </a:r>
        </a:p>
      </dsp:txBody>
      <dsp:txXfrm>
        <a:off x="6011254" y="3763351"/>
        <a:ext cx="1199848" cy="54620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428125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Unit-1: Introduction to Software Engg.</a:t>
            </a:r>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Unit-1: Introduction to Software Engg.</a:t>
            </a:r>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9143999"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6457950" y="6604000"/>
            <a:ext cx="20574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1"/>
            <a:ext cx="9144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9144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500834"/>
            <a:ext cx="9144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98385" y="863445"/>
            <a:ext cx="8759895" cy="5637389"/>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9143999"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6457950" y="6604000"/>
            <a:ext cx="20574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1"/>
            <a:ext cx="9144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9144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98385" y="714356"/>
            <a:ext cx="9045615" cy="5857916"/>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9144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defTabSz="914400" rtl="0" eaLnBrk="1" latinLnBrk="0" hangingPunct="1">
              <a:lnSpc>
                <a:spcPct val="90000"/>
              </a:lnSpc>
              <a:spcBef>
                <a:spcPts val="600"/>
              </a:spcBef>
              <a:buClr>
                <a:schemeClr val="tx1"/>
              </a:buClr>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
                <a:schemeClr val="tx1"/>
              </a:buClr>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- 1: </a:t>
            </a:r>
            <a:r>
              <a:rPr lang="en-US" dirty="0"/>
              <a:t>Introduction to Software</a:t>
            </a:r>
            <a:r>
              <a:rPr lang="en-US" baseline="0" dirty="0"/>
              <a:t> </a:t>
            </a:r>
            <a:r>
              <a:rPr lang="en-US" baseline="0" dirty="0" err="1"/>
              <a:t>Engg</a:t>
            </a:r>
            <a:r>
              <a:rPr lang="en-US" baseline="0" dirty="0"/>
              <a:t>.</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77000"/>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Unit-1: Introduction to Software Engg.</a:t>
            </a:r>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1066800"/>
            <a:ext cx="4305300" cy="5059363"/>
          </a:xfrm>
        </p:spPr>
        <p:txBody>
          <a:bodyPr/>
          <a:lstStyle>
            <a:lvl1pPr>
              <a:defRPr lang="en-US" sz="2400" kern="1200" dirty="0" smtClean="0">
                <a:solidFill>
                  <a:schemeClr val="tx1"/>
                </a:solidFill>
                <a:latin typeface="+mn-lt"/>
                <a:ea typeface="+mn-ea"/>
                <a:cs typeface="+mn-cs"/>
              </a:defRPr>
            </a:lvl1pPr>
            <a:lvl2pPr marL="742950" indent="-285750">
              <a:defRPr lang="en-US" sz="2300" kern="1200" dirty="0" smtClean="0">
                <a:solidFill>
                  <a:schemeClr val="tx1"/>
                </a:solidFill>
                <a:latin typeface="+mn-lt"/>
                <a:ea typeface="+mn-ea"/>
                <a:cs typeface="+mn-cs"/>
              </a:defRPr>
            </a:lvl2pPr>
            <a:lvl3pPr marL="1143000" indent="-228600">
              <a:defRPr lang="en-US" sz="2200" kern="1200" dirty="0" smtClean="0">
                <a:solidFill>
                  <a:schemeClr val="tx1"/>
                </a:solidFill>
                <a:latin typeface="+mn-lt"/>
                <a:ea typeface="+mn-ea"/>
                <a:cs typeface="+mn-cs"/>
              </a:defRPr>
            </a:lvl3pPr>
            <a:lvl4pPr marL="1600200" indent="-228600">
              <a:defRPr lang="en-US" sz="1800" kern="1200" dirty="0" smtClean="0">
                <a:solidFill>
                  <a:schemeClr val="tx1"/>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dirty="0"/>
              <a:t>Click to edit Master text styles</a:t>
            </a:r>
          </a:p>
          <a:p>
            <a:pPr marL="742950" lvl="1" indent="-285750" algn="l" defTabSz="914400" rtl="0" eaLnBrk="1" latinLnBrk="0" hangingPunct="1">
              <a:spcBef>
                <a:spcPct val="20000"/>
              </a:spcBef>
              <a:buFont typeface="Arial" pitchFamily="34" charset="0"/>
              <a:buChar char="–"/>
            </a:pPr>
            <a:r>
              <a:rPr lang="en-US" dirty="0"/>
              <a:t>Second level</a:t>
            </a:r>
          </a:p>
          <a:p>
            <a:pPr marL="1143000" lvl="2" indent="-228600" algn="l" defTabSz="914400" rtl="0" eaLnBrk="1" latinLnBrk="0" hangingPunct="1">
              <a:spcBef>
                <a:spcPct val="20000"/>
              </a:spcBef>
              <a:buFont typeface="Arial" pitchFamily="34" charset="0"/>
              <a:buChar char="•"/>
            </a:pPr>
            <a:r>
              <a:rPr lang="en-US" dirty="0"/>
              <a:t>Third level</a:t>
            </a:r>
          </a:p>
          <a:p>
            <a:pPr marL="1600200" lvl="3" indent="-228600" algn="l" defTabSz="914400" rtl="0" eaLnBrk="1" latinLnBrk="0" hangingPunct="1">
              <a:spcBef>
                <a:spcPct val="20000"/>
              </a:spcBef>
              <a:buFont typeface="Arial" pitchFamily="34" charset="0"/>
              <a:buChar char="–"/>
            </a:pPr>
            <a:r>
              <a:rPr lang="en-US" dirty="0"/>
              <a:t>Fourth level</a:t>
            </a:r>
          </a:p>
          <a:p>
            <a:pPr lvl="4"/>
            <a:r>
              <a:rPr lang="en-US" dirty="0"/>
              <a:t>Fifth level</a:t>
            </a:r>
          </a:p>
        </p:txBody>
      </p:sp>
      <p:sp>
        <p:nvSpPr>
          <p:cNvPr id="4" name="Content Placeholder 3"/>
          <p:cNvSpPr>
            <a:spLocks noGrp="1"/>
          </p:cNvSpPr>
          <p:nvPr>
            <p:ph sz="half" idx="2"/>
          </p:nvPr>
        </p:nvSpPr>
        <p:spPr>
          <a:xfrm>
            <a:off x="4648200" y="1066800"/>
            <a:ext cx="43053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a:t>
            </a:r>
            <a:r>
              <a:rPr lang="en-US" dirty="0"/>
              <a:t>Process Management</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9"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cxnSp>
        <p:nvCxnSpPr>
          <p:cNvPr id="12" name="Straight Connector 11"/>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Unit-1: Introduction to Software Engg.</a:t>
            </a:r>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Unit-1: Introduction to Software Engg.</a:t>
            </a:r>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Unit-1: Introduction to Software Engg.</a:t>
            </a:r>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Unit-1: Introduction to Software Engg.</a:t>
            </a:r>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Unit-1: Introduction to Software Engg.</a:t>
            </a:r>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Unit-1: Introduction to Software Engg.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gif"/></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jpe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jpe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jpeg"/><Relationship Id="rId11" Type="http://schemas.openxmlformats.org/officeDocument/2006/relationships/image" Target="../media/image61.jpeg"/><Relationship Id="rId5" Type="http://schemas.openxmlformats.org/officeDocument/2006/relationships/image" Target="../media/image55.png"/><Relationship Id="rId10" Type="http://schemas.openxmlformats.org/officeDocument/2006/relationships/image" Target="../media/image60.jpeg"/><Relationship Id="rId4" Type="http://schemas.openxmlformats.org/officeDocument/2006/relationships/image" Target="../media/image54.png"/><Relationship Id="rId9" Type="http://schemas.openxmlformats.org/officeDocument/2006/relationships/image" Target="../media/image59.png"/><Relationship Id="rId14" Type="http://schemas.openxmlformats.org/officeDocument/2006/relationships/image" Target="../media/image6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a:grayscl/>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18334" b="6667"/>
          <a:stretch/>
        </p:blipFill>
        <p:spPr>
          <a:xfrm>
            <a:off x="0" y="0"/>
            <a:ext cx="9144000" cy="6858000"/>
          </a:xfrm>
          <a:prstGeom prst="rect">
            <a:avLst/>
          </a:prstGeom>
        </p:spPr>
      </p:pic>
      <p:sp>
        <p:nvSpPr>
          <p:cNvPr id="2" name="TextBox 1"/>
          <p:cNvSpPr txBox="1"/>
          <p:nvPr/>
        </p:nvSpPr>
        <p:spPr>
          <a:xfrm>
            <a:off x="981608" y="1985682"/>
            <a:ext cx="7475253" cy="1077218"/>
          </a:xfrm>
          <a:prstGeom prst="rect">
            <a:avLst/>
          </a:prstGeom>
          <a:noFill/>
        </p:spPr>
        <p:txBody>
          <a:bodyPr wrap="none" rtlCol="0">
            <a:spAutoFit/>
          </a:bodyPr>
          <a:lstStyle/>
          <a:p>
            <a:pPr algn="ctr"/>
            <a:r>
              <a:rPr lang="en-US" sz="3200" b="1" dirty="0">
                <a:latin typeface="Cambria" panose="02040503050406030204" pitchFamily="18" charset="0"/>
                <a:ea typeface="Cambria" panose="02040503050406030204" pitchFamily="18" charset="0"/>
              </a:rPr>
              <a:t>Unit 1</a:t>
            </a:r>
            <a:r>
              <a:rPr lang="en-US" sz="3200" b="1" dirty="0" smtClean="0">
                <a:latin typeface="Cambria" panose="02040503050406030204" pitchFamily="18" charset="0"/>
                <a:ea typeface="Cambria" panose="02040503050406030204" pitchFamily="18" charset="0"/>
              </a:rPr>
              <a:t>:</a:t>
            </a:r>
          </a:p>
          <a:p>
            <a:pPr algn="ctr"/>
            <a:r>
              <a:rPr lang="en-US" sz="3200" b="1" dirty="0" smtClean="0">
                <a:latin typeface="Cambria" panose="02040503050406030204" pitchFamily="18" charset="0"/>
                <a:ea typeface="Cambria" panose="02040503050406030204" pitchFamily="18" charset="0"/>
              </a:rPr>
              <a:t> </a:t>
            </a:r>
            <a:r>
              <a:rPr lang="en-US" sz="3200" b="1" dirty="0">
                <a:latin typeface="Cambria" panose="02040503050406030204" pitchFamily="18" charset="0"/>
                <a:ea typeface="Cambria" panose="02040503050406030204" pitchFamily="18" charset="0"/>
              </a:rPr>
              <a:t>Introduction to </a:t>
            </a:r>
            <a:r>
              <a:rPr lang="en-US" sz="3200" b="1" dirty="0" smtClean="0">
                <a:latin typeface="Cambria" panose="02040503050406030204" pitchFamily="18" charset="0"/>
                <a:ea typeface="Cambria" panose="02040503050406030204" pitchFamily="18" charset="0"/>
              </a:rPr>
              <a:t>Software </a:t>
            </a:r>
            <a:r>
              <a:rPr lang="en-US" sz="3200" b="1" dirty="0">
                <a:latin typeface="Cambria" panose="02040503050406030204" pitchFamily="18" charset="0"/>
                <a:ea typeface="Cambria" panose="02040503050406030204" pitchFamily="18" charset="0"/>
              </a:rPr>
              <a:t>E</a:t>
            </a:r>
            <a:r>
              <a:rPr lang="en-US" sz="3200" b="1" dirty="0" smtClean="0">
                <a:latin typeface="Cambria" panose="02040503050406030204" pitchFamily="18" charset="0"/>
                <a:ea typeface="Cambria" panose="02040503050406030204" pitchFamily="18" charset="0"/>
              </a:rPr>
              <a:t>ngineering</a:t>
            </a:r>
            <a:r>
              <a:rPr lang="en-IN" sz="3200" b="1" dirty="0" smtClean="0">
                <a:latin typeface="Cambria" panose="02040503050406030204" pitchFamily="18" charset="0"/>
                <a:ea typeface="Cambria" panose="02040503050406030204" pitchFamily="18" charset="0"/>
              </a:rPr>
              <a:t>  </a:t>
            </a:r>
            <a:endParaRPr lang="en-US" sz="3200" dirty="0">
              <a:latin typeface="Cambria" panose="02040503050406030204" pitchFamily="18" charset="0"/>
              <a:ea typeface="Cambria" panose="02040503050406030204" pitchFamily="18" charset="0"/>
            </a:endParaRPr>
          </a:p>
        </p:txBody>
      </p:sp>
      <p:sp>
        <p:nvSpPr>
          <p:cNvPr id="4" name="Date Placeholder 3"/>
          <p:cNvSpPr>
            <a:spLocks noGrp="1"/>
          </p:cNvSpPr>
          <p:nvPr>
            <p:ph type="dt" sz="half" idx="10"/>
          </p:nvPr>
        </p:nvSpPr>
        <p:spPr>
          <a:xfrm>
            <a:off x="4848908" y="5039618"/>
            <a:ext cx="3861792" cy="765646"/>
          </a:xfrm>
        </p:spPr>
        <p:txBody>
          <a:bodyPr/>
          <a:lstStyle/>
          <a:p>
            <a:pPr algn="r"/>
            <a:r>
              <a:rPr lang="en-US" sz="1800" b="1" dirty="0" smtClean="0">
                <a:solidFill>
                  <a:srgbClr val="002060"/>
                </a:solidFill>
                <a:latin typeface="Cambria" panose="02040503050406030204" pitchFamily="18" charset="0"/>
                <a:ea typeface="Cambria" panose="02040503050406030204" pitchFamily="18" charset="0"/>
              </a:rPr>
              <a:t>Dr. </a:t>
            </a:r>
            <a:r>
              <a:rPr lang="en-US" sz="1800" b="1" dirty="0" err="1" smtClean="0">
                <a:solidFill>
                  <a:srgbClr val="002060"/>
                </a:solidFill>
                <a:latin typeface="Cambria" panose="02040503050406030204" pitchFamily="18" charset="0"/>
                <a:ea typeface="Cambria" panose="02040503050406030204" pitchFamily="18" charset="0"/>
              </a:rPr>
              <a:t>Rachna</a:t>
            </a:r>
            <a:r>
              <a:rPr lang="en-US" sz="1800" b="1" dirty="0" smtClean="0">
                <a:solidFill>
                  <a:srgbClr val="002060"/>
                </a:solidFill>
                <a:latin typeface="Cambria" panose="02040503050406030204" pitchFamily="18" charset="0"/>
                <a:ea typeface="Cambria" panose="02040503050406030204" pitchFamily="18" charset="0"/>
              </a:rPr>
              <a:t> Patel</a:t>
            </a:r>
          </a:p>
          <a:p>
            <a:pPr algn="r"/>
            <a:r>
              <a:rPr lang="en-US" sz="1800" b="1" dirty="0" smtClean="0">
                <a:solidFill>
                  <a:srgbClr val="002060"/>
                </a:solidFill>
                <a:latin typeface="Cambria" panose="02040503050406030204" pitchFamily="18" charset="0"/>
                <a:ea typeface="Cambria" panose="02040503050406030204" pitchFamily="18" charset="0"/>
              </a:rPr>
              <a:t>Department of CE and AI&amp;DS</a:t>
            </a:r>
            <a:endParaRPr lang="en-US" sz="1800" b="1" dirty="0">
              <a:solidFill>
                <a:srgbClr val="002060"/>
              </a:solidFill>
              <a:latin typeface="Cambria" panose="02040503050406030204" pitchFamily="18" charset="0"/>
              <a:ea typeface="Cambria" panose="02040503050406030204" pitchFamily="18" charset="0"/>
            </a:endParaRPr>
          </a:p>
        </p:txBody>
      </p:sp>
      <p:sp>
        <p:nvSpPr>
          <p:cNvPr id="5" name="Slide Number Placeholder 4"/>
          <p:cNvSpPr>
            <a:spLocks noGrp="1"/>
          </p:cNvSpPr>
          <p:nvPr>
            <p:ph type="sldNum" sz="quarter" idx="12"/>
          </p:nvPr>
        </p:nvSpPr>
        <p:spPr/>
        <p:txBody>
          <a:bodyPr/>
          <a:lstStyle/>
          <a:p>
            <a:fld id="{5EA8BEFB-AE5B-48F9-BBAD-B489CDE48C80}"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Unit-1: Introduction to Software Engg.</a:t>
            </a:r>
            <a:endParaRPr lang="en-US"/>
          </a:p>
        </p:txBody>
      </p:sp>
    </p:spTree>
    <p:extLst>
      <p:ext uri="{BB962C8B-B14F-4D97-AF65-F5344CB8AC3E}">
        <p14:creationId xmlns:p14="http://schemas.microsoft.com/office/powerpoint/2010/main" val="2858472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a:xfrm>
            <a:off x="190500" y="990600"/>
            <a:ext cx="8763000" cy="1905000"/>
          </a:xfrm>
        </p:spPr>
        <p:style>
          <a:lnRef idx="2">
            <a:schemeClr val="accent2"/>
          </a:lnRef>
          <a:fillRef idx="1">
            <a:schemeClr val="lt1"/>
          </a:fillRef>
          <a:effectRef idx="0">
            <a:schemeClr val="accent2"/>
          </a:effectRef>
          <a:fontRef idx="minor">
            <a:schemeClr val="dk1"/>
          </a:fontRef>
        </p:style>
        <p:txBody>
          <a:bodyPr>
            <a:noAutofit/>
          </a:bodyPr>
          <a:lstStyle/>
          <a:p>
            <a:pPr marL="0" indent="0" algn="ctr">
              <a:lnSpc>
                <a:spcPct val="100000"/>
              </a:lnSpc>
              <a:buNone/>
            </a:pPr>
            <a:r>
              <a:rPr lang="en-US" sz="3000" b="1" dirty="0">
                <a:solidFill>
                  <a:schemeClr val="accent2"/>
                </a:solidFill>
              </a:rPr>
              <a:t>Software engineering</a:t>
            </a:r>
            <a:r>
              <a:rPr lang="en-US" sz="3000" dirty="0">
                <a:solidFill>
                  <a:schemeClr val="accent2"/>
                </a:solidFill>
              </a:rPr>
              <a:t> </a:t>
            </a:r>
            <a:r>
              <a:rPr lang="en-US" sz="3000" dirty="0"/>
              <a:t>is the establishment and use of </a:t>
            </a:r>
            <a:r>
              <a:rPr lang="en-US" sz="3000" b="1" dirty="0">
                <a:solidFill>
                  <a:schemeClr val="accent2"/>
                </a:solidFill>
              </a:rPr>
              <a:t>sound engineering principles </a:t>
            </a:r>
            <a:r>
              <a:rPr lang="en-US" sz="3000" dirty="0"/>
              <a:t>in order to obtain </a:t>
            </a:r>
            <a:r>
              <a:rPr lang="en-US" sz="3000" b="1" dirty="0">
                <a:solidFill>
                  <a:schemeClr val="accent2"/>
                </a:solidFill>
              </a:rPr>
              <a:t>economically software</a:t>
            </a:r>
            <a:r>
              <a:rPr lang="en-US" sz="3000" dirty="0">
                <a:solidFill>
                  <a:schemeClr val="accent2"/>
                </a:solidFill>
              </a:rPr>
              <a:t> </a:t>
            </a:r>
            <a:r>
              <a:rPr lang="en-US" sz="3000" dirty="0"/>
              <a:t>that is </a:t>
            </a:r>
            <a:r>
              <a:rPr lang="en-US" sz="3000" b="1" dirty="0">
                <a:solidFill>
                  <a:schemeClr val="accent2"/>
                </a:solidFill>
              </a:rPr>
              <a:t>reliable and works </a:t>
            </a:r>
            <a:r>
              <a:rPr lang="en-US" sz="3000" dirty="0"/>
              <a:t>efficiently in </a:t>
            </a:r>
            <a:r>
              <a:rPr lang="en-US" sz="3000" b="1" dirty="0">
                <a:solidFill>
                  <a:schemeClr val="accent2"/>
                </a:solidFill>
              </a:rPr>
              <a:t>real machines</a:t>
            </a:r>
            <a:r>
              <a:rPr lang="en-US" sz="3000" dirty="0"/>
              <a:t>.</a:t>
            </a:r>
          </a:p>
        </p:txBody>
      </p:sp>
      <p:sp>
        <p:nvSpPr>
          <p:cNvPr id="6" name="TextBox 5"/>
          <p:cNvSpPr txBox="1"/>
          <p:nvPr/>
        </p:nvSpPr>
        <p:spPr>
          <a:xfrm>
            <a:off x="304800" y="3200400"/>
            <a:ext cx="8648700" cy="2308324"/>
          </a:xfrm>
          <a:prstGeom prst="rect">
            <a:avLst/>
          </a:prstGeom>
          <a:noFill/>
        </p:spPr>
        <p:txBody>
          <a:bodyPr wrap="square" rtlCol="0">
            <a:spAutoFit/>
          </a:bodyPr>
          <a:lstStyle/>
          <a:p>
            <a:r>
              <a:rPr lang="en-US" sz="2400" dirty="0"/>
              <a:t>Software Engineering is the science and art of building (designing and writing programs) a software systems that are:</a:t>
            </a:r>
          </a:p>
          <a:p>
            <a:pPr marL="914400" lvl="1" indent="-457200">
              <a:buFont typeface="+mj-lt"/>
              <a:buAutoNum type="arabicParenR"/>
            </a:pPr>
            <a:r>
              <a:rPr lang="en-US" sz="2400" dirty="0"/>
              <a:t>on time</a:t>
            </a:r>
          </a:p>
          <a:p>
            <a:pPr marL="914400" lvl="1" indent="-457200">
              <a:buFont typeface="+mj-lt"/>
              <a:buAutoNum type="arabicParenR"/>
            </a:pPr>
            <a:r>
              <a:rPr lang="en-US" sz="2400" dirty="0"/>
              <a:t>on budget</a:t>
            </a:r>
          </a:p>
          <a:p>
            <a:pPr marL="914400" lvl="1" indent="-457200">
              <a:buFont typeface="+mj-lt"/>
              <a:buAutoNum type="arabicParenR"/>
            </a:pPr>
            <a:r>
              <a:rPr lang="en-US" sz="2400" dirty="0"/>
              <a:t>with acceptable performance</a:t>
            </a:r>
          </a:p>
          <a:p>
            <a:pPr marL="914400" lvl="1" indent="-457200">
              <a:buFont typeface="+mj-lt"/>
              <a:buAutoNum type="arabicParenR"/>
            </a:pPr>
            <a:r>
              <a:rPr lang="en-US" sz="2400" dirty="0"/>
              <a:t>with correct operation</a:t>
            </a:r>
          </a:p>
        </p:txBody>
      </p:sp>
    </p:spTree>
    <p:extLst>
      <p:ext uri="{BB962C8B-B14F-4D97-AF65-F5344CB8AC3E}">
        <p14:creationId xmlns:p14="http://schemas.microsoft.com/office/powerpoint/2010/main" val="18611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Cont.</a:t>
            </a:r>
          </a:p>
        </p:txBody>
      </p:sp>
      <p:sp>
        <p:nvSpPr>
          <p:cNvPr id="3" name="Content Placeholder 2"/>
          <p:cNvSpPr>
            <a:spLocks noGrp="1"/>
          </p:cNvSpPr>
          <p:nvPr>
            <p:ph idx="1"/>
          </p:nvPr>
        </p:nvSpPr>
        <p:spPr>
          <a:xfrm>
            <a:off x="190500" y="990600"/>
            <a:ext cx="8763000" cy="5257800"/>
          </a:xfrm>
        </p:spPr>
        <p:txBody>
          <a:bodyPr>
            <a:normAutofit/>
          </a:bodyPr>
          <a:lstStyle/>
          <a:p>
            <a:r>
              <a:rPr lang="en-US" dirty="0"/>
              <a:t>Software Engineering is a layered technology</a:t>
            </a:r>
          </a:p>
          <a:p>
            <a:r>
              <a:rPr lang="en-US" b="1" dirty="0">
                <a:solidFill>
                  <a:srgbClr val="C00000"/>
                </a:solidFill>
              </a:rPr>
              <a:t>Quality</a:t>
            </a:r>
          </a:p>
          <a:p>
            <a:pPr lvl="1"/>
            <a:r>
              <a:rPr lang="en-US" dirty="0"/>
              <a:t>Main principle of Software Engineering is Quality Focus.</a:t>
            </a:r>
          </a:p>
          <a:p>
            <a:pPr lvl="1"/>
            <a:r>
              <a:rPr lang="en-US" dirty="0"/>
              <a:t>An </a:t>
            </a:r>
            <a:r>
              <a:rPr lang="en-US" b="1" dirty="0">
                <a:solidFill>
                  <a:schemeClr val="accent2"/>
                </a:solidFill>
              </a:rPr>
              <a:t>engineering approach </a:t>
            </a:r>
            <a:r>
              <a:rPr lang="en-US" dirty="0"/>
              <a:t>must have a </a:t>
            </a:r>
            <a:r>
              <a:rPr lang="en-US" b="1" dirty="0"/>
              <a:t>focus on quality</a:t>
            </a:r>
            <a:r>
              <a:rPr lang="en-US" dirty="0"/>
              <a:t>. </a:t>
            </a:r>
          </a:p>
          <a:p>
            <a:pPr lvl="1"/>
            <a:r>
              <a:rPr lang="en-US" dirty="0"/>
              <a:t>Total Quality Management </a:t>
            </a:r>
            <a:r>
              <a:rPr lang="en-US" b="1" dirty="0"/>
              <a:t>(TQM)</a:t>
            </a:r>
            <a:r>
              <a:rPr lang="en-US" dirty="0"/>
              <a:t>, </a:t>
            </a:r>
            <a:r>
              <a:rPr lang="en-US" b="1" dirty="0"/>
              <a:t>Six Sigma</a:t>
            </a:r>
            <a:r>
              <a:rPr lang="en-US" dirty="0"/>
              <a:t>, </a:t>
            </a:r>
            <a:r>
              <a:rPr lang="en-US" b="1" dirty="0"/>
              <a:t>ISO </a:t>
            </a:r>
            <a:r>
              <a:rPr lang="en-US" dirty="0"/>
              <a:t>9001, ISO 9000-3, CAPABILITY MATURITY MODEL </a:t>
            </a:r>
            <a:r>
              <a:rPr lang="en-US" b="1" dirty="0"/>
              <a:t>(CMM)</a:t>
            </a:r>
            <a:r>
              <a:rPr lang="en-US" dirty="0"/>
              <a:t>, </a:t>
            </a:r>
            <a:r>
              <a:rPr lang="en-US" b="1" dirty="0"/>
              <a:t>CMMI</a:t>
            </a:r>
            <a:r>
              <a:rPr lang="en-US" dirty="0"/>
              <a:t> &amp; similar approaches encourages a continuous process improvement culture</a:t>
            </a:r>
          </a:p>
          <a:p>
            <a:r>
              <a:rPr lang="en-US" b="1" dirty="0">
                <a:solidFill>
                  <a:schemeClr val="accent2"/>
                </a:solidFill>
              </a:rPr>
              <a:t>Process layer</a:t>
            </a:r>
          </a:p>
          <a:p>
            <a:pPr lvl="1"/>
            <a:r>
              <a:rPr lang="en-US" dirty="0">
                <a:solidFill>
                  <a:srgbClr val="000000"/>
                </a:solidFill>
              </a:rPr>
              <a:t>It is a foundation of Software Engineering</a:t>
            </a:r>
          </a:p>
          <a:p>
            <a:pPr lvl="1"/>
            <a:r>
              <a:rPr lang="en-US" dirty="0">
                <a:solidFill>
                  <a:srgbClr val="000000"/>
                </a:solidFill>
              </a:rPr>
              <a:t>It is the glue the holds the technology layers</a:t>
            </a:r>
          </a:p>
          <a:p>
            <a:pPr lvl="1"/>
            <a:r>
              <a:rPr lang="en-US" dirty="0"/>
              <a:t>It </a:t>
            </a:r>
            <a:r>
              <a:rPr lang="en-US" b="1" dirty="0"/>
              <a:t>defines</a:t>
            </a:r>
            <a:r>
              <a:rPr lang="en-US" dirty="0"/>
              <a:t> a </a:t>
            </a:r>
            <a:r>
              <a:rPr lang="en-US" b="1" dirty="0"/>
              <a:t>framework </a:t>
            </a:r>
            <a:r>
              <a:rPr lang="en-US" dirty="0"/>
              <a:t>with activities for effective delivery of software engineering technology</a:t>
            </a:r>
          </a:p>
          <a:p>
            <a:endParaRPr lang="en-US" dirty="0"/>
          </a:p>
          <a:p>
            <a:endParaRPr lang="en-US" dirty="0"/>
          </a:p>
          <a:p>
            <a:endParaRPr lang="en-US" dirty="0"/>
          </a:p>
        </p:txBody>
      </p:sp>
    </p:spTree>
    <p:extLst>
      <p:ext uri="{BB962C8B-B14F-4D97-AF65-F5344CB8AC3E}">
        <p14:creationId xmlns:p14="http://schemas.microsoft.com/office/powerpoint/2010/main" val="226010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Cont.</a:t>
            </a:r>
          </a:p>
        </p:txBody>
      </p:sp>
      <p:sp>
        <p:nvSpPr>
          <p:cNvPr id="3" name="Content Placeholder 2"/>
          <p:cNvSpPr>
            <a:spLocks noGrp="1"/>
          </p:cNvSpPr>
          <p:nvPr>
            <p:ph idx="1"/>
          </p:nvPr>
        </p:nvSpPr>
        <p:spPr/>
        <p:txBody>
          <a:bodyPr>
            <a:normAutofit/>
          </a:bodyPr>
          <a:lstStyle/>
          <a:p>
            <a:r>
              <a:rPr lang="en-US" b="1" dirty="0">
                <a:solidFill>
                  <a:schemeClr val="accent2"/>
                </a:solidFill>
              </a:rPr>
              <a:t>Method</a:t>
            </a:r>
            <a:endParaRPr lang="en-US" dirty="0"/>
          </a:p>
          <a:p>
            <a:pPr lvl="1"/>
            <a:r>
              <a:rPr lang="en-US" dirty="0"/>
              <a:t>It provides </a:t>
            </a:r>
            <a:r>
              <a:rPr lang="en-US" b="1" dirty="0">
                <a:solidFill>
                  <a:srgbClr val="C00000"/>
                </a:solidFill>
              </a:rPr>
              <a:t>technical how-</a:t>
            </a:r>
            <a:r>
              <a:rPr lang="en-US" b="1" dirty="0" err="1">
                <a:solidFill>
                  <a:srgbClr val="C00000"/>
                </a:solidFill>
              </a:rPr>
              <a:t>to’s</a:t>
            </a:r>
            <a:r>
              <a:rPr lang="en-US" b="1" dirty="0">
                <a:solidFill>
                  <a:srgbClr val="C00000"/>
                </a:solidFill>
              </a:rPr>
              <a:t> </a:t>
            </a:r>
            <a:r>
              <a:rPr lang="en-US" dirty="0"/>
              <a:t>for building software</a:t>
            </a:r>
          </a:p>
          <a:p>
            <a:pPr lvl="1"/>
            <a:r>
              <a:rPr lang="en-US" dirty="0"/>
              <a:t>It </a:t>
            </a:r>
            <a:r>
              <a:rPr lang="en-US" b="1" dirty="0"/>
              <a:t>encompasses many tasks </a:t>
            </a:r>
            <a:r>
              <a:rPr lang="en-US" dirty="0"/>
              <a:t>including communication, requirement analysis, design modeling, program construction, testing and support</a:t>
            </a:r>
          </a:p>
          <a:p>
            <a:r>
              <a:rPr lang="en-US" b="1" dirty="0">
                <a:solidFill>
                  <a:schemeClr val="accent2"/>
                </a:solidFill>
              </a:rPr>
              <a:t>Tools</a:t>
            </a:r>
            <a:endParaRPr lang="en-US" dirty="0"/>
          </a:p>
          <a:p>
            <a:pPr lvl="1"/>
            <a:r>
              <a:rPr lang="en-US" dirty="0"/>
              <a:t>Computer‐aided software engineering (</a:t>
            </a:r>
            <a:r>
              <a:rPr lang="en-US" b="1" dirty="0">
                <a:solidFill>
                  <a:srgbClr val="C00000"/>
                </a:solidFill>
              </a:rPr>
              <a:t>CASE</a:t>
            </a:r>
            <a:r>
              <a:rPr lang="en-US" dirty="0"/>
              <a:t>) is the scientific application of a </a:t>
            </a:r>
            <a:r>
              <a:rPr lang="en-US" b="1" dirty="0">
                <a:solidFill>
                  <a:srgbClr val="C00000"/>
                </a:solidFill>
              </a:rPr>
              <a:t>set of tools </a:t>
            </a:r>
            <a:r>
              <a:rPr lang="en-US" dirty="0"/>
              <a:t>and </a:t>
            </a:r>
            <a:r>
              <a:rPr lang="en-US" b="1" dirty="0">
                <a:solidFill>
                  <a:srgbClr val="C00000"/>
                </a:solidFill>
              </a:rPr>
              <a:t>methods</a:t>
            </a:r>
            <a:r>
              <a:rPr lang="en-US" dirty="0">
                <a:solidFill>
                  <a:srgbClr val="C00000"/>
                </a:solidFill>
              </a:rPr>
              <a:t> </a:t>
            </a:r>
            <a:r>
              <a:rPr lang="en-US" dirty="0"/>
              <a:t>to a software system which is meant to </a:t>
            </a:r>
            <a:r>
              <a:rPr lang="en-US" b="1" dirty="0"/>
              <a:t>result in high‐quality, defect‐free, and maintainable software products</a:t>
            </a:r>
            <a:r>
              <a:rPr lang="en-US" dirty="0"/>
              <a:t>.</a:t>
            </a:r>
          </a:p>
          <a:p>
            <a:pPr lvl="1"/>
            <a:r>
              <a:rPr lang="en-US" dirty="0"/>
              <a:t>CASE tools automate many of the activities involved in various life cycle phases.</a:t>
            </a:r>
          </a:p>
        </p:txBody>
      </p:sp>
    </p:spTree>
    <p:extLst>
      <p:ext uri="{BB962C8B-B14F-4D97-AF65-F5344CB8AC3E}">
        <p14:creationId xmlns:p14="http://schemas.microsoft.com/office/powerpoint/2010/main" val="147479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81075" indent="-442913">
              <a:lnSpc>
                <a:spcPct val="100000"/>
              </a:lnSpc>
            </a:pPr>
            <a:r>
              <a:rPr lang="en-IN" dirty="0">
                <a:latin typeface="Cambria" panose="02040503050406030204" pitchFamily="18" charset="0"/>
                <a:ea typeface="Cambria" panose="02040503050406030204" pitchFamily="18" charset="0"/>
              </a:rPr>
              <a:t>Changing nature of the software</a:t>
            </a:r>
          </a:p>
        </p:txBody>
      </p:sp>
      <p:sp>
        <p:nvSpPr>
          <p:cNvPr id="3" name="Content Placeholder 2"/>
          <p:cNvSpPr>
            <a:spLocks noGrp="1"/>
          </p:cNvSpPr>
          <p:nvPr>
            <p:ph idx="1"/>
          </p:nvPr>
        </p:nvSpPr>
        <p:spPr>
          <a:xfrm>
            <a:off x="190500" y="1501722"/>
            <a:ext cx="8763000" cy="2071294"/>
          </a:xfrm>
        </p:spPr>
        <p:txBody>
          <a:bodyPr>
            <a:normAutofit/>
          </a:bodyPr>
          <a:lstStyle/>
          <a:p>
            <a:r>
              <a:rPr lang="en-US" sz="2000" b="1" dirty="0">
                <a:solidFill>
                  <a:schemeClr val="accent2"/>
                </a:solidFill>
                <a:latin typeface="Cambria" panose="02040503050406030204" pitchFamily="18" charset="0"/>
                <a:ea typeface="Cambria" panose="02040503050406030204" pitchFamily="18" charset="0"/>
              </a:rPr>
              <a:t>Software is developed or engineered</a:t>
            </a:r>
          </a:p>
          <a:p>
            <a:pPr lvl="1"/>
            <a:r>
              <a:rPr lang="en-US" sz="2000" dirty="0">
                <a:latin typeface="Cambria" panose="02040503050406030204" pitchFamily="18" charset="0"/>
                <a:ea typeface="Cambria" panose="02040503050406030204" pitchFamily="18" charset="0"/>
              </a:rPr>
              <a:t>It is not manufactured like hardware</a:t>
            </a:r>
          </a:p>
          <a:p>
            <a:pPr lvl="2"/>
            <a:r>
              <a:rPr lang="en-US" sz="2000" dirty="0">
                <a:latin typeface="Cambria" panose="02040503050406030204" pitchFamily="18" charset="0"/>
                <a:ea typeface="Cambria" panose="02040503050406030204" pitchFamily="18" charset="0"/>
              </a:rPr>
              <a:t>Manufacturing phase can introduce quality problem that are nonexistent (or easily corrected) for software</a:t>
            </a:r>
          </a:p>
          <a:p>
            <a:pPr lvl="2"/>
            <a:r>
              <a:rPr lang="en-US" sz="2000" dirty="0">
                <a:latin typeface="Cambria" panose="02040503050406030204" pitchFamily="18" charset="0"/>
                <a:ea typeface="Cambria" panose="02040503050406030204" pitchFamily="18" charset="0"/>
              </a:rPr>
              <a:t>Both requires construction of “product” but approaches are different</a:t>
            </a:r>
          </a:p>
          <a:p>
            <a:r>
              <a:rPr lang="en-US" sz="2000" b="1" dirty="0">
                <a:solidFill>
                  <a:schemeClr val="accent2"/>
                </a:solidFill>
                <a:latin typeface="Cambria" panose="02040503050406030204" pitchFamily="18" charset="0"/>
                <a:ea typeface="Cambria" panose="02040503050406030204" pitchFamily="18" charset="0"/>
              </a:rPr>
              <a:t>Software doesn’t “wear-out”</a:t>
            </a:r>
          </a:p>
        </p:txBody>
      </p:sp>
      <p:grpSp>
        <p:nvGrpSpPr>
          <p:cNvPr id="24" name="Group 23"/>
          <p:cNvGrpSpPr/>
          <p:nvPr/>
        </p:nvGrpSpPr>
        <p:grpSpPr>
          <a:xfrm>
            <a:off x="1295400" y="3657600"/>
            <a:ext cx="6019800" cy="2286000"/>
            <a:chOff x="1295400" y="3962400"/>
            <a:chExt cx="6019800" cy="2286000"/>
          </a:xfrm>
        </p:grpSpPr>
        <p:grpSp>
          <p:nvGrpSpPr>
            <p:cNvPr id="23" name="Group 22"/>
            <p:cNvGrpSpPr/>
            <p:nvPr/>
          </p:nvGrpSpPr>
          <p:grpSpPr>
            <a:xfrm>
              <a:off x="1752600" y="3962400"/>
              <a:ext cx="5562600" cy="2286000"/>
              <a:chOff x="1752600" y="3962400"/>
              <a:chExt cx="5562600" cy="2286000"/>
            </a:xfrm>
          </p:grpSpPr>
          <p:cxnSp>
            <p:nvCxnSpPr>
              <p:cNvPr id="6" name="Straight Arrow Connector 5"/>
              <p:cNvCxnSpPr/>
              <p:nvPr/>
            </p:nvCxnSpPr>
            <p:spPr>
              <a:xfrm flipV="1">
                <a:off x="1752600" y="3962400"/>
                <a:ext cx="0" cy="2286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a:off x="1752600" y="6248400"/>
                <a:ext cx="5562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Freeform 12"/>
              <p:cNvSpPr/>
              <p:nvPr/>
            </p:nvSpPr>
            <p:spPr>
              <a:xfrm>
                <a:off x="2218099" y="4318503"/>
                <a:ext cx="4028792" cy="1839803"/>
              </a:xfrm>
              <a:custGeom>
                <a:avLst/>
                <a:gdLst>
                  <a:gd name="connsiteX0" fmla="*/ 0 w 4028792"/>
                  <a:gd name="connsiteY0" fmla="*/ 0 h 1839803"/>
                  <a:gd name="connsiteX1" fmla="*/ 516048 w 4028792"/>
                  <a:gd name="connsiteY1" fmla="*/ 1548143 h 1839803"/>
                  <a:gd name="connsiteX2" fmla="*/ 1258432 w 4028792"/>
                  <a:gd name="connsiteY2" fmla="*/ 1801640 h 1839803"/>
                  <a:gd name="connsiteX3" fmla="*/ 3105339 w 4028792"/>
                  <a:gd name="connsiteY3" fmla="*/ 1801640 h 1839803"/>
                  <a:gd name="connsiteX4" fmla="*/ 3576119 w 4028792"/>
                  <a:gd name="connsiteY4" fmla="*/ 1448554 h 1839803"/>
                  <a:gd name="connsiteX5" fmla="*/ 4028792 w 4028792"/>
                  <a:gd name="connsiteY5" fmla="*/ 199176 h 183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28792" h="1839803">
                    <a:moveTo>
                      <a:pt x="0" y="0"/>
                    </a:moveTo>
                    <a:cubicBezTo>
                      <a:pt x="153154" y="623935"/>
                      <a:pt x="306309" y="1247870"/>
                      <a:pt x="516048" y="1548143"/>
                    </a:cubicBezTo>
                    <a:cubicBezTo>
                      <a:pt x="725787" y="1848416"/>
                      <a:pt x="826884" y="1759391"/>
                      <a:pt x="1258432" y="1801640"/>
                    </a:cubicBezTo>
                    <a:cubicBezTo>
                      <a:pt x="1689981" y="1843890"/>
                      <a:pt x="2719058" y="1860488"/>
                      <a:pt x="3105339" y="1801640"/>
                    </a:cubicBezTo>
                    <a:cubicBezTo>
                      <a:pt x="3491620" y="1742792"/>
                      <a:pt x="3422210" y="1715631"/>
                      <a:pt x="3576119" y="1448554"/>
                    </a:cubicBezTo>
                    <a:cubicBezTo>
                      <a:pt x="3730028" y="1181477"/>
                      <a:pt x="3879410" y="690326"/>
                      <a:pt x="4028792" y="19917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850914" y="4056531"/>
                <a:ext cx="1042658" cy="646331"/>
              </a:xfrm>
              <a:prstGeom prst="rect">
                <a:avLst/>
              </a:prstGeom>
              <a:noFill/>
            </p:spPr>
            <p:txBody>
              <a:bodyPr wrap="none" rtlCol="0">
                <a:spAutoFit/>
              </a:bodyPr>
              <a:lstStyle/>
              <a:p>
                <a:r>
                  <a:rPr lang="en-US" dirty="0"/>
                  <a:t>Infant</a:t>
                </a:r>
              </a:p>
              <a:p>
                <a:r>
                  <a:rPr lang="en-US" dirty="0" smtClean="0"/>
                  <a:t>mortality</a:t>
                </a:r>
                <a:endParaRPr lang="en-US" dirty="0"/>
              </a:p>
            </p:txBody>
          </p:sp>
          <p:cxnSp>
            <p:nvCxnSpPr>
              <p:cNvPr id="16" name="Straight Arrow Connector 15"/>
              <p:cNvCxnSpPr>
                <a:stCxn id="14" idx="1"/>
              </p:cNvCxnSpPr>
              <p:nvPr/>
            </p:nvCxnSpPr>
            <p:spPr>
              <a:xfrm flipH="1">
                <a:off x="2438400" y="4379697"/>
                <a:ext cx="412514" cy="5851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4405113" y="4195031"/>
                <a:ext cx="1251368" cy="369332"/>
              </a:xfrm>
              <a:prstGeom prst="rect">
                <a:avLst/>
              </a:prstGeom>
              <a:noFill/>
            </p:spPr>
            <p:txBody>
              <a:bodyPr wrap="none" rtlCol="0">
                <a:spAutoFit/>
              </a:bodyPr>
              <a:lstStyle/>
              <a:p>
                <a:r>
                  <a:rPr lang="en-US" dirty="0"/>
                  <a:t>“Wear out”</a:t>
                </a:r>
              </a:p>
            </p:txBody>
          </p:sp>
          <p:cxnSp>
            <p:nvCxnSpPr>
              <p:cNvPr id="20" name="Straight Arrow Connector 19"/>
              <p:cNvCxnSpPr/>
              <p:nvPr/>
            </p:nvCxnSpPr>
            <p:spPr>
              <a:xfrm>
                <a:off x="5410200" y="4572000"/>
                <a:ext cx="533400" cy="533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6553200" y="5867400"/>
                <a:ext cx="649537" cy="369332"/>
              </a:xfrm>
              <a:prstGeom prst="rect">
                <a:avLst/>
              </a:prstGeom>
              <a:noFill/>
            </p:spPr>
            <p:txBody>
              <a:bodyPr wrap="none" rtlCol="0">
                <a:spAutoFit/>
              </a:bodyPr>
              <a:lstStyle/>
              <a:p>
                <a:r>
                  <a:rPr lang="en-US" dirty="0"/>
                  <a:t>Time</a:t>
                </a:r>
              </a:p>
            </p:txBody>
          </p:sp>
        </p:grpSp>
        <p:sp>
          <p:nvSpPr>
            <p:cNvPr id="22" name="TextBox 21"/>
            <p:cNvSpPr txBox="1"/>
            <p:nvPr/>
          </p:nvSpPr>
          <p:spPr>
            <a:xfrm rot="16200000">
              <a:off x="834408" y="4880592"/>
              <a:ext cx="1291316" cy="369332"/>
            </a:xfrm>
            <a:prstGeom prst="rect">
              <a:avLst/>
            </a:prstGeom>
            <a:noFill/>
          </p:spPr>
          <p:txBody>
            <a:bodyPr wrap="none" rtlCol="0">
              <a:spAutoFit/>
            </a:bodyPr>
            <a:lstStyle/>
            <a:p>
              <a:r>
                <a:rPr lang="en-US" dirty="0"/>
                <a:t>Failure Rate</a:t>
              </a:r>
            </a:p>
          </p:txBody>
        </p:sp>
      </p:grpSp>
      <p:sp>
        <p:nvSpPr>
          <p:cNvPr id="25" name="TextBox 24"/>
          <p:cNvSpPr txBox="1"/>
          <p:nvPr/>
        </p:nvSpPr>
        <p:spPr>
          <a:xfrm>
            <a:off x="2438400" y="6019800"/>
            <a:ext cx="3735574" cy="369332"/>
          </a:xfrm>
          <a:prstGeom prst="rect">
            <a:avLst/>
          </a:prstGeom>
          <a:noFill/>
        </p:spPr>
        <p:txBody>
          <a:bodyPr wrap="none" rtlCol="0">
            <a:spAutoFit/>
          </a:bodyPr>
          <a:lstStyle/>
          <a:p>
            <a:pPr marL="0" lvl="1"/>
            <a:r>
              <a:rPr lang="en-US" dirty="0" smtClean="0"/>
              <a:t>Fig: Bathtub </a:t>
            </a:r>
            <a:r>
              <a:rPr lang="en-US" dirty="0"/>
              <a:t>curve of hardware failure</a:t>
            </a:r>
          </a:p>
        </p:txBody>
      </p:sp>
      <p:sp>
        <p:nvSpPr>
          <p:cNvPr id="4" name="Rectangle 3"/>
          <p:cNvSpPr/>
          <p:nvPr/>
        </p:nvSpPr>
        <p:spPr>
          <a:xfrm>
            <a:off x="395536" y="999841"/>
            <a:ext cx="3967946" cy="461665"/>
          </a:xfrm>
          <a:prstGeom prst="rect">
            <a:avLst/>
          </a:prstGeom>
        </p:spPr>
        <p:txBody>
          <a:bodyPr wrap="none">
            <a:spAutoFit/>
          </a:bodyPr>
          <a:lstStyle/>
          <a:p>
            <a:r>
              <a:rPr lang="en-US" sz="2400" b="1" dirty="0" smtClean="0">
                <a:solidFill>
                  <a:srgbClr val="FF6702"/>
                </a:solidFill>
                <a:latin typeface="Cambria" panose="02040503050406030204" pitchFamily="18" charset="0"/>
                <a:ea typeface="Cambria" panose="02040503050406030204" pitchFamily="18" charset="0"/>
              </a:rPr>
              <a:t>Characteristics of Software</a:t>
            </a:r>
            <a:endParaRPr lang="en-IN" sz="2400" b="1" dirty="0">
              <a:solidFill>
                <a:srgbClr val="FF6702"/>
              </a:solidFill>
            </a:endParaRPr>
          </a:p>
        </p:txBody>
      </p:sp>
    </p:spTree>
    <p:extLst>
      <p:ext uri="{BB962C8B-B14F-4D97-AF65-F5344CB8AC3E}">
        <p14:creationId xmlns:p14="http://schemas.microsoft.com/office/powerpoint/2010/main" val="351421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Software cont.</a:t>
            </a:r>
          </a:p>
        </p:txBody>
      </p:sp>
      <p:cxnSp>
        <p:nvCxnSpPr>
          <p:cNvPr id="4" name="Straight Arrow Connector 3"/>
          <p:cNvCxnSpPr/>
          <p:nvPr/>
        </p:nvCxnSpPr>
        <p:spPr>
          <a:xfrm flipV="1">
            <a:off x="1752600" y="1371600"/>
            <a:ext cx="0" cy="2286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p:cNvCxnSpPr/>
          <p:nvPr/>
        </p:nvCxnSpPr>
        <p:spPr>
          <a:xfrm>
            <a:off x="1752600" y="3657600"/>
            <a:ext cx="5562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TextBox 5"/>
          <p:cNvSpPr txBox="1"/>
          <p:nvPr/>
        </p:nvSpPr>
        <p:spPr>
          <a:xfrm>
            <a:off x="6685541" y="3664025"/>
            <a:ext cx="649537" cy="369332"/>
          </a:xfrm>
          <a:prstGeom prst="rect">
            <a:avLst/>
          </a:prstGeom>
          <a:noFill/>
        </p:spPr>
        <p:txBody>
          <a:bodyPr wrap="none" rtlCol="0">
            <a:spAutoFit/>
          </a:bodyPr>
          <a:lstStyle/>
          <a:p>
            <a:r>
              <a:rPr lang="en-US" dirty="0"/>
              <a:t>Time</a:t>
            </a:r>
          </a:p>
        </p:txBody>
      </p:sp>
      <p:sp>
        <p:nvSpPr>
          <p:cNvPr id="7" name="TextBox 6"/>
          <p:cNvSpPr txBox="1"/>
          <p:nvPr/>
        </p:nvSpPr>
        <p:spPr>
          <a:xfrm rot="16200000">
            <a:off x="834408" y="2289792"/>
            <a:ext cx="1291316" cy="369332"/>
          </a:xfrm>
          <a:prstGeom prst="rect">
            <a:avLst/>
          </a:prstGeom>
          <a:noFill/>
        </p:spPr>
        <p:txBody>
          <a:bodyPr wrap="none" rtlCol="0">
            <a:spAutoFit/>
          </a:bodyPr>
          <a:lstStyle/>
          <a:p>
            <a:r>
              <a:rPr lang="en-US" dirty="0"/>
              <a:t>Failure Rate</a:t>
            </a:r>
          </a:p>
        </p:txBody>
      </p:sp>
      <p:sp>
        <p:nvSpPr>
          <p:cNvPr id="8" name="Freeform 7"/>
          <p:cNvSpPr/>
          <p:nvPr/>
        </p:nvSpPr>
        <p:spPr>
          <a:xfrm>
            <a:off x="1969490" y="1584356"/>
            <a:ext cx="3864962" cy="1938313"/>
          </a:xfrm>
          <a:custGeom>
            <a:avLst/>
            <a:gdLst>
              <a:gd name="connsiteX0" fmla="*/ 4165 w 3864962"/>
              <a:gd name="connsiteY0" fmla="*/ 0 h 1938313"/>
              <a:gd name="connsiteX1" fmla="*/ 22272 w 3864962"/>
              <a:gd name="connsiteY1" fmla="*/ 534155 h 1938313"/>
              <a:gd name="connsiteX2" fmla="*/ 176181 w 3864962"/>
              <a:gd name="connsiteY2" fmla="*/ 977775 h 1938313"/>
              <a:gd name="connsiteX3" fmla="*/ 402518 w 3864962"/>
              <a:gd name="connsiteY3" fmla="*/ 1312753 h 1938313"/>
              <a:gd name="connsiteX4" fmla="*/ 683175 w 3864962"/>
              <a:gd name="connsiteY4" fmla="*/ 1674892 h 1938313"/>
              <a:gd name="connsiteX5" fmla="*/ 1135849 w 3864962"/>
              <a:gd name="connsiteY5" fmla="*/ 1810694 h 1938313"/>
              <a:gd name="connsiteX6" fmla="*/ 1679057 w 3864962"/>
              <a:gd name="connsiteY6" fmla="*/ 1865014 h 1938313"/>
              <a:gd name="connsiteX7" fmla="*/ 2303746 w 3864962"/>
              <a:gd name="connsiteY7" fmla="*/ 1910282 h 1938313"/>
              <a:gd name="connsiteX8" fmla="*/ 2946542 w 3864962"/>
              <a:gd name="connsiteY8" fmla="*/ 1928389 h 1938313"/>
              <a:gd name="connsiteX9" fmla="*/ 3245306 w 3864962"/>
              <a:gd name="connsiteY9" fmla="*/ 1928389 h 1938313"/>
              <a:gd name="connsiteX10" fmla="*/ 3815674 w 3864962"/>
              <a:gd name="connsiteY10" fmla="*/ 1937442 h 1938313"/>
              <a:gd name="connsiteX11" fmla="*/ 3797567 w 3864962"/>
              <a:gd name="connsiteY11" fmla="*/ 1937442 h 1938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4962" h="1938313">
                <a:moveTo>
                  <a:pt x="4165" y="0"/>
                </a:moveTo>
                <a:cubicBezTo>
                  <a:pt x="-1116" y="185596"/>
                  <a:pt x="-6397" y="371193"/>
                  <a:pt x="22272" y="534155"/>
                </a:cubicBezTo>
                <a:cubicBezTo>
                  <a:pt x="50941" y="697117"/>
                  <a:pt x="112807" y="848009"/>
                  <a:pt x="176181" y="977775"/>
                </a:cubicBezTo>
                <a:cubicBezTo>
                  <a:pt x="239555" y="1107541"/>
                  <a:pt x="318019" y="1196567"/>
                  <a:pt x="402518" y="1312753"/>
                </a:cubicBezTo>
                <a:cubicBezTo>
                  <a:pt x="487017" y="1428939"/>
                  <a:pt x="560953" y="1591902"/>
                  <a:pt x="683175" y="1674892"/>
                </a:cubicBezTo>
                <a:cubicBezTo>
                  <a:pt x="805397" y="1757882"/>
                  <a:pt x="969869" y="1779007"/>
                  <a:pt x="1135849" y="1810694"/>
                </a:cubicBezTo>
                <a:cubicBezTo>
                  <a:pt x="1301829" y="1842381"/>
                  <a:pt x="1484408" y="1848416"/>
                  <a:pt x="1679057" y="1865014"/>
                </a:cubicBezTo>
                <a:cubicBezTo>
                  <a:pt x="1873706" y="1881612"/>
                  <a:pt x="2092499" y="1899720"/>
                  <a:pt x="2303746" y="1910282"/>
                </a:cubicBezTo>
                <a:cubicBezTo>
                  <a:pt x="2514994" y="1920845"/>
                  <a:pt x="2789615" y="1925371"/>
                  <a:pt x="2946542" y="1928389"/>
                </a:cubicBezTo>
                <a:cubicBezTo>
                  <a:pt x="3103469" y="1931407"/>
                  <a:pt x="3245306" y="1928389"/>
                  <a:pt x="3245306" y="1928389"/>
                </a:cubicBezTo>
                <a:lnTo>
                  <a:pt x="3815674" y="1937442"/>
                </a:lnTo>
                <a:cubicBezTo>
                  <a:pt x="3907717" y="1938951"/>
                  <a:pt x="3852642" y="1938196"/>
                  <a:pt x="3797567" y="193744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136618" y="1629624"/>
            <a:ext cx="4137433" cy="1376579"/>
          </a:xfrm>
          <a:custGeom>
            <a:avLst/>
            <a:gdLst>
              <a:gd name="connsiteX0" fmla="*/ 0 w 4137433"/>
              <a:gd name="connsiteY0" fmla="*/ 0 h 1376579"/>
              <a:gd name="connsiteX1" fmla="*/ 72428 w 4137433"/>
              <a:gd name="connsiteY1" fmla="*/ 479833 h 1376579"/>
              <a:gd name="connsiteX2" fmla="*/ 235390 w 4137433"/>
              <a:gd name="connsiteY2" fmla="*/ 869132 h 1376579"/>
              <a:gd name="connsiteX3" fmla="*/ 434566 w 4137433"/>
              <a:gd name="connsiteY3" fmla="*/ 1140736 h 1376579"/>
              <a:gd name="connsiteX4" fmla="*/ 669956 w 4137433"/>
              <a:gd name="connsiteY4" fmla="*/ 1294645 h 1376579"/>
              <a:gd name="connsiteX5" fmla="*/ 1032095 w 4137433"/>
              <a:gd name="connsiteY5" fmla="*/ 1376126 h 1376579"/>
              <a:gd name="connsiteX6" fmla="*/ 1493822 w 4137433"/>
              <a:gd name="connsiteY6" fmla="*/ 1321806 h 1376579"/>
              <a:gd name="connsiteX7" fmla="*/ 1937441 w 4137433"/>
              <a:gd name="connsiteY7" fmla="*/ 1204111 h 1376579"/>
              <a:gd name="connsiteX8" fmla="*/ 2625505 w 4137433"/>
              <a:gd name="connsiteY8" fmla="*/ 968721 h 1376579"/>
              <a:gd name="connsiteX9" fmla="*/ 3268301 w 4137433"/>
              <a:gd name="connsiteY9" fmla="*/ 733330 h 1376579"/>
              <a:gd name="connsiteX10" fmla="*/ 3757188 w 4137433"/>
              <a:gd name="connsiteY10" fmla="*/ 534154 h 1376579"/>
              <a:gd name="connsiteX11" fmla="*/ 4137433 w 4137433"/>
              <a:gd name="connsiteY11" fmla="*/ 289711 h 1376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7433" h="1376579">
                <a:moveTo>
                  <a:pt x="0" y="0"/>
                </a:moveTo>
                <a:cubicBezTo>
                  <a:pt x="16598" y="167489"/>
                  <a:pt x="33196" y="334978"/>
                  <a:pt x="72428" y="479833"/>
                </a:cubicBezTo>
                <a:cubicBezTo>
                  <a:pt x="111660" y="624688"/>
                  <a:pt x="175034" y="758982"/>
                  <a:pt x="235390" y="869132"/>
                </a:cubicBezTo>
                <a:cubicBezTo>
                  <a:pt x="295746" y="979282"/>
                  <a:pt x="362138" y="1069817"/>
                  <a:pt x="434566" y="1140736"/>
                </a:cubicBezTo>
                <a:cubicBezTo>
                  <a:pt x="506994" y="1211655"/>
                  <a:pt x="570368" y="1255413"/>
                  <a:pt x="669956" y="1294645"/>
                </a:cubicBezTo>
                <a:cubicBezTo>
                  <a:pt x="769544" y="1333877"/>
                  <a:pt x="894784" y="1371599"/>
                  <a:pt x="1032095" y="1376126"/>
                </a:cubicBezTo>
                <a:cubicBezTo>
                  <a:pt x="1169406" y="1380653"/>
                  <a:pt x="1342931" y="1350475"/>
                  <a:pt x="1493822" y="1321806"/>
                </a:cubicBezTo>
                <a:cubicBezTo>
                  <a:pt x="1644713" y="1293137"/>
                  <a:pt x="1748827" y="1262958"/>
                  <a:pt x="1937441" y="1204111"/>
                </a:cubicBezTo>
                <a:cubicBezTo>
                  <a:pt x="2126055" y="1145264"/>
                  <a:pt x="2403695" y="1047184"/>
                  <a:pt x="2625505" y="968721"/>
                </a:cubicBezTo>
                <a:cubicBezTo>
                  <a:pt x="2847315" y="890258"/>
                  <a:pt x="3079687" y="805758"/>
                  <a:pt x="3268301" y="733330"/>
                </a:cubicBezTo>
                <a:cubicBezTo>
                  <a:pt x="3456915" y="660902"/>
                  <a:pt x="3612333" y="608090"/>
                  <a:pt x="3757188" y="534154"/>
                </a:cubicBezTo>
                <a:cubicBezTo>
                  <a:pt x="3902043" y="460218"/>
                  <a:pt x="4019738" y="374964"/>
                  <a:pt x="4137433" y="289711"/>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13" name="Straight Connector 12"/>
          <p:cNvCxnSpPr>
            <a:stCxn id="9" idx="3"/>
          </p:cNvCxnSpPr>
          <p:nvPr/>
        </p:nvCxnSpPr>
        <p:spPr>
          <a:xfrm flipV="1">
            <a:off x="2571184" y="1584356"/>
            <a:ext cx="19616" cy="1186004"/>
          </a:xfrm>
          <a:prstGeom prst="line">
            <a:avLst/>
          </a:prstGeom>
        </p:spPr>
        <p:style>
          <a:lnRef idx="1">
            <a:schemeClr val="accent2"/>
          </a:lnRef>
          <a:fillRef idx="0">
            <a:schemeClr val="accent2"/>
          </a:fillRef>
          <a:effectRef idx="0">
            <a:schemeClr val="accent2"/>
          </a:effectRef>
          <a:fontRef idx="minor">
            <a:schemeClr val="tx1"/>
          </a:fontRef>
        </p:style>
      </p:cxnSp>
      <p:sp>
        <p:nvSpPr>
          <p:cNvPr id="15" name="Freeform 14"/>
          <p:cNvSpPr/>
          <p:nvPr/>
        </p:nvSpPr>
        <p:spPr>
          <a:xfrm>
            <a:off x="2598345" y="1611517"/>
            <a:ext cx="506994" cy="1399118"/>
          </a:xfrm>
          <a:custGeom>
            <a:avLst/>
            <a:gdLst>
              <a:gd name="connsiteX0" fmla="*/ 0 w 506994"/>
              <a:gd name="connsiteY0" fmla="*/ 0 h 1399118"/>
              <a:gd name="connsiteX1" fmla="*/ 45267 w 506994"/>
              <a:gd name="connsiteY1" fmla="*/ 407406 h 1399118"/>
              <a:gd name="connsiteX2" fmla="*/ 108641 w 506994"/>
              <a:gd name="connsiteY2" fmla="*/ 751437 h 1399118"/>
              <a:gd name="connsiteX3" fmla="*/ 144855 w 506994"/>
              <a:gd name="connsiteY3" fmla="*/ 950614 h 1399118"/>
              <a:gd name="connsiteX4" fmla="*/ 226336 w 506994"/>
              <a:gd name="connsiteY4" fmla="*/ 1113576 h 1399118"/>
              <a:gd name="connsiteX5" fmla="*/ 362138 w 506994"/>
              <a:gd name="connsiteY5" fmla="*/ 1240325 h 1399118"/>
              <a:gd name="connsiteX6" fmla="*/ 461726 w 506994"/>
              <a:gd name="connsiteY6" fmla="*/ 1385180 h 1399118"/>
              <a:gd name="connsiteX7" fmla="*/ 506994 w 506994"/>
              <a:gd name="connsiteY7" fmla="*/ 1385180 h 1399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6994" h="1399118">
                <a:moveTo>
                  <a:pt x="0" y="0"/>
                </a:moveTo>
                <a:cubicBezTo>
                  <a:pt x="13580" y="141083"/>
                  <a:pt x="27160" y="282167"/>
                  <a:pt x="45267" y="407406"/>
                </a:cubicBezTo>
                <a:cubicBezTo>
                  <a:pt x="63374" y="532646"/>
                  <a:pt x="92043" y="660902"/>
                  <a:pt x="108641" y="751437"/>
                </a:cubicBezTo>
                <a:cubicBezTo>
                  <a:pt x="125239" y="841972"/>
                  <a:pt x="125239" y="890258"/>
                  <a:pt x="144855" y="950614"/>
                </a:cubicBezTo>
                <a:cubicBezTo>
                  <a:pt x="164471" y="1010970"/>
                  <a:pt x="190122" y="1065291"/>
                  <a:pt x="226336" y="1113576"/>
                </a:cubicBezTo>
                <a:cubicBezTo>
                  <a:pt x="262550" y="1161861"/>
                  <a:pt x="322906" y="1195058"/>
                  <a:pt x="362138" y="1240325"/>
                </a:cubicBezTo>
                <a:cubicBezTo>
                  <a:pt x="401370" y="1285592"/>
                  <a:pt x="437583" y="1361038"/>
                  <a:pt x="461726" y="1385180"/>
                </a:cubicBezTo>
                <a:cubicBezTo>
                  <a:pt x="485869" y="1409322"/>
                  <a:pt x="496431" y="1397251"/>
                  <a:pt x="506994" y="1385180"/>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17" name="Straight Connector 16"/>
          <p:cNvCxnSpPr>
            <a:stCxn id="15" idx="7"/>
          </p:cNvCxnSpPr>
          <p:nvPr/>
        </p:nvCxnSpPr>
        <p:spPr>
          <a:xfrm flipV="1">
            <a:off x="3105339" y="1524000"/>
            <a:ext cx="0" cy="1472697"/>
          </a:xfrm>
          <a:prstGeom prst="line">
            <a:avLst/>
          </a:prstGeom>
        </p:spPr>
        <p:style>
          <a:lnRef idx="1">
            <a:schemeClr val="accent2"/>
          </a:lnRef>
          <a:fillRef idx="0">
            <a:schemeClr val="accent2"/>
          </a:fillRef>
          <a:effectRef idx="0">
            <a:schemeClr val="accent2"/>
          </a:effectRef>
          <a:fontRef idx="minor">
            <a:schemeClr val="tx1"/>
          </a:fontRef>
        </p:style>
      </p:cxnSp>
      <p:sp>
        <p:nvSpPr>
          <p:cNvPr id="18" name="Freeform 17"/>
          <p:cNvSpPr/>
          <p:nvPr/>
        </p:nvSpPr>
        <p:spPr>
          <a:xfrm>
            <a:off x="3105339" y="1520982"/>
            <a:ext cx="679010" cy="1403287"/>
          </a:xfrm>
          <a:custGeom>
            <a:avLst/>
            <a:gdLst>
              <a:gd name="connsiteX0" fmla="*/ 0 w 679010"/>
              <a:gd name="connsiteY0" fmla="*/ 0 h 1403287"/>
              <a:gd name="connsiteX1" fmla="*/ 45267 w 679010"/>
              <a:gd name="connsiteY1" fmla="*/ 334978 h 1403287"/>
              <a:gd name="connsiteX2" fmla="*/ 153909 w 679010"/>
              <a:gd name="connsiteY2" fmla="*/ 760491 h 1403287"/>
              <a:gd name="connsiteX3" fmla="*/ 334978 w 679010"/>
              <a:gd name="connsiteY3" fmla="*/ 1095469 h 1403287"/>
              <a:gd name="connsiteX4" fmla="*/ 543208 w 679010"/>
              <a:gd name="connsiteY4" fmla="*/ 1330860 h 1403287"/>
              <a:gd name="connsiteX5" fmla="*/ 679010 w 679010"/>
              <a:gd name="connsiteY5" fmla="*/ 1403287 h 140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9010" h="1403287">
                <a:moveTo>
                  <a:pt x="0" y="0"/>
                </a:moveTo>
                <a:cubicBezTo>
                  <a:pt x="9808" y="104115"/>
                  <a:pt x="19616" y="208230"/>
                  <a:pt x="45267" y="334978"/>
                </a:cubicBezTo>
                <a:cubicBezTo>
                  <a:pt x="70918" y="461726"/>
                  <a:pt x="105624" y="633743"/>
                  <a:pt x="153909" y="760491"/>
                </a:cubicBezTo>
                <a:cubicBezTo>
                  <a:pt x="202194" y="887240"/>
                  <a:pt x="270095" y="1000408"/>
                  <a:pt x="334978" y="1095469"/>
                </a:cubicBezTo>
                <a:cubicBezTo>
                  <a:pt x="399861" y="1190530"/>
                  <a:pt x="485869" y="1279557"/>
                  <a:pt x="543208" y="1330860"/>
                </a:cubicBezTo>
                <a:cubicBezTo>
                  <a:pt x="600547" y="1382163"/>
                  <a:pt x="639778" y="1392725"/>
                  <a:pt x="679010" y="1403287"/>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22" name="Straight Connector 21"/>
          <p:cNvCxnSpPr/>
          <p:nvPr/>
        </p:nvCxnSpPr>
        <p:spPr>
          <a:xfrm flipV="1">
            <a:off x="3784349" y="1447800"/>
            <a:ext cx="0" cy="1476470"/>
          </a:xfrm>
          <a:prstGeom prst="line">
            <a:avLst/>
          </a:prstGeom>
        </p:spPr>
        <p:style>
          <a:lnRef idx="1">
            <a:schemeClr val="accent2"/>
          </a:lnRef>
          <a:fillRef idx="0">
            <a:schemeClr val="accent2"/>
          </a:fillRef>
          <a:effectRef idx="0">
            <a:schemeClr val="accent2"/>
          </a:effectRef>
          <a:fontRef idx="minor">
            <a:schemeClr val="tx1"/>
          </a:fontRef>
        </p:style>
      </p:cxnSp>
      <p:sp>
        <p:nvSpPr>
          <p:cNvPr id="25" name="Freeform 24"/>
          <p:cNvSpPr/>
          <p:nvPr/>
        </p:nvSpPr>
        <p:spPr>
          <a:xfrm>
            <a:off x="3792623" y="1448554"/>
            <a:ext cx="716003" cy="1231272"/>
          </a:xfrm>
          <a:custGeom>
            <a:avLst/>
            <a:gdLst>
              <a:gd name="connsiteX0" fmla="*/ 779 w 716003"/>
              <a:gd name="connsiteY0" fmla="*/ 0 h 1231272"/>
              <a:gd name="connsiteX1" fmla="*/ 18886 w 716003"/>
              <a:gd name="connsiteY1" fmla="*/ 235391 h 1231272"/>
              <a:gd name="connsiteX2" fmla="*/ 127527 w 716003"/>
              <a:gd name="connsiteY2" fmla="*/ 561315 h 1231272"/>
              <a:gd name="connsiteX3" fmla="*/ 245223 w 716003"/>
              <a:gd name="connsiteY3" fmla="*/ 851026 h 1231272"/>
              <a:gd name="connsiteX4" fmla="*/ 353864 w 716003"/>
              <a:gd name="connsiteY4" fmla="*/ 1032096 h 1231272"/>
              <a:gd name="connsiteX5" fmla="*/ 543987 w 716003"/>
              <a:gd name="connsiteY5" fmla="*/ 1176951 h 1231272"/>
              <a:gd name="connsiteX6" fmla="*/ 716003 w 716003"/>
              <a:gd name="connsiteY6" fmla="*/ 1231272 h 123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6003" h="1231272">
                <a:moveTo>
                  <a:pt x="779" y="0"/>
                </a:moveTo>
                <a:cubicBezTo>
                  <a:pt x="-730" y="70919"/>
                  <a:pt x="-2239" y="141839"/>
                  <a:pt x="18886" y="235391"/>
                </a:cubicBezTo>
                <a:cubicBezTo>
                  <a:pt x="40011" y="328944"/>
                  <a:pt x="89804" y="458709"/>
                  <a:pt x="127527" y="561315"/>
                </a:cubicBezTo>
                <a:cubicBezTo>
                  <a:pt x="165250" y="663921"/>
                  <a:pt x="207500" y="772563"/>
                  <a:pt x="245223" y="851026"/>
                </a:cubicBezTo>
                <a:cubicBezTo>
                  <a:pt x="282946" y="929489"/>
                  <a:pt x="304070" y="977775"/>
                  <a:pt x="353864" y="1032096"/>
                </a:cubicBezTo>
                <a:cubicBezTo>
                  <a:pt x="403658" y="1086417"/>
                  <a:pt x="483631" y="1143755"/>
                  <a:pt x="543987" y="1176951"/>
                </a:cubicBezTo>
                <a:cubicBezTo>
                  <a:pt x="604343" y="1210147"/>
                  <a:pt x="660173" y="1220709"/>
                  <a:pt x="716003" y="1231272"/>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7" name="Oval 26"/>
          <p:cNvSpPr/>
          <p:nvPr/>
        </p:nvSpPr>
        <p:spPr>
          <a:xfrm>
            <a:off x="2522144" y="2712267"/>
            <a:ext cx="76200" cy="762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 name="TextBox 27"/>
          <p:cNvSpPr txBox="1"/>
          <p:nvPr/>
        </p:nvSpPr>
        <p:spPr>
          <a:xfrm>
            <a:off x="4516899" y="1331412"/>
            <a:ext cx="3712940" cy="369332"/>
          </a:xfrm>
          <a:prstGeom prst="rect">
            <a:avLst/>
          </a:prstGeom>
          <a:noFill/>
        </p:spPr>
        <p:txBody>
          <a:bodyPr wrap="none" rtlCol="0">
            <a:spAutoFit/>
          </a:bodyPr>
          <a:lstStyle/>
          <a:p>
            <a:r>
              <a:rPr lang="en-US" dirty="0"/>
              <a:t>Increate failure rate due to side effect</a:t>
            </a:r>
          </a:p>
        </p:txBody>
      </p:sp>
      <p:cxnSp>
        <p:nvCxnSpPr>
          <p:cNvPr id="30" name="Straight Arrow Connector 29"/>
          <p:cNvCxnSpPr>
            <a:stCxn id="28" idx="1"/>
            <a:endCxn id="25" idx="2"/>
          </p:cNvCxnSpPr>
          <p:nvPr/>
        </p:nvCxnSpPr>
        <p:spPr>
          <a:xfrm flipH="1">
            <a:off x="3920150" y="1516078"/>
            <a:ext cx="596749" cy="4937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1963533" y="946147"/>
            <a:ext cx="884858" cy="369332"/>
          </a:xfrm>
          <a:prstGeom prst="rect">
            <a:avLst/>
          </a:prstGeom>
          <a:noFill/>
        </p:spPr>
        <p:txBody>
          <a:bodyPr wrap="none" rtlCol="0">
            <a:spAutoFit/>
          </a:bodyPr>
          <a:lstStyle/>
          <a:p>
            <a:r>
              <a:rPr lang="en-US" dirty="0"/>
              <a:t>Change</a:t>
            </a:r>
          </a:p>
        </p:txBody>
      </p:sp>
      <p:sp>
        <p:nvSpPr>
          <p:cNvPr id="33" name="TextBox 32"/>
          <p:cNvSpPr txBox="1"/>
          <p:nvPr/>
        </p:nvSpPr>
        <p:spPr>
          <a:xfrm>
            <a:off x="3276600" y="3889946"/>
            <a:ext cx="2630464" cy="369332"/>
          </a:xfrm>
          <a:prstGeom prst="rect">
            <a:avLst/>
          </a:prstGeom>
          <a:noFill/>
        </p:spPr>
        <p:txBody>
          <a:bodyPr wrap="none" rtlCol="0">
            <a:spAutoFit/>
          </a:bodyPr>
          <a:lstStyle/>
          <a:p>
            <a:pPr marL="0" lvl="2"/>
            <a:r>
              <a:rPr lang="en-US" dirty="0" smtClean="0"/>
              <a:t>Fig: Software </a:t>
            </a:r>
            <a:r>
              <a:rPr lang="en-US" dirty="0"/>
              <a:t>failure curve</a:t>
            </a:r>
          </a:p>
        </p:txBody>
      </p:sp>
      <p:cxnSp>
        <p:nvCxnSpPr>
          <p:cNvPr id="35" name="Straight Arrow Connector 34"/>
          <p:cNvCxnSpPr/>
          <p:nvPr/>
        </p:nvCxnSpPr>
        <p:spPr>
          <a:xfrm>
            <a:off x="2209800" y="1295852"/>
            <a:ext cx="312344" cy="1383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Content Placeholder 2"/>
          <p:cNvSpPr>
            <a:spLocks noGrp="1"/>
          </p:cNvSpPr>
          <p:nvPr>
            <p:ph idx="1"/>
          </p:nvPr>
        </p:nvSpPr>
        <p:spPr>
          <a:xfrm>
            <a:off x="190500" y="4267200"/>
            <a:ext cx="8763000" cy="1676400"/>
          </a:xfrm>
        </p:spPr>
        <p:txBody>
          <a:bodyPr>
            <a:normAutofit fontScale="92500" lnSpcReduction="10000"/>
          </a:bodyPr>
          <a:lstStyle/>
          <a:p>
            <a:pPr marL="0" indent="0">
              <a:buNone/>
            </a:pPr>
            <a:r>
              <a:rPr lang="en-US" dirty="0">
                <a:solidFill>
                  <a:srgbClr val="002060"/>
                </a:solidFill>
                <a:latin typeface="Cambria" panose="02040503050406030204" pitchFamily="18" charset="0"/>
                <a:ea typeface="Cambria" panose="02040503050406030204" pitchFamily="18" charset="0"/>
              </a:rPr>
              <a:t>Slowly, the minimum failure rate level begins to rise – Software is deteriorating due to change.</a:t>
            </a:r>
          </a:p>
          <a:p>
            <a:endParaRPr lang="en-US" dirty="0" smtClean="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Although </a:t>
            </a:r>
            <a:r>
              <a:rPr lang="en-US" dirty="0">
                <a:latin typeface="Cambria" panose="02040503050406030204" pitchFamily="18" charset="0"/>
                <a:ea typeface="Cambria" panose="02040503050406030204" pitchFamily="18" charset="0"/>
              </a:rPr>
              <a:t>the industry is </a:t>
            </a:r>
            <a:r>
              <a:rPr lang="en-US" b="1" dirty="0">
                <a:solidFill>
                  <a:schemeClr val="accent2"/>
                </a:solidFill>
                <a:latin typeface="Cambria" panose="02040503050406030204" pitchFamily="18" charset="0"/>
                <a:ea typeface="Cambria" panose="02040503050406030204" pitchFamily="18" charset="0"/>
              </a:rPr>
              <a:t>moving toward component based construction</a:t>
            </a:r>
            <a:r>
              <a:rPr lang="en-US" dirty="0">
                <a:latin typeface="Cambria" panose="02040503050406030204" pitchFamily="18" charset="0"/>
                <a:ea typeface="Cambria" panose="02040503050406030204" pitchFamily="18" charset="0"/>
              </a:rPr>
              <a:t>, </a:t>
            </a:r>
            <a:r>
              <a:rPr lang="en-US" b="1" dirty="0">
                <a:solidFill>
                  <a:schemeClr val="accent2"/>
                </a:solidFill>
                <a:latin typeface="Cambria" panose="02040503050406030204" pitchFamily="18" charset="0"/>
                <a:ea typeface="Cambria" panose="02040503050406030204" pitchFamily="18" charset="0"/>
              </a:rPr>
              <a:t>most software </a:t>
            </a:r>
            <a:r>
              <a:rPr lang="en-US" dirty="0">
                <a:latin typeface="Cambria" panose="02040503050406030204" pitchFamily="18" charset="0"/>
                <a:ea typeface="Cambria" panose="02040503050406030204" pitchFamily="18" charset="0"/>
              </a:rPr>
              <a:t>continues to be </a:t>
            </a:r>
            <a:r>
              <a:rPr lang="en-US" b="1" dirty="0">
                <a:solidFill>
                  <a:schemeClr val="accent2"/>
                </a:solidFill>
                <a:latin typeface="Cambria" panose="02040503050406030204" pitchFamily="18" charset="0"/>
                <a:ea typeface="Cambria" panose="02040503050406030204" pitchFamily="18" charset="0"/>
              </a:rPr>
              <a:t>custom </a:t>
            </a:r>
            <a:r>
              <a:rPr lang="en-US" b="1" dirty="0" smtClean="0">
                <a:solidFill>
                  <a:schemeClr val="accent2"/>
                </a:solidFill>
                <a:latin typeface="Cambria" panose="02040503050406030204" pitchFamily="18" charset="0"/>
                <a:ea typeface="Cambria" panose="02040503050406030204" pitchFamily="18" charset="0"/>
              </a:rPr>
              <a:t>built</a:t>
            </a:r>
          </a:p>
        </p:txBody>
      </p:sp>
      <p:sp>
        <p:nvSpPr>
          <p:cNvPr id="38" name="TextBox 37"/>
          <p:cNvSpPr txBox="1"/>
          <p:nvPr/>
        </p:nvSpPr>
        <p:spPr>
          <a:xfrm>
            <a:off x="4953000" y="3044188"/>
            <a:ext cx="1617238" cy="369332"/>
          </a:xfrm>
          <a:prstGeom prst="rect">
            <a:avLst/>
          </a:prstGeom>
          <a:noFill/>
        </p:spPr>
        <p:txBody>
          <a:bodyPr wrap="none" rtlCol="0">
            <a:spAutoFit/>
          </a:bodyPr>
          <a:lstStyle/>
          <a:p>
            <a:r>
              <a:rPr lang="en-US" dirty="0"/>
              <a:t>Idealized Curve</a:t>
            </a:r>
          </a:p>
        </p:txBody>
      </p:sp>
      <p:sp>
        <p:nvSpPr>
          <p:cNvPr id="39" name="TextBox 38"/>
          <p:cNvSpPr txBox="1"/>
          <p:nvPr/>
        </p:nvSpPr>
        <p:spPr>
          <a:xfrm>
            <a:off x="5939631" y="2133600"/>
            <a:ext cx="1375569" cy="369332"/>
          </a:xfrm>
          <a:prstGeom prst="rect">
            <a:avLst/>
          </a:prstGeom>
          <a:noFill/>
        </p:spPr>
        <p:txBody>
          <a:bodyPr wrap="none" rtlCol="0">
            <a:spAutoFit/>
          </a:bodyPr>
          <a:lstStyle/>
          <a:p>
            <a:r>
              <a:rPr lang="en-US" dirty="0"/>
              <a:t>Actual Curve</a:t>
            </a:r>
          </a:p>
        </p:txBody>
      </p:sp>
    </p:spTree>
    <p:extLst>
      <p:ext uri="{BB962C8B-B14F-4D97-AF65-F5344CB8AC3E}">
        <p14:creationId xmlns:p14="http://schemas.microsoft.com/office/powerpoint/2010/main" val="119220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5" grpId="0" animBg="1"/>
      <p:bldP spid="18" grpId="0" animBg="1"/>
      <p:bldP spid="25" grpId="0" animBg="1"/>
      <p:bldP spid="27" grpId="0" animBg="1"/>
      <p:bldP spid="28" grpId="0"/>
      <p:bldP spid="31" grpId="0"/>
      <p:bldP spid="33" grpId="0"/>
      <p:bldP spid="37" grpId="0" build="p"/>
      <p:bldP spid="38"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is dead…..!</a:t>
            </a:r>
          </a:p>
        </p:txBody>
      </p:sp>
      <p:sp>
        <p:nvSpPr>
          <p:cNvPr id="3" name="Content Placeholder 2"/>
          <p:cNvSpPr>
            <a:spLocks noGrp="1"/>
          </p:cNvSpPr>
          <p:nvPr>
            <p:ph idx="1"/>
          </p:nvPr>
        </p:nvSpPr>
        <p:spPr>
          <a:xfrm>
            <a:off x="190500" y="990600"/>
            <a:ext cx="4864100" cy="5334000"/>
          </a:xfrm>
        </p:spPr>
        <p:txBody>
          <a:bodyPr>
            <a:normAutofit lnSpcReduction="10000"/>
          </a:bodyPr>
          <a:lstStyle/>
          <a:p>
            <a:r>
              <a:rPr lang="en-US" dirty="0">
                <a:latin typeface="Cambria" panose="02040503050406030204" pitchFamily="18" charset="0"/>
                <a:ea typeface="Cambria" panose="02040503050406030204" pitchFamily="18" charset="0"/>
              </a:rPr>
              <a:t>The </a:t>
            </a:r>
            <a:r>
              <a:rPr lang="en-US" b="1" dirty="0">
                <a:solidFill>
                  <a:srgbClr val="FF0000"/>
                </a:solidFill>
                <a:latin typeface="Cambria" panose="02040503050406030204" pitchFamily="18" charset="0"/>
                <a:ea typeface="Cambria" panose="02040503050406030204" pitchFamily="18" charset="0"/>
              </a:rPr>
              <a:t>old School view of Software</a:t>
            </a:r>
          </a:p>
          <a:p>
            <a:pPr lvl="1"/>
            <a:r>
              <a:rPr lang="en-US" dirty="0">
                <a:latin typeface="Cambria" panose="02040503050406030204" pitchFamily="18" charset="0"/>
                <a:ea typeface="Cambria" panose="02040503050406030204" pitchFamily="18" charset="0"/>
              </a:rPr>
              <a:t>You buy it</a:t>
            </a:r>
          </a:p>
          <a:p>
            <a:pPr lvl="1"/>
            <a:r>
              <a:rPr lang="en-US" dirty="0">
                <a:latin typeface="Cambria" panose="02040503050406030204" pitchFamily="18" charset="0"/>
                <a:ea typeface="Cambria" panose="02040503050406030204" pitchFamily="18" charset="0"/>
              </a:rPr>
              <a:t>You own it &amp;</a:t>
            </a:r>
          </a:p>
          <a:p>
            <a:pPr lvl="1"/>
            <a:r>
              <a:rPr lang="en-US" dirty="0">
                <a:latin typeface="Cambria" panose="02040503050406030204" pitchFamily="18" charset="0"/>
                <a:ea typeface="Cambria" panose="02040503050406030204" pitchFamily="18" charset="0"/>
              </a:rPr>
              <a:t>It’s your job to manage it </a:t>
            </a:r>
          </a:p>
          <a:p>
            <a:pPr lvl="1"/>
            <a:r>
              <a:rPr lang="en-US" dirty="0">
                <a:latin typeface="Cambria" panose="02040503050406030204" pitchFamily="18" charset="0"/>
                <a:ea typeface="Cambria" panose="02040503050406030204" pitchFamily="18" charset="0"/>
              </a:rPr>
              <a:t>That is coming to an end</a:t>
            </a:r>
          </a:p>
          <a:p>
            <a:pPr marL="361950" lvl="1" indent="0">
              <a:buNone/>
            </a:pP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Because of </a:t>
            </a:r>
            <a:r>
              <a:rPr lang="en-US" b="1" dirty="0">
                <a:solidFill>
                  <a:srgbClr val="FF0000"/>
                </a:solidFill>
                <a:latin typeface="Cambria" panose="02040503050406030204" pitchFamily="18" charset="0"/>
                <a:ea typeface="Cambria" panose="02040503050406030204" pitchFamily="18" charset="0"/>
              </a:rPr>
              <a:t>web 2.0 </a:t>
            </a:r>
            <a:r>
              <a:rPr lang="en-US" dirty="0">
                <a:latin typeface="Cambria" panose="02040503050406030204" pitchFamily="18" charset="0"/>
                <a:ea typeface="Cambria" panose="02040503050406030204" pitchFamily="18" charset="0"/>
              </a:rPr>
              <a:t>&amp; extensive </a:t>
            </a:r>
            <a:r>
              <a:rPr lang="en-US" b="1" dirty="0">
                <a:solidFill>
                  <a:srgbClr val="FF0000"/>
                </a:solidFill>
                <a:latin typeface="Cambria" panose="02040503050406030204" pitchFamily="18" charset="0"/>
                <a:ea typeface="Cambria" panose="02040503050406030204" pitchFamily="18" charset="0"/>
              </a:rPr>
              <a:t>computing power</a:t>
            </a:r>
            <a:r>
              <a:rPr lang="en-US" dirty="0">
                <a:latin typeface="Cambria" panose="02040503050406030204" pitchFamily="18" charset="0"/>
                <a:ea typeface="Cambria" panose="02040503050406030204" pitchFamily="18" charset="0"/>
              </a:rPr>
              <a:t>, there is a different generation of software</a:t>
            </a:r>
          </a:p>
          <a:p>
            <a:pPr lvl="1"/>
            <a:r>
              <a:rPr lang="en-US" dirty="0">
                <a:latin typeface="Cambria" panose="02040503050406030204" pitchFamily="18" charset="0"/>
                <a:ea typeface="Cambria" panose="02040503050406030204" pitchFamily="18" charset="0"/>
              </a:rPr>
              <a:t>It is delivered via Internet</a:t>
            </a:r>
          </a:p>
          <a:p>
            <a:pPr lvl="1"/>
            <a:r>
              <a:rPr lang="en-US" dirty="0">
                <a:latin typeface="Cambria" panose="02040503050406030204" pitchFamily="18" charset="0"/>
                <a:ea typeface="Cambria" panose="02040503050406030204" pitchFamily="18" charset="0"/>
              </a:rPr>
              <a:t>It looks exactly like it’s residing on each user’s computing device</a:t>
            </a:r>
          </a:p>
          <a:p>
            <a:pPr lvl="1"/>
            <a:r>
              <a:rPr lang="en-US" dirty="0">
                <a:latin typeface="Cambria" panose="02040503050406030204" pitchFamily="18" charset="0"/>
                <a:ea typeface="Cambria" panose="02040503050406030204" pitchFamily="18" charset="0"/>
              </a:rPr>
              <a:t>Actually it reside on far away server</a:t>
            </a:r>
          </a:p>
          <a:p>
            <a:pPr lvl="1"/>
            <a:endParaRPr lang="en-US" dirty="0">
              <a:latin typeface="Cambria" panose="02040503050406030204" pitchFamily="18" charset="0"/>
              <a:ea typeface="Cambria" panose="02040503050406030204" pitchFamily="18" charset="0"/>
            </a:endParaRPr>
          </a:p>
          <a:p>
            <a:pPr lvl="1"/>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210" r="7895"/>
          <a:stretch/>
        </p:blipFill>
        <p:spPr>
          <a:xfrm>
            <a:off x="5562600" y="1117600"/>
            <a:ext cx="3200400" cy="1930400"/>
          </a:xfrm>
          <a:prstGeom prst="rect">
            <a:avLst/>
          </a:prstGeom>
          <a:noFill/>
          <a:ln>
            <a:no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8106" y="5340444"/>
            <a:ext cx="3118694" cy="106035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350" y="3271742"/>
            <a:ext cx="2628900" cy="1833658"/>
          </a:xfrm>
          <a:prstGeom prst="rect">
            <a:avLst/>
          </a:prstGeom>
        </p:spPr>
      </p:pic>
      <p:cxnSp>
        <p:nvCxnSpPr>
          <p:cNvPr id="8" name="Straight Connector 7"/>
          <p:cNvCxnSpPr/>
          <p:nvPr/>
        </p:nvCxnSpPr>
        <p:spPr>
          <a:xfrm>
            <a:off x="190500" y="3200400"/>
            <a:ext cx="87630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5676900" y="5130800"/>
            <a:ext cx="30861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4744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9"/>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What is Software?</a:t>
            </a:r>
          </a:p>
        </p:txBody>
      </p:sp>
      <p:sp>
        <p:nvSpPr>
          <p:cNvPr id="3" name="Content Placeholder 2"/>
          <p:cNvSpPr>
            <a:spLocks noGrp="1"/>
          </p:cNvSpPr>
          <p:nvPr>
            <p:ph idx="1"/>
          </p:nvPr>
        </p:nvSpPr>
        <p:spPr>
          <a:xfrm>
            <a:off x="190500" y="990600"/>
            <a:ext cx="8763000" cy="2590800"/>
          </a:xfrm>
        </p:spPr>
        <p:txBody>
          <a:bodyPr/>
          <a:lstStyle/>
          <a:p>
            <a:r>
              <a:rPr lang="en-US" dirty="0">
                <a:latin typeface="Cambria" panose="02040503050406030204" pitchFamily="18" charset="0"/>
                <a:ea typeface="Cambria" panose="02040503050406030204" pitchFamily="18" charset="0"/>
              </a:rPr>
              <a:t>Software is</a:t>
            </a:r>
          </a:p>
          <a:p>
            <a:pPr marL="819150" lvl="1" indent="-457200">
              <a:buFont typeface="+mj-lt"/>
              <a:buAutoNum type="arabicParenR"/>
            </a:pPr>
            <a:r>
              <a:rPr lang="en-US" b="1" dirty="0">
                <a:latin typeface="Cambria" panose="02040503050406030204" pitchFamily="18" charset="0"/>
                <a:ea typeface="Cambria" panose="02040503050406030204" pitchFamily="18" charset="0"/>
              </a:rPr>
              <a:t>Computer program</a:t>
            </a:r>
            <a:r>
              <a:rPr lang="en-US" dirty="0">
                <a:latin typeface="Cambria" panose="02040503050406030204" pitchFamily="18" charset="0"/>
                <a:ea typeface="Cambria" panose="02040503050406030204" pitchFamily="18" charset="0"/>
              </a:rPr>
              <a:t> that when executed provide desired features, function &amp; performance</a:t>
            </a:r>
          </a:p>
          <a:p>
            <a:pPr marL="819150" lvl="1" indent="-457200">
              <a:buFont typeface="+mj-lt"/>
              <a:buAutoNum type="arabicParenR"/>
            </a:pPr>
            <a:r>
              <a:rPr lang="en-US" b="1" dirty="0">
                <a:latin typeface="Cambria" panose="02040503050406030204" pitchFamily="18" charset="0"/>
                <a:ea typeface="Cambria" panose="02040503050406030204" pitchFamily="18" charset="0"/>
              </a:rPr>
              <a:t>Data Structure</a:t>
            </a:r>
            <a:r>
              <a:rPr lang="en-US" dirty="0">
                <a:latin typeface="Cambria" panose="02040503050406030204" pitchFamily="18" charset="0"/>
                <a:ea typeface="Cambria" panose="02040503050406030204" pitchFamily="18" charset="0"/>
              </a:rPr>
              <a:t> that enable programs to easily manipulate information</a:t>
            </a:r>
          </a:p>
          <a:p>
            <a:pPr marL="819150" lvl="1" indent="-457200">
              <a:buFont typeface="+mj-lt"/>
              <a:buAutoNum type="arabicParenR"/>
            </a:pPr>
            <a:r>
              <a:rPr lang="en-US" b="1" dirty="0">
                <a:latin typeface="Cambria" panose="02040503050406030204" pitchFamily="18" charset="0"/>
                <a:ea typeface="Cambria" panose="02040503050406030204" pitchFamily="18" charset="0"/>
              </a:rPr>
              <a:t>Descriptive information</a:t>
            </a:r>
            <a:r>
              <a:rPr lang="en-US" dirty="0">
                <a:latin typeface="Cambria" panose="02040503050406030204" pitchFamily="18" charset="0"/>
                <a:ea typeface="Cambria" panose="02040503050406030204" pitchFamily="18" charset="0"/>
              </a:rPr>
              <a:t> in both hard and soft copy that describes the operation and use of programs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3918294"/>
            <a:ext cx="1219200" cy="12192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3918294"/>
            <a:ext cx="1181842" cy="1181842"/>
          </a:xfrm>
          <a:prstGeom prst="rect">
            <a:avLst/>
          </a:prstGeom>
        </p:spPr>
      </p:pic>
      <p:sp>
        <p:nvSpPr>
          <p:cNvPr id="7" name="TextBox 6"/>
          <p:cNvSpPr txBox="1"/>
          <p:nvPr/>
        </p:nvSpPr>
        <p:spPr>
          <a:xfrm>
            <a:off x="2630383" y="3657600"/>
            <a:ext cx="798617" cy="1569660"/>
          </a:xfrm>
          <a:prstGeom prst="rect">
            <a:avLst/>
          </a:prstGeom>
          <a:noFill/>
        </p:spPr>
        <p:txBody>
          <a:bodyPr wrap="none" rtlCol="0">
            <a:spAutoFit/>
          </a:bodyPr>
          <a:lstStyle/>
          <a:p>
            <a:r>
              <a:rPr lang="en-US" sz="9600" b="1" dirty="0"/>
              <a:t>+</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3999017" y="3918294"/>
            <a:ext cx="1182583" cy="1182583"/>
          </a:xfrm>
          <a:prstGeom prst="rect">
            <a:avLst/>
          </a:prstGeom>
        </p:spPr>
      </p:pic>
      <p:sp>
        <p:nvSpPr>
          <p:cNvPr id="9" name="TextBox 8"/>
          <p:cNvSpPr txBox="1"/>
          <p:nvPr/>
        </p:nvSpPr>
        <p:spPr>
          <a:xfrm>
            <a:off x="5953495" y="3537294"/>
            <a:ext cx="304800" cy="1569660"/>
          </a:xfrm>
          <a:prstGeom prst="rect">
            <a:avLst/>
          </a:prstGeom>
          <a:noFill/>
        </p:spPr>
        <p:txBody>
          <a:bodyPr wrap="square" rtlCol="0">
            <a:spAutoFit/>
          </a:bodyPr>
          <a:lstStyle/>
          <a:p>
            <a:pPr algn="ctr"/>
            <a:r>
              <a:rPr lang="en-US" sz="9600" b="1" dirty="0"/>
              <a:t>+</a:t>
            </a:r>
          </a:p>
        </p:txBody>
      </p:sp>
      <p:sp>
        <p:nvSpPr>
          <p:cNvPr id="10" name="TextBox 9"/>
          <p:cNvSpPr txBox="1"/>
          <p:nvPr/>
        </p:nvSpPr>
        <p:spPr>
          <a:xfrm>
            <a:off x="773759" y="5341203"/>
            <a:ext cx="1590564" cy="830997"/>
          </a:xfrm>
          <a:prstGeom prst="rect">
            <a:avLst/>
          </a:prstGeom>
          <a:noFill/>
        </p:spPr>
        <p:txBody>
          <a:bodyPr wrap="none" rtlCol="0">
            <a:spAutoFit/>
          </a:bodyPr>
          <a:lstStyle/>
          <a:p>
            <a:pPr algn="ctr"/>
            <a:r>
              <a:rPr lang="en-US" sz="2400" b="1" dirty="0">
                <a:latin typeface="Cambria" panose="02040503050406030204" pitchFamily="18" charset="0"/>
                <a:ea typeface="Cambria" panose="02040503050406030204" pitchFamily="18" charset="0"/>
              </a:rPr>
              <a:t>Computer</a:t>
            </a:r>
          </a:p>
          <a:p>
            <a:pPr algn="ctr"/>
            <a:r>
              <a:rPr lang="en-US" sz="2400" b="1" dirty="0">
                <a:latin typeface="Cambria" panose="02040503050406030204" pitchFamily="18" charset="0"/>
                <a:ea typeface="Cambria" panose="02040503050406030204" pitchFamily="18" charset="0"/>
              </a:rPr>
              <a:t>Program</a:t>
            </a:r>
          </a:p>
        </p:txBody>
      </p:sp>
      <p:sp>
        <p:nvSpPr>
          <p:cNvPr id="11" name="TextBox 10"/>
          <p:cNvSpPr txBox="1"/>
          <p:nvPr/>
        </p:nvSpPr>
        <p:spPr>
          <a:xfrm>
            <a:off x="3751561" y="5400001"/>
            <a:ext cx="1525097" cy="830997"/>
          </a:xfrm>
          <a:prstGeom prst="rect">
            <a:avLst/>
          </a:prstGeom>
          <a:noFill/>
        </p:spPr>
        <p:txBody>
          <a:bodyPr wrap="none" rtlCol="0">
            <a:spAutoFit/>
          </a:bodyPr>
          <a:lstStyle/>
          <a:p>
            <a:pPr algn="ctr"/>
            <a:r>
              <a:rPr lang="en-US" sz="2400" b="1" dirty="0">
                <a:latin typeface="Cambria" panose="02040503050406030204" pitchFamily="18" charset="0"/>
                <a:ea typeface="Cambria" panose="02040503050406030204" pitchFamily="18" charset="0"/>
              </a:rPr>
              <a:t>Data</a:t>
            </a:r>
          </a:p>
          <a:p>
            <a:pPr algn="ctr"/>
            <a:r>
              <a:rPr lang="en-US" sz="2400" b="1" dirty="0">
                <a:latin typeface="Cambria" panose="02040503050406030204" pitchFamily="18" charset="0"/>
                <a:ea typeface="Cambria" panose="02040503050406030204" pitchFamily="18" charset="0"/>
              </a:rPr>
              <a:t>Structure</a:t>
            </a:r>
          </a:p>
        </p:txBody>
      </p:sp>
      <p:sp>
        <p:nvSpPr>
          <p:cNvPr id="12" name="TextBox 11"/>
          <p:cNvSpPr txBox="1"/>
          <p:nvPr/>
        </p:nvSpPr>
        <p:spPr>
          <a:xfrm>
            <a:off x="7100230" y="5437030"/>
            <a:ext cx="1806264" cy="830997"/>
          </a:xfrm>
          <a:prstGeom prst="rect">
            <a:avLst/>
          </a:prstGeom>
          <a:noFill/>
        </p:spPr>
        <p:txBody>
          <a:bodyPr wrap="none" rtlCol="0">
            <a:spAutoFit/>
          </a:bodyPr>
          <a:lstStyle/>
          <a:p>
            <a:pPr algn="ctr"/>
            <a:r>
              <a:rPr lang="en-US" sz="2400" b="1" dirty="0">
                <a:latin typeface="Cambria" panose="02040503050406030204" pitchFamily="18" charset="0"/>
                <a:ea typeface="Cambria" panose="02040503050406030204" pitchFamily="18" charset="0"/>
              </a:rPr>
              <a:t>Documents</a:t>
            </a:r>
          </a:p>
          <a:p>
            <a:pPr algn="ctr"/>
            <a:r>
              <a:rPr lang="en-US" sz="2400" b="1" dirty="0">
                <a:latin typeface="Cambria" panose="02040503050406030204" pitchFamily="18" charset="0"/>
                <a:ea typeface="Cambria" panose="02040503050406030204" pitchFamily="18" charset="0"/>
              </a:rPr>
              <a:t>Soft &amp; Hard</a:t>
            </a:r>
          </a:p>
        </p:txBody>
      </p:sp>
    </p:spTree>
    <p:extLst>
      <p:ext uri="{BB962C8B-B14F-4D97-AF65-F5344CB8AC3E}">
        <p14:creationId xmlns:p14="http://schemas.microsoft.com/office/powerpoint/2010/main" val="8318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Legacy</a:t>
            </a:r>
            <a:r>
              <a:rPr lang="en-US" dirty="0" smtClean="0"/>
              <a:t> Software</a:t>
            </a:r>
            <a:endParaRPr lang="en-US" dirty="0"/>
          </a:p>
        </p:txBody>
      </p:sp>
      <p:sp>
        <p:nvSpPr>
          <p:cNvPr id="3" name="Content Placeholder 2"/>
          <p:cNvSpPr>
            <a:spLocks noGrp="1"/>
          </p:cNvSpPr>
          <p:nvPr>
            <p:ph idx="1"/>
          </p:nvPr>
        </p:nvSpPr>
        <p:spPr>
          <a:xfrm>
            <a:off x="190500" y="990600"/>
            <a:ext cx="8763000" cy="5367358"/>
          </a:xfrm>
        </p:spPr>
        <p:txBody>
          <a:bodyPr/>
          <a:lstStyle/>
          <a:p>
            <a:pPr algn="l">
              <a:buNone/>
            </a:pPr>
            <a:r>
              <a:rPr b="1" dirty="0" smtClean="0">
                <a:latin typeface="Cambria" panose="02040503050406030204" pitchFamily="18" charset="0"/>
                <a:ea typeface="Cambria" panose="02040503050406030204" pitchFamily="18" charset="0"/>
              </a:rPr>
              <a:t>State-of-the art software</a:t>
            </a:r>
          </a:p>
          <a:p>
            <a:pPr algn="l">
              <a:buNone/>
            </a:pPr>
            <a:endParaRPr lang="en-US" b="1" dirty="0">
              <a:solidFill>
                <a:srgbClr val="FF0000"/>
              </a:solidFill>
              <a:latin typeface="Cambria" panose="02040503050406030204" pitchFamily="18" charset="0"/>
              <a:ea typeface="Cambria" panose="02040503050406030204" pitchFamily="18" charset="0"/>
            </a:endParaRPr>
          </a:p>
          <a:p>
            <a:pPr algn="l">
              <a:buNone/>
            </a:pPr>
            <a:r>
              <a:rPr b="1" dirty="0" smtClean="0">
                <a:solidFill>
                  <a:srgbClr val="FF0000"/>
                </a:solidFill>
                <a:latin typeface="Cambria" panose="02040503050406030204" pitchFamily="18" charset="0"/>
                <a:ea typeface="Cambria" panose="02040503050406030204" pitchFamily="18" charset="0"/>
              </a:rPr>
              <a:t>Why </a:t>
            </a:r>
            <a:r>
              <a:rPr b="1" dirty="0">
                <a:solidFill>
                  <a:srgbClr val="FF0000"/>
                </a:solidFill>
                <a:latin typeface="Cambria" panose="02040503050406030204" pitchFamily="18" charset="0"/>
                <a:ea typeface="Cambria" panose="02040503050406030204" pitchFamily="18" charset="0"/>
              </a:rPr>
              <a:t>must it change</a:t>
            </a:r>
            <a:r>
              <a:rPr b="1" dirty="0" smtClean="0">
                <a:solidFill>
                  <a:srgbClr val="FF0000"/>
                </a:solidFill>
                <a:latin typeface="Cambria" panose="02040503050406030204" pitchFamily="18" charset="0"/>
                <a:ea typeface="Cambria" panose="02040503050406030204" pitchFamily="18" charset="0"/>
              </a:rPr>
              <a:t>?</a:t>
            </a:r>
          </a:p>
          <a:p>
            <a:pPr marL="0" indent="0">
              <a:buNone/>
            </a:pPr>
            <a:endParaRPr b="1" dirty="0">
              <a:latin typeface="Cambria" panose="02040503050406030204" pitchFamily="18" charset="0"/>
              <a:ea typeface="Cambria" panose="02040503050406030204" pitchFamily="18" charset="0"/>
            </a:endParaRPr>
          </a:p>
          <a:p>
            <a:r>
              <a:rPr dirty="0" smtClean="0">
                <a:latin typeface="Cambria" panose="02040503050406030204" pitchFamily="18" charset="0"/>
                <a:ea typeface="Cambria" panose="02040503050406030204" pitchFamily="18" charset="0"/>
              </a:rPr>
              <a:t>Software </a:t>
            </a:r>
            <a:r>
              <a:rPr dirty="0">
                <a:latin typeface="Cambria" panose="02040503050406030204" pitchFamily="18" charset="0"/>
                <a:ea typeface="Cambria" panose="02040503050406030204" pitchFamily="18" charset="0"/>
              </a:rPr>
              <a:t>must be adapted to meet the needs of new computing environments or technology</a:t>
            </a:r>
            <a:r>
              <a:rPr dirty="0" smtClean="0">
                <a:latin typeface="Cambria" panose="02040503050406030204" pitchFamily="18" charset="0"/>
                <a:ea typeface="Cambria" panose="02040503050406030204" pitchFamily="18" charset="0"/>
              </a:rPr>
              <a:t>.</a:t>
            </a:r>
          </a:p>
          <a:p>
            <a:r>
              <a:rPr dirty="0">
                <a:latin typeface="Cambria" panose="02040503050406030204" pitchFamily="18" charset="0"/>
                <a:ea typeface="Cambria" panose="02040503050406030204" pitchFamily="18" charset="0"/>
              </a:rPr>
              <a:t>S</a:t>
            </a:r>
            <a:r>
              <a:rPr dirty="0" smtClean="0">
                <a:latin typeface="Cambria" panose="02040503050406030204" pitchFamily="18" charset="0"/>
                <a:ea typeface="Cambria" panose="02040503050406030204" pitchFamily="18" charset="0"/>
              </a:rPr>
              <a:t>oftware </a:t>
            </a:r>
            <a:r>
              <a:rPr dirty="0">
                <a:latin typeface="Cambria" panose="02040503050406030204" pitchFamily="18" charset="0"/>
                <a:ea typeface="Cambria" panose="02040503050406030204" pitchFamily="18" charset="0"/>
              </a:rPr>
              <a:t>must be enhanced to implement new business requirements</a:t>
            </a:r>
            <a:r>
              <a:rPr dirty="0" smtClean="0">
                <a:latin typeface="Cambria" panose="02040503050406030204" pitchFamily="18" charset="0"/>
                <a:ea typeface="Cambria" panose="02040503050406030204" pitchFamily="18" charset="0"/>
              </a:rPr>
              <a:t>.</a:t>
            </a:r>
          </a:p>
          <a:p>
            <a:r>
              <a:rPr dirty="0">
                <a:latin typeface="Cambria" panose="02040503050406030204" pitchFamily="18" charset="0"/>
                <a:ea typeface="Cambria" panose="02040503050406030204" pitchFamily="18" charset="0"/>
              </a:rPr>
              <a:t>S</a:t>
            </a:r>
            <a:r>
              <a:rPr dirty="0" smtClean="0">
                <a:latin typeface="Cambria" panose="02040503050406030204" pitchFamily="18" charset="0"/>
                <a:ea typeface="Cambria" panose="02040503050406030204" pitchFamily="18" charset="0"/>
              </a:rPr>
              <a:t>oftware </a:t>
            </a:r>
            <a:r>
              <a:rPr dirty="0">
                <a:latin typeface="Cambria" panose="02040503050406030204" pitchFamily="18" charset="0"/>
                <a:ea typeface="Cambria" panose="02040503050406030204" pitchFamily="18" charset="0"/>
              </a:rPr>
              <a:t>must be extended to make it interoperable with other more modern systems or databases</a:t>
            </a:r>
            <a:r>
              <a:rPr dirty="0" smtClean="0">
                <a:latin typeface="Cambria" panose="02040503050406030204" pitchFamily="18" charset="0"/>
                <a:ea typeface="Cambria" panose="02040503050406030204" pitchFamily="18" charset="0"/>
              </a:rPr>
              <a:t>.</a:t>
            </a:r>
          </a:p>
          <a:p>
            <a:r>
              <a:rPr dirty="0">
                <a:latin typeface="Cambria" panose="02040503050406030204" pitchFamily="18" charset="0"/>
                <a:ea typeface="Cambria" panose="02040503050406030204" pitchFamily="18" charset="0"/>
              </a:rPr>
              <a:t>S</a:t>
            </a:r>
            <a:r>
              <a:rPr dirty="0" smtClean="0">
                <a:latin typeface="Cambria" panose="02040503050406030204" pitchFamily="18" charset="0"/>
                <a:ea typeface="Cambria" panose="02040503050406030204" pitchFamily="18" charset="0"/>
              </a:rPr>
              <a:t>oftware </a:t>
            </a:r>
            <a:r>
              <a:rPr dirty="0">
                <a:latin typeface="Cambria" panose="02040503050406030204" pitchFamily="18" charset="0"/>
                <a:ea typeface="Cambria" panose="02040503050406030204" pitchFamily="18" charset="0"/>
              </a:rPr>
              <a:t>must be re-architected to make it viable within a network environment.</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318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Myths</a:t>
            </a:r>
            <a:endParaRPr lang="en-US" dirty="0"/>
          </a:p>
        </p:txBody>
      </p:sp>
      <p:sp>
        <p:nvSpPr>
          <p:cNvPr id="3" name="Content Placeholder 2"/>
          <p:cNvSpPr>
            <a:spLocks noGrp="1"/>
          </p:cNvSpPr>
          <p:nvPr>
            <p:ph idx="1"/>
          </p:nvPr>
        </p:nvSpPr>
        <p:spPr>
          <a:xfrm>
            <a:off x="190500" y="1278632"/>
            <a:ext cx="8763000" cy="3950568"/>
          </a:xfrm>
        </p:spPr>
        <p:txBody>
          <a:bodyPr>
            <a:normAutofit/>
          </a:bodyPr>
          <a:lstStyle/>
          <a:p>
            <a:r>
              <a:rPr dirty="0"/>
              <a:t>Affect managers, customers (and other non-technical stakeholders) and </a:t>
            </a:r>
            <a:r>
              <a:rPr dirty="0" smtClean="0"/>
              <a:t>practitioners.</a:t>
            </a:r>
          </a:p>
          <a:p>
            <a:pPr>
              <a:buNone/>
            </a:pPr>
            <a:endParaRPr dirty="0" smtClean="0"/>
          </a:p>
          <a:p>
            <a:r>
              <a:rPr dirty="0" smtClean="0"/>
              <a:t>Are </a:t>
            </a:r>
            <a:r>
              <a:rPr dirty="0"/>
              <a:t>believable because they often have elements of truth</a:t>
            </a:r>
            <a:r>
              <a:rPr dirty="0" smtClean="0"/>
              <a:t>, but …</a:t>
            </a:r>
          </a:p>
          <a:p>
            <a:pPr>
              <a:buNone/>
            </a:pPr>
            <a:endParaRPr dirty="0" smtClean="0"/>
          </a:p>
          <a:p>
            <a:r>
              <a:rPr dirty="0" smtClean="0"/>
              <a:t>Invariably </a:t>
            </a:r>
            <a:r>
              <a:rPr dirty="0"/>
              <a:t>lead to bad decisions</a:t>
            </a:r>
            <a:r>
              <a:rPr dirty="0" smtClean="0"/>
              <a:t>,</a:t>
            </a:r>
          </a:p>
          <a:p>
            <a:pPr>
              <a:buNone/>
            </a:pPr>
            <a:r>
              <a:rPr dirty="0"/>
              <a:t> </a:t>
            </a:r>
            <a:r>
              <a:rPr dirty="0" smtClean="0"/>
              <a:t>      therefore …</a:t>
            </a:r>
          </a:p>
          <a:p>
            <a:pPr>
              <a:buNone/>
            </a:pPr>
            <a:endParaRPr dirty="0" smtClean="0"/>
          </a:p>
          <a:p>
            <a:r>
              <a:rPr dirty="0" smtClean="0"/>
              <a:t>Insist </a:t>
            </a:r>
            <a:r>
              <a:rPr dirty="0"/>
              <a:t>on reality as you navigate your way through software engineering</a:t>
            </a:r>
            <a:endParaRPr lang="en-US" dirty="0"/>
          </a:p>
        </p:txBody>
      </p:sp>
    </p:spTree>
    <p:extLst>
      <p:ext uri="{BB962C8B-B14F-4D97-AF65-F5344CB8AC3E}">
        <p14:creationId xmlns:p14="http://schemas.microsoft.com/office/powerpoint/2010/main" val="8318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mtClean="0"/>
              <a:t>Software Myths</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9942" y="899244"/>
            <a:ext cx="1145102" cy="152680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166" y="1060638"/>
            <a:ext cx="3400016" cy="272001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9" name="Rounded Rectangular Callout 8"/>
          <p:cNvSpPr/>
          <p:nvPr/>
        </p:nvSpPr>
        <p:spPr>
          <a:xfrm>
            <a:off x="660166" y="4000504"/>
            <a:ext cx="3697520" cy="2524840"/>
          </a:xfrm>
          <a:prstGeom prst="wedgeRoundRectCallout">
            <a:avLst>
              <a:gd name="adj1" fmla="val 10342"/>
              <a:gd name="adj2" fmla="val -7409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latin typeface="Cambria" panose="02040503050406030204" pitchFamily="18" charset="0"/>
                <a:ea typeface="Cambria" panose="02040503050406030204" pitchFamily="18" charset="0"/>
              </a:rPr>
              <a:t>“</a:t>
            </a:r>
            <a:r>
              <a:rPr lang="en-US" sz="3200" b="1" dirty="0">
                <a:solidFill>
                  <a:srgbClr val="C00000"/>
                </a:solidFill>
                <a:latin typeface="Cambria" panose="02040503050406030204" pitchFamily="18" charset="0"/>
                <a:ea typeface="Cambria" panose="02040503050406030204" pitchFamily="18" charset="0"/>
              </a:rPr>
              <a:t>Misleading Attitudes that cause serious problem</a:t>
            </a:r>
            <a:r>
              <a:rPr lang="en-US" sz="3200" dirty="0">
                <a:latin typeface="Cambria" panose="02040503050406030204" pitchFamily="18" charset="0"/>
                <a:ea typeface="Cambria" panose="02040503050406030204" pitchFamily="18" charset="0"/>
              </a:rPr>
              <a:t>” are myths</a:t>
            </a:r>
            <a:r>
              <a:rPr lang="en-US" sz="3200" dirty="0" smtClean="0">
                <a:latin typeface="Cambria" panose="02040503050406030204" pitchFamily="18" charset="0"/>
                <a:ea typeface="Cambria" panose="02040503050406030204" pitchFamily="18" charset="0"/>
              </a:rPr>
              <a:t>.</a:t>
            </a:r>
            <a:endParaRPr lang="en-US" sz="3200" dirty="0">
              <a:latin typeface="Cambria" panose="02040503050406030204" pitchFamily="18" charset="0"/>
              <a:ea typeface="Cambria" panose="02040503050406030204" pitchFamily="18" charset="0"/>
            </a:endParaRP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79813" y="2854990"/>
            <a:ext cx="1150790" cy="1534386"/>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12391" y="4749223"/>
            <a:ext cx="1150790" cy="1534386"/>
          </a:xfrm>
          <a:prstGeom prst="rect">
            <a:avLst/>
          </a:prstGeom>
        </p:spPr>
      </p:pic>
      <p:sp>
        <p:nvSpPr>
          <p:cNvPr id="19" name="Oval Callout 18"/>
          <p:cNvSpPr/>
          <p:nvPr/>
        </p:nvSpPr>
        <p:spPr>
          <a:xfrm>
            <a:off x="6303310" y="1308262"/>
            <a:ext cx="2727416" cy="1117785"/>
          </a:xfrm>
          <a:prstGeom prst="wedgeEllipseCallout">
            <a:avLst>
              <a:gd name="adj1" fmla="val -71097"/>
              <a:gd name="adj2" fmla="val -6628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solidFill>
                  <a:schemeClr val="dk1"/>
                </a:solidFill>
                <a:latin typeface="Cambria" panose="02040503050406030204" pitchFamily="18" charset="0"/>
                <a:ea typeface="Cambria" panose="02040503050406030204" pitchFamily="18" charset="0"/>
              </a:rPr>
              <a:t>Management Myths</a:t>
            </a:r>
          </a:p>
        </p:txBody>
      </p:sp>
      <p:sp>
        <p:nvSpPr>
          <p:cNvPr id="20" name="Oval Callout 19"/>
          <p:cNvSpPr/>
          <p:nvPr/>
        </p:nvSpPr>
        <p:spPr>
          <a:xfrm>
            <a:off x="6468035" y="3063291"/>
            <a:ext cx="2562690" cy="1117785"/>
          </a:xfrm>
          <a:prstGeom prst="wedgeEllipseCallout">
            <a:avLst>
              <a:gd name="adj1" fmla="val -86839"/>
              <a:gd name="adj2" fmla="val -4944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smtClean="0">
                <a:solidFill>
                  <a:schemeClr val="dk1"/>
                </a:solidFill>
                <a:latin typeface="Cambria" panose="02040503050406030204" pitchFamily="18" charset="0"/>
                <a:ea typeface="Cambria" panose="02040503050406030204" pitchFamily="18" charset="0"/>
              </a:rPr>
              <a:t>Customer </a:t>
            </a:r>
            <a:r>
              <a:rPr lang="en-US" sz="2200" dirty="0">
                <a:solidFill>
                  <a:schemeClr val="dk1"/>
                </a:solidFill>
                <a:latin typeface="Cambria" panose="02040503050406030204" pitchFamily="18" charset="0"/>
                <a:ea typeface="Cambria" panose="02040503050406030204" pitchFamily="18" charset="0"/>
              </a:rPr>
              <a:t>Myths</a:t>
            </a:r>
          </a:p>
        </p:txBody>
      </p:sp>
      <p:sp>
        <p:nvSpPr>
          <p:cNvPr id="21" name="Oval Callout 20"/>
          <p:cNvSpPr/>
          <p:nvPr/>
        </p:nvSpPr>
        <p:spPr>
          <a:xfrm>
            <a:off x="6468034" y="4286256"/>
            <a:ext cx="2675965" cy="1571636"/>
          </a:xfrm>
          <a:prstGeom prst="wedgeEllipseCallout">
            <a:avLst>
              <a:gd name="adj1" fmla="val -83297"/>
              <a:gd name="adj2" fmla="val -3726"/>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200" dirty="0">
                <a:latin typeface="Cambria" panose="02040503050406030204" pitchFamily="18" charset="0"/>
                <a:ea typeface="Cambria" panose="02040503050406030204" pitchFamily="18" charset="0"/>
              </a:rPr>
              <a:t>Practitioner's (Developer) Myths</a:t>
            </a:r>
          </a:p>
        </p:txBody>
      </p:sp>
    </p:spTree>
    <p:extLst>
      <p:ext uri="{BB962C8B-B14F-4D97-AF65-F5344CB8AC3E}">
        <p14:creationId xmlns:p14="http://schemas.microsoft.com/office/powerpoint/2010/main" val="133251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557964" cy="730349"/>
          </a:xfrm>
        </p:spPr>
        <p:txBody>
          <a:bodyPr>
            <a:noAutofit/>
          </a:bodyPr>
          <a:lstStyle/>
          <a:p>
            <a:pPr algn="ctr"/>
            <a:r>
              <a:rPr lang="en-US" sz="2800" b="1" dirty="0" smtClean="0">
                <a:solidFill>
                  <a:srgbClr val="FF0000"/>
                </a:solidFill>
                <a:latin typeface="Cambria" panose="02040503050406030204" pitchFamily="18" charset="0"/>
                <a:ea typeface="Cambria" panose="02040503050406030204" pitchFamily="18" charset="0"/>
              </a:rPr>
              <a:t>Unit – 1: </a:t>
            </a:r>
            <a:r>
              <a:rPr lang="en-IN" sz="2800" b="1" dirty="0">
                <a:solidFill>
                  <a:srgbClr val="FF0000"/>
                </a:solidFill>
                <a:latin typeface="Cambria" panose="02040503050406030204" pitchFamily="18" charset="0"/>
                <a:ea typeface="Cambria" panose="02040503050406030204" pitchFamily="18" charset="0"/>
              </a:rPr>
              <a:t>Introduction to Software </a:t>
            </a:r>
            <a:r>
              <a:rPr lang="en-IN" sz="2800" b="1" dirty="0" smtClean="0">
                <a:solidFill>
                  <a:srgbClr val="FF0000"/>
                </a:solidFill>
                <a:latin typeface="Cambria" panose="02040503050406030204" pitchFamily="18" charset="0"/>
                <a:ea typeface="Cambria" panose="02040503050406030204" pitchFamily="18" charset="0"/>
              </a:rPr>
              <a:t>Engineering</a:t>
            </a:r>
            <a:r>
              <a:rPr lang="en-IN" sz="2800" b="1" dirty="0">
                <a:solidFill>
                  <a:srgbClr val="FF0000"/>
                </a:solidFill>
                <a:latin typeface="Cambria" panose="02040503050406030204" pitchFamily="18" charset="0"/>
                <a:ea typeface="Cambria" panose="02040503050406030204" pitchFamily="18" charset="0"/>
              </a:rPr>
              <a:t>	</a:t>
            </a:r>
          </a:p>
        </p:txBody>
      </p:sp>
      <p:sp>
        <p:nvSpPr>
          <p:cNvPr id="3" name="Content Placeholder 2"/>
          <p:cNvSpPr>
            <a:spLocks noGrp="1"/>
          </p:cNvSpPr>
          <p:nvPr>
            <p:ph idx="1"/>
          </p:nvPr>
        </p:nvSpPr>
        <p:spPr>
          <a:xfrm>
            <a:off x="190500" y="918592"/>
            <a:ext cx="7765876" cy="5246712"/>
          </a:xfrm>
        </p:spPr>
        <p:txBody>
          <a:bodyPr>
            <a:noAutofit/>
          </a:bodyPr>
          <a:lstStyle/>
          <a:p>
            <a:pPr>
              <a:lnSpc>
                <a:spcPct val="100000"/>
              </a:lnSpc>
            </a:pPr>
            <a:r>
              <a:rPr lang="en-IN" sz="1650" dirty="0">
                <a:solidFill>
                  <a:srgbClr val="3333CC"/>
                </a:solidFill>
                <a:latin typeface="Cambria" panose="02040503050406030204" pitchFamily="18" charset="0"/>
                <a:ea typeface="Cambria" panose="02040503050406030204" pitchFamily="18" charset="0"/>
              </a:rPr>
              <a:t>Introduction of software </a:t>
            </a:r>
            <a:r>
              <a:rPr lang="en-IN" sz="1650" dirty="0" smtClean="0">
                <a:solidFill>
                  <a:srgbClr val="3333CC"/>
                </a:solidFill>
                <a:latin typeface="Cambria" panose="02040503050406030204" pitchFamily="18" charset="0"/>
                <a:ea typeface="Cambria" panose="02040503050406030204" pitchFamily="18" charset="0"/>
              </a:rPr>
              <a:t>engineering:</a:t>
            </a:r>
          </a:p>
          <a:p>
            <a:pPr marL="981075" indent="-442913">
              <a:lnSpc>
                <a:spcPct val="100000"/>
              </a:lnSpc>
            </a:pPr>
            <a:r>
              <a:rPr lang="en-IN" sz="1650" dirty="0" smtClean="0">
                <a:latin typeface="Cambria" panose="02040503050406030204" pitchFamily="18" charset="0"/>
                <a:ea typeface="Cambria" panose="02040503050406030204" pitchFamily="18" charset="0"/>
              </a:rPr>
              <a:t>Changing </a:t>
            </a:r>
            <a:r>
              <a:rPr lang="en-IN" sz="1650" dirty="0">
                <a:latin typeface="Cambria" panose="02040503050406030204" pitchFamily="18" charset="0"/>
                <a:ea typeface="Cambria" panose="02040503050406030204" pitchFamily="18" charset="0"/>
              </a:rPr>
              <a:t>nature of the </a:t>
            </a:r>
            <a:r>
              <a:rPr lang="en-IN" sz="1650" dirty="0" smtClean="0">
                <a:latin typeface="Cambria" panose="02040503050406030204" pitchFamily="18" charset="0"/>
                <a:ea typeface="Cambria" panose="02040503050406030204" pitchFamily="18" charset="0"/>
              </a:rPr>
              <a:t>software</a:t>
            </a:r>
          </a:p>
          <a:p>
            <a:pPr marL="981075" indent="-442913">
              <a:lnSpc>
                <a:spcPct val="100000"/>
              </a:lnSpc>
            </a:pPr>
            <a:r>
              <a:rPr lang="en-IN" sz="1650" dirty="0" smtClean="0">
                <a:latin typeface="Cambria" panose="02040503050406030204" pitchFamily="18" charset="0"/>
                <a:ea typeface="Cambria" panose="02040503050406030204" pitchFamily="18" charset="0"/>
              </a:rPr>
              <a:t>Legacy software</a:t>
            </a:r>
          </a:p>
          <a:p>
            <a:pPr marL="981075" indent="-442913">
              <a:lnSpc>
                <a:spcPct val="100000"/>
              </a:lnSpc>
            </a:pPr>
            <a:r>
              <a:rPr lang="en-IN" sz="1650" dirty="0" smtClean="0">
                <a:latin typeface="Cambria" panose="02040503050406030204" pitchFamily="18" charset="0"/>
                <a:ea typeface="Cambria" panose="02040503050406030204" pitchFamily="18" charset="0"/>
              </a:rPr>
              <a:t>Software </a:t>
            </a:r>
            <a:r>
              <a:rPr lang="en-IN" sz="1650" dirty="0">
                <a:latin typeface="Cambria" panose="02040503050406030204" pitchFamily="18" charset="0"/>
                <a:ea typeface="Cambria" panose="02040503050406030204" pitchFamily="18" charset="0"/>
              </a:rPr>
              <a:t>development </a:t>
            </a:r>
            <a:r>
              <a:rPr lang="en-IN" sz="1650" dirty="0" smtClean="0">
                <a:latin typeface="Cambria" panose="02040503050406030204" pitchFamily="18" charset="0"/>
                <a:ea typeface="Cambria" panose="02040503050406030204" pitchFamily="18" charset="0"/>
              </a:rPr>
              <a:t>myths</a:t>
            </a:r>
          </a:p>
          <a:p>
            <a:pPr marL="363538" indent="-363538">
              <a:lnSpc>
                <a:spcPct val="100000"/>
              </a:lnSpc>
            </a:pPr>
            <a:r>
              <a:rPr lang="en-IN" sz="1650" dirty="0" smtClean="0">
                <a:solidFill>
                  <a:srgbClr val="3333CC"/>
                </a:solidFill>
                <a:latin typeface="Cambria" panose="02040503050406030204" pitchFamily="18" charset="0"/>
                <a:ea typeface="Cambria" panose="02040503050406030204" pitchFamily="18" charset="0"/>
              </a:rPr>
              <a:t>Generic </a:t>
            </a:r>
            <a:r>
              <a:rPr lang="en-IN" sz="1650" dirty="0">
                <a:solidFill>
                  <a:srgbClr val="3333CC"/>
                </a:solidFill>
                <a:latin typeface="Cambria" panose="02040503050406030204" pitchFamily="18" charset="0"/>
                <a:ea typeface="Cambria" panose="02040503050406030204" pitchFamily="18" charset="0"/>
              </a:rPr>
              <a:t>view of </a:t>
            </a:r>
            <a:r>
              <a:rPr lang="en-IN" sz="1650" dirty="0" smtClean="0">
                <a:solidFill>
                  <a:srgbClr val="3333CC"/>
                </a:solidFill>
                <a:latin typeface="Cambria" panose="02040503050406030204" pitchFamily="18" charset="0"/>
                <a:ea typeface="Cambria" panose="02040503050406030204" pitchFamily="18" charset="0"/>
              </a:rPr>
              <a:t>Process:</a:t>
            </a:r>
          </a:p>
          <a:p>
            <a:pPr marL="981075" indent="-442913">
              <a:lnSpc>
                <a:spcPct val="100000"/>
              </a:lnSpc>
            </a:pPr>
            <a:r>
              <a:rPr lang="en-IN" sz="1650" dirty="0" smtClean="0">
                <a:latin typeface="Cambria" panose="02040503050406030204" pitchFamily="18" charset="0"/>
                <a:ea typeface="Cambria" panose="02040503050406030204" pitchFamily="18" charset="0"/>
              </a:rPr>
              <a:t>Software </a:t>
            </a:r>
            <a:r>
              <a:rPr lang="en-IN" sz="1650" dirty="0">
                <a:latin typeface="Cambria" panose="02040503050406030204" pitchFamily="18" charset="0"/>
                <a:ea typeface="Cambria" panose="02040503050406030204" pitchFamily="18" charset="0"/>
              </a:rPr>
              <a:t>engineering - A layered </a:t>
            </a:r>
            <a:r>
              <a:rPr lang="en-IN" sz="1650" dirty="0" smtClean="0">
                <a:latin typeface="Cambria" panose="02040503050406030204" pitchFamily="18" charset="0"/>
                <a:ea typeface="Cambria" panose="02040503050406030204" pitchFamily="18" charset="0"/>
              </a:rPr>
              <a:t>technology</a:t>
            </a:r>
          </a:p>
          <a:p>
            <a:pPr marL="981075" indent="-442913">
              <a:lnSpc>
                <a:spcPct val="100000"/>
              </a:lnSpc>
            </a:pPr>
            <a:r>
              <a:rPr lang="en-IN" sz="1650" dirty="0" smtClean="0">
                <a:latin typeface="Cambria" panose="02040503050406030204" pitchFamily="18" charset="0"/>
                <a:ea typeface="Cambria" panose="02040503050406030204" pitchFamily="18" charset="0"/>
              </a:rPr>
              <a:t>Process framework </a:t>
            </a:r>
          </a:p>
          <a:p>
            <a:pPr marL="981075" indent="-442913">
              <a:lnSpc>
                <a:spcPct val="100000"/>
              </a:lnSpc>
            </a:pPr>
            <a:r>
              <a:rPr lang="en-IN" sz="1650" dirty="0" smtClean="0">
                <a:latin typeface="Cambria" panose="02040503050406030204" pitchFamily="18" charset="0"/>
                <a:ea typeface="Cambria" panose="02040503050406030204" pitchFamily="18" charset="0"/>
              </a:rPr>
              <a:t>Capability </a:t>
            </a:r>
            <a:r>
              <a:rPr lang="en-IN" sz="1650" dirty="0">
                <a:latin typeface="Cambria" panose="02040503050406030204" pitchFamily="18" charset="0"/>
                <a:ea typeface="Cambria" panose="02040503050406030204" pitchFamily="18" charset="0"/>
              </a:rPr>
              <a:t>Maturity Model </a:t>
            </a:r>
            <a:r>
              <a:rPr lang="en-IN" sz="1650" dirty="0" smtClean="0">
                <a:latin typeface="Cambria" panose="02040503050406030204" pitchFamily="18" charset="0"/>
                <a:ea typeface="Cambria" panose="02040503050406030204" pitchFamily="18" charset="0"/>
              </a:rPr>
              <a:t>Integration </a:t>
            </a:r>
            <a:r>
              <a:rPr lang="en-IN" sz="1650" dirty="0">
                <a:latin typeface="Cambria" panose="02040503050406030204" pitchFamily="18" charset="0"/>
                <a:ea typeface="Cambria" panose="02040503050406030204" pitchFamily="18" charset="0"/>
              </a:rPr>
              <a:t>(CMMI</a:t>
            </a:r>
            <a:r>
              <a:rPr lang="en-IN" sz="1650" dirty="0" smtClean="0">
                <a:latin typeface="Cambria" panose="02040503050406030204" pitchFamily="18" charset="0"/>
                <a:ea typeface="Cambria" panose="02040503050406030204" pitchFamily="18" charset="0"/>
              </a:rPr>
              <a:t>) </a:t>
            </a:r>
          </a:p>
          <a:p>
            <a:pPr marL="981075" indent="-442913">
              <a:lnSpc>
                <a:spcPct val="100000"/>
              </a:lnSpc>
            </a:pPr>
            <a:r>
              <a:rPr lang="en-IN" sz="1650" dirty="0" smtClean="0">
                <a:latin typeface="Cambria" panose="02040503050406030204" pitchFamily="18" charset="0"/>
                <a:ea typeface="Cambria" panose="02040503050406030204" pitchFamily="18" charset="0"/>
              </a:rPr>
              <a:t>Process technology </a:t>
            </a:r>
          </a:p>
          <a:p>
            <a:pPr marL="981075" indent="-442913">
              <a:lnSpc>
                <a:spcPct val="100000"/>
              </a:lnSpc>
            </a:pPr>
            <a:r>
              <a:rPr lang="en-IN" sz="1650" dirty="0" smtClean="0">
                <a:latin typeface="Cambria" panose="02040503050406030204" pitchFamily="18" charset="0"/>
                <a:ea typeface="Cambria" panose="02040503050406030204" pitchFamily="18" charset="0"/>
              </a:rPr>
              <a:t>Product </a:t>
            </a:r>
            <a:r>
              <a:rPr lang="en-IN" sz="1650" dirty="0">
                <a:latin typeface="Cambria" panose="02040503050406030204" pitchFamily="18" charset="0"/>
                <a:ea typeface="Cambria" panose="02040503050406030204" pitchFamily="18" charset="0"/>
              </a:rPr>
              <a:t>and </a:t>
            </a:r>
            <a:r>
              <a:rPr lang="en-IN" sz="1650" dirty="0" smtClean="0">
                <a:latin typeface="Cambria" panose="02040503050406030204" pitchFamily="18" charset="0"/>
                <a:ea typeface="Cambria" panose="02040503050406030204" pitchFamily="18" charset="0"/>
              </a:rPr>
              <a:t>process</a:t>
            </a:r>
          </a:p>
          <a:p>
            <a:pPr marL="363538" indent="-363538">
              <a:lnSpc>
                <a:spcPct val="100000"/>
              </a:lnSpc>
            </a:pPr>
            <a:r>
              <a:rPr lang="en-IN" sz="1650" dirty="0" smtClean="0">
                <a:solidFill>
                  <a:srgbClr val="3333CC"/>
                </a:solidFill>
                <a:latin typeface="Cambria" panose="02040503050406030204" pitchFamily="18" charset="0"/>
                <a:ea typeface="Cambria" panose="02040503050406030204" pitchFamily="18" charset="0"/>
              </a:rPr>
              <a:t>Perspective </a:t>
            </a:r>
            <a:r>
              <a:rPr lang="en-IN" sz="1650" dirty="0">
                <a:solidFill>
                  <a:srgbClr val="3333CC"/>
                </a:solidFill>
                <a:latin typeface="Cambria" panose="02040503050406030204" pitchFamily="18" charset="0"/>
                <a:ea typeface="Cambria" panose="02040503050406030204" pitchFamily="18" charset="0"/>
              </a:rPr>
              <a:t>process </a:t>
            </a:r>
            <a:r>
              <a:rPr lang="en-IN" sz="1650" dirty="0" smtClean="0">
                <a:solidFill>
                  <a:srgbClr val="3333CC"/>
                </a:solidFill>
                <a:latin typeface="Cambria" panose="02040503050406030204" pitchFamily="18" charset="0"/>
                <a:ea typeface="Cambria" panose="02040503050406030204" pitchFamily="18" charset="0"/>
              </a:rPr>
              <a:t>models:</a:t>
            </a:r>
          </a:p>
          <a:p>
            <a:pPr marL="538163" indent="442913">
              <a:lnSpc>
                <a:spcPct val="100000"/>
              </a:lnSpc>
            </a:pPr>
            <a:r>
              <a:rPr lang="en-IN" sz="1650" dirty="0" smtClean="0">
                <a:latin typeface="Cambria" panose="02040503050406030204" pitchFamily="18" charset="0"/>
                <a:ea typeface="Cambria" panose="02040503050406030204" pitchFamily="18" charset="0"/>
              </a:rPr>
              <a:t>Waterfall model </a:t>
            </a:r>
          </a:p>
          <a:p>
            <a:pPr marL="538163" indent="442913">
              <a:lnSpc>
                <a:spcPct val="100000"/>
              </a:lnSpc>
            </a:pPr>
            <a:r>
              <a:rPr lang="en-IN" sz="1650" dirty="0" smtClean="0">
                <a:latin typeface="Cambria" panose="02040503050406030204" pitchFamily="18" charset="0"/>
                <a:ea typeface="Cambria" panose="02040503050406030204" pitchFamily="18" charset="0"/>
              </a:rPr>
              <a:t>Incremental model </a:t>
            </a:r>
          </a:p>
          <a:p>
            <a:pPr marL="363538" indent="-363538">
              <a:lnSpc>
                <a:spcPct val="100000"/>
              </a:lnSpc>
            </a:pPr>
            <a:r>
              <a:rPr lang="en-IN" sz="1650" dirty="0" smtClean="0">
                <a:solidFill>
                  <a:srgbClr val="3333CC"/>
                </a:solidFill>
                <a:latin typeface="Cambria" panose="02040503050406030204" pitchFamily="18" charset="0"/>
                <a:ea typeface="Cambria" panose="02040503050406030204" pitchFamily="18" charset="0"/>
              </a:rPr>
              <a:t>Evolutionary </a:t>
            </a:r>
            <a:r>
              <a:rPr lang="en-IN" sz="1650" dirty="0">
                <a:solidFill>
                  <a:srgbClr val="3333CC"/>
                </a:solidFill>
                <a:latin typeface="Cambria" panose="02040503050406030204" pitchFamily="18" charset="0"/>
                <a:ea typeface="Cambria" panose="02040503050406030204" pitchFamily="18" charset="0"/>
              </a:rPr>
              <a:t>process </a:t>
            </a:r>
            <a:r>
              <a:rPr lang="en-IN" sz="1650" dirty="0" smtClean="0">
                <a:solidFill>
                  <a:srgbClr val="3333CC"/>
                </a:solidFill>
                <a:latin typeface="Cambria" panose="02040503050406030204" pitchFamily="18" charset="0"/>
                <a:ea typeface="Cambria" panose="02040503050406030204" pitchFamily="18" charset="0"/>
              </a:rPr>
              <a:t>models:</a:t>
            </a:r>
          </a:p>
          <a:p>
            <a:pPr marL="538163" indent="442913">
              <a:lnSpc>
                <a:spcPct val="100000"/>
              </a:lnSpc>
            </a:pPr>
            <a:r>
              <a:rPr lang="en-IN" sz="1650" dirty="0" smtClean="0">
                <a:latin typeface="Cambria" panose="02040503050406030204" pitchFamily="18" charset="0"/>
                <a:ea typeface="Cambria" panose="02040503050406030204" pitchFamily="18" charset="0"/>
              </a:rPr>
              <a:t>Prototyping/ Prototype model</a:t>
            </a:r>
          </a:p>
          <a:p>
            <a:pPr marL="538163" indent="442913">
              <a:lnSpc>
                <a:spcPct val="100000"/>
              </a:lnSpc>
            </a:pPr>
            <a:r>
              <a:rPr lang="en-IN" sz="1650" dirty="0" smtClean="0">
                <a:latin typeface="Cambria" panose="02040503050406030204" pitchFamily="18" charset="0"/>
                <a:ea typeface="Cambria" panose="02040503050406030204" pitchFamily="18" charset="0"/>
              </a:rPr>
              <a:t>Spiral Model</a:t>
            </a:r>
          </a:p>
          <a:p>
            <a:pPr marL="538163" indent="442913">
              <a:lnSpc>
                <a:spcPct val="100000"/>
              </a:lnSpc>
            </a:pPr>
            <a:r>
              <a:rPr lang="en-IN" sz="1650" dirty="0" smtClean="0">
                <a:latin typeface="Cambria" panose="02040503050406030204" pitchFamily="18" charset="0"/>
                <a:ea typeface="Cambria" panose="02040503050406030204" pitchFamily="18" charset="0"/>
              </a:rPr>
              <a:t>Concurrent </a:t>
            </a:r>
            <a:r>
              <a:rPr lang="en-IN" sz="1650" dirty="0">
                <a:latin typeface="Cambria" panose="02040503050406030204" pitchFamily="18" charset="0"/>
                <a:ea typeface="Cambria" panose="02040503050406030204" pitchFamily="18" charset="0"/>
              </a:rPr>
              <a:t>development </a:t>
            </a:r>
            <a:r>
              <a:rPr lang="en-IN" sz="1650" dirty="0" smtClean="0">
                <a:latin typeface="Cambria" panose="02040503050406030204" pitchFamily="18" charset="0"/>
                <a:ea typeface="Cambria" panose="02040503050406030204" pitchFamily="18" charset="0"/>
              </a:rPr>
              <a:t>model </a:t>
            </a:r>
            <a:r>
              <a:rPr lang="en-IN" sz="1650" dirty="0">
                <a:latin typeface="Cambria" panose="02040503050406030204" pitchFamily="18" charset="0"/>
                <a:ea typeface="Cambria" panose="02040503050406030204" pitchFamily="18" charset="0"/>
              </a:rPr>
              <a:t>	</a:t>
            </a:r>
          </a:p>
          <a:p>
            <a:pPr marL="0" indent="0">
              <a:lnSpc>
                <a:spcPct val="100000"/>
              </a:lnSpc>
              <a:buNone/>
            </a:pPr>
            <a:endParaRPr lang="en-US" sz="165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33999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Management </a:t>
            </a:r>
            <a:r>
              <a:rPr lang="en-US" dirty="0" smtClean="0"/>
              <a:t>myth - 1 &amp; 2</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0225" y="856511"/>
            <a:ext cx="762017" cy="1016022"/>
          </a:xfrm>
          <a:prstGeom prst="rect">
            <a:avLst/>
          </a:prstGeom>
        </p:spPr>
      </p:pic>
      <p:sp>
        <p:nvSpPr>
          <p:cNvPr id="5" name="Rounded Rectangular Callout 4"/>
          <p:cNvSpPr/>
          <p:nvPr/>
        </p:nvSpPr>
        <p:spPr>
          <a:xfrm>
            <a:off x="121444" y="893714"/>
            <a:ext cx="3635320" cy="1255780"/>
          </a:xfrm>
          <a:prstGeom prst="wedgeRoundRectCallout">
            <a:avLst>
              <a:gd name="adj1" fmla="val 64395"/>
              <a:gd name="adj2" fmla="val -3015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latin typeface="Cambria" panose="02040503050406030204" pitchFamily="18" charset="0"/>
                <a:ea typeface="Cambria" panose="02040503050406030204" pitchFamily="18" charset="0"/>
              </a:rPr>
              <a:t>We </a:t>
            </a:r>
            <a:r>
              <a:rPr lang="en-US" sz="2200" b="1" dirty="0">
                <a:solidFill>
                  <a:srgbClr val="C00000"/>
                </a:solidFill>
                <a:latin typeface="Cambria" panose="02040503050406030204" pitchFamily="18" charset="0"/>
                <a:ea typeface="Cambria" panose="02040503050406030204" pitchFamily="18" charset="0"/>
              </a:rPr>
              <a:t>have standards and procedures </a:t>
            </a:r>
            <a:r>
              <a:rPr lang="en-US" sz="2200" dirty="0">
                <a:latin typeface="Cambria" panose="02040503050406030204" pitchFamily="18" charset="0"/>
                <a:ea typeface="Cambria" panose="02040503050406030204" pitchFamily="18" charset="0"/>
              </a:rPr>
              <a:t>to build a system, which is enough</a:t>
            </a:r>
            <a:r>
              <a:rPr lang="en-US" sz="2200" dirty="0" smtClean="0">
                <a:latin typeface="Cambria" panose="02040503050406030204" pitchFamily="18" charset="0"/>
                <a:ea typeface="Cambria" panose="02040503050406030204" pitchFamily="18" charset="0"/>
              </a:rPr>
              <a:t>.</a:t>
            </a:r>
            <a:endParaRPr lang="en-US" sz="2200" dirty="0">
              <a:latin typeface="Cambria" panose="02040503050406030204" pitchFamily="18" charset="0"/>
              <a:ea typeface="Cambria" panose="02040503050406030204" pitchFamily="18" charset="0"/>
            </a:endParaRPr>
          </a:p>
        </p:txBody>
      </p:sp>
      <p:sp>
        <p:nvSpPr>
          <p:cNvPr id="6" name="Content Placeholder 2"/>
          <p:cNvSpPr>
            <a:spLocks noGrp="1"/>
          </p:cNvSpPr>
          <p:nvPr>
            <p:ph idx="1"/>
          </p:nvPr>
        </p:nvSpPr>
        <p:spPr>
          <a:xfrm>
            <a:off x="121444" y="2564904"/>
            <a:ext cx="4450556" cy="4071942"/>
          </a:xfrm>
        </p:spPr>
        <p:txBody>
          <a:bodyPr/>
          <a:lstStyle/>
          <a:p>
            <a:r>
              <a:rPr lang="en-US" sz="2200" dirty="0" smtClean="0">
                <a:latin typeface="Cambria" panose="02040503050406030204" pitchFamily="18" charset="0"/>
                <a:ea typeface="Cambria" panose="02040503050406030204" pitchFamily="18" charset="0"/>
              </a:rPr>
              <a:t>Are </a:t>
            </a:r>
            <a:r>
              <a:rPr lang="en-US" sz="2200" dirty="0">
                <a:latin typeface="Cambria" panose="02040503050406030204" pitchFamily="18" charset="0"/>
                <a:ea typeface="Cambria" panose="02040503050406030204" pitchFamily="18" charset="0"/>
              </a:rPr>
              <a:t>software </a:t>
            </a:r>
            <a:r>
              <a:rPr lang="en-US" sz="2200" b="1" dirty="0">
                <a:latin typeface="Cambria" panose="02040503050406030204" pitchFamily="18" charset="0"/>
                <a:ea typeface="Cambria" panose="02040503050406030204" pitchFamily="18" charset="0"/>
              </a:rPr>
              <a:t>practitioners aware </a:t>
            </a:r>
            <a:r>
              <a:rPr lang="en-US" sz="2200" dirty="0">
                <a:latin typeface="Cambria" panose="02040503050406030204" pitchFamily="18" charset="0"/>
                <a:ea typeface="Cambria" panose="02040503050406030204" pitchFamily="18" charset="0"/>
              </a:rPr>
              <a:t>of standard’s existence? </a:t>
            </a:r>
          </a:p>
          <a:p>
            <a:r>
              <a:rPr lang="en-US" sz="2200" dirty="0">
                <a:latin typeface="Cambria" panose="02040503050406030204" pitchFamily="18" charset="0"/>
                <a:ea typeface="Cambria" panose="02040503050406030204" pitchFamily="18" charset="0"/>
              </a:rPr>
              <a:t>Does it </a:t>
            </a:r>
            <a:r>
              <a:rPr lang="en-US" sz="2200" b="1" dirty="0">
                <a:latin typeface="Cambria" panose="02040503050406030204" pitchFamily="18" charset="0"/>
                <a:ea typeface="Cambria" panose="02040503050406030204" pitchFamily="18" charset="0"/>
              </a:rPr>
              <a:t>reflect modern software engineering </a:t>
            </a:r>
            <a:r>
              <a:rPr lang="en-US" sz="2200" dirty="0">
                <a:latin typeface="Cambria" panose="02040503050406030204" pitchFamily="18" charset="0"/>
                <a:ea typeface="Cambria" panose="02040503050406030204" pitchFamily="18" charset="0"/>
              </a:rPr>
              <a:t>practice? </a:t>
            </a:r>
          </a:p>
          <a:p>
            <a:r>
              <a:rPr lang="en-US" sz="2200" dirty="0">
                <a:latin typeface="Cambria" panose="02040503050406030204" pitchFamily="18" charset="0"/>
                <a:ea typeface="Cambria" panose="02040503050406030204" pitchFamily="18" charset="0"/>
              </a:rPr>
              <a:t>Is it </a:t>
            </a:r>
            <a:r>
              <a:rPr lang="en-US" sz="2200" b="1" dirty="0">
                <a:latin typeface="Cambria" panose="02040503050406030204" pitchFamily="18" charset="0"/>
                <a:ea typeface="Cambria" panose="02040503050406030204" pitchFamily="18" charset="0"/>
              </a:rPr>
              <a:t>complete</a:t>
            </a:r>
            <a:r>
              <a:rPr lang="en-US" sz="2200" dirty="0">
                <a:latin typeface="Cambria" panose="02040503050406030204" pitchFamily="18" charset="0"/>
                <a:ea typeface="Cambria" panose="02040503050406030204" pitchFamily="18" charset="0"/>
              </a:rPr>
              <a:t>? </a:t>
            </a:r>
          </a:p>
          <a:p>
            <a:r>
              <a:rPr lang="en-US" sz="2200" dirty="0">
                <a:latin typeface="Cambria" panose="02040503050406030204" pitchFamily="18" charset="0"/>
                <a:ea typeface="Cambria" panose="02040503050406030204" pitchFamily="18" charset="0"/>
              </a:rPr>
              <a:t>Is it streamlined to </a:t>
            </a:r>
            <a:r>
              <a:rPr lang="en-US" sz="2200" b="1" dirty="0">
                <a:latin typeface="Cambria" panose="02040503050406030204" pitchFamily="18" charset="0"/>
                <a:ea typeface="Cambria" panose="02040503050406030204" pitchFamily="18" charset="0"/>
              </a:rPr>
              <a:t>improve time to delivery </a:t>
            </a:r>
            <a:r>
              <a:rPr lang="en-US" sz="2200" dirty="0">
                <a:latin typeface="Cambria" panose="02040503050406030204" pitchFamily="18" charset="0"/>
                <a:ea typeface="Cambria" panose="02040503050406030204" pitchFamily="18" charset="0"/>
              </a:rPr>
              <a:t>while </a:t>
            </a:r>
            <a:r>
              <a:rPr lang="en-US" sz="2200" b="1" dirty="0">
                <a:latin typeface="Cambria" panose="02040503050406030204" pitchFamily="18" charset="0"/>
                <a:ea typeface="Cambria" panose="02040503050406030204" pitchFamily="18" charset="0"/>
              </a:rPr>
              <a:t>still maintaining a focus on quality</a:t>
            </a:r>
            <a:r>
              <a:rPr lang="en-US" sz="2200" dirty="0">
                <a:latin typeface="Cambria" panose="02040503050406030204" pitchFamily="18" charset="0"/>
                <a:ea typeface="Cambria" panose="02040503050406030204" pitchFamily="18" charset="0"/>
              </a:rPr>
              <a:t>? </a:t>
            </a:r>
          </a:p>
          <a:p>
            <a:r>
              <a:rPr lang="en-US" sz="2200" dirty="0">
                <a:latin typeface="Cambria" panose="02040503050406030204" pitchFamily="18" charset="0"/>
                <a:ea typeface="Cambria" panose="02040503050406030204" pitchFamily="18" charset="0"/>
              </a:rPr>
              <a:t>In many cases, the answer to all of these questions is "no.“</a:t>
            </a:r>
          </a:p>
        </p:txBody>
      </p:sp>
      <p:sp>
        <p:nvSpPr>
          <p:cNvPr id="7" name="Rectangle 6"/>
          <p:cNvSpPr/>
          <p:nvPr/>
        </p:nvSpPr>
        <p:spPr>
          <a:xfrm>
            <a:off x="121444" y="2149712"/>
            <a:ext cx="1282204"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smtClean="0">
                <a:solidFill>
                  <a:schemeClr val="bg1"/>
                </a:solidFill>
              </a:rPr>
              <a:t>Reality</a:t>
            </a:r>
            <a:endParaRPr lang="en-US" sz="2400" b="1" dirty="0">
              <a:solidFill>
                <a:schemeClr val="bg1"/>
              </a:solidFill>
            </a:endParaRPr>
          </a:p>
        </p:txBody>
      </p:sp>
      <p:cxnSp>
        <p:nvCxnSpPr>
          <p:cNvPr id="9" name="Straight Connector 8"/>
          <p:cNvCxnSpPr/>
          <p:nvPr/>
        </p:nvCxnSpPr>
        <p:spPr>
          <a:xfrm>
            <a:off x="942975" y="2611376"/>
            <a:ext cx="3508764" cy="0"/>
          </a:xfrm>
          <a:prstGeom prst="line">
            <a:avLst/>
          </a:prstGeom>
        </p:spPr>
        <p:style>
          <a:lnRef idx="2">
            <a:schemeClr val="accent6"/>
          </a:lnRef>
          <a:fillRef idx="0">
            <a:schemeClr val="accent6"/>
          </a:fillRef>
          <a:effectRef idx="1">
            <a:schemeClr val="accent6"/>
          </a:effectRef>
          <a:fontRef idx="minor">
            <a:schemeClr val="tx1"/>
          </a:fontRef>
        </p:style>
      </p:cxnSp>
      <p:sp>
        <p:nvSpPr>
          <p:cNvPr id="10" name="Rounded Rectangular Callout 9"/>
          <p:cNvSpPr/>
          <p:nvPr/>
        </p:nvSpPr>
        <p:spPr>
          <a:xfrm>
            <a:off x="5540829" y="976074"/>
            <a:ext cx="3460297" cy="1173420"/>
          </a:xfrm>
          <a:prstGeom prst="wedgeRoundRectCallout">
            <a:avLst>
              <a:gd name="adj1" fmla="val -65852"/>
              <a:gd name="adj2" fmla="val -4228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latin typeface="Cambria" panose="02040503050406030204" pitchFamily="18" charset="0"/>
                <a:ea typeface="Cambria" panose="02040503050406030204" pitchFamily="18" charset="0"/>
              </a:rPr>
              <a:t>We have </a:t>
            </a:r>
            <a:r>
              <a:rPr lang="en-US" sz="2200" b="1" dirty="0">
                <a:solidFill>
                  <a:srgbClr val="C00000"/>
                </a:solidFill>
                <a:latin typeface="Cambria" panose="02040503050406030204" pitchFamily="18" charset="0"/>
                <a:ea typeface="Cambria" panose="02040503050406030204" pitchFamily="18" charset="0"/>
              </a:rPr>
              <a:t>the newest computers and development tools</a:t>
            </a:r>
            <a:r>
              <a:rPr lang="en-US" sz="2200" dirty="0">
                <a:latin typeface="Cambria" panose="02040503050406030204" pitchFamily="18" charset="0"/>
                <a:ea typeface="Cambria" panose="02040503050406030204" pitchFamily="18" charset="0"/>
              </a:rPr>
              <a:t>.</a:t>
            </a:r>
          </a:p>
        </p:txBody>
      </p:sp>
      <p:sp>
        <p:nvSpPr>
          <p:cNvPr id="11" name="Content Placeholder 2"/>
          <p:cNvSpPr txBox="1">
            <a:spLocks/>
          </p:cNvSpPr>
          <p:nvPr/>
        </p:nvSpPr>
        <p:spPr>
          <a:xfrm>
            <a:off x="4931484" y="2765940"/>
            <a:ext cx="4069642" cy="2967316"/>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smtClean="0">
                <a:latin typeface="Cambria" panose="02040503050406030204" pitchFamily="18" charset="0"/>
                <a:ea typeface="Cambria" panose="02040503050406030204" pitchFamily="18" charset="0"/>
              </a:rPr>
              <a:t>It </a:t>
            </a:r>
            <a:r>
              <a:rPr lang="en-US" sz="2200" b="1" dirty="0" smtClean="0">
                <a:latin typeface="Cambria" panose="02040503050406030204" pitchFamily="18" charset="0"/>
                <a:ea typeface="Cambria" panose="02040503050406030204" pitchFamily="18" charset="0"/>
              </a:rPr>
              <a:t>takes much more than the latest model </a:t>
            </a:r>
            <a:r>
              <a:rPr lang="en-US" sz="2200" dirty="0" smtClean="0">
                <a:latin typeface="Cambria" panose="02040503050406030204" pitchFamily="18" charset="0"/>
                <a:ea typeface="Cambria" panose="02040503050406030204" pitchFamily="18" charset="0"/>
              </a:rPr>
              <a:t>computers to do high-quality software development. </a:t>
            </a:r>
          </a:p>
          <a:p>
            <a:r>
              <a:rPr lang="en-US" sz="2200" b="1" dirty="0" smtClean="0">
                <a:latin typeface="Cambria" panose="02040503050406030204" pitchFamily="18" charset="0"/>
                <a:ea typeface="Cambria" panose="02040503050406030204" pitchFamily="18" charset="0"/>
              </a:rPr>
              <a:t>Computer-aided software engineering (CASE) </a:t>
            </a:r>
            <a:r>
              <a:rPr lang="en-US" sz="2200" dirty="0" smtClean="0">
                <a:latin typeface="Cambria" panose="02040503050406030204" pitchFamily="18" charset="0"/>
                <a:ea typeface="Cambria" panose="02040503050406030204" pitchFamily="18" charset="0"/>
              </a:rPr>
              <a:t>tools are more important than hardware.</a:t>
            </a:r>
            <a:endParaRPr lang="en-US" sz="2200" dirty="0">
              <a:latin typeface="Cambria" panose="02040503050406030204" pitchFamily="18" charset="0"/>
              <a:ea typeface="Cambria" panose="02040503050406030204" pitchFamily="18" charset="0"/>
            </a:endParaRPr>
          </a:p>
        </p:txBody>
      </p:sp>
      <p:sp>
        <p:nvSpPr>
          <p:cNvPr id="12" name="Rectangle 11"/>
          <p:cNvSpPr/>
          <p:nvPr/>
        </p:nvSpPr>
        <p:spPr>
          <a:xfrm>
            <a:off x="7524328" y="2149712"/>
            <a:ext cx="1476797"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smtClean="0">
                <a:solidFill>
                  <a:schemeClr val="bg1"/>
                </a:solidFill>
              </a:rPr>
              <a:t>Reality</a:t>
            </a:r>
            <a:endParaRPr lang="en-US" sz="2400" b="1" dirty="0">
              <a:solidFill>
                <a:schemeClr val="bg1"/>
              </a:solidFill>
            </a:endParaRPr>
          </a:p>
        </p:txBody>
      </p:sp>
      <p:cxnSp>
        <p:nvCxnSpPr>
          <p:cNvPr id="13" name="Straight Connector 12"/>
          <p:cNvCxnSpPr/>
          <p:nvPr/>
        </p:nvCxnSpPr>
        <p:spPr>
          <a:xfrm>
            <a:off x="4931483" y="2611595"/>
            <a:ext cx="3242325"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9" name="Straight Connector 18"/>
          <p:cNvCxnSpPr/>
          <p:nvPr/>
        </p:nvCxnSpPr>
        <p:spPr>
          <a:xfrm>
            <a:off x="4680594" y="2149706"/>
            <a:ext cx="22036" cy="4460095"/>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56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22" presetClass="entr" presetSubtype="8"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up)">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22" presetClass="entr" presetSubtype="2"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right)">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bldP spid="7" grpId="0" animBg="1"/>
      <p:bldP spid="10" grpId="0" animBg="1"/>
      <p:bldP spid="11" grpId="0"/>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Management </a:t>
            </a:r>
            <a:r>
              <a:rPr lang="en-US" dirty="0" smtClean="0"/>
              <a:t>myth - 3 &amp; 4</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0225" y="856511"/>
            <a:ext cx="762017" cy="1016022"/>
          </a:xfrm>
          <a:prstGeom prst="rect">
            <a:avLst/>
          </a:prstGeom>
        </p:spPr>
      </p:pic>
      <p:sp>
        <p:nvSpPr>
          <p:cNvPr id="5" name="Rounded Rectangular Callout 4"/>
          <p:cNvSpPr/>
          <p:nvPr/>
        </p:nvSpPr>
        <p:spPr>
          <a:xfrm>
            <a:off x="121444" y="714356"/>
            <a:ext cx="3635320" cy="1158177"/>
          </a:xfrm>
          <a:prstGeom prst="wedgeRoundRectCallout">
            <a:avLst>
              <a:gd name="adj1" fmla="val 64395"/>
              <a:gd name="adj2" fmla="val -3015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latin typeface="Cambria" panose="02040503050406030204" pitchFamily="18" charset="0"/>
                <a:ea typeface="Cambria" panose="02040503050406030204" pitchFamily="18" charset="0"/>
              </a:rPr>
              <a:t>We </a:t>
            </a:r>
            <a:r>
              <a:rPr lang="en-US" sz="2200" b="1" dirty="0">
                <a:solidFill>
                  <a:srgbClr val="C00000"/>
                </a:solidFill>
                <a:latin typeface="Cambria" panose="02040503050406030204" pitchFamily="18" charset="0"/>
                <a:ea typeface="Cambria" panose="02040503050406030204" pitchFamily="18" charset="0"/>
              </a:rPr>
              <a:t>can add more programmers </a:t>
            </a:r>
            <a:r>
              <a:rPr lang="en-US" sz="2200" dirty="0">
                <a:latin typeface="Cambria" panose="02040503050406030204" pitchFamily="18" charset="0"/>
                <a:ea typeface="Cambria" panose="02040503050406030204" pitchFamily="18" charset="0"/>
              </a:rPr>
              <a:t>and can catch up the schedule.</a:t>
            </a:r>
          </a:p>
        </p:txBody>
      </p:sp>
      <p:sp>
        <p:nvSpPr>
          <p:cNvPr id="6" name="Content Placeholder 2"/>
          <p:cNvSpPr>
            <a:spLocks noGrp="1"/>
          </p:cNvSpPr>
          <p:nvPr>
            <p:ph idx="1"/>
          </p:nvPr>
        </p:nvSpPr>
        <p:spPr>
          <a:xfrm>
            <a:off x="121444" y="2571744"/>
            <a:ext cx="4664870" cy="4031467"/>
          </a:xfrm>
        </p:spPr>
        <p:txBody>
          <a:bodyPr>
            <a:normAutofit lnSpcReduction="10000"/>
          </a:bodyPr>
          <a:lstStyle/>
          <a:p>
            <a:r>
              <a:rPr lang="en-US" sz="2200" dirty="0">
                <a:latin typeface="Cambria" panose="02040503050406030204" pitchFamily="18" charset="0"/>
                <a:ea typeface="Cambria" panose="02040503050406030204" pitchFamily="18" charset="0"/>
              </a:rPr>
              <a:t>Software </a:t>
            </a:r>
            <a:r>
              <a:rPr lang="en-US" sz="2200" b="1" dirty="0">
                <a:latin typeface="Cambria" panose="02040503050406030204" pitchFamily="18" charset="0"/>
                <a:ea typeface="Cambria" panose="02040503050406030204" pitchFamily="18" charset="0"/>
              </a:rPr>
              <a:t>development is not a mechanistic process </a:t>
            </a:r>
            <a:r>
              <a:rPr lang="en-US" sz="2200" dirty="0">
                <a:latin typeface="Cambria" panose="02040503050406030204" pitchFamily="18" charset="0"/>
                <a:ea typeface="Cambria" panose="02040503050406030204" pitchFamily="18" charset="0"/>
              </a:rPr>
              <a:t>like manufacturing. </a:t>
            </a:r>
          </a:p>
          <a:p>
            <a:r>
              <a:rPr lang="en-US" sz="2200" dirty="0">
                <a:latin typeface="Cambria" panose="02040503050406030204" pitchFamily="18" charset="0"/>
                <a:ea typeface="Cambria" panose="02040503050406030204" pitchFamily="18" charset="0"/>
              </a:rPr>
              <a:t>In the words of Fred Brooks : "</a:t>
            </a:r>
            <a:r>
              <a:rPr lang="en-US" sz="2200" b="1" dirty="0">
                <a:latin typeface="Cambria" panose="02040503050406030204" pitchFamily="18" charset="0"/>
                <a:ea typeface="Cambria" panose="02040503050406030204" pitchFamily="18" charset="0"/>
              </a:rPr>
              <a:t>adding people to a late software project makes it later.</a:t>
            </a:r>
            <a:r>
              <a:rPr lang="en-US" sz="2200" dirty="0">
                <a:latin typeface="Cambria" panose="02040503050406030204" pitchFamily="18" charset="0"/>
                <a:ea typeface="Cambria" panose="02040503050406030204" pitchFamily="18" charset="0"/>
              </a:rPr>
              <a:t>" </a:t>
            </a:r>
          </a:p>
          <a:p>
            <a:r>
              <a:rPr lang="en-US" sz="2200" b="1" dirty="0">
                <a:latin typeface="Cambria" panose="02040503050406030204" pitchFamily="18" charset="0"/>
                <a:ea typeface="Cambria" panose="02040503050406030204" pitchFamily="18" charset="0"/>
              </a:rPr>
              <a:t>People</a:t>
            </a:r>
            <a:r>
              <a:rPr lang="en-US" sz="2200" dirty="0">
                <a:latin typeface="Cambria" panose="02040503050406030204" pitchFamily="18" charset="0"/>
                <a:ea typeface="Cambria" panose="02040503050406030204" pitchFamily="18" charset="0"/>
              </a:rPr>
              <a:t> who were </a:t>
            </a:r>
            <a:r>
              <a:rPr lang="en-US" sz="2200" b="1" dirty="0">
                <a:latin typeface="Cambria" panose="02040503050406030204" pitchFamily="18" charset="0"/>
                <a:ea typeface="Cambria" panose="02040503050406030204" pitchFamily="18" charset="0"/>
              </a:rPr>
              <a:t>working</a:t>
            </a:r>
            <a:r>
              <a:rPr lang="en-US" sz="2200" dirty="0">
                <a:latin typeface="Cambria" panose="02040503050406030204" pitchFamily="18" charset="0"/>
                <a:ea typeface="Cambria" panose="02040503050406030204" pitchFamily="18" charset="0"/>
              </a:rPr>
              <a:t> must </a:t>
            </a:r>
            <a:r>
              <a:rPr lang="en-US" sz="2200" b="1" dirty="0">
                <a:latin typeface="Cambria" panose="02040503050406030204" pitchFamily="18" charset="0"/>
                <a:ea typeface="Cambria" panose="02040503050406030204" pitchFamily="18" charset="0"/>
              </a:rPr>
              <a:t>spend time educating </a:t>
            </a:r>
            <a:r>
              <a:rPr lang="en-US" sz="2200" dirty="0">
                <a:latin typeface="Cambria" panose="02040503050406030204" pitchFamily="18" charset="0"/>
                <a:ea typeface="Cambria" panose="02040503050406030204" pitchFamily="18" charset="0"/>
              </a:rPr>
              <a:t>the newcomers.</a:t>
            </a:r>
          </a:p>
          <a:p>
            <a:r>
              <a:rPr lang="en-US" sz="2200" dirty="0">
                <a:latin typeface="Cambria" panose="02040503050406030204" pitchFamily="18" charset="0"/>
                <a:ea typeface="Cambria" panose="02040503050406030204" pitchFamily="18" charset="0"/>
              </a:rPr>
              <a:t>People can be added but only </a:t>
            </a:r>
            <a:r>
              <a:rPr lang="en-US" sz="2200" b="1" dirty="0">
                <a:latin typeface="Cambria" panose="02040503050406030204" pitchFamily="18" charset="0"/>
                <a:ea typeface="Cambria" panose="02040503050406030204" pitchFamily="18" charset="0"/>
              </a:rPr>
              <a:t>in a planned and well-coordinated </a:t>
            </a:r>
            <a:r>
              <a:rPr lang="en-US" sz="2200" dirty="0">
                <a:latin typeface="Cambria" panose="02040503050406030204" pitchFamily="18" charset="0"/>
                <a:ea typeface="Cambria" panose="02040503050406030204" pitchFamily="18" charset="0"/>
              </a:rPr>
              <a:t>manner.</a:t>
            </a:r>
          </a:p>
        </p:txBody>
      </p:sp>
      <p:sp>
        <p:nvSpPr>
          <p:cNvPr id="7" name="Rectangle 6"/>
          <p:cNvSpPr/>
          <p:nvPr/>
        </p:nvSpPr>
        <p:spPr>
          <a:xfrm>
            <a:off x="121444" y="2103239"/>
            <a:ext cx="1570236"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smtClean="0">
                <a:solidFill>
                  <a:schemeClr val="bg1"/>
                </a:solidFill>
              </a:rPr>
              <a:t>Reality</a:t>
            </a:r>
            <a:endParaRPr lang="en-US" sz="2400" b="1" dirty="0">
              <a:solidFill>
                <a:schemeClr val="bg1"/>
              </a:solidFill>
            </a:endParaRPr>
          </a:p>
        </p:txBody>
      </p:sp>
      <p:cxnSp>
        <p:nvCxnSpPr>
          <p:cNvPr id="9" name="Straight Connector 8"/>
          <p:cNvCxnSpPr/>
          <p:nvPr/>
        </p:nvCxnSpPr>
        <p:spPr>
          <a:xfrm>
            <a:off x="942975" y="2611376"/>
            <a:ext cx="3508764" cy="0"/>
          </a:xfrm>
          <a:prstGeom prst="line">
            <a:avLst/>
          </a:prstGeom>
        </p:spPr>
        <p:style>
          <a:lnRef idx="2">
            <a:schemeClr val="accent6"/>
          </a:lnRef>
          <a:fillRef idx="0">
            <a:schemeClr val="accent6"/>
          </a:fillRef>
          <a:effectRef idx="1">
            <a:schemeClr val="accent6"/>
          </a:effectRef>
          <a:fontRef idx="minor">
            <a:schemeClr val="tx1"/>
          </a:fontRef>
        </p:style>
      </p:cxnSp>
      <p:sp>
        <p:nvSpPr>
          <p:cNvPr id="10" name="Rounded Rectangular Callout 9"/>
          <p:cNvSpPr/>
          <p:nvPr/>
        </p:nvSpPr>
        <p:spPr>
          <a:xfrm>
            <a:off x="5279572" y="785794"/>
            <a:ext cx="3721553" cy="1357322"/>
          </a:xfrm>
          <a:prstGeom prst="wedgeRoundRectCallout">
            <a:avLst>
              <a:gd name="adj1" fmla="val -56700"/>
              <a:gd name="adj2" fmla="val -3647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latin typeface="Cambria" panose="02040503050406030204" pitchFamily="18" charset="0"/>
                <a:ea typeface="Cambria" panose="02040503050406030204" pitchFamily="18" charset="0"/>
              </a:rPr>
              <a:t>I </a:t>
            </a:r>
            <a:r>
              <a:rPr lang="en-US" sz="2200" b="1" dirty="0">
                <a:solidFill>
                  <a:srgbClr val="C00000"/>
                </a:solidFill>
                <a:latin typeface="Cambria" panose="02040503050406030204" pitchFamily="18" charset="0"/>
                <a:ea typeface="Cambria" panose="02040503050406030204" pitchFamily="18" charset="0"/>
              </a:rPr>
              <a:t>outsourced the development </a:t>
            </a:r>
            <a:r>
              <a:rPr lang="en-US" sz="2200" dirty="0">
                <a:latin typeface="Cambria" panose="02040503050406030204" pitchFamily="18" charset="0"/>
                <a:ea typeface="Cambria" panose="02040503050406030204" pitchFamily="18" charset="0"/>
              </a:rPr>
              <a:t>activity, now I </a:t>
            </a:r>
            <a:r>
              <a:rPr lang="en-US" sz="2200" b="1" dirty="0">
                <a:solidFill>
                  <a:srgbClr val="C00000"/>
                </a:solidFill>
                <a:latin typeface="Cambria" panose="02040503050406030204" pitchFamily="18" charset="0"/>
                <a:ea typeface="Cambria" panose="02040503050406030204" pitchFamily="18" charset="0"/>
              </a:rPr>
              <a:t>can relax </a:t>
            </a:r>
            <a:r>
              <a:rPr lang="en-US" sz="2200" dirty="0">
                <a:latin typeface="Cambria" panose="02040503050406030204" pitchFamily="18" charset="0"/>
                <a:ea typeface="Cambria" panose="02040503050406030204" pitchFamily="18" charset="0"/>
              </a:rPr>
              <a:t>and </a:t>
            </a:r>
            <a:r>
              <a:rPr lang="en-US" sz="2200" b="1" dirty="0">
                <a:solidFill>
                  <a:srgbClr val="C00000"/>
                </a:solidFill>
                <a:latin typeface="Cambria" panose="02040503050406030204" pitchFamily="18" charset="0"/>
                <a:ea typeface="Cambria" panose="02040503050406030204" pitchFamily="18" charset="0"/>
              </a:rPr>
              <a:t>can wait </a:t>
            </a:r>
            <a:r>
              <a:rPr lang="en-US" sz="2200" dirty="0">
                <a:latin typeface="Cambria" panose="02040503050406030204" pitchFamily="18" charset="0"/>
                <a:ea typeface="Cambria" panose="02040503050406030204" pitchFamily="18" charset="0"/>
              </a:rPr>
              <a:t>for the </a:t>
            </a:r>
            <a:r>
              <a:rPr lang="en-US" sz="2200" b="1" dirty="0">
                <a:solidFill>
                  <a:srgbClr val="C00000"/>
                </a:solidFill>
                <a:latin typeface="Cambria" panose="02040503050406030204" pitchFamily="18" charset="0"/>
                <a:ea typeface="Cambria" panose="02040503050406030204" pitchFamily="18" charset="0"/>
              </a:rPr>
              <a:t>final</a:t>
            </a:r>
            <a:r>
              <a:rPr lang="en-US" sz="2200" dirty="0">
                <a:solidFill>
                  <a:srgbClr val="C00000"/>
                </a:solidFill>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working </a:t>
            </a:r>
            <a:r>
              <a:rPr lang="en-US" sz="2200" b="1" dirty="0">
                <a:solidFill>
                  <a:srgbClr val="C00000"/>
                </a:solidFill>
                <a:latin typeface="Cambria" panose="02040503050406030204" pitchFamily="18" charset="0"/>
                <a:ea typeface="Cambria" panose="02040503050406030204" pitchFamily="18" charset="0"/>
              </a:rPr>
              <a:t>product</a:t>
            </a:r>
            <a:r>
              <a:rPr lang="en-US" sz="2200" dirty="0">
                <a:latin typeface="Cambria" panose="02040503050406030204" pitchFamily="18" charset="0"/>
                <a:ea typeface="Cambria" panose="02040503050406030204" pitchFamily="18" charset="0"/>
              </a:rPr>
              <a:t>.</a:t>
            </a:r>
          </a:p>
        </p:txBody>
      </p:sp>
      <p:sp>
        <p:nvSpPr>
          <p:cNvPr id="11" name="Content Placeholder 2"/>
          <p:cNvSpPr txBox="1">
            <a:spLocks/>
          </p:cNvSpPr>
          <p:nvPr/>
        </p:nvSpPr>
        <p:spPr>
          <a:xfrm>
            <a:off x="4931484" y="3000372"/>
            <a:ext cx="4069642" cy="242889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Cambria" panose="02040503050406030204" pitchFamily="18" charset="0"/>
                <a:ea typeface="Cambria" panose="02040503050406030204" pitchFamily="18" charset="0"/>
              </a:rPr>
              <a:t>If an </a:t>
            </a:r>
            <a:r>
              <a:rPr lang="en-US" sz="2200" b="1" dirty="0">
                <a:latin typeface="Cambria" panose="02040503050406030204" pitchFamily="18" charset="0"/>
                <a:ea typeface="Cambria" panose="02040503050406030204" pitchFamily="18" charset="0"/>
              </a:rPr>
              <a:t>organization</a:t>
            </a:r>
            <a:r>
              <a:rPr lang="en-US" sz="2200" dirty="0">
                <a:latin typeface="Cambria" panose="02040503050406030204" pitchFamily="18" charset="0"/>
                <a:ea typeface="Cambria" panose="02040503050406030204" pitchFamily="18" charset="0"/>
              </a:rPr>
              <a:t> does </a:t>
            </a:r>
            <a:r>
              <a:rPr lang="en-US" sz="2200" b="1" dirty="0">
                <a:solidFill>
                  <a:schemeClr val="accent6"/>
                </a:solidFill>
                <a:latin typeface="Cambria" panose="02040503050406030204" pitchFamily="18" charset="0"/>
                <a:ea typeface="Cambria" panose="02040503050406030204" pitchFamily="18" charset="0"/>
              </a:rPr>
              <a:t>not understand </a:t>
            </a:r>
            <a:r>
              <a:rPr lang="en-US" sz="2200" b="1" dirty="0">
                <a:latin typeface="Cambria" panose="02040503050406030204" pitchFamily="18" charset="0"/>
                <a:ea typeface="Cambria" panose="02040503050406030204" pitchFamily="18" charset="0"/>
              </a:rPr>
              <a:t>how to manage </a:t>
            </a:r>
            <a:r>
              <a:rPr lang="en-US" sz="2200" dirty="0">
                <a:latin typeface="Cambria" panose="02040503050406030204" pitchFamily="18" charset="0"/>
                <a:ea typeface="Cambria" panose="02040503050406030204" pitchFamily="18" charset="0"/>
              </a:rPr>
              <a:t>and </a:t>
            </a:r>
            <a:r>
              <a:rPr lang="en-US" sz="2200" b="1" dirty="0">
                <a:latin typeface="Cambria" panose="02040503050406030204" pitchFamily="18" charset="0"/>
                <a:ea typeface="Cambria" panose="02040503050406030204" pitchFamily="18" charset="0"/>
              </a:rPr>
              <a:t>control</a:t>
            </a:r>
            <a:r>
              <a:rPr lang="en-US" sz="2200" dirty="0">
                <a:latin typeface="Cambria" panose="02040503050406030204" pitchFamily="18" charset="0"/>
                <a:ea typeface="Cambria" panose="02040503050406030204" pitchFamily="18" charset="0"/>
              </a:rPr>
              <a:t> software projects internally, it will invariably struggle when it outsources software projects.</a:t>
            </a:r>
          </a:p>
        </p:txBody>
      </p:sp>
      <p:sp>
        <p:nvSpPr>
          <p:cNvPr id="12" name="Rectangle 11"/>
          <p:cNvSpPr/>
          <p:nvPr/>
        </p:nvSpPr>
        <p:spPr>
          <a:xfrm>
            <a:off x="7452320" y="2149712"/>
            <a:ext cx="1548805"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smtClean="0">
                <a:solidFill>
                  <a:schemeClr val="bg1"/>
                </a:solidFill>
              </a:rPr>
              <a:t>Reality</a:t>
            </a:r>
            <a:endParaRPr lang="en-US" sz="2400" b="1" dirty="0">
              <a:solidFill>
                <a:schemeClr val="bg1"/>
              </a:solidFill>
            </a:endParaRPr>
          </a:p>
        </p:txBody>
      </p:sp>
      <p:cxnSp>
        <p:nvCxnSpPr>
          <p:cNvPr id="13" name="Straight Connector 12"/>
          <p:cNvCxnSpPr/>
          <p:nvPr/>
        </p:nvCxnSpPr>
        <p:spPr>
          <a:xfrm>
            <a:off x="4931483" y="2611595"/>
            <a:ext cx="3242325"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9" name="Straight Connector 18"/>
          <p:cNvCxnSpPr/>
          <p:nvPr/>
        </p:nvCxnSpPr>
        <p:spPr>
          <a:xfrm>
            <a:off x="4857752" y="2143116"/>
            <a:ext cx="22036" cy="4460095"/>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05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22" presetClass="entr" presetSubtype="8"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22" presetClass="entr" presetSubtype="2"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righ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bldP spid="7" grpId="0" animBg="1"/>
      <p:bldP spid="10" grpId="0" animBg="1"/>
      <p:bldP spid="11" grpId="0"/>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Customer myth - 1 &amp; 2</a:t>
            </a:r>
            <a:endParaRPr lang="en-US" dirty="0"/>
          </a:p>
        </p:txBody>
      </p:sp>
      <p:sp>
        <p:nvSpPr>
          <p:cNvPr id="5" name="Rounded Rectangular Callout 4"/>
          <p:cNvSpPr/>
          <p:nvPr/>
        </p:nvSpPr>
        <p:spPr>
          <a:xfrm>
            <a:off x="121444" y="714356"/>
            <a:ext cx="3635320" cy="1357322"/>
          </a:xfrm>
          <a:prstGeom prst="wedgeRoundRectCallout">
            <a:avLst>
              <a:gd name="adj1" fmla="val 64395"/>
              <a:gd name="adj2" fmla="val -3015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latin typeface="Cambria" panose="02040503050406030204" pitchFamily="18" charset="0"/>
                <a:ea typeface="Cambria" panose="02040503050406030204" pitchFamily="18" charset="0"/>
              </a:rPr>
              <a:t>A </a:t>
            </a:r>
            <a:r>
              <a:rPr lang="en-US" sz="2200" b="1" dirty="0">
                <a:solidFill>
                  <a:srgbClr val="C00000"/>
                </a:solidFill>
                <a:latin typeface="Cambria" panose="02040503050406030204" pitchFamily="18" charset="0"/>
                <a:ea typeface="Cambria" panose="02040503050406030204" pitchFamily="18" charset="0"/>
              </a:rPr>
              <a:t>general statement of objectives </a:t>
            </a:r>
            <a:r>
              <a:rPr lang="en-US" sz="2200" dirty="0">
                <a:latin typeface="Cambria" panose="02040503050406030204" pitchFamily="18" charset="0"/>
                <a:ea typeface="Cambria" panose="02040503050406030204" pitchFamily="18" charset="0"/>
              </a:rPr>
              <a:t>(requirements) is </a:t>
            </a:r>
            <a:r>
              <a:rPr lang="en-US" sz="2200" b="1" dirty="0">
                <a:solidFill>
                  <a:srgbClr val="C00000"/>
                </a:solidFill>
                <a:latin typeface="Cambria" panose="02040503050406030204" pitchFamily="18" charset="0"/>
                <a:ea typeface="Cambria" panose="02040503050406030204" pitchFamily="18" charset="0"/>
              </a:rPr>
              <a:t>sufficient</a:t>
            </a:r>
            <a:r>
              <a:rPr lang="en-US" sz="2200" dirty="0">
                <a:solidFill>
                  <a:srgbClr val="C00000"/>
                </a:solidFill>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to start a development. </a:t>
            </a:r>
          </a:p>
        </p:txBody>
      </p:sp>
      <p:sp>
        <p:nvSpPr>
          <p:cNvPr id="6" name="Content Placeholder 2"/>
          <p:cNvSpPr>
            <a:spLocks noGrp="1"/>
          </p:cNvSpPr>
          <p:nvPr>
            <p:ph idx="1"/>
          </p:nvPr>
        </p:nvSpPr>
        <p:spPr>
          <a:xfrm>
            <a:off x="179512" y="2859206"/>
            <a:ext cx="4429156" cy="3522122"/>
          </a:xfrm>
        </p:spPr>
        <p:txBody>
          <a:bodyPr>
            <a:normAutofit fontScale="92500"/>
          </a:bodyPr>
          <a:lstStyle/>
          <a:p>
            <a:r>
              <a:rPr lang="en-US" sz="2200" dirty="0">
                <a:latin typeface="Cambria" panose="02040503050406030204" pitchFamily="18" charset="0"/>
                <a:ea typeface="Cambria" panose="02040503050406030204" pitchFamily="18" charset="0"/>
              </a:rPr>
              <a:t>Comprehensive (</a:t>
            </a:r>
            <a:r>
              <a:rPr lang="en-US" sz="2200" b="1" dirty="0">
                <a:latin typeface="Cambria" panose="02040503050406030204" pitchFamily="18" charset="0"/>
                <a:ea typeface="Cambria" panose="02040503050406030204" pitchFamily="18" charset="0"/>
              </a:rPr>
              <a:t>detailed</a:t>
            </a:r>
            <a:r>
              <a:rPr lang="en-US" sz="2200" dirty="0">
                <a:latin typeface="Cambria" panose="02040503050406030204" pitchFamily="18" charset="0"/>
                <a:ea typeface="Cambria" panose="02040503050406030204" pitchFamily="18" charset="0"/>
              </a:rPr>
              <a:t>) </a:t>
            </a:r>
            <a:r>
              <a:rPr lang="en-US" sz="2200" b="1" dirty="0">
                <a:latin typeface="Cambria" panose="02040503050406030204" pitchFamily="18" charset="0"/>
                <a:ea typeface="Cambria" panose="02040503050406030204" pitchFamily="18" charset="0"/>
              </a:rPr>
              <a:t>statements</a:t>
            </a:r>
            <a:r>
              <a:rPr lang="en-US" sz="2200" dirty="0">
                <a:latin typeface="Cambria" panose="02040503050406030204" pitchFamily="18" charset="0"/>
                <a:ea typeface="Cambria" panose="02040503050406030204" pitchFamily="18" charset="0"/>
              </a:rPr>
              <a:t> of requirements is not always possible, an </a:t>
            </a:r>
            <a:r>
              <a:rPr lang="en-US" sz="2200" b="1" dirty="0">
                <a:latin typeface="Cambria" panose="02040503050406030204" pitchFamily="18" charset="0"/>
                <a:ea typeface="Cambria" panose="02040503050406030204" pitchFamily="18" charset="0"/>
              </a:rPr>
              <a:t>ambiguous</a:t>
            </a:r>
            <a:r>
              <a:rPr lang="en-US" sz="2200" dirty="0">
                <a:latin typeface="Cambria" panose="02040503050406030204" pitchFamily="18" charset="0"/>
                <a:ea typeface="Cambria" panose="02040503050406030204" pitchFamily="18" charset="0"/>
              </a:rPr>
              <a:t> (unclear) “</a:t>
            </a:r>
            <a:r>
              <a:rPr lang="en-US" sz="2200" b="1" dirty="0">
                <a:latin typeface="Cambria" panose="02040503050406030204" pitchFamily="18" charset="0"/>
                <a:ea typeface="Cambria" panose="02040503050406030204" pitchFamily="18" charset="0"/>
              </a:rPr>
              <a:t>statement of objectives</a:t>
            </a:r>
            <a:r>
              <a:rPr lang="en-US" sz="2200" dirty="0">
                <a:latin typeface="Cambria" panose="02040503050406030204" pitchFamily="18" charset="0"/>
                <a:ea typeface="Cambria" panose="02040503050406030204" pitchFamily="18" charset="0"/>
              </a:rPr>
              <a:t>” can lead to disaster. 	</a:t>
            </a:r>
          </a:p>
          <a:p>
            <a:r>
              <a:rPr lang="en-US" sz="2200" dirty="0">
                <a:latin typeface="Cambria" panose="02040503050406030204" pitchFamily="18" charset="0"/>
                <a:ea typeface="Cambria" panose="02040503050406030204" pitchFamily="18" charset="0"/>
              </a:rPr>
              <a:t>Unambiguous (clear) requirements can be gathered only through effective and continuous communication between customer and developer. </a:t>
            </a:r>
          </a:p>
        </p:txBody>
      </p:sp>
      <p:sp>
        <p:nvSpPr>
          <p:cNvPr id="7" name="Rectangle 6"/>
          <p:cNvSpPr/>
          <p:nvPr/>
        </p:nvSpPr>
        <p:spPr>
          <a:xfrm>
            <a:off x="121444" y="2175247"/>
            <a:ext cx="1930276"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smtClean="0">
                <a:solidFill>
                  <a:schemeClr val="bg1"/>
                </a:solidFill>
              </a:rPr>
              <a:t>Reality</a:t>
            </a:r>
            <a:endParaRPr lang="en-US" sz="2400" b="1" dirty="0">
              <a:solidFill>
                <a:schemeClr val="bg1"/>
              </a:solidFill>
            </a:endParaRPr>
          </a:p>
        </p:txBody>
      </p:sp>
      <p:cxnSp>
        <p:nvCxnSpPr>
          <p:cNvPr id="9" name="Straight Connector 8"/>
          <p:cNvCxnSpPr/>
          <p:nvPr/>
        </p:nvCxnSpPr>
        <p:spPr>
          <a:xfrm>
            <a:off x="942975" y="2611376"/>
            <a:ext cx="3508764" cy="0"/>
          </a:xfrm>
          <a:prstGeom prst="line">
            <a:avLst/>
          </a:prstGeom>
        </p:spPr>
        <p:style>
          <a:lnRef idx="2">
            <a:schemeClr val="accent6"/>
          </a:lnRef>
          <a:fillRef idx="0">
            <a:schemeClr val="accent6"/>
          </a:fillRef>
          <a:effectRef idx="1">
            <a:schemeClr val="accent6"/>
          </a:effectRef>
          <a:fontRef idx="minor">
            <a:schemeClr val="tx1"/>
          </a:fontRef>
        </p:style>
      </p:cxnSp>
      <p:sp>
        <p:nvSpPr>
          <p:cNvPr id="10" name="Rounded Rectangular Callout 9"/>
          <p:cNvSpPr/>
          <p:nvPr/>
        </p:nvSpPr>
        <p:spPr>
          <a:xfrm>
            <a:off x="5279572" y="714356"/>
            <a:ext cx="3721553" cy="1333751"/>
          </a:xfrm>
          <a:prstGeom prst="wedgeRoundRectCallout">
            <a:avLst>
              <a:gd name="adj1" fmla="val -60035"/>
              <a:gd name="adj2" fmla="val -3330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b="1" dirty="0">
                <a:solidFill>
                  <a:srgbClr val="C00000"/>
                </a:solidFill>
                <a:latin typeface="Cambria" panose="02040503050406030204" pitchFamily="18" charset="0"/>
                <a:ea typeface="Cambria" panose="02040503050406030204" pitchFamily="18" charset="0"/>
              </a:rPr>
              <a:t>Requirement Changes</a:t>
            </a:r>
            <a:r>
              <a:rPr lang="en-US" sz="2200" dirty="0">
                <a:latin typeface="Cambria" panose="02040503050406030204" pitchFamily="18" charset="0"/>
                <a:ea typeface="Cambria" panose="02040503050406030204" pitchFamily="18" charset="0"/>
              </a:rPr>
              <a:t> can be </a:t>
            </a:r>
            <a:r>
              <a:rPr lang="en-US" sz="2200" b="1" dirty="0">
                <a:solidFill>
                  <a:srgbClr val="C00000"/>
                </a:solidFill>
                <a:latin typeface="Cambria" panose="02040503050406030204" pitchFamily="18" charset="0"/>
                <a:ea typeface="Cambria" panose="02040503050406030204" pitchFamily="18" charset="0"/>
              </a:rPr>
              <a:t>easily</a:t>
            </a:r>
            <a:r>
              <a:rPr lang="en-US" sz="2200" dirty="0">
                <a:solidFill>
                  <a:srgbClr val="C00000"/>
                </a:solidFill>
                <a:latin typeface="Cambria" panose="02040503050406030204" pitchFamily="18" charset="0"/>
                <a:ea typeface="Cambria" panose="02040503050406030204" pitchFamily="18" charset="0"/>
              </a:rPr>
              <a:t> </a:t>
            </a:r>
            <a:r>
              <a:rPr lang="en-US" sz="2200" b="1" dirty="0">
                <a:solidFill>
                  <a:srgbClr val="C00000"/>
                </a:solidFill>
                <a:latin typeface="Cambria" panose="02040503050406030204" pitchFamily="18" charset="0"/>
                <a:ea typeface="Cambria" panose="02040503050406030204" pitchFamily="18" charset="0"/>
              </a:rPr>
              <a:t>accommodated</a:t>
            </a:r>
            <a:r>
              <a:rPr lang="en-US" sz="2200" dirty="0">
                <a:solidFill>
                  <a:srgbClr val="C00000"/>
                </a:solidFill>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because software is very flexible.</a:t>
            </a:r>
          </a:p>
        </p:txBody>
      </p:sp>
      <p:sp>
        <p:nvSpPr>
          <p:cNvPr id="11" name="Content Placeholder 2"/>
          <p:cNvSpPr txBox="1">
            <a:spLocks/>
          </p:cNvSpPr>
          <p:nvPr/>
        </p:nvSpPr>
        <p:spPr>
          <a:xfrm>
            <a:off x="4931484" y="3000372"/>
            <a:ext cx="4069642" cy="2051568"/>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Cambria" panose="02040503050406030204" pitchFamily="18" charset="0"/>
                <a:ea typeface="Cambria" panose="02040503050406030204" pitchFamily="18" charset="0"/>
              </a:rPr>
              <a:t>It is true that software </a:t>
            </a:r>
            <a:r>
              <a:rPr lang="en-US" sz="2200" b="1" dirty="0">
                <a:latin typeface="Cambria" panose="02040503050406030204" pitchFamily="18" charset="0"/>
                <a:ea typeface="Cambria" panose="02040503050406030204" pitchFamily="18" charset="0"/>
              </a:rPr>
              <a:t>requirements change</a:t>
            </a:r>
            <a:r>
              <a:rPr lang="en-US" sz="2200" dirty="0">
                <a:latin typeface="Cambria" panose="02040503050406030204" pitchFamily="18" charset="0"/>
                <a:ea typeface="Cambria" panose="02040503050406030204" pitchFamily="18" charset="0"/>
              </a:rPr>
              <a:t>, but the </a:t>
            </a:r>
            <a:r>
              <a:rPr lang="en-US" sz="2200" b="1" dirty="0">
                <a:latin typeface="Cambria" panose="02040503050406030204" pitchFamily="18" charset="0"/>
                <a:ea typeface="Cambria" panose="02040503050406030204" pitchFamily="18" charset="0"/>
              </a:rPr>
              <a:t>impact</a:t>
            </a:r>
            <a:r>
              <a:rPr lang="en-US" sz="2200" dirty="0">
                <a:latin typeface="Cambria" panose="02040503050406030204" pitchFamily="18" charset="0"/>
                <a:ea typeface="Cambria" panose="02040503050406030204" pitchFamily="18" charset="0"/>
              </a:rPr>
              <a:t> of change </a:t>
            </a:r>
            <a:r>
              <a:rPr lang="en-US" sz="2200" b="1" dirty="0">
                <a:latin typeface="Cambria" panose="02040503050406030204" pitchFamily="18" charset="0"/>
                <a:ea typeface="Cambria" panose="02040503050406030204" pitchFamily="18" charset="0"/>
              </a:rPr>
              <a:t>varies with the time</a:t>
            </a:r>
            <a:r>
              <a:rPr lang="en-US" sz="2200" dirty="0">
                <a:latin typeface="Cambria" panose="02040503050406030204" pitchFamily="18" charset="0"/>
                <a:ea typeface="Cambria" panose="02040503050406030204" pitchFamily="18" charset="0"/>
              </a:rPr>
              <a:t> at which it is </a:t>
            </a:r>
            <a:r>
              <a:rPr lang="en-US" sz="2200" dirty="0" smtClean="0">
                <a:latin typeface="Cambria" panose="02040503050406030204" pitchFamily="18" charset="0"/>
                <a:ea typeface="Cambria" panose="02040503050406030204" pitchFamily="18" charset="0"/>
              </a:rPr>
              <a:t>introduced.</a:t>
            </a:r>
          </a:p>
          <a:p>
            <a:r>
              <a:rPr lang="en-US" sz="2200" dirty="0" smtClean="0">
                <a:latin typeface="Cambria" panose="02040503050406030204" pitchFamily="18" charset="0"/>
                <a:ea typeface="Cambria" panose="02040503050406030204" pitchFamily="18" charset="0"/>
              </a:rPr>
              <a:t>When </a:t>
            </a:r>
            <a:r>
              <a:rPr lang="en-US" sz="2200" dirty="0">
                <a:latin typeface="Cambria" panose="02040503050406030204" pitchFamily="18" charset="0"/>
                <a:ea typeface="Cambria" panose="02040503050406030204" pitchFamily="18" charset="0"/>
              </a:rPr>
              <a:t>requirements changes are requested early the cost impact is relatively small. </a:t>
            </a:r>
          </a:p>
        </p:txBody>
      </p:sp>
      <p:sp>
        <p:nvSpPr>
          <p:cNvPr id="12" name="Rectangle 11"/>
          <p:cNvSpPr/>
          <p:nvPr/>
        </p:nvSpPr>
        <p:spPr>
          <a:xfrm>
            <a:off x="7182682" y="2149712"/>
            <a:ext cx="1818444"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smtClean="0">
                <a:solidFill>
                  <a:schemeClr val="bg1"/>
                </a:solidFill>
              </a:rPr>
              <a:t>Reality</a:t>
            </a:r>
            <a:endParaRPr lang="en-US" sz="2400" b="1" dirty="0">
              <a:solidFill>
                <a:schemeClr val="bg1"/>
              </a:solidFill>
            </a:endParaRPr>
          </a:p>
        </p:txBody>
      </p:sp>
      <p:cxnSp>
        <p:nvCxnSpPr>
          <p:cNvPr id="13" name="Straight Connector 12"/>
          <p:cNvCxnSpPr/>
          <p:nvPr/>
        </p:nvCxnSpPr>
        <p:spPr>
          <a:xfrm>
            <a:off x="4931483" y="2611595"/>
            <a:ext cx="3242325"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9" name="Straight Connector 18"/>
          <p:cNvCxnSpPr/>
          <p:nvPr/>
        </p:nvCxnSpPr>
        <p:spPr>
          <a:xfrm>
            <a:off x="4590963" y="2144616"/>
            <a:ext cx="39038" cy="4460095"/>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7472" y="791832"/>
            <a:ext cx="826285" cy="1101713"/>
          </a:xfrm>
          <a:prstGeom prst="rect">
            <a:avLst/>
          </a:prstGeom>
        </p:spPr>
      </p:pic>
    </p:spTree>
    <p:extLst>
      <p:ext uri="{BB962C8B-B14F-4D97-AF65-F5344CB8AC3E}">
        <p14:creationId xmlns:p14="http://schemas.microsoft.com/office/powerpoint/2010/main" val="276536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22" presetClass="entr" presetSubtype="8"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up)">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22" presetClass="entr" presetSubtype="2"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righ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bldP spid="7" grpId="0" animBg="1"/>
      <p:bldP spid="10" grpId="0" animBg="1"/>
      <p:bldP spid="11" grpId="0"/>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Practitioner's (Developer) </a:t>
            </a:r>
            <a:r>
              <a:rPr lang="en-US" dirty="0" smtClean="0"/>
              <a:t>myth – 1 &amp; 2</a:t>
            </a:r>
            <a:endParaRPr lang="en-US" dirty="0"/>
          </a:p>
        </p:txBody>
      </p:sp>
      <p:sp>
        <p:nvSpPr>
          <p:cNvPr id="4" name="Rounded Rectangular Callout 3"/>
          <p:cNvSpPr/>
          <p:nvPr/>
        </p:nvSpPr>
        <p:spPr>
          <a:xfrm>
            <a:off x="121444" y="893714"/>
            <a:ext cx="3635320" cy="1045863"/>
          </a:xfrm>
          <a:prstGeom prst="wedgeRoundRectCallout">
            <a:avLst>
              <a:gd name="adj1" fmla="val 67389"/>
              <a:gd name="adj2" fmla="val -1350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b="1" dirty="0">
                <a:solidFill>
                  <a:srgbClr val="C00000"/>
                </a:solidFill>
                <a:latin typeface="Cambria" panose="02040503050406030204" pitchFamily="18" charset="0"/>
                <a:ea typeface="Cambria" panose="02040503050406030204" pitchFamily="18" charset="0"/>
              </a:rPr>
              <a:t>Once</a:t>
            </a:r>
            <a:r>
              <a:rPr lang="en-US" sz="2200" dirty="0">
                <a:solidFill>
                  <a:srgbClr val="C00000"/>
                </a:solidFill>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we </a:t>
            </a:r>
            <a:r>
              <a:rPr lang="en-US" sz="2200" b="1" dirty="0">
                <a:solidFill>
                  <a:srgbClr val="C00000"/>
                </a:solidFill>
                <a:latin typeface="Cambria" panose="02040503050406030204" pitchFamily="18" charset="0"/>
                <a:ea typeface="Cambria" panose="02040503050406030204" pitchFamily="18" charset="0"/>
              </a:rPr>
              <a:t>write</a:t>
            </a:r>
            <a:r>
              <a:rPr lang="en-US" sz="2200" dirty="0">
                <a:latin typeface="Cambria" panose="02040503050406030204" pitchFamily="18" charset="0"/>
                <a:ea typeface="Cambria" panose="02040503050406030204" pitchFamily="18" charset="0"/>
              </a:rPr>
              <a:t> the </a:t>
            </a:r>
            <a:r>
              <a:rPr lang="en-US" sz="2200" b="1" dirty="0">
                <a:solidFill>
                  <a:srgbClr val="C00000"/>
                </a:solidFill>
                <a:latin typeface="Cambria" panose="02040503050406030204" pitchFamily="18" charset="0"/>
                <a:ea typeface="Cambria" panose="02040503050406030204" pitchFamily="18" charset="0"/>
              </a:rPr>
              <a:t>program</a:t>
            </a:r>
            <a:r>
              <a:rPr lang="en-US" sz="2200" dirty="0">
                <a:latin typeface="Cambria" panose="02040503050406030204" pitchFamily="18" charset="0"/>
                <a:ea typeface="Cambria" panose="02040503050406030204" pitchFamily="18" charset="0"/>
              </a:rPr>
              <a:t>, our </a:t>
            </a:r>
            <a:r>
              <a:rPr lang="en-US" sz="2200" b="1" dirty="0">
                <a:solidFill>
                  <a:srgbClr val="C00000"/>
                </a:solidFill>
                <a:latin typeface="Cambria" panose="02040503050406030204" pitchFamily="18" charset="0"/>
                <a:ea typeface="Cambria" panose="02040503050406030204" pitchFamily="18" charset="0"/>
              </a:rPr>
              <a:t>job is done</a:t>
            </a:r>
            <a:r>
              <a:rPr lang="en-US" sz="2200" dirty="0">
                <a:latin typeface="Cambria" panose="02040503050406030204" pitchFamily="18" charset="0"/>
                <a:ea typeface="Cambria" panose="02040503050406030204" pitchFamily="18" charset="0"/>
              </a:rPr>
              <a:t>. </a:t>
            </a:r>
          </a:p>
        </p:txBody>
      </p:sp>
      <p:sp>
        <p:nvSpPr>
          <p:cNvPr id="5" name="Content Placeholder 2"/>
          <p:cNvSpPr>
            <a:spLocks noGrp="1"/>
          </p:cNvSpPr>
          <p:nvPr>
            <p:ph idx="1"/>
          </p:nvPr>
        </p:nvSpPr>
        <p:spPr>
          <a:xfrm>
            <a:off x="121444" y="2975760"/>
            <a:ext cx="4330295" cy="3693600"/>
          </a:xfrm>
        </p:spPr>
        <p:txBody>
          <a:bodyPr/>
          <a:lstStyle/>
          <a:p>
            <a:r>
              <a:rPr lang="en-US" sz="2200" dirty="0">
                <a:latin typeface="Cambria" panose="02040503050406030204" pitchFamily="18" charset="0"/>
                <a:ea typeface="Cambria" panose="02040503050406030204" pitchFamily="18" charset="0"/>
              </a:rPr>
              <a:t>Experts say "</a:t>
            </a:r>
            <a:r>
              <a:rPr lang="en-US" sz="2200" b="1" dirty="0">
                <a:latin typeface="Cambria" panose="02040503050406030204" pitchFamily="18" charset="0"/>
                <a:ea typeface="Cambria" panose="02040503050406030204" pitchFamily="18" charset="0"/>
              </a:rPr>
              <a:t>the sooner you begin 'writing code', the longer it will take you to get done.</a:t>
            </a:r>
            <a:r>
              <a:rPr lang="en-US" sz="2200" dirty="0">
                <a:latin typeface="Cambria" panose="02040503050406030204" pitchFamily="18" charset="0"/>
                <a:ea typeface="Cambria" panose="02040503050406030204" pitchFamily="18" charset="0"/>
              </a:rPr>
              <a:t>" </a:t>
            </a:r>
          </a:p>
          <a:p>
            <a:r>
              <a:rPr lang="en-US" sz="2200" dirty="0">
                <a:latin typeface="Cambria" panose="02040503050406030204" pitchFamily="18" charset="0"/>
                <a:ea typeface="Cambria" panose="02040503050406030204" pitchFamily="18" charset="0"/>
              </a:rPr>
              <a:t>Industry data indicates that 60 to </a:t>
            </a:r>
            <a:r>
              <a:rPr lang="en-US" sz="2200" dirty="0" smtClean="0">
                <a:latin typeface="Cambria" panose="02040503050406030204" pitchFamily="18" charset="0"/>
                <a:ea typeface="Cambria" panose="02040503050406030204" pitchFamily="18" charset="0"/>
              </a:rPr>
              <a:t>80% </a:t>
            </a:r>
            <a:r>
              <a:rPr lang="en-US" sz="2200" dirty="0">
                <a:latin typeface="Cambria" panose="02040503050406030204" pitchFamily="18" charset="0"/>
                <a:ea typeface="Cambria" panose="02040503050406030204" pitchFamily="18" charset="0"/>
              </a:rPr>
              <a:t>effort expended on software will be after it is delivered to the customer for the first time. </a:t>
            </a:r>
          </a:p>
        </p:txBody>
      </p:sp>
      <p:sp>
        <p:nvSpPr>
          <p:cNvPr id="6" name="Rectangle 5"/>
          <p:cNvSpPr/>
          <p:nvPr/>
        </p:nvSpPr>
        <p:spPr>
          <a:xfrm>
            <a:off x="121444" y="2149712"/>
            <a:ext cx="156196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smtClean="0">
                <a:solidFill>
                  <a:schemeClr val="bg1"/>
                </a:solidFill>
              </a:rPr>
              <a:t>Reality</a:t>
            </a:r>
            <a:endParaRPr lang="en-US" sz="2400" b="1" dirty="0">
              <a:solidFill>
                <a:schemeClr val="bg1"/>
              </a:solidFill>
            </a:endParaRPr>
          </a:p>
        </p:txBody>
      </p:sp>
      <p:cxnSp>
        <p:nvCxnSpPr>
          <p:cNvPr id="7" name="Straight Connector 6"/>
          <p:cNvCxnSpPr/>
          <p:nvPr/>
        </p:nvCxnSpPr>
        <p:spPr>
          <a:xfrm>
            <a:off x="942975" y="2611376"/>
            <a:ext cx="3508764"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Rounded Rectangular Callout 7"/>
          <p:cNvSpPr/>
          <p:nvPr/>
        </p:nvSpPr>
        <p:spPr>
          <a:xfrm>
            <a:off x="5279572" y="893714"/>
            <a:ext cx="3721553" cy="1045863"/>
          </a:xfrm>
          <a:prstGeom prst="wedgeRoundRectCallout">
            <a:avLst>
              <a:gd name="adj1" fmla="val -63135"/>
              <a:gd name="adj2" fmla="val -2672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latin typeface="Cambria" panose="02040503050406030204" pitchFamily="18" charset="0"/>
                <a:ea typeface="Cambria" panose="02040503050406030204" pitchFamily="18" charset="0"/>
              </a:rPr>
              <a:t>I</a:t>
            </a:r>
            <a:r>
              <a:rPr lang="en-US" sz="2200" b="1" dirty="0">
                <a:solidFill>
                  <a:srgbClr val="C00000"/>
                </a:solidFill>
                <a:latin typeface="Cambria" panose="02040503050406030204" pitchFamily="18" charset="0"/>
                <a:ea typeface="Cambria" panose="02040503050406030204" pitchFamily="18" charset="0"/>
              </a:rPr>
              <a:t> can’t </a:t>
            </a:r>
            <a:r>
              <a:rPr lang="en-US" sz="2200" dirty="0">
                <a:latin typeface="Cambria" panose="02040503050406030204" pitchFamily="18" charset="0"/>
                <a:ea typeface="Cambria" panose="02040503050406030204" pitchFamily="18" charset="0"/>
              </a:rPr>
              <a:t>access </a:t>
            </a:r>
            <a:r>
              <a:rPr lang="en-US" sz="2200" b="1" dirty="0">
                <a:solidFill>
                  <a:srgbClr val="C00000"/>
                </a:solidFill>
                <a:latin typeface="Cambria" panose="02040503050406030204" pitchFamily="18" charset="0"/>
                <a:ea typeface="Cambria" panose="02040503050406030204" pitchFamily="18" charset="0"/>
              </a:rPr>
              <a:t>quality</a:t>
            </a:r>
            <a:r>
              <a:rPr lang="en-US" sz="2200" dirty="0">
                <a:solidFill>
                  <a:srgbClr val="C00000"/>
                </a:solidFill>
                <a:latin typeface="Cambria" panose="02040503050406030204" pitchFamily="18" charset="0"/>
                <a:ea typeface="Cambria" panose="02040503050406030204" pitchFamily="18" charset="0"/>
              </a:rPr>
              <a:t> </a:t>
            </a:r>
            <a:r>
              <a:rPr lang="en-US" sz="2200" b="1" dirty="0">
                <a:solidFill>
                  <a:srgbClr val="C00000"/>
                </a:solidFill>
                <a:latin typeface="Cambria" panose="02040503050406030204" pitchFamily="18" charset="0"/>
                <a:ea typeface="Cambria" panose="02040503050406030204" pitchFamily="18" charset="0"/>
              </a:rPr>
              <a:t>until</a:t>
            </a:r>
            <a:r>
              <a:rPr lang="en-US" sz="2200" dirty="0">
                <a:solidFill>
                  <a:srgbClr val="C00000"/>
                </a:solidFill>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it is </a:t>
            </a:r>
            <a:r>
              <a:rPr lang="en-US" sz="2200" b="1" dirty="0">
                <a:solidFill>
                  <a:srgbClr val="C00000"/>
                </a:solidFill>
                <a:latin typeface="Cambria" panose="02040503050406030204" pitchFamily="18" charset="0"/>
                <a:ea typeface="Cambria" panose="02040503050406030204" pitchFamily="18" charset="0"/>
              </a:rPr>
              <a:t>running</a:t>
            </a:r>
            <a:r>
              <a:rPr lang="en-US" sz="2200" dirty="0">
                <a:latin typeface="Cambria" panose="02040503050406030204" pitchFamily="18" charset="0"/>
                <a:ea typeface="Cambria" panose="02040503050406030204" pitchFamily="18" charset="0"/>
              </a:rPr>
              <a:t>.</a:t>
            </a:r>
          </a:p>
        </p:txBody>
      </p:sp>
      <p:sp>
        <p:nvSpPr>
          <p:cNvPr id="9" name="Content Placeholder 2"/>
          <p:cNvSpPr txBox="1">
            <a:spLocks/>
          </p:cNvSpPr>
          <p:nvPr/>
        </p:nvSpPr>
        <p:spPr>
          <a:xfrm>
            <a:off x="4931484" y="2765940"/>
            <a:ext cx="4069642" cy="228600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Cambria" panose="02040503050406030204" pitchFamily="18" charset="0"/>
                <a:ea typeface="Cambria" panose="02040503050406030204" pitchFamily="18" charset="0"/>
              </a:rPr>
              <a:t>One of the most effective software </a:t>
            </a:r>
            <a:r>
              <a:rPr lang="en-US" sz="2200" b="1" dirty="0">
                <a:latin typeface="Cambria" panose="02040503050406030204" pitchFamily="18" charset="0"/>
                <a:ea typeface="Cambria" panose="02040503050406030204" pitchFamily="18" charset="0"/>
              </a:rPr>
              <a:t>quality assurance mechanisms </a:t>
            </a:r>
            <a:r>
              <a:rPr lang="en-US" sz="2200" dirty="0">
                <a:latin typeface="Cambria" panose="02040503050406030204" pitchFamily="18" charset="0"/>
                <a:ea typeface="Cambria" panose="02040503050406030204" pitchFamily="18" charset="0"/>
              </a:rPr>
              <a:t>can be </a:t>
            </a:r>
            <a:r>
              <a:rPr lang="en-US" sz="2200" b="1" dirty="0">
                <a:latin typeface="Cambria" panose="02040503050406030204" pitchFamily="18" charset="0"/>
                <a:ea typeface="Cambria" panose="02040503050406030204" pitchFamily="18" charset="0"/>
              </a:rPr>
              <a:t>applied from</a:t>
            </a:r>
            <a:r>
              <a:rPr lang="en-US" sz="2200" dirty="0">
                <a:latin typeface="Cambria" panose="02040503050406030204" pitchFamily="18" charset="0"/>
                <a:ea typeface="Cambria" panose="02040503050406030204" pitchFamily="18" charset="0"/>
              </a:rPr>
              <a:t> the </a:t>
            </a:r>
            <a:r>
              <a:rPr lang="en-US" sz="2200" b="1" dirty="0">
                <a:latin typeface="Cambria" panose="02040503050406030204" pitchFamily="18" charset="0"/>
                <a:ea typeface="Cambria" panose="02040503050406030204" pitchFamily="18" charset="0"/>
              </a:rPr>
              <a:t>beginning</a:t>
            </a:r>
            <a:r>
              <a:rPr lang="en-US" sz="2200" dirty="0">
                <a:latin typeface="Cambria" panose="02040503050406030204" pitchFamily="18" charset="0"/>
                <a:ea typeface="Cambria" panose="02040503050406030204" pitchFamily="18" charset="0"/>
              </a:rPr>
              <a:t> of a project - </a:t>
            </a:r>
            <a:r>
              <a:rPr lang="en-US" sz="2200" b="1" dirty="0">
                <a:latin typeface="Cambria" panose="02040503050406030204" pitchFamily="18" charset="0"/>
                <a:ea typeface="Cambria" panose="02040503050406030204" pitchFamily="18" charset="0"/>
              </a:rPr>
              <a:t>the technical review</a:t>
            </a:r>
            <a:r>
              <a:rPr lang="en-US" sz="2200" dirty="0">
                <a:latin typeface="Cambria" panose="02040503050406030204" pitchFamily="18" charset="0"/>
                <a:ea typeface="Cambria" panose="02040503050406030204" pitchFamily="18" charset="0"/>
              </a:rPr>
              <a:t>. </a:t>
            </a:r>
          </a:p>
          <a:p>
            <a:r>
              <a:rPr lang="en-US" sz="2200" dirty="0">
                <a:latin typeface="Cambria" panose="02040503050406030204" pitchFamily="18" charset="0"/>
                <a:ea typeface="Cambria" panose="02040503050406030204" pitchFamily="18" charset="0"/>
              </a:rPr>
              <a:t>Software reviews are more effective “quality filter” than testing for finding software defects. </a:t>
            </a:r>
          </a:p>
        </p:txBody>
      </p:sp>
      <p:sp>
        <p:nvSpPr>
          <p:cNvPr id="10" name="Rectangle 9"/>
          <p:cNvSpPr/>
          <p:nvPr/>
        </p:nvSpPr>
        <p:spPr>
          <a:xfrm>
            <a:off x="7596336" y="2149712"/>
            <a:ext cx="1404789"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smtClean="0">
                <a:solidFill>
                  <a:schemeClr val="bg1"/>
                </a:solidFill>
              </a:rPr>
              <a:t>Reality</a:t>
            </a:r>
            <a:endParaRPr lang="en-US" sz="2400" b="1" dirty="0">
              <a:solidFill>
                <a:schemeClr val="bg1"/>
              </a:solidFill>
            </a:endParaRPr>
          </a:p>
        </p:txBody>
      </p:sp>
      <p:cxnSp>
        <p:nvCxnSpPr>
          <p:cNvPr id="11" name="Straight Connector 10"/>
          <p:cNvCxnSpPr/>
          <p:nvPr/>
        </p:nvCxnSpPr>
        <p:spPr>
          <a:xfrm>
            <a:off x="4931483" y="2611595"/>
            <a:ext cx="3242325" cy="0"/>
          </a:xfrm>
          <a:prstGeom prst="line">
            <a:avLst/>
          </a:prstGeom>
        </p:spPr>
        <p:style>
          <a:lnRef idx="2">
            <a:schemeClr val="accent6"/>
          </a:lnRef>
          <a:fillRef idx="0">
            <a:schemeClr val="accent6"/>
          </a:fillRef>
          <a:effectRef idx="1">
            <a:schemeClr val="accent6"/>
          </a:effectRef>
          <a:fontRef idx="minor">
            <a:schemeClr val="tx1"/>
          </a:fontRef>
        </p:style>
      </p:cxn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3775" y="863194"/>
            <a:ext cx="916145" cy="1221526"/>
          </a:xfrm>
          <a:prstGeom prst="rect">
            <a:avLst/>
          </a:prstGeom>
        </p:spPr>
      </p:pic>
      <p:cxnSp>
        <p:nvCxnSpPr>
          <p:cNvPr id="15" name="Straight Connector 14"/>
          <p:cNvCxnSpPr/>
          <p:nvPr/>
        </p:nvCxnSpPr>
        <p:spPr>
          <a:xfrm>
            <a:off x="4620355" y="2143108"/>
            <a:ext cx="39038" cy="4460095"/>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43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22" presetClass="entr" presetSubtype="8"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22" presetClass="entr" presetSubtype="2"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righ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p:bldP spid="6" grpId="0" animBg="1"/>
      <p:bldP spid="8" grpId="0" animBg="1"/>
      <p:bldP spid="9" grpId="0"/>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Practitioner's (Developer) </a:t>
            </a:r>
            <a:r>
              <a:rPr lang="en-US" dirty="0" smtClean="0"/>
              <a:t>myth – 3 &amp; 4</a:t>
            </a:r>
            <a:endParaRPr lang="en-US" dirty="0"/>
          </a:p>
        </p:txBody>
      </p:sp>
      <p:sp>
        <p:nvSpPr>
          <p:cNvPr id="4" name="Rounded Rectangular Callout 3"/>
          <p:cNvSpPr/>
          <p:nvPr/>
        </p:nvSpPr>
        <p:spPr>
          <a:xfrm>
            <a:off x="121444" y="893714"/>
            <a:ext cx="3635320" cy="1045863"/>
          </a:xfrm>
          <a:prstGeom prst="wedgeRoundRectCallout">
            <a:avLst>
              <a:gd name="adj1" fmla="val 67389"/>
              <a:gd name="adj2" fmla="val -1350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latin typeface="Cambria" panose="02040503050406030204" pitchFamily="18" charset="0"/>
                <a:ea typeface="Cambria" panose="02040503050406030204" pitchFamily="18" charset="0"/>
              </a:rPr>
              <a:t>Working </a:t>
            </a:r>
            <a:r>
              <a:rPr lang="en-US" sz="2200" b="1" dirty="0">
                <a:solidFill>
                  <a:srgbClr val="C00000"/>
                </a:solidFill>
                <a:latin typeface="Cambria" panose="02040503050406030204" pitchFamily="18" charset="0"/>
                <a:ea typeface="Cambria" panose="02040503050406030204" pitchFamily="18" charset="0"/>
              </a:rPr>
              <a:t>program</a:t>
            </a:r>
            <a:r>
              <a:rPr lang="en-US" sz="2200" dirty="0">
                <a:solidFill>
                  <a:srgbClr val="C00000"/>
                </a:solidFill>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is the </a:t>
            </a:r>
            <a:r>
              <a:rPr lang="en-US" sz="2200" b="1" dirty="0">
                <a:solidFill>
                  <a:srgbClr val="C00000"/>
                </a:solidFill>
                <a:latin typeface="Cambria" panose="02040503050406030204" pitchFamily="18" charset="0"/>
                <a:ea typeface="Cambria" panose="02040503050406030204" pitchFamily="18" charset="0"/>
              </a:rPr>
              <a:t>only</a:t>
            </a:r>
            <a:r>
              <a:rPr lang="en-US" sz="2200" dirty="0">
                <a:solidFill>
                  <a:srgbClr val="C00000"/>
                </a:solidFill>
                <a:latin typeface="Cambria" panose="02040503050406030204" pitchFamily="18" charset="0"/>
                <a:ea typeface="Cambria" panose="02040503050406030204" pitchFamily="18" charset="0"/>
              </a:rPr>
              <a:t> </a:t>
            </a:r>
            <a:r>
              <a:rPr lang="en-US" sz="2200" b="1" dirty="0">
                <a:solidFill>
                  <a:srgbClr val="C00000"/>
                </a:solidFill>
                <a:latin typeface="Cambria" panose="02040503050406030204" pitchFamily="18" charset="0"/>
                <a:ea typeface="Cambria" panose="02040503050406030204" pitchFamily="18" charset="0"/>
              </a:rPr>
              <a:t>deliverable</a:t>
            </a:r>
            <a:r>
              <a:rPr lang="en-US" sz="2200" dirty="0">
                <a:solidFill>
                  <a:srgbClr val="C00000"/>
                </a:solidFill>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work </a:t>
            </a:r>
            <a:r>
              <a:rPr lang="en-US" sz="2200" b="1" dirty="0">
                <a:solidFill>
                  <a:srgbClr val="C00000"/>
                </a:solidFill>
                <a:latin typeface="Cambria" panose="02040503050406030204" pitchFamily="18" charset="0"/>
                <a:ea typeface="Cambria" panose="02040503050406030204" pitchFamily="18" charset="0"/>
              </a:rPr>
              <a:t>product</a:t>
            </a:r>
            <a:r>
              <a:rPr lang="en-US" sz="2200" dirty="0">
                <a:latin typeface="Cambria" panose="02040503050406030204" pitchFamily="18" charset="0"/>
                <a:ea typeface="Cambria" panose="02040503050406030204" pitchFamily="18" charset="0"/>
              </a:rPr>
              <a:t>.</a:t>
            </a:r>
          </a:p>
        </p:txBody>
      </p:sp>
      <p:sp>
        <p:nvSpPr>
          <p:cNvPr id="5" name="Content Placeholder 2"/>
          <p:cNvSpPr>
            <a:spLocks noGrp="1"/>
          </p:cNvSpPr>
          <p:nvPr>
            <p:ph idx="1"/>
          </p:nvPr>
        </p:nvSpPr>
        <p:spPr>
          <a:xfrm>
            <a:off x="121444" y="2928934"/>
            <a:ext cx="4330295" cy="3530606"/>
          </a:xfrm>
        </p:spPr>
        <p:txBody>
          <a:bodyPr/>
          <a:lstStyle/>
          <a:p>
            <a:r>
              <a:rPr lang="en-US" sz="2200" b="1" dirty="0">
                <a:latin typeface="Cambria" panose="02040503050406030204" pitchFamily="18" charset="0"/>
                <a:ea typeface="Cambria" panose="02040503050406030204" pitchFamily="18" charset="0"/>
              </a:rPr>
              <a:t>A working program </a:t>
            </a:r>
            <a:r>
              <a:rPr lang="en-US" sz="2200" dirty="0">
                <a:latin typeface="Cambria" panose="02040503050406030204" pitchFamily="18" charset="0"/>
                <a:ea typeface="Cambria" panose="02040503050406030204" pitchFamily="18" charset="0"/>
              </a:rPr>
              <a:t>is only one </a:t>
            </a:r>
            <a:r>
              <a:rPr lang="en-US" sz="2200" b="1" dirty="0">
                <a:latin typeface="Cambria" panose="02040503050406030204" pitchFamily="18" charset="0"/>
                <a:ea typeface="Cambria" panose="02040503050406030204" pitchFamily="18" charset="0"/>
              </a:rPr>
              <a:t>part of </a:t>
            </a:r>
            <a:r>
              <a:rPr lang="en-US" sz="2200" dirty="0">
                <a:latin typeface="Cambria" panose="02040503050406030204" pitchFamily="18" charset="0"/>
                <a:ea typeface="Cambria" panose="02040503050406030204" pitchFamily="18" charset="0"/>
              </a:rPr>
              <a:t>a </a:t>
            </a:r>
            <a:r>
              <a:rPr lang="en-US" sz="2200" b="1" dirty="0">
                <a:latin typeface="Cambria" panose="02040503050406030204" pitchFamily="18" charset="0"/>
                <a:ea typeface="Cambria" panose="02040503050406030204" pitchFamily="18" charset="0"/>
              </a:rPr>
              <a:t>software configuration</a:t>
            </a:r>
            <a:r>
              <a:rPr lang="en-US" sz="2200" dirty="0">
                <a:latin typeface="Cambria" panose="02040503050406030204" pitchFamily="18" charset="0"/>
                <a:ea typeface="Cambria" panose="02040503050406030204" pitchFamily="18" charset="0"/>
              </a:rPr>
              <a:t>. </a:t>
            </a:r>
          </a:p>
          <a:p>
            <a:r>
              <a:rPr lang="en-US" sz="2200" dirty="0">
                <a:latin typeface="Cambria" panose="02040503050406030204" pitchFamily="18" charset="0"/>
                <a:ea typeface="Cambria" panose="02040503050406030204" pitchFamily="18" charset="0"/>
              </a:rPr>
              <a:t>A variety of work products (e.g., </a:t>
            </a:r>
            <a:r>
              <a:rPr lang="en-US" sz="2200" b="1" dirty="0">
                <a:latin typeface="Cambria" panose="02040503050406030204" pitchFamily="18" charset="0"/>
                <a:ea typeface="Cambria" panose="02040503050406030204" pitchFamily="18" charset="0"/>
              </a:rPr>
              <a:t>models, documents, plans</a:t>
            </a:r>
            <a:r>
              <a:rPr lang="en-US" sz="2200" dirty="0">
                <a:latin typeface="Cambria" panose="02040503050406030204" pitchFamily="18" charset="0"/>
                <a:ea typeface="Cambria" panose="02040503050406030204" pitchFamily="18" charset="0"/>
              </a:rPr>
              <a:t>) provide a foundation for successful engineering and, more important, guidance for software support. </a:t>
            </a:r>
          </a:p>
        </p:txBody>
      </p:sp>
      <p:sp>
        <p:nvSpPr>
          <p:cNvPr id="6" name="Rectangle 5"/>
          <p:cNvSpPr/>
          <p:nvPr/>
        </p:nvSpPr>
        <p:spPr>
          <a:xfrm>
            <a:off x="121444" y="2149712"/>
            <a:ext cx="142622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smtClean="0">
                <a:solidFill>
                  <a:schemeClr val="bg1"/>
                </a:solidFill>
              </a:rPr>
              <a:t>Reality</a:t>
            </a:r>
            <a:endParaRPr lang="en-US" sz="2400" b="1" dirty="0">
              <a:solidFill>
                <a:schemeClr val="bg1"/>
              </a:solidFill>
            </a:endParaRPr>
          </a:p>
        </p:txBody>
      </p:sp>
      <p:cxnSp>
        <p:nvCxnSpPr>
          <p:cNvPr id="7" name="Straight Connector 6"/>
          <p:cNvCxnSpPr/>
          <p:nvPr/>
        </p:nvCxnSpPr>
        <p:spPr>
          <a:xfrm>
            <a:off x="942975" y="2611376"/>
            <a:ext cx="3508764"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Rounded Rectangular Callout 7"/>
          <p:cNvSpPr/>
          <p:nvPr/>
        </p:nvSpPr>
        <p:spPr>
          <a:xfrm>
            <a:off x="5279572" y="893714"/>
            <a:ext cx="3721553" cy="1045863"/>
          </a:xfrm>
          <a:prstGeom prst="wedgeRoundRectCallout">
            <a:avLst>
              <a:gd name="adj1" fmla="val -63135"/>
              <a:gd name="adj2" fmla="val -2672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b="1" dirty="0">
                <a:solidFill>
                  <a:srgbClr val="C00000"/>
                </a:solidFill>
                <a:latin typeface="Cambria" panose="02040503050406030204" pitchFamily="18" charset="0"/>
                <a:ea typeface="Cambria" panose="02040503050406030204" pitchFamily="18" charset="0"/>
              </a:rPr>
              <a:t>Software engineering</a:t>
            </a:r>
            <a:r>
              <a:rPr lang="en-US" sz="2200" dirty="0">
                <a:latin typeface="Cambria" panose="02040503050406030204" pitchFamily="18" charset="0"/>
                <a:ea typeface="Cambria" panose="02040503050406030204" pitchFamily="18" charset="0"/>
              </a:rPr>
              <a:t> is about </a:t>
            </a:r>
            <a:r>
              <a:rPr lang="en-US" sz="2200" b="1" dirty="0">
                <a:solidFill>
                  <a:srgbClr val="C00000"/>
                </a:solidFill>
                <a:latin typeface="Cambria" panose="02040503050406030204" pitchFamily="18" charset="0"/>
                <a:ea typeface="Cambria" panose="02040503050406030204" pitchFamily="18" charset="0"/>
              </a:rPr>
              <a:t>unnecessary</a:t>
            </a:r>
            <a:r>
              <a:rPr lang="en-US" sz="2200" dirty="0">
                <a:solidFill>
                  <a:srgbClr val="C00000"/>
                </a:solidFill>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documentation.</a:t>
            </a:r>
          </a:p>
        </p:txBody>
      </p:sp>
      <p:sp>
        <p:nvSpPr>
          <p:cNvPr id="9" name="Content Placeholder 2"/>
          <p:cNvSpPr txBox="1">
            <a:spLocks/>
          </p:cNvSpPr>
          <p:nvPr/>
        </p:nvSpPr>
        <p:spPr>
          <a:xfrm>
            <a:off x="4931484" y="2928934"/>
            <a:ext cx="4069642" cy="2123006"/>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Cambria" panose="02040503050406030204" pitchFamily="18" charset="0"/>
                <a:ea typeface="Cambria" panose="02040503050406030204" pitchFamily="18" charset="0"/>
              </a:rPr>
              <a:t>Software engineering is not about creating documents. It is about </a:t>
            </a:r>
            <a:r>
              <a:rPr lang="en-US" sz="2200" b="1" dirty="0">
                <a:latin typeface="Cambria" panose="02040503050406030204" pitchFamily="18" charset="0"/>
                <a:ea typeface="Cambria" panose="02040503050406030204" pitchFamily="18" charset="0"/>
              </a:rPr>
              <a:t>creating a quality product</a:t>
            </a:r>
            <a:r>
              <a:rPr lang="en-US" sz="2200" dirty="0">
                <a:latin typeface="Cambria" panose="02040503050406030204" pitchFamily="18" charset="0"/>
                <a:ea typeface="Cambria" panose="02040503050406030204" pitchFamily="18" charset="0"/>
              </a:rPr>
              <a:t>. </a:t>
            </a:r>
          </a:p>
          <a:p>
            <a:r>
              <a:rPr lang="en-US" sz="2200" dirty="0">
                <a:latin typeface="Cambria" panose="02040503050406030204" pitchFamily="18" charset="0"/>
                <a:ea typeface="Cambria" panose="02040503050406030204" pitchFamily="18" charset="0"/>
              </a:rPr>
              <a:t>Better quality leads to reduced rework. And reduced rework results in faster delivery times. </a:t>
            </a:r>
          </a:p>
        </p:txBody>
      </p:sp>
      <p:sp>
        <p:nvSpPr>
          <p:cNvPr id="10" name="Rectangle 9"/>
          <p:cNvSpPr/>
          <p:nvPr/>
        </p:nvSpPr>
        <p:spPr>
          <a:xfrm>
            <a:off x="7495038" y="2149712"/>
            <a:ext cx="1506087"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smtClean="0">
                <a:solidFill>
                  <a:schemeClr val="bg1"/>
                </a:solidFill>
              </a:rPr>
              <a:t>Reality</a:t>
            </a:r>
            <a:endParaRPr lang="en-US" sz="2400" b="1" dirty="0">
              <a:solidFill>
                <a:schemeClr val="bg1"/>
              </a:solidFill>
            </a:endParaRPr>
          </a:p>
        </p:txBody>
      </p:sp>
      <p:cxnSp>
        <p:nvCxnSpPr>
          <p:cNvPr id="11" name="Straight Connector 10"/>
          <p:cNvCxnSpPr/>
          <p:nvPr/>
        </p:nvCxnSpPr>
        <p:spPr>
          <a:xfrm>
            <a:off x="4931483" y="2611595"/>
            <a:ext cx="3242325"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2" name="Straight Connector 11"/>
          <p:cNvCxnSpPr/>
          <p:nvPr/>
        </p:nvCxnSpPr>
        <p:spPr>
          <a:xfrm>
            <a:off x="4590963" y="2143108"/>
            <a:ext cx="39038" cy="4460095"/>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3775" y="863194"/>
            <a:ext cx="916145" cy="1221526"/>
          </a:xfrm>
          <a:prstGeom prst="rect">
            <a:avLst/>
          </a:prstGeom>
        </p:spPr>
      </p:pic>
    </p:spTree>
    <p:extLst>
      <p:ext uri="{BB962C8B-B14F-4D97-AF65-F5344CB8AC3E}">
        <p14:creationId xmlns:p14="http://schemas.microsoft.com/office/powerpoint/2010/main" val="38174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22" presetClass="entr" presetSubtype="8"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22" presetClass="entr" presetSubtype="2"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right)">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p:bldP spid="6" grpId="0" animBg="1"/>
      <p:bldP spid="8" grpId="0" animBg="1"/>
      <p:bldP spid="9" grpId="0"/>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latin typeface="Cambria" panose="02040503050406030204" pitchFamily="18" charset="0"/>
                <a:ea typeface="Cambria" panose="02040503050406030204" pitchFamily="18" charset="0"/>
              </a:rPr>
              <a:t>Generic View of Process</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90500" y="990600"/>
            <a:ext cx="8763000" cy="5367358"/>
          </a:xfrm>
        </p:spPr>
        <p:txBody>
          <a:bodyPr/>
          <a:lstStyle/>
          <a:p>
            <a:pPr algn="l">
              <a:buNone/>
            </a:pPr>
            <a:r>
              <a:rPr dirty="0" smtClean="0">
                <a:solidFill>
                  <a:srgbClr val="FF0000"/>
                </a:solidFill>
                <a:latin typeface="Cambria" panose="02040503050406030204" pitchFamily="18" charset="0"/>
                <a:ea typeface="Cambria" panose="02040503050406030204" pitchFamily="18" charset="0"/>
              </a:rPr>
              <a:t>        The </a:t>
            </a:r>
            <a:r>
              <a:rPr dirty="0">
                <a:solidFill>
                  <a:srgbClr val="FF0000"/>
                </a:solidFill>
                <a:latin typeface="Cambria" panose="02040503050406030204" pitchFamily="18" charset="0"/>
                <a:ea typeface="Cambria" panose="02040503050406030204" pitchFamily="18" charset="0"/>
              </a:rPr>
              <a:t>Process </a:t>
            </a:r>
            <a:r>
              <a:rPr dirty="0" smtClean="0">
                <a:solidFill>
                  <a:srgbClr val="FF0000"/>
                </a:solidFill>
                <a:latin typeface="Cambria" panose="02040503050406030204" pitchFamily="18" charset="0"/>
                <a:ea typeface="Cambria" panose="02040503050406030204" pitchFamily="18" charset="0"/>
              </a:rPr>
              <a:t>, What </a:t>
            </a:r>
            <a:r>
              <a:rPr dirty="0">
                <a:solidFill>
                  <a:srgbClr val="FF0000"/>
                </a:solidFill>
                <a:latin typeface="Cambria" panose="02040503050406030204" pitchFamily="18" charset="0"/>
                <a:ea typeface="Cambria" panose="02040503050406030204" pitchFamily="18" charset="0"/>
              </a:rPr>
              <a:t>is it</a:t>
            </a:r>
            <a:r>
              <a:rPr dirty="0" smtClean="0">
                <a:solidFill>
                  <a:srgbClr val="FF0000"/>
                </a:solidFill>
                <a:latin typeface="Cambria" panose="02040503050406030204" pitchFamily="18" charset="0"/>
                <a:ea typeface="Cambria" panose="02040503050406030204" pitchFamily="18" charset="0"/>
              </a:rPr>
              <a:t>?</a:t>
            </a:r>
          </a:p>
          <a:p>
            <a:pPr algn="l"/>
            <a:r>
              <a:rPr dirty="0">
                <a:latin typeface="Cambria" panose="02040503050406030204" pitchFamily="18" charset="0"/>
                <a:ea typeface="Cambria" panose="02040503050406030204" pitchFamily="18" charset="0"/>
              </a:rPr>
              <a:t>A series of predictable </a:t>
            </a:r>
            <a:r>
              <a:rPr dirty="0" smtClean="0">
                <a:latin typeface="Cambria" panose="02040503050406030204" pitchFamily="18" charset="0"/>
                <a:ea typeface="Cambria" panose="02040503050406030204" pitchFamily="18" charset="0"/>
              </a:rPr>
              <a:t>steps. </a:t>
            </a:r>
          </a:p>
          <a:p>
            <a:pPr algn="l"/>
            <a:r>
              <a:rPr dirty="0" smtClean="0">
                <a:latin typeface="Cambria" panose="02040503050406030204" pitchFamily="18" charset="0"/>
                <a:ea typeface="Cambria" panose="02040503050406030204" pitchFamily="18" charset="0"/>
              </a:rPr>
              <a:t> </a:t>
            </a:r>
            <a:r>
              <a:rPr dirty="0">
                <a:latin typeface="Cambria" panose="02040503050406030204" pitchFamily="18" charset="0"/>
                <a:ea typeface="Cambria" panose="02040503050406030204" pitchFamily="18" charset="0"/>
              </a:rPr>
              <a:t>A roadmap that helps create a timely, high </a:t>
            </a:r>
            <a:r>
              <a:rPr dirty="0" smtClean="0">
                <a:latin typeface="Cambria" panose="02040503050406030204" pitchFamily="18" charset="0"/>
                <a:ea typeface="Cambria" panose="02040503050406030204" pitchFamily="18" charset="0"/>
              </a:rPr>
              <a:t>quality.</a:t>
            </a:r>
          </a:p>
          <a:p>
            <a:pPr algn="l"/>
            <a:endParaRPr dirty="0">
              <a:latin typeface="Cambria" panose="02040503050406030204" pitchFamily="18" charset="0"/>
              <a:ea typeface="Cambria" panose="02040503050406030204" pitchFamily="18" charset="0"/>
            </a:endParaRPr>
          </a:p>
          <a:p>
            <a:pPr marL="0" indent="0" algn="l" defTabSz="901700">
              <a:buNone/>
            </a:pPr>
            <a:r>
              <a:rPr dirty="0" smtClean="0">
                <a:solidFill>
                  <a:srgbClr val="FF0000"/>
                </a:solidFill>
                <a:latin typeface="Cambria" panose="02040503050406030204" pitchFamily="18" charset="0"/>
                <a:ea typeface="Cambria" panose="02040503050406030204" pitchFamily="18" charset="0"/>
              </a:rPr>
              <a:t>        Who does </a:t>
            </a:r>
            <a:r>
              <a:rPr dirty="0">
                <a:solidFill>
                  <a:srgbClr val="FF0000"/>
                </a:solidFill>
                <a:latin typeface="Cambria" panose="02040503050406030204" pitchFamily="18" charset="0"/>
                <a:ea typeface="Cambria" panose="02040503050406030204" pitchFamily="18" charset="0"/>
              </a:rPr>
              <a:t>it? </a:t>
            </a:r>
            <a:endParaRPr dirty="0" smtClean="0">
              <a:solidFill>
                <a:srgbClr val="FF0000"/>
              </a:solidFill>
              <a:latin typeface="Cambria" panose="02040503050406030204" pitchFamily="18" charset="0"/>
              <a:ea typeface="Cambria" panose="02040503050406030204" pitchFamily="18" charset="0"/>
            </a:endParaRPr>
          </a:p>
          <a:p>
            <a:r>
              <a:rPr dirty="0" smtClean="0">
                <a:latin typeface="Cambria" panose="02040503050406030204" pitchFamily="18" charset="0"/>
                <a:ea typeface="Cambria" panose="02040503050406030204" pitchFamily="18" charset="0"/>
              </a:rPr>
              <a:t>Software </a:t>
            </a:r>
            <a:r>
              <a:rPr dirty="0">
                <a:latin typeface="Cambria" panose="02040503050406030204" pitchFamily="18" charset="0"/>
                <a:ea typeface="Cambria" panose="02040503050406030204" pitchFamily="18" charset="0"/>
              </a:rPr>
              <a:t>Engineers and their managers adopt it their </a:t>
            </a:r>
            <a:r>
              <a:rPr dirty="0" smtClean="0">
                <a:latin typeface="Cambria" panose="02040503050406030204" pitchFamily="18" charset="0"/>
                <a:ea typeface="Cambria" panose="02040503050406030204" pitchFamily="18" charset="0"/>
              </a:rPr>
              <a:t>needs.</a:t>
            </a:r>
          </a:p>
          <a:p>
            <a:r>
              <a:rPr dirty="0" smtClean="0">
                <a:latin typeface="Cambria" panose="02040503050406030204" pitchFamily="18" charset="0"/>
                <a:ea typeface="Cambria" panose="02040503050406030204" pitchFamily="18" charset="0"/>
              </a:rPr>
              <a:t>Users </a:t>
            </a:r>
            <a:r>
              <a:rPr dirty="0">
                <a:latin typeface="Cambria" panose="02040503050406030204" pitchFamily="18" charset="0"/>
                <a:ea typeface="Cambria" panose="02040503050406030204" pitchFamily="18" charset="0"/>
              </a:rPr>
              <a:t>play a role in the process of defining, building and </a:t>
            </a:r>
            <a:r>
              <a:rPr dirty="0" smtClean="0">
                <a:latin typeface="Cambria" panose="02040503050406030204" pitchFamily="18" charset="0"/>
                <a:ea typeface="Cambria" panose="02040503050406030204" pitchFamily="18" charset="0"/>
              </a:rPr>
              <a:t>testing.</a:t>
            </a:r>
          </a:p>
          <a:p>
            <a:pPr algn="l"/>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318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Generic View of Process</a:t>
            </a:r>
            <a:endParaRPr lang="en-US" dirty="0"/>
          </a:p>
        </p:txBody>
      </p:sp>
      <p:sp>
        <p:nvSpPr>
          <p:cNvPr id="3" name="Content Placeholder 2"/>
          <p:cNvSpPr>
            <a:spLocks noGrp="1"/>
          </p:cNvSpPr>
          <p:nvPr>
            <p:ph idx="1"/>
          </p:nvPr>
        </p:nvSpPr>
        <p:spPr>
          <a:xfrm>
            <a:off x="190500" y="990600"/>
            <a:ext cx="8763000" cy="5367358"/>
          </a:xfrm>
        </p:spPr>
        <p:txBody>
          <a:bodyPr/>
          <a:lstStyle/>
          <a:p>
            <a:pPr>
              <a:buNone/>
            </a:pPr>
            <a:r>
              <a:rPr dirty="0">
                <a:solidFill>
                  <a:srgbClr val="FF0000"/>
                </a:solidFill>
              </a:rPr>
              <a:t>Why is it important? </a:t>
            </a:r>
            <a:endParaRPr dirty="0" smtClean="0">
              <a:solidFill>
                <a:srgbClr val="FF0000"/>
              </a:solidFill>
            </a:endParaRPr>
          </a:p>
          <a:p>
            <a:r>
              <a:rPr dirty="0" smtClean="0"/>
              <a:t>It </a:t>
            </a:r>
            <a:r>
              <a:rPr dirty="0"/>
              <a:t>provides stability, control, and organization to an </a:t>
            </a:r>
            <a:r>
              <a:rPr dirty="0" smtClean="0"/>
              <a:t>activity</a:t>
            </a:r>
          </a:p>
          <a:p>
            <a:r>
              <a:rPr dirty="0" smtClean="0"/>
              <a:t> Uncontrolled </a:t>
            </a:r>
            <a:r>
              <a:rPr dirty="0"/>
              <a:t>activity becomes quite chaotic </a:t>
            </a:r>
            <a:endParaRPr dirty="0" smtClean="0"/>
          </a:p>
          <a:p>
            <a:r>
              <a:rPr dirty="0" smtClean="0"/>
              <a:t>Modern </a:t>
            </a:r>
            <a:r>
              <a:rPr dirty="0"/>
              <a:t>software engineering approach must be “</a:t>
            </a:r>
            <a:r>
              <a:rPr dirty="0" smtClean="0"/>
              <a:t>agile"</a:t>
            </a:r>
          </a:p>
          <a:p>
            <a:pPr>
              <a:buNone/>
            </a:pPr>
            <a:r>
              <a:rPr dirty="0"/>
              <a:t> </a:t>
            </a:r>
            <a:r>
              <a:rPr dirty="0" smtClean="0"/>
              <a:t>     Demand </a:t>
            </a:r>
            <a:r>
              <a:rPr dirty="0"/>
              <a:t>only those activities, controls and documentation that are appropriate for the project team and the </a:t>
            </a:r>
            <a:r>
              <a:rPr dirty="0" smtClean="0"/>
              <a:t>product. </a:t>
            </a:r>
          </a:p>
          <a:p>
            <a:pPr>
              <a:buNone/>
            </a:pPr>
            <a:r>
              <a:rPr dirty="0" smtClean="0">
                <a:solidFill>
                  <a:srgbClr val="FF0000"/>
                </a:solidFill>
              </a:rPr>
              <a:t>What </a:t>
            </a:r>
            <a:r>
              <a:rPr dirty="0">
                <a:solidFill>
                  <a:srgbClr val="FF0000"/>
                </a:solidFill>
              </a:rPr>
              <a:t>are the steps? </a:t>
            </a:r>
            <a:endParaRPr dirty="0" smtClean="0">
              <a:solidFill>
                <a:srgbClr val="FF0000"/>
              </a:solidFill>
            </a:endParaRPr>
          </a:p>
          <a:p>
            <a:r>
              <a:rPr dirty="0" smtClean="0"/>
              <a:t>The </a:t>
            </a:r>
            <a:r>
              <a:rPr dirty="0"/>
              <a:t>process that you adopt depends on the software that you’re </a:t>
            </a:r>
            <a:r>
              <a:rPr dirty="0" smtClean="0"/>
              <a:t>building.	</a:t>
            </a:r>
            <a:endParaRPr lang="en-US" dirty="0"/>
          </a:p>
        </p:txBody>
      </p:sp>
    </p:spTree>
    <p:extLst>
      <p:ext uri="{BB962C8B-B14F-4D97-AF65-F5344CB8AC3E}">
        <p14:creationId xmlns:p14="http://schemas.microsoft.com/office/powerpoint/2010/main" val="8318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a:t>
            </a:r>
          </a:p>
        </p:txBody>
      </p:sp>
      <p:sp>
        <p:nvSpPr>
          <p:cNvPr id="3" name="Content Placeholder 2"/>
          <p:cNvSpPr>
            <a:spLocks noGrp="1"/>
          </p:cNvSpPr>
          <p:nvPr>
            <p:ph idx="1"/>
          </p:nvPr>
        </p:nvSpPr>
        <p:spPr/>
        <p:txBody>
          <a:bodyPr>
            <a:normAutofit fontScale="92500" lnSpcReduction="20000"/>
          </a:bodyPr>
          <a:lstStyle/>
          <a:p>
            <a:pPr marL="265113" lvl="0" indent="-265113">
              <a:spcBef>
                <a:spcPts val="1000"/>
              </a:spcBef>
              <a:buClr>
                <a:srgbClr val="B84742"/>
              </a:buClr>
              <a:buFont typeface="Wingdings 3" panose="05040102010807070707" pitchFamily="18" charset="2"/>
              <a:buChar char=""/>
            </a:pPr>
            <a:r>
              <a:rPr>
                <a:solidFill>
                  <a:srgbClr val="212121"/>
                </a:solidFill>
                <a:latin typeface="Roboto Condensed"/>
                <a:ea typeface="+mn-ea"/>
                <a:cs typeface="+mn-cs"/>
              </a:rPr>
              <a:t>A </a:t>
            </a:r>
            <a:r>
              <a:rPr b="1">
                <a:solidFill>
                  <a:srgbClr val="C00000"/>
                </a:solidFill>
                <a:latin typeface="Roboto Condensed"/>
                <a:ea typeface="+mn-ea"/>
                <a:cs typeface="+mn-cs"/>
              </a:rPr>
              <a:t>process</a:t>
            </a:r>
            <a:r>
              <a:rPr>
                <a:solidFill>
                  <a:srgbClr val="C00000"/>
                </a:solidFill>
                <a:latin typeface="Roboto Condensed"/>
                <a:ea typeface="+mn-ea"/>
                <a:cs typeface="+mn-cs"/>
              </a:rPr>
              <a:t> </a:t>
            </a:r>
            <a:r>
              <a:rPr>
                <a:solidFill>
                  <a:srgbClr val="212121"/>
                </a:solidFill>
                <a:latin typeface="Roboto Condensed"/>
                <a:ea typeface="+mn-ea"/>
                <a:cs typeface="+mn-cs"/>
              </a:rPr>
              <a:t>is a collection of </a:t>
            </a:r>
            <a:r>
              <a:rPr b="1">
                <a:solidFill>
                  <a:srgbClr val="212121"/>
                </a:solidFill>
                <a:latin typeface="Roboto Condensed"/>
                <a:ea typeface="+mn-ea"/>
                <a:cs typeface="+mn-cs"/>
              </a:rPr>
              <a:t>activities</a:t>
            </a:r>
            <a:r>
              <a:rPr>
                <a:solidFill>
                  <a:srgbClr val="212121"/>
                </a:solidFill>
                <a:latin typeface="Roboto Condensed"/>
                <a:ea typeface="+mn-ea"/>
                <a:cs typeface="+mn-cs"/>
              </a:rPr>
              <a:t>, </a:t>
            </a:r>
            <a:r>
              <a:rPr b="1">
                <a:solidFill>
                  <a:srgbClr val="212121"/>
                </a:solidFill>
                <a:latin typeface="Roboto Condensed"/>
                <a:ea typeface="+mn-ea"/>
                <a:cs typeface="+mn-cs"/>
              </a:rPr>
              <a:t>actions </a:t>
            </a:r>
            <a:r>
              <a:rPr>
                <a:solidFill>
                  <a:srgbClr val="212121"/>
                </a:solidFill>
                <a:latin typeface="Roboto Condensed"/>
                <a:ea typeface="+mn-ea"/>
                <a:cs typeface="+mn-cs"/>
              </a:rPr>
              <a:t>and </a:t>
            </a:r>
            <a:r>
              <a:rPr b="1">
                <a:solidFill>
                  <a:srgbClr val="212121"/>
                </a:solidFill>
                <a:latin typeface="Roboto Condensed"/>
                <a:ea typeface="+mn-ea"/>
                <a:cs typeface="+mn-cs"/>
              </a:rPr>
              <a:t>tasks</a:t>
            </a:r>
            <a:r>
              <a:rPr>
                <a:solidFill>
                  <a:srgbClr val="212121"/>
                </a:solidFill>
                <a:latin typeface="Roboto Condensed"/>
                <a:ea typeface="+mn-ea"/>
                <a:cs typeface="+mn-cs"/>
              </a:rPr>
              <a:t> that are performed when some work product is to be created</a:t>
            </a:r>
          </a:p>
          <a:p>
            <a:pPr marL="265113" lvl="0" indent="-265113">
              <a:spcBef>
                <a:spcPts val="1000"/>
              </a:spcBef>
              <a:buClr>
                <a:srgbClr val="B84742"/>
              </a:buClr>
              <a:buFont typeface="Wingdings 3" panose="05040102010807070707" pitchFamily="18" charset="2"/>
              <a:buChar char=""/>
            </a:pPr>
            <a:r>
              <a:rPr>
                <a:solidFill>
                  <a:srgbClr val="212121"/>
                </a:solidFill>
                <a:latin typeface="Roboto Condensed"/>
                <a:ea typeface="+mn-ea"/>
                <a:cs typeface="+mn-cs"/>
              </a:rPr>
              <a:t>A process is not a </a:t>
            </a:r>
            <a:r>
              <a:rPr b="1">
                <a:solidFill>
                  <a:srgbClr val="C00000"/>
                </a:solidFill>
                <a:latin typeface="Roboto Condensed"/>
                <a:ea typeface="+mn-ea"/>
                <a:cs typeface="+mn-cs"/>
              </a:rPr>
              <a:t>rigid prescription</a:t>
            </a:r>
            <a:r>
              <a:rPr>
                <a:solidFill>
                  <a:srgbClr val="212121"/>
                </a:solidFill>
                <a:latin typeface="Roboto Condensed"/>
                <a:ea typeface="+mn-ea"/>
                <a:cs typeface="+mn-cs"/>
              </a:rPr>
              <a:t> for how to build the software, rather it is </a:t>
            </a:r>
            <a:r>
              <a:rPr b="1">
                <a:solidFill>
                  <a:srgbClr val="C00000"/>
                </a:solidFill>
                <a:latin typeface="Roboto Condensed"/>
                <a:ea typeface="+mn-ea"/>
                <a:cs typeface="+mn-cs"/>
              </a:rPr>
              <a:t>adaptable approach</a:t>
            </a:r>
            <a:r>
              <a:rPr>
                <a:solidFill>
                  <a:srgbClr val="212121"/>
                </a:solidFill>
                <a:latin typeface="Roboto Condensed"/>
                <a:ea typeface="+mn-ea"/>
                <a:cs typeface="+mn-cs"/>
              </a:rPr>
              <a:t> that enables the people doing the work to </a:t>
            </a:r>
            <a:r>
              <a:rPr b="1">
                <a:solidFill>
                  <a:srgbClr val="C00000"/>
                </a:solidFill>
                <a:latin typeface="Roboto Condensed"/>
                <a:ea typeface="+mn-ea"/>
                <a:cs typeface="+mn-cs"/>
              </a:rPr>
              <a:t>pick</a:t>
            </a:r>
            <a:r>
              <a:rPr>
                <a:solidFill>
                  <a:srgbClr val="C00000"/>
                </a:solidFill>
                <a:latin typeface="Roboto Condensed"/>
                <a:ea typeface="+mn-ea"/>
                <a:cs typeface="+mn-cs"/>
              </a:rPr>
              <a:t> </a:t>
            </a:r>
            <a:r>
              <a:rPr>
                <a:solidFill>
                  <a:srgbClr val="212121"/>
                </a:solidFill>
                <a:latin typeface="Roboto Condensed"/>
                <a:ea typeface="+mn-ea"/>
                <a:cs typeface="+mn-cs"/>
              </a:rPr>
              <a:t>and </a:t>
            </a:r>
            <a:r>
              <a:rPr b="1">
                <a:solidFill>
                  <a:srgbClr val="C00000"/>
                </a:solidFill>
                <a:latin typeface="Roboto Condensed"/>
                <a:ea typeface="+mn-ea"/>
                <a:cs typeface="+mn-cs"/>
              </a:rPr>
              <a:t>choose</a:t>
            </a:r>
            <a:r>
              <a:rPr>
                <a:solidFill>
                  <a:srgbClr val="C00000"/>
                </a:solidFill>
                <a:latin typeface="Roboto Condensed"/>
                <a:ea typeface="+mn-ea"/>
                <a:cs typeface="+mn-cs"/>
              </a:rPr>
              <a:t> </a:t>
            </a:r>
            <a:r>
              <a:rPr>
                <a:solidFill>
                  <a:srgbClr val="212121"/>
                </a:solidFill>
                <a:latin typeface="Roboto Condensed"/>
                <a:ea typeface="+mn-ea"/>
                <a:cs typeface="+mn-cs"/>
              </a:rPr>
              <a:t>the </a:t>
            </a:r>
            <a:r>
              <a:rPr b="1">
                <a:solidFill>
                  <a:srgbClr val="C00000"/>
                </a:solidFill>
                <a:latin typeface="Roboto Condensed"/>
                <a:ea typeface="+mn-ea"/>
                <a:cs typeface="+mn-cs"/>
              </a:rPr>
              <a:t>appropriate set of work actions </a:t>
            </a:r>
            <a:r>
              <a:rPr>
                <a:solidFill>
                  <a:srgbClr val="212121"/>
                </a:solidFill>
                <a:latin typeface="Roboto Condensed"/>
                <a:ea typeface="+mn-ea"/>
                <a:cs typeface="+mn-cs"/>
              </a:rPr>
              <a:t>and tasks</a:t>
            </a:r>
          </a:p>
          <a:p>
            <a:pPr marL="265113" lvl="0" indent="-265113">
              <a:spcBef>
                <a:spcPts val="1000"/>
              </a:spcBef>
              <a:buClr>
                <a:srgbClr val="B84742"/>
              </a:buClr>
              <a:buFont typeface="Wingdings 3" panose="05040102010807070707" pitchFamily="18" charset="2"/>
              <a:buChar char=""/>
            </a:pPr>
            <a:r>
              <a:rPr>
                <a:solidFill>
                  <a:srgbClr val="212121"/>
                </a:solidFill>
                <a:latin typeface="Roboto Condensed"/>
                <a:ea typeface="+mn-ea"/>
                <a:cs typeface="+mn-cs"/>
              </a:rPr>
              <a:t>An </a:t>
            </a:r>
            <a:r>
              <a:rPr b="1">
                <a:solidFill>
                  <a:srgbClr val="B84742"/>
                </a:solidFill>
                <a:latin typeface="Roboto Condensed"/>
                <a:ea typeface="+mn-ea"/>
                <a:cs typeface="+mn-cs"/>
              </a:rPr>
              <a:t>activity</a:t>
            </a:r>
            <a:r>
              <a:rPr>
                <a:solidFill>
                  <a:srgbClr val="212121"/>
                </a:solidFill>
                <a:latin typeface="Roboto Condensed"/>
                <a:ea typeface="+mn-ea"/>
                <a:cs typeface="+mn-cs"/>
              </a:rPr>
              <a:t> try to </a:t>
            </a:r>
            <a:r>
              <a:rPr b="1">
                <a:solidFill>
                  <a:srgbClr val="B84742"/>
                </a:solidFill>
                <a:latin typeface="Roboto Condensed"/>
                <a:ea typeface="+mn-ea"/>
                <a:cs typeface="+mn-cs"/>
              </a:rPr>
              <a:t>achieve</a:t>
            </a:r>
            <a:r>
              <a:rPr>
                <a:solidFill>
                  <a:srgbClr val="212121"/>
                </a:solidFill>
                <a:latin typeface="Roboto Condensed"/>
                <a:ea typeface="+mn-ea"/>
                <a:cs typeface="+mn-cs"/>
              </a:rPr>
              <a:t> a </a:t>
            </a:r>
            <a:r>
              <a:rPr b="1">
                <a:solidFill>
                  <a:srgbClr val="B84742"/>
                </a:solidFill>
                <a:latin typeface="Roboto Condensed"/>
                <a:ea typeface="+mn-ea"/>
                <a:cs typeface="+mn-cs"/>
              </a:rPr>
              <a:t>broad objective</a:t>
            </a:r>
            <a:r>
              <a:rPr>
                <a:solidFill>
                  <a:srgbClr val="212121"/>
                </a:solidFill>
                <a:latin typeface="Roboto Condensed"/>
                <a:ea typeface="+mn-ea"/>
                <a:cs typeface="+mn-cs"/>
              </a:rPr>
              <a:t> (e.g., communication with stakeholders) </a:t>
            </a:r>
          </a:p>
          <a:p>
            <a:pPr marL="265113" lvl="0" indent="-265113">
              <a:spcBef>
                <a:spcPts val="1000"/>
              </a:spcBef>
              <a:buClr>
                <a:srgbClr val="B84742"/>
              </a:buClr>
              <a:buFont typeface="Wingdings 3" panose="05040102010807070707" pitchFamily="18" charset="2"/>
              <a:buChar char=""/>
            </a:pPr>
            <a:r>
              <a:rPr>
                <a:solidFill>
                  <a:srgbClr val="212121"/>
                </a:solidFill>
                <a:latin typeface="Roboto Condensed"/>
                <a:ea typeface="+mn-ea"/>
                <a:cs typeface="+mn-cs"/>
              </a:rPr>
              <a:t>An </a:t>
            </a:r>
            <a:r>
              <a:rPr b="1">
                <a:solidFill>
                  <a:srgbClr val="B84742"/>
                </a:solidFill>
                <a:latin typeface="Roboto Condensed"/>
                <a:ea typeface="+mn-ea"/>
                <a:cs typeface="+mn-cs"/>
              </a:rPr>
              <a:t>activity</a:t>
            </a:r>
            <a:r>
              <a:rPr>
                <a:solidFill>
                  <a:srgbClr val="212121"/>
                </a:solidFill>
                <a:latin typeface="Roboto Condensed"/>
                <a:ea typeface="+mn-ea"/>
                <a:cs typeface="+mn-cs"/>
              </a:rPr>
              <a:t> is </a:t>
            </a:r>
            <a:r>
              <a:rPr b="1">
                <a:solidFill>
                  <a:srgbClr val="B84742"/>
                </a:solidFill>
                <a:latin typeface="Roboto Condensed"/>
                <a:ea typeface="+mn-ea"/>
                <a:cs typeface="+mn-cs"/>
              </a:rPr>
              <a:t>applied</a:t>
            </a:r>
            <a:r>
              <a:rPr>
                <a:solidFill>
                  <a:srgbClr val="212121"/>
                </a:solidFill>
                <a:latin typeface="Roboto Condensed"/>
                <a:ea typeface="+mn-ea"/>
                <a:cs typeface="+mn-cs"/>
              </a:rPr>
              <a:t> regardless of the </a:t>
            </a:r>
            <a:r>
              <a:rPr b="1">
                <a:solidFill>
                  <a:srgbClr val="212121"/>
                </a:solidFill>
                <a:latin typeface="Roboto Condensed"/>
                <a:ea typeface="+mn-ea"/>
                <a:cs typeface="+mn-cs"/>
              </a:rPr>
              <a:t>application domain</a:t>
            </a:r>
            <a:r>
              <a:rPr>
                <a:solidFill>
                  <a:srgbClr val="212121"/>
                </a:solidFill>
                <a:latin typeface="Roboto Condensed"/>
                <a:ea typeface="+mn-ea"/>
                <a:cs typeface="+mn-cs"/>
              </a:rPr>
              <a:t>, </a:t>
            </a:r>
            <a:r>
              <a:rPr b="1">
                <a:solidFill>
                  <a:srgbClr val="212121"/>
                </a:solidFill>
                <a:latin typeface="Roboto Condensed"/>
                <a:ea typeface="+mn-ea"/>
                <a:cs typeface="+mn-cs"/>
              </a:rPr>
              <a:t>size of the project</a:t>
            </a:r>
            <a:r>
              <a:rPr>
                <a:solidFill>
                  <a:srgbClr val="212121"/>
                </a:solidFill>
                <a:latin typeface="Roboto Condensed"/>
                <a:ea typeface="+mn-ea"/>
                <a:cs typeface="+mn-cs"/>
              </a:rPr>
              <a:t>, </a:t>
            </a:r>
            <a:r>
              <a:rPr b="1">
                <a:solidFill>
                  <a:srgbClr val="212121"/>
                </a:solidFill>
                <a:latin typeface="Roboto Condensed"/>
                <a:ea typeface="+mn-ea"/>
                <a:cs typeface="+mn-cs"/>
              </a:rPr>
              <a:t>complexity of the effort</a:t>
            </a:r>
            <a:r>
              <a:rPr>
                <a:solidFill>
                  <a:srgbClr val="212121"/>
                </a:solidFill>
                <a:latin typeface="Roboto Condensed"/>
                <a:ea typeface="+mn-ea"/>
                <a:cs typeface="+mn-cs"/>
              </a:rPr>
              <a:t>, or </a:t>
            </a:r>
            <a:r>
              <a:rPr b="1">
                <a:solidFill>
                  <a:srgbClr val="212121"/>
                </a:solidFill>
                <a:latin typeface="Roboto Condensed"/>
                <a:ea typeface="+mn-ea"/>
                <a:cs typeface="+mn-cs"/>
              </a:rPr>
              <a:t>degree of accuracy</a:t>
            </a:r>
            <a:r>
              <a:rPr>
                <a:solidFill>
                  <a:srgbClr val="212121"/>
                </a:solidFill>
                <a:latin typeface="Roboto Condensed"/>
                <a:ea typeface="+mn-ea"/>
                <a:cs typeface="+mn-cs"/>
              </a:rPr>
              <a:t> with which software engineering is to be applied.</a:t>
            </a:r>
          </a:p>
          <a:p>
            <a:pPr marL="265113" lvl="0" indent="-265113">
              <a:spcBef>
                <a:spcPts val="1000"/>
              </a:spcBef>
              <a:buClr>
                <a:srgbClr val="B84742"/>
              </a:buClr>
              <a:buFont typeface="Wingdings 3" panose="05040102010807070707" pitchFamily="18" charset="2"/>
              <a:buChar char=""/>
            </a:pPr>
            <a:r>
              <a:rPr>
                <a:solidFill>
                  <a:srgbClr val="212121"/>
                </a:solidFill>
                <a:latin typeface="Roboto Condensed"/>
                <a:ea typeface="+mn-ea"/>
                <a:cs typeface="+mn-cs"/>
              </a:rPr>
              <a:t>An </a:t>
            </a:r>
            <a:r>
              <a:rPr b="1">
                <a:solidFill>
                  <a:srgbClr val="B84742"/>
                </a:solidFill>
                <a:latin typeface="Roboto Condensed"/>
                <a:ea typeface="+mn-ea"/>
                <a:cs typeface="+mn-cs"/>
              </a:rPr>
              <a:t>action</a:t>
            </a:r>
            <a:r>
              <a:rPr>
                <a:solidFill>
                  <a:srgbClr val="212121"/>
                </a:solidFill>
                <a:latin typeface="Roboto Condensed"/>
                <a:ea typeface="+mn-ea"/>
                <a:cs typeface="+mn-cs"/>
              </a:rPr>
              <a:t> (e.g., architectural design) </a:t>
            </a:r>
            <a:r>
              <a:rPr b="1">
                <a:solidFill>
                  <a:srgbClr val="B84742"/>
                </a:solidFill>
                <a:latin typeface="Roboto Condensed"/>
                <a:ea typeface="+mn-ea"/>
                <a:cs typeface="+mn-cs"/>
              </a:rPr>
              <a:t>encompasses</a:t>
            </a:r>
            <a:r>
              <a:rPr>
                <a:solidFill>
                  <a:srgbClr val="212121"/>
                </a:solidFill>
                <a:latin typeface="Roboto Condensed"/>
                <a:ea typeface="+mn-ea"/>
                <a:cs typeface="+mn-cs"/>
              </a:rPr>
              <a:t> a </a:t>
            </a:r>
            <a:r>
              <a:rPr b="1">
                <a:solidFill>
                  <a:srgbClr val="B84742"/>
                </a:solidFill>
                <a:latin typeface="Roboto Condensed"/>
                <a:ea typeface="+mn-ea"/>
                <a:cs typeface="+mn-cs"/>
              </a:rPr>
              <a:t>set of tasks</a:t>
            </a:r>
            <a:r>
              <a:rPr>
                <a:solidFill>
                  <a:srgbClr val="212121"/>
                </a:solidFill>
                <a:latin typeface="Roboto Condensed"/>
                <a:ea typeface="+mn-ea"/>
                <a:cs typeface="+mn-cs"/>
              </a:rPr>
              <a:t> that </a:t>
            </a:r>
            <a:r>
              <a:rPr b="1">
                <a:solidFill>
                  <a:srgbClr val="212121"/>
                </a:solidFill>
                <a:latin typeface="Roboto Condensed"/>
                <a:ea typeface="+mn-ea"/>
                <a:cs typeface="+mn-cs"/>
              </a:rPr>
              <a:t>produce</a:t>
            </a:r>
            <a:r>
              <a:rPr>
                <a:solidFill>
                  <a:srgbClr val="212121"/>
                </a:solidFill>
                <a:latin typeface="Roboto Condensed"/>
                <a:ea typeface="+mn-ea"/>
                <a:cs typeface="+mn-cs"/>
              </a:rPr>
              <a:t> a major </a:t>
            </a:r>
            <a:r>
              <a:rPr b="1">
                <a:solidFill>
                  <a:srgbClr val="212121"/>
                </a:solidFill>
                <a:latin typeface="Roboto Condensed"/>
                <a:ea typeface="+mn-ea"/>
                <a:cs typeface="+mn-cs"/>
              </a:rPr>
              <a:t>work product</a:t>
            </a:r>
            <a:r>
              <a:rPr>
                <a:solidFill>
                  <a:srgbClr val="212121"/>
                </a:solidFill>
                <a:latin typeface="Roboto Condensed"/>
                <a:ea typeface="+mn-ea"/>
                <a:cs typeface="+mn-cs"/>
              </a:rPr>
              <a:t> (e.g., an architectural design model).</a:t>
            </a:r>
          </a:p>
          <a:p>
            <a:pPr marL="265113" lvl="0" indent="-265113">
              <a:spcBef>
                <a:spcPts val="1000"/>
              </a:spcBef>
              <a:buClr>
                <a:srgbClr val="B84742"/>
              </a:buClr>
              <a:buFont typeface="Wingdings 3" panose="05040102010807070707" pitchFamily="18" charset="2"/>
              <a:buChar char=""/>
            </a:pPr>
            <a:r>
              <a:rPr>
                <a:solidFill>
                  <a:srgbClr val="212121"/>
                </a:solidFill>
                <a:latin typeface="Roboto Condensed"/>
                <a:ea typeface="+mn-ea"/>
                <a:cs typeface="+mn-cs"/>
              </a:rPr>
              <a:t>A </a:t>
            </a:r>
            <a:r>
              <a:rPr b="1">
                <a:solidFill>
                  <a:srgbClr val="B84742"/>
                </a:solidFill>
                <a:latin typeface="Roboto Condensed"/>
                <a:ea typeface="+mn-ea"/>
                <a:cs typeface="+mn-cs"/>
              </a:rPr>
              <a:t>task</a:t>
            </a:r>
            <a:r>
              <a:rPr>
                <a:solidFill>
                  <a:srgbClr val="212121"/>
                </a:solidFill>
                <a:latin typeface="Roboto Condensed"/>
                <a:ea typeface="+mn-ea"/>
                <a:cs typeface="+mn-cs"/>
              </a:rPr>
              <a:t> </a:t>
            </a:r>
            <a:r>
              <a:rPr b="1">
                <a:solidFill>
                  <a:srgbClr val="212121"/>
                </a:solidFill>
                <a:latin typeface="Roboto Condensed"/>
                <a:ea typeface="+mn-ea"/>
                <a:cs typeface="+mn-cs"/>
              </a:rPr>
              <a:t>focuses</a:t>
            </a:r>
            <a:r>
              <a:rPr>
                <a:solidFill>
                  <a:srgbClr val="212121"/>
                </a:solidFill>
                <a:latin typeface="Roboto Condensed"/>
                <a:ea typeface="+mn-ea"/>
                <a:cs typeface="+mn-cs"/>
              </a:rPr>
              <a:t> on a </a:t>
            </a:r>
            <a:r>
              <a:rPr b="1">
                <a:solidFill>
                  <a:srgbClr val="B84742"/>
                </a:solidFill>
                <a:latin typeface="Roboto Condensed"/>
                <a:ea typeface="+mn-ea"/>
                <a:cs typeface="+mn-cs"/>
              </a:rPr>
              <a:t>small, but well-defined objective</a:t>
            </a:r>
            <a:r>
              <a:rPr>
                <a:solidFill>
                  <a:srgbClr val="212121"/>
                </a:solidFill>
                <a:latin typeface="Roboto Condensed"/>
                <a:ea typeface="+mn-ea"/>
                <a:cs typeface="+mn-cs"/>
              </a:rPr>
              <a:t> (e.g., conducting a unit test) that </a:t>
            </a:r>
            <a:r>
              <a:rPr b="1">
                <a:solidFill>
                  <a:srgbClr val="212121"/>
                </a:solidFill>
                <a:latin typeface="Roboto Condensed"/>
                <a:ea typeface="+mn-ea"/>
                <a:cs typeface="+mn-cs"/>
              </a:rPr>
              <a:t>produces</a:t>
            </a:r>
            <a:r>
              <a:rPr>
                <a:solidFill>
                  <a:srgbClr val="212121"/>
                </a:solidFill>
                <a:latin typeface="Roboto Condensed"/>
                <a:ea typeface="+mn-ea"/>
                <a:cs typeface="+mn-cs"/>
              </a:rPr>
              <a:t> a </a:t>
            </a:r>
            <a:r>
              <a:rPr b="1">
                <a:solidFill>
                  <a:srgbClr val="212121"/>
                </a:solidFill>
                <a:latin typeface="Roboto Condensed"/>
                <a:ea typeface="+mn-ea"/>
                <a:cs typeface="+mn-cs"/>
              </a:rPr>
              <a:t>noticeable outcome</a:t>
            </a:r>
            <a:r>
              <a:rPr>
                <a:solidFill>
                  <a:srgbClr val="212121"/>
                </a:solidFill>
                <a:latin typeface="Roboto Condensed"/>
                <a:ea typeface="+mn-ea"/>
                <a:cs typeface="+mn-cs"/>
              </a:rPr>
              <a:t>.</a:t>
            </a:r>
          </a:p>
          <a:p>
            <a:pPr marL="265113" lvl="0" indent="-265113">
              <a:spcBef>
                <a:spcPts val="1000"/>
              </a:spcBef>
              <a:buClr>
                <a:srgbClr val="B84742"/>
              </a:buClr>
              <a:buFont typeface="Wingdings 3" panose="05040102010807070707" pitchFamily="18" charset="2"/>
              <a:buChar char=""/>
            </a:pPr>
            <a:r>
              <a:rPr b="1">
                <a:solidFill>
                  <a:srgbClr val="C00000"/>
                </a:solidFill>
                <a:latin typeface="Roboto Condensed"/>
                <a:ea typeface="+mn-ea"/>
                <a:cs typeface="+mn-cs"/>
              </a:rPr>
              <a:t>Each of these </a:t>
            </a:r>
            <a:r>
              <a:rPr>
                <a:solidFill>
                  <a:srgbClr val="212121"/>
                </a:solidFill>
                <a:latin typeface="Roboto Condensed"/>
                <a:ea typeface="+mn-ea"/>
                <a:cs typeface="+mn-cs"/>
              </a:rPr>
              <a:t>activities, actions &amp; tasks </a:t>
            </a:r>
            <a:r>
              <a:rPr b="1">
                <a:solidFill>
                  <a:srgbClr val="C00000"/>
                </a:solidFill>
                <a:latin typeface="Roboto Condensed"/>
                <a:ea typeface="+mn-ea"/>
                <a:cs typeface="+mn-cs"/>
              </a:rPr>
              <a:t>reside</a:t>
            </a:r>
            <a:r>
              <a:rPr>
                <a:solidFill>
                  <a:srgbClr val="C00000"/>
                </a:solidFill>
                <a:latin typeface="Roboto Condensed"/>
                <a:ea typeface="+mn-ea"/>
                <a:cs typeface="+mn-cs"/>
              </a:rPr>
              <a:t> </a:t>
            </a:r>
            <a:r>
              <a:rPr b="1">
                <a:solidFill>
                  <a:srgbClr val="C00000"/>
                </a:solidFill>
                <a:latin typeface="Roboto Condensed"/>
                <a:ea typeface="+mn-ea"/>
                <a:cs typeface="+mn-cs"/>
              </a:rPr>
              <a:t>within</a:t>
            </a:r>
            <a:r>
              <a:rPr>
                <a:solidFill>
                  <a:srgbClr val="C00000"/>
                </a:solidFill>
                <a:latin typeface="Roboto Condensed"/>
                <a:ea typeface="+mn-ea"/>
                <a:cs typeface="+mn-cs"/>
              </a:rPr>
              <a:t> </a:t>
            </a:r>
            <a:r>
              <a:rPr>
                <a:solidFill>
                  <a:srgbClr val="212121"/>
                </a:solidFill>
                <a:latin typeface="Roboto Condensed"/>
                <a:ea typeface="+mn-ea"/>
                <a:cs typeface="+mn-cs"/>
              </a:rPr>
              <a:t>a </a:t>
            </a:r>
            <a:r>
              <a:rPr b="1">
                <a:solidFill>
                  <a:srgbClr val="C00000"/>
                </a:solidFill>
                <a:latin typeface="Roboto Condensed"/>
                <a:ea typeface="+mn-ea"/>
                <a:cs typeface="+mn-cs"/>
              </a:rPr>
              <a:t>framework</a:t>
            </a:r>
            <a:r>
              <a:rPr>
                <a:solidFill>
                  <a:srgbClr val="C00000"/>
                </a:solidFill>
                <a:latin typeface="Roboto Condensed"/>
                <a:ea typeface="+mn-ea"/>
                <a:cs typeface="+mn-cs"/>
              </a:rPr>
              <a:t> </a:t>
            </a:r>
            <a:r>
              <a:rPr>
                <a:solidFill>
                  <a:srgbClr val="212121"/>
                </a:solidFill>
                <a:latin typeface="Roboto Condensed"/>
                <a:ea typeface="+mn-ea"/>
                <a:cs typeface="+mn-cs"/>
              </a:rPr>
              <a:t>or model</a:t>
            </a:r>
            <a:endParaRPr lang="en-US" dirty="0"/>
          </a:p>
          <a:p>
            <a:pPr lvl="1"/>
            <a:endParaRPr lang="en-US" dirty="0"/>
          </a:p>
        </p:txBody>
      </p:sp>
    </p:spTree>
    <p:extLst>
      <p:ext uri="{BB962C8B-B14F-4D97-AF65-F5344CB8AC3E}">
        <p14:creationId xmlns:p14="http://schemas.microsoft.com/office/powerpoint/2010/main" val="317649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a:t>
            </a:r>
          </a:p>
        </p:txBody>
      </p:sp>
      <p:sp>
        <p:nvSpPr>
          <p:cNvPr id="3" name="Content Placeholder 2"/>
          <p:cNvSpPr>
            <a:spLocks noGrp="1"/>
          </p:cNvSpPr>
          <p:nvPr>
            <p:ph idx="1"/>
          </p:nvPr>
        </p:nvSpPr>
        <p:spPr/>
        <p:txBody>
          <a:bodyPr/>
          <a:lstStyle/>
          <a:p>
            <a:pPr marL="265113" lvl="0" indent="-265113">
              <a:spcBef>
                <a:spcPts val="1000"/>
              </a:spcBef>
              <a:buClr>
                <a:srgbClr val="B84742"/>
              </a:buClr>
              <a:buFont typeface="Wingdings 3" panose="05040102010807070707" pitchFamily="18" charset="2"/>
              <a:buChar char=""/>
            </a:pPr>
            <a:r>
              <a:rPr>
                <a:solidFill>
                  <a:srgbClr val="212121"/>
                </a:solidFill>
                <a:latin typeface="Roboto Condensed"/>
                <a:ea typeface="+mn-ea"/>
                <a:cs typeface="+mn-cs"/>
              </a:rPr>
              <a:t>Figure </a:t>
            </a:r>
            <a:r>
              <a:rPr smtClean="0">
                <a:solidFill>
                  <a:srgbClr val="212121"/>
                </a:solidFill>
                <a:latin typeface="Roboto Condensed"/>
                <a:ea typeface="+mn-ea"/>
                <a:cs typeface="+mn-cs"/>
              </a:rPr>
              <a:t>in the next slide represents </a:t>
            </a:r>
            <a:r>
              <a:rPr>
                <a:solidFill>
                  <a:srgbClr val="212121"/>
                </a:solidFill>
                <a:latin typeface="Roboto Condensed"/>
                <a:ea typeface="+mn-ea"/>
                <a:cs typeface="+mn-cs"/>
              </a:rPr>
              <a:t>“The Software Process”</a:t>
            </a:r>
          </a:p>
          <a:p>
            <a:pPr marL="265113" lvl="0" indent="-265113">
              <a:spcBef>
                <a:spcPts val="1000"/>
              </a:spcBef>
              <a:buClr>
                <a:srgbClr val="B84742"/>
              </a:buClr>
              <a:buFont typeface="Wingdings 3" panose="05040102010807070707" pitchFamily="18" charset="2"/>
              <a:buChar char=""/>
            </a:pPr>
            <a:r>
              <a:rPr>
                <a:solidFill>
                  <a:srgbClr val="212121"/>
                </a:solidFill>
                <a:latin typeface="Roboto Condensed"/>
                <a:ea typeface="+mn-ea"/>
                <a:cs typeface="+mn-cs"/>
              </a:rPr>
              <a:t>Each framework </a:t>
            </a:r>
            <a:r>
              <a:rPr b="1">
                <a:solidFill>
                  <a:srgbClr val="C00000"/>
                </a:solidFill>
                <a:latin typeface="Roboto Condensed"/>
                <a:ea typeface="+mn-ea"/>
                <a:cs typeface="+mn-cs"/>
              </a:rPr>
              <a:t>activity is populated </a:t>
            </a:r>
            <a:r>
              <a:rPr>
                <a:solidFill>
                  <a:srgbClr val="212121"/>
                </a:solidFill>
                <a:latin typeface="Roboto Condensed"/>
                <a:ea typeface="+mn-ea"/>
                <a:cs typeface="+mn-cs"/>
              </a:rPr>
              <a:t>by </a:t>
            </a:r>
            <a:r>
              <a:rPr b="1">
                <a:solidFill>
                  <a:srgbClr val="C00000"/>
                </a:solidFill>
                <a:latin typeface="Roboto Condensed"/>
                <a:ea typeface="+mn-ea"/>
                <a:cs typeface="+mn-cs"/>
              </a:rPr>
              <a:t>set of</a:t>
            </a:r>
            <a:r>
              <a:rPr>
                <a:solidFill>
                  <a:srgbClr val="212121"/>
                </a:solidFill>
                <a:latin typeface="Roboto Condensed"/>
                <a:ea typeface="+mn-ea"/>
                <a:cs typeface="+mn-cs"/>
              </a:rPr>
              <a:t> software engineering </a:t>
            </a:r>
            <a:r>
              <a:rPr b="1">
                <a:solidFill>
                  <a:srgbClr val="C00000"/>
                </a:solidFill>
                <a:latin typeface="Roboto Condensed"/>
                <a:ea typeface="+mn-ea"/>
                <a:cs typeface="+mn-cs"/>
              </a:rPr>
              <a:t>actions</a:t>
            </a:r>
          </a:p>
          <a:p>
            <a:pPr marL="265113" lvl="0" indent="-265113">
              <a:spcBef>
                <a:spcPts val="1000"/>
              </a:spcBef>
              <a:buClr>
                <a:srgbClr val="B84742"/>
              </a:buClr>
              <a:buFont typeface="Wingdings 3" panose="05040102010807070707" pitchFamily="18" charset="2"/>
              <a:buChar char=""/>
            </a:pPr>
            <a:r>
              <a:rPr>
                <a:solidFill>
                  <a:srgbClr val="212121"/>
                </a:solidFill>
                <a:latin typeface="Roboto Condensed"/>
                <a:ea typeface="+mn-ea"/>
                <a:cs typeface="+mn-cs"/>
              </a:rPr>
              <a:t>Each software engineering </a:t>
            </a:r>
            <a:r>
              <a:rPr b="1">
                <a:solidFill>
                  <a:srgbClr val="C00000"/>
                </a:solidFill>
                <a:latin typeface="Roboto Condensed"/>
                <a:ea typeface="+mn-ea"/>
                <a:cs typeface="+mn-cs"/>
              </a:rPr>
              <a:t>action is defined by</a:t>
            </a:r>
            <a:r>
              <a:rPr>
                <a:solidFill>
                  <a:srgbClr val="212121"/>
                </a:solidFill>
                <a:latin typeface="Roboto Condensed"/>
                <a:ea typeface="+mn-ea"/>
                <a:cs typeface="+mn-cs"/>
              </a:rPr>
              <a:t> a </a:t>
            </a:r>
            <a:r>
              <a:rPr b="1">
                <a:solidFill>
                  <a:srgbClr val="C00000"/>
                </a:solidFill>
                <a:latin typeface="Roboto Condensed"/>
                <a:ea typeface="+mn-ea"/>
                <a:cs typeface="+mn-cs"/>
              </a:rPr>
              <a:t>task</a:t>
            </a:r>
            <a:r>
              <a:rPr>
                <a:solidFill>
                  <a:srgbClr val="212121"/>
                </a:solidFill>
                <a:latin typeface="Roboto Condensed"/>
                <a:ea typeface="+mn-ea"/>
                <a:cs typeface="+mn-cs"/>
              </a:rPr>
              <a:t> </a:t>
            </a:r>
            <a:r>
              <a:rPr b="1">
                <a:solidFill>
                  <a:srgbClr val="C00000"/>
                </a:solidFill>
                <a:latin typeface="Roboto Condensed"/>
                <a:ea typeface="+mn-ea"/>
                <a:cs typeface="+mn-cs"/>
              </a:rPr>
              <a:t>set</a:t>
            </a:r>
            <a:r>
              <a:rPr>
                <a:solidFill>
                  <a:srgbClr val="C00000"/>
                </a:solidFill>
                <a:latin typeface="Roboto Condensed"/>
                <a:ea typeface="+mn-ea"/>
                <a:cs typeface="+mn-cs"/>
              </a:rPr>
              <a:t> </a:t>
            </a:r>
            <a:r>
              <a:rPr>
                <a:solidFill>
                  <a:srgbClr val="212121"/>
                </a:solidFill>
                <a:latin typeface="Roboto Condensed"/>
                <a:ea typeface="+mn-ea"/>
                <a:cs typeface="+mn-cs"/>
              </a:rPr>
              <a:t>that identifies work to be completed, product to be produced, quality assurance points </a:t>
            </a:r>
            <a:r>
              <a:rPr smtClean="0">
                <a:solidFill>
                  <a:srgbClr val="212121"/>
                </a:solidFill>
                <a:latin typeface="Roboto Condensed"/>
                <a:ea typeface="+mn-ea"/>
                <a:cs typeface="+mn-cs"/>
              </a:rPr>
              <a:t>&amp; </a:t>
            </a:r>
            <a:r>
              <a:rPr>
                <a:solidFill>
                  <a:srgbClr val="212121"/>
                </a:solidFill>
                <a:latin typeface="Roboto Condensed"/>
                <a:ea typeface="+mn-ea"/>
                <a:cs typeface="+mn-cs"/>
              </a:rPr>
              <a:t>milestones to indicate </a:t>
            </a:r>
            <a:r>
              <a:rPr smtClean="0">
                <a:solidFill>
                  <a:srgbClr val="212121"/>
                </a:solidFill>
                <a:latin typeface="Roboto Condensed"/>
                <a:ea typeface="+mn-ea"/>
                <a:cs typeface="+mn-cs"/>
              </a:rPr>
              <a:t>progress</a:t>
            </a:r>
          </a:p>
          <a:p>
            <a:pPr marL="265113" indent="-265113">
              <a:spcBef>
                <a:spcPts val="1000"/>
              </a:spcBef>
              <a:buClr>
                <a:srgbClr val="B84742"/>
              </a:buClr>
              <a:buFont typeface="Wingdings 3" panose="05040102010807070707" pitchFamily="18" charset="2"/>
              <a:buChar char=""/>
            </a:pPr>
            <a:r>
              <a:rPr/>
              <a:t>The </a:t>
            </a:r>
            <a:r>
              <a:rPr b="1">
                <a:solidFill>
                  <a:schemeClr val="accent6"/>
                </a:solidFill>
              </a:rPr>
              <a:t>purpose</a:t>
            </a:r>
            <a:r>
              <a:rPr>
                <a:solidFill>
                  <a:schemeClr val="accent6"/>
                </a:solidFill>
              </a:rPr>
              <a:t> </a:t>
            </a:r>
            <a:r>
              <a:rPr/>
              <a:t>of software process is </a:t>
            </a:r>
          </a:p>
          <a:p>
            <a:r>
              <a:rPr/>
              <a:t>to </a:t>
            </a:r>
            <a:r>
              <a:rPr b="1"/>
              <a:t>deliver</a:t>
            </a:r>
            <a:r>
              <a:rPr/>
              <a:t> software in </a:t>
            </a:r>
            <a:r>
              <a:rPr b="1"/>
              <a:t>timely</a:t>
            </a:r>
            <a:r>
              <a:rPr/>
              <a:t> manner and</a:t>
            </a:r>
          </a:p>
          <a:p>
            <a:r>
              <a:rPr smtClean="0"/>
              <a:t>within sufficient </a:t>
            </a:r>
            <a:r>
              <a:rPr b="1" smtClean="0"/>
              <a:t>quality to satisfy </a:t>
            </a:r>
            <a:r>
              <a:rPr smtClean="0"/>
              <a:t>those</a:t>
            </a:r>
          </a:p>
          <a:p>
            <a:pPr lvl="1"/>
            <a:r>
              <a:rPr smtClean="0"/>
              <a:t>Who has given proposal for software development and</a:t>
            </a:r>
          </a:p>
          <a:p>
            <a:pPr lvl="1"/>
            <a:r>
              <a:rPr smtClean="0"/>
              <a:t>Those who will use software</a:t>
            </a:r>
            <a:endParaRPr lang="en-US" dirty="0"/>
          </a:p>
        </p:txBody>
      </p:sp>
    </p:spTree>
    <p:extLst>
      <p:ext uri="{BB962C8B-B14F-4D97-AF65-F5344CB8AC3E}">
        <p14:creationId xmlns:p14="http://schemas.microsoft.com/office/powerpoint/2010/main" val="328543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Framework</a:t>
            </a:r>
          </a:p>
        </p:txBody>
      </p:sp>
      <p:sp>
        <p:nvSpPr>
          <p:cNvPr id="4" name="Rectangle 3"/>
          <p:cNvSpPr/>
          <p:nvPr/>
        </p:nvSpPr>
        <p:spPr>
          <a:xfrm>
            <a:off x="1676400" y="1066800"/>
            <a:ext cx="6172200" cy="5181600"/>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Rectangle 4"/>
          <p:cNvSpPr/>
          <p:nvPr/>
        </p:nvSpPr>
        <p:spPr>
          <a:xfrm>
            <a:off x="2073965" y="1447800"/>
            <a:ext cx="5393635" cy="4724400"/>
          </a:xfrm>
          <a:prstGeom prst="rect">
            <a:avLst/>
          </a:prstGeom>
          <a:solidFill>
            <a:schemeClr val="bg1">
              <a:lumMod val="9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TextBox 5"/>
          <p:cNvSpPr txBox="1"/>
          <p:nvPr/>
        </p:nvSpPr>
        <p:spPr>
          <a:xfrm>
            <a:off x="1047868" y="2511752"/>
            <a:ext cx="553998" cy="2281074"/>
          </a:xfrm>
          <a:prstGeom prst="rect">
            <a:avLst/>
          </a:prstGeom>
          <a:noFill/>
        </p:spPr>
        <p:txBody>
          <a:bodyPr vert="vert270" wrap="none" rtlCol="0">
            <a:spAutoFit/>
          </a:bodyPr>
          <a:lstStyle/>
          <a:p>
            <a:r>
              <a:rPr lang="en-US" sz="2400" b="1" dirty="0"/>
              <a:t>Software Process</a:t>
            </a:r>
          </a:p>
        </p:txBody>
      </p:sp>
      <p:sp>
        <p:nvSpPr>
          <p:cNvPr id="7" name="TextBox 6"/>
          <p:cNvSpPr txBox="1"/>
          <p:nvPr/>
        </p:nvSpPr>
        <p:spPr>
          <a:xfrm>
            <a:off x="1836139" y="1078468"/>
            <a:ext cx="2009140" cy="369332"/>
          </a:xfrm>
          <a:prstGeom prst="rect">
            <a:avLst/>
          </a:prstGeom>
          <a:noFill/>
        </p:spPr>
        <p:txBody>
          <a:bodyPr wrap="none" rtlCol="0">
            <a:spAutoFit/>
          </a:bodyPr>
          <a:lstStyle/>
          <a:p>
            <a:r>
              <a:rPr lang="en-US" b="1" dirty="0"/>
              <a:t>Process framework</a:t>
            </a:r>
          </a:p>
        </p:txBody>
      </p:sp>
      <p:sp>
        <p:nvSpPr>
          <p:cNvPr id="8" name="TextBox 7"/>
          <p:cNvSpPr txBox="1"/>
          <p:nvPr/>
        </p:nvSpPr>
        <p:spPr>
          <a:xfrm>
            <a:off x="2258060" y="1459468"/>
            <a:ext cx="1974258" cy="369332"/>
          </a:xfrm>
          <a:prstGeom prst="rect">
            <a:avLst/>
          </a:prstGeom>
          <a:noFill/>
        </p:spPr>
        <p:txBody>
          <a:bodyPr wrap="none" rtlCol="0">
            <a:spAutoFit/>
          </a:bodyPr>
          <a:lstStyle/>
          <a:p>
            <a:r>
              <a:rPr lang="en-US" b="1" dirty="0"/>
              <a:t>Umbrella activities</a:t>
            </a:r>
          </a:p>
        </p:txBody>
      </p:sp>
      <p:sp>
        <p:nvSpPr>
          <p:cNvPr id="9" name="Rectangle 8"/>
          <p:cNvSpPr/>
          <p:nvPr/>
        </p:nvSpPr>
        <p:spPr>
          <a:xfrm>
            <a:off x="2438401" y="1828800"/>
            <a:ext cx="4648200" cy="28956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Box 9"/>
          <p:cNvSpPr txBox="1"/>
          <p:nvPr/>
        </p:nvSpPr>
        <p:spPr>
          <a:xfrm>
            <a:off x="2521542" y="1852191"/>
            <a:ext cx="2306914" cy="369332"/>
          </a:xfrm>
          <a:prstGeom prst="rect">
            <a:avLst/>
          </a:prstGeom>
          <a:noFill/>
        </p:spPr>
        <p:txBody>
          <a:bodyPr wrap="none" rtlCol="0">
            <a:spAutoFit/>
          </a:bodyPr>
          <a:lstStyle/>
          <a:p>
            <a:r>
              <a:rPr lang="en-US" b="1" dirty="0"/>
              <a:t>framework activity #1</a:t>
            </a:r>
          </a:p>
        </p:txBody>
      </p:sp>
      <p:sp>
        <p:nvSpPr>
          <p:cNvPr id="11" name="TextBox 10"/>
          <p:cNvSpPr txBox="1"/>
          <p:nvPr/>
        </p:nvSpPr>
        <p:spPr>
          <a:xfrm>
            <a:off x="2798486" y="2145268"/>
            <a:ext cx="3334311" cy="369332"/>
          </a:xfrm>
          <a:prstGeom prst="rect">
            <a:avLst/>
          </a:prstGeom>
          <a:noFill/>
        </p:spPr>
        <p:txBody>
          <a:bodyPr wrap="none" rtlCol="0">
            <a:spAutoFit/>
          </a:bodyPr>
          <a:lstStyle/>
          <a:p>
            <a:r>
              <a:rPr lang="en-US" dirty="0"/>
              <a:t>Software Engineering action #1.1</a:t>
            </a:r>
          </a:p>
        </p:txBody>
      </p:sp>
      <p:sp>
        <p:nvSpPr>
          <p:cNvPr id="12" name="TextBox 11"/>
          <p:cNvSpPr txBox="1"/>
          <p:nvPr/>
        </p:nvSpPr>
        <p:spPr>
          <a:xfrm>
            <a:off x="2807677" y="3364468"/>
            <a:ext cx="3272884" cy="369332"/>
          </a:xfrm>
          <a:prstGeom prst="rect">
            <a:avLst/>
          </a:prstGeom>
          <a:noFill/>
        </p:spPr>
        <p:txBody>
          <a:bodyPr wrap="none" rtlCol="0">
            <a:spAutoFit/>
          </a:bodyPr>
          <a:lstStyle/>
          <a:p>
            <a:r>
              <a:rPr lang="en-US" dirty="0"/>
              <a:t>Software Engineering action #1.k</a:t>
            </a:r>
          </a:p>
        </p:txBody>
      </p:sp>
      <p:sp>
        <p:nvSpPr>
          <p:cNvPr id="13" name="TextBox 12"/>
          <p:cNvSpPr txBox="1"/>
          <p:nvPr/>
        </p:nvSpPr>
        <p:spPr>
          <a:xfrm>
            <a:off x="3142689" y="2450068"/>
            <a:ext cx="1023037" cy="369332"/>
          </a:xfrm>
          <a:prstGeom prst="rect">
            <a:avLst/>
          </a:prstGeom>
          <a:noFill/>
        </p:spPr>
        <p:txBody>
          <a:bodyPr wrap="none" rtlCol="0">
            <a:spAutoFit/>
          </a:bodyPr>
          <a:lstStyle/>
          <a:p>
            <a:r>
              <a:rPr lang="en-US" dirty="0"/>
              <a:t>Task Sets</a:t>
            </a:r>
          </a:p>
        </p:txBody>
      </p:sp>
      <p:sp>
        <p:nvSpPr>
          <p:cNvPr id="14" name="TextBox 13"/>
          <p:cNvSpPr txBox="1"/>
          <p:nvPr/>
        </p:nvSpPr>
        <p:spPr>
          <a:xfrm>
            <a:off x="3200400" y="2754868"/>
            <a:ext cx="343364" cy="646331"/>
          </a:xfrm>
          <a:prstGeom prst="rect">
            <a:avLst/>
          </a:prstGeom>
          <a:noFill/>
        </p:spPr>
        <p:txBody>
          <a:bodyPr wrap="none" rtlCol="0">
            <a:spAutoFit/>
          </a:bodyPr>
          <a:lstStyle/>
          <a:p>
            <a:r>
              <a:rPr lang="en-US" dirty="0"/>
              <a:t>…</a:t>
            </a:r>
            <a:br>
              <a:rPr lang="en-US" dirty="0"/>
            </a:br>
            <a:r>
              <a:rPr lang="en-US" dirty="0"/>
              <a:t>…</a:t>
            </a:r>
          </a:p>
        </p:txBody>
      </p:sp>
      <p:sp>
        <p:nvSpPr>
          <p:cNvPr id="15" name="TextBox 14"/>
          <p:cNvSpPr txBox="1"/>
          <p:nvPr/>
        </p:nvSpPr>
        <p:spPr>
          <a:xfrm>
            <a:off x="3124200" y="3657600"/>
            <a:ext cx="1023037" cy="369332"/>
          </a:xfrm>
          <a:prstGeom prst="rect">
            <a:avLst/>
          </a:prstGeom>
          <a:noFill/>
        </p:spPr>
        <p:txBody>
          <a:bodyPr wrap="none" rtlCol="0">
            <a:spAutoFit/>
          </a:bodyPr>
          <a:lstStyle/>
          <a:p>
            <a:r>
              <a:rPr lang="en-US" dirty="0"/>
              <a:t>Task Sets</a:t>
            </a:r>
          </a:p>
        </p:txBody>
      </p:sp>
      <p:sp>
        <p:nvSpPr>
          <p:cNvPr id="16" name="TextBox 15"/>
          <p:cNvSpPr txBox="1"/>
          <p:nvPr/>
        </p:nvSpPr>
        <p:spPr>
          <a:xfrm>
            <a:off x="3181911" y="3962400"/>
            <a:ext cx="343364" cy="646331"/>
          </a:xfrm>
          <a:prstGeom prst="rect">
            <a:avLst/>
          </a:prstGeom>
          <a:noFill/>
        </p:spPr>
        <p:txBody>
          <a:bodyPr wrap="none" rtlCol="0">
            <a:spAutoFit/>
          </a:bodyPr>
          <a:lstStyle/>
          <a:p>
            <a:r>
              <a:rPr lang="en-US" dirty="0"/>
              <a:t>…</a:t>
            </a:r>
            <a:br>
              <a:rPr lang="en-US" dirty="0"/>
            </a:br>
            <a:r>
              <a:rPr lang="en-US" dirty="0"/>
              <a:t>…</a:t>
            </a:r>
          </a:p>
        </p:txBody>
      </p:sp>
      <p:sp>
        <p:nvSpPr>
          <p:cNvPr id="17" name="Rectangle 16"/>
          <p:cNvSpPr/>
          <p:nvPr/>
        </p:nvSpPr>
        <p:spPr>
          <a:xfrm>
            <a:off x="4419600" y="2511752"/>
            <a:ext cx="2417486" cy="841048"/>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600" b="1" dirty="0">
                <a:solidFill>
                  <a:schemeClr val="tx1"/>
                </a:solidFill>
              </a:rPr>
              <a:t>Work tasks</a:t>
            </a:r>
          </a:p>
          <a:p>
            <a:r>
              <a:rPr lang="en-US" sz="1600" b="1" dirty="0">
                <a:solidFill>
                  <a:schemeClr val="tx1"/>
                </a:solidFill>
              </a:rPr>
              <a:t>Work products</a:t>
            </a:r>
          </a:p>
          <a:p>
            <a:r>
              <a:rPr lang="en-US" sz="1600" b="1" dirty="0">
                <a:solidFill>
                  <a:schemeClr val="tx1"/>
                </a:solidFill>
              </a:rPr>
              <a:t>Quality assurance points</a:t>
            </a:r>
          </a:p>
        </p:txBody>
      </p:sp>
      <p:sp>
        <p:nvSpPr>
          <p:cNvPr id="18" name="Rectangle 17"/>
          <p:cNvSpPr/>
          <p:nvPr/>
        </p:nvSpPr>
        <p:spPr>
          <a:xfrm>
            <a:off x="4419600" y="3733800"/>
            <a:ext cx="2417486" cy="841048"/>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600" b="1" dirty="0">
                <a:solidFill>
                  <a:schemeClr val="tx1"/>
                </a:solidFill>
              </a:rPr>
              <a:t>Work tasks</a:t>
            </a:r>
          </a:p>
          <a:p>
            <a:r>
              <a:rPr lang="en-US" sz="1600" b="1" dirty="0">
                <a:solidFill>
                  <a:schemeClr val="tx1"/>
                </a:solidFill>
              </a:rPr>
              <a:t>Work products</a:t>
            </a:r>
          </a:p>
          <a:p>
            <a:r>
              <a:rPr lang="en-US" sz="1600" b="1" dirty="0">
                <a:solidFill>
                  <a:schemeClr val="tx1"/>
                </a:solidFill>
              </a:rPr>
              <a:t>Quality assurance points</a:t>
            </a:r>
          </a:p>
        </p:txBody>
      </p:sp>
      <p:sp>
        <p:nvSpPr>
          <p:cNvPr id="19" name="Rectangle 18"/>
          <p:cNvSpPr/>
          <p:nvPr/>
        </p:nvSpPr>
        <p:spPr>
          <a:xfrm>
            <a:off x="2438400" y="4953000"/>
            <a:ext cx="4648200" cy="1295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0" name="TextBox 19"/>
          <p:cNvSpPr txBox="1"/>
          <p:nvPr/>
        </p:nvSpPr>
        <p:spPr>
          <a:xfrm>
            <a:off x="2521541" y="4976391"/>
            <a:ext cx="2306914" cy="369332"/>
          </a:xfrm>
          <a:prstGeom prst="rect">
            <a:avLst/>
          </a:prstGeom>
          <a:noFill/>
        </p:spPr>
        <p:txBody>
          <a:bodyPr wrap="none" rtlCol="0">
            <a:spAutoFit/>
          </a:bodyPr>
          <a:lstStyle/>
          <a:p>
            <a:r>
              <a:rPr lang="en-US" b="1" dirty="0"/>
              <a:t>framework activity #n</a:t>
            </a:r>
          </a:p>
        </p:txBody>
      </p:sp>
    </p:spTree>
    <p:extLst>
      <p:ext uri="{BB962C8B-B14F-4D97-AF65-F5344CB8AC3E}">
        <p14:creationId xmlns:p14="http://schemas.microsoft.com/office/powerpoint/2010/main" val="377285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P spid="9" grpId="0" animBg="1"/>
      <p:bldP spid="10" grpId="0"/>
      <p:bldP spid="11" grpId="0"/>
      <p:bldP spid="12" grpId="0"/>
      <p:bldP spid="13" grpId="0"/>
      <p:bldP spid="14" grpId="0"/>
      <p:bldP spid="15" grpId="0"/>
      <p:bldP spid="16" grpId="0"/>
      <p:bldP spid="17" grpId="0" animBg="1"/>
      <p:bldP spid="18" grpId="0" animBg="1"/>
      <p:bldP spid="19" grpId="0" animBg="1"/>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Ariane</a:t>
            </a:r>
            <a:r>
              <a:rPr lang="en-US" dirty="0"/>
              <a:t> 5 - One bug, one crash</a:t>
            </a:r>
          </a:p>
        </p:txBody>
      </p:sp>
      <p:sp>
        <p:nvSpPr>
          <p:cNvPr id="3" name="Content Placeholder 2"/>
          <p:cNvSpPr>
            <a:spLocks noGrp="1"/>
          </p:cNvSpPr>
          <p:nvPr>
            <p:ph idx="1"/>
          </p:nvPr>
        </p:nvSpPr>
        <p:spPr>
          <a:xfrm>
            <a:off x="190500" y="990600"/>
            <a:ext cx="5219700" cy="3810000"/>
          </a:xfrm>
        </p:spPr>
        <p:txBody>
          <a:bodyPr>
            <a:normAutofit/>
          </a:bodyPr>
          <a:lstStyle/>
          <a:p>
            <a:r>
              <a:rPr lang="en-US" dirty="0"/>
              <a:t>It took the European Space Agency 10 years and </a:t>
            </a:r>
            <a:r>
              <a:rPr lang="en-US" b="1" dirty="0">
                <a:solidFill>
                  <a:srgbClr val="C00000"/>
                </a:solidFill>
              </a:rPr>
              <a:t>$7 billion</a:t>
            </a:r>
            <a:r>
              <a:rPr lang="en-US" dirty="0"/>
              <a:t> to produce </a:t>
            </a:r>
            <a:r>
              <a:rPr lang="en-US" dirty="0" err="1"/>
              <a:t>Ariane</a:t>
            </a:r>
            <a:r>
              <a:rPr lang="en-US" dirty="0"/>
              <a:t> 5, a giant rocket capable of hurling a pair of three-ton satellites into orbit with each launch and intended to give Europe overwhelming supremacy in the commercial space business.</a:t>
            </a:r>
          </a:p>
          <a:p>
            <a:r>
              <a:rPr lang="en-US" dirty="0"/>
              <a:t>Issue was a small </a:t>
            </a:r>
            <a:r>
              <a:rPr lang="en-US" b="1" dirty="0">
                <a:solidFill>
                  <a:srgbClr val="C00000"/>
                </a:solidFill>
              </a:rPr>
              <a:t>computer program </a:t>
            </a:r>
            <a:r>
              <a:rPr lang="en-US" dirty="0"/>
              <a:t>trying to </a:t>
            </a:r>
            <a:r>
              <a:rPr lang="en-US" b="1" dirty="0">
                <a:solidFill>
                  <a:srgbClr val="C00000"/>
                </a:solidFill>
              </a:rPr>
              <a:t>stuff a 64-bit</a:t>
            </a:r>
            <a:r>
              <a:rPr lang="en-US" dirty="0">
                <a:solidFill>
                  <a:srgbClr val="C00000"/>
                </a:solidFill>
              </a:rPr>
              <a:t> </a:t>
            </a:r>
            <a:r>
              <a:rPr lang="en-US" dirty="0"/>
              <a:t>number into a </a:t>
            </a:r>
            <a:r>
              <a:rPr lang="en-US" b="1" dirty="0">
                <a:solidFill>
                  <a:srgbClr val="C00000"/>
                </a:solidFill>
              </a:rPr>
              <a:t>16-bit space</a:t>
            </a:r>
            <a:r>
              <a:rPr lang="en-US" dirty="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457325"/>
            <a:ext cx="3305175" cy="2962275"/>
          </a:xfrm>
          <a:prstGeom prst="rect">
            <a:avLst/>
          </a:prstGeom>
        </p:spPr>
      </p:pic>
      <p:sp>
        <p:nvSpPr>
          <p:cNvPr id="5" name="TextBox 4"/>
          <p:cNvSpPr txBox="1"/>
          <p:nvPr/>
        </p:nvSpPr>
        <p:spPr>
          <a:xfrm>
            <a:off x="304799" y="5029200"/>
            <a:ext cx="856297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One bug, one crash. </a:t>
            </a:r>
          </a:p>
          <a:p>
            <a:pPr algn="ctr"/>
            <a:r>
              <a:rPr lang="en-US" sz="2400" b="1" dirty="0"/>
              <a:t>Of all the careless lines of code recorded </a:t>
            </a:r>
          </a:p>
          <a:p>
            <a:pPr algn="ctr"/>
            <a:r>
              <a:rPr lang="en-US" sz="2400" b="1" dirty="0"/>
              <a:t>in the history of computer science</a:t>
            </a:r>
          </a:p>
        </p:txBody>
      </p:sp>
    </p:spTree>
    <p:extLst>
      <p:ext uri="{BB962C8B-B14F-4D97-AF65-F5344CB8AC3E}">
        <p14:creationId xmlns:p14="http://schemas.microsoft.com/office/powerpoint/2010/main" val="15577889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Framework Activities</a:t>
            </a:r>
          </a:p>
        </p:txBody>
      </p:sp>
      <p:sp>
        <p:nvSpPr>
          <p:cNvPr id="4" name="Rectangle 3"/>
          <p:cNvSpPr/>
          <p:nvPr/>
        </p:nvSpPr>
        <p:spPr>
          <a:xfrm>
            <a:off x="228600" y="1498118"/>
            <a:ext cx="2207783" cy="15498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228600" y="1041741"/>
            <a:ext cx="2207784"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sz="2400" b="1" dirty="0"/>
              <a:t>Communication</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647" y="1616442"/>
            <a:ext cx="1244762" cy="1244762"/>
          </a:xfrm>
          <a:prstGeom prst="rect">
            <a:avLst/>
          </a:prstGeom>
        </p:spPr>
      </p:pic>
      <p:sp>
        <p:nvSpPr>
          <p:cNvPr id="7" name="Rectangle 6"/>
          <p:cNvSpPr/>
          <p:nvPr/>
        </p:nvSpPr>
        <p:spPr>
          <a:xfrm>
            <a:off x="2436383" y="1041740"/>
            <a:ext cx="2059417" cy="20062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Communication with Customers / stockholders to understand project requirements for defining software features</a:t>
            </a:r>
          </a:p>
        </p:txBody>
      </p:sp>
      <p:sp>
        <p:nvSpPr>
          <p:cNvPr id="8" name="Rectangle 7"/>
          <p:cNvSpPr/>
          <p:nvPr/>
        </p:nvSpPr>
        <p:spPr>
          <a:xfrm>
            <a:off x="4572000" y="1498118"/>
            <a:ext cx="1828801" cy="15498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TextBox 8"/>
          <p:cNvSpPr txBox="1"/>
          <p:nvPr/>
        </p:nvSpPr>
        <p:spPr>
          <a:xfrm>
            <a:off x="4572001" y="1036453"/>
            <a:ext cx="18288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400" b="1" dirty="0"/>
              <a:t>Planning</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921704" y="1721304"/>
            <a:ext cx="1098096" cy="1098096"/>
          </a:xfrm>
          <a:prstGeom prst="rect">
            <a:avLst/>
          </a:prstGeom>
        </p:spPr>
      </p:pic>
      <p:sp>
        <p:nvSpPr>
          <p:cNvPr id="11" name="Rectangle 10"/>
          <p:cNvSpPr/>
          <p:nvPr/>
        </p:nvSpPr>
        <p:spPr>
          <a:xfrm>
            <a:off x="6400801" y="1041740"/>
            <a:ext cx="2440417" cy="20062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Software Project Plan which defines workflow that is to follow.</a:t>
            </a:r>
          </a:p>
          <a:p>
            <a:pPr algn="ctr"/>
            <a:r>
              <a:rPr lang="en-US" dirty="0"/>
              <a:t>It describes technical task, risks, resources, product to be produced &amp; work schedule</a:t>
            </a:r>
          </a:p>
        </p:txBody>
      </p:sp>
      <p:sp>
        <p:nvSpPr>
          <p:cNvPr id="12" name="Rectangle 11"/>
          <p:cNvSpPr/>
          <p:nvPr/>
        </p:nvSpPr>
        <p:spPr>
          <a:xfrm>
            <a:off x="228600" y="3622700"/>
            <a:ext cx="2207783" cy="15498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TextBox 12"/>
          <p:cNvSpPr txBox="1"/>
          <p:nvPr/>
        </p:nvSpPr>
        <p:spPr>
          <a:xfrm>
            <a:off x="228600" y="3161035"/>
            <a:ext cx="220778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400" b="1" dirty="0"/>
              <a:t>Modeling</a:t>
            </a: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1480" y="3861497"/>
            <a:ext cx="1091503" cy="1091503"/>
          </a:xfrm>
          <a:prstGeom prst="rect">
            <a:avLst/>
          </a:prstGeom>
        </p:spPr>
      </p:pic>
      <p:sp>
        <p:nvSpPr>
          <p:cNvPr id="15" name="Rectangle 14"/>
          <p:cNvSpPr/>
          <p:nvPr/>
        </p:nvSpPr>
        <p:spPr>
          <a:xfrm>
            <a:off x="2436383" y="3165157"/>
            <a:ext cx="2059417" cy="20062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Creating models to understand requirements and shows design of software to achieve requirements</a:t>
            </a:r>
          </a:p>
        </p:txBody>
      </p:sp>
      <p:sp>
        <p:nvSpPr>
          <p:cNvPr id="16" name="Rectangle 15"/>
          <p:cNvSpPr/>
          <p:nvPr/>
        </p:nvSpPr>
        <p:spPr>
          <a:xfrm>
            <a:off x="4587421" y="3622700"/>
            <a:ext cx="1813379" cy="15487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TextBox 16"/>
          <p:cNvSpPr txBox="1"/>
          <p:nvPr/>
        </p:nvSpPr>
        <p:spPr>
          <a:xfrm>
            <a:off x="4589437" y="3161035"/>
            <a:ext cx="181136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400" b="1" dirty="0"/>
              <a:t>Construction</a:t>
            </a: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3000" y="3799572"/>
            <a:ext cx="1148921" cy="1148921"/>
          </a:xfrm>
          <a:prstGeom prst="rect">
            <a:avLst/>
          </a:prstGeom>
        </p:spPr>
      </p:pic>
      <p:sp>
        <p:nvSpPr>
          <p:cNvPr id="19" name="Rectangle 18"/>
          <p:cNvSpPr/>
          <p:nvPr/>
        </p:nvSpPr>
        <p:spPr>
          <a:xfrm>
            <a:off x="6400800" y="3164703"/>
            <a:ext cx="2440417" cy="20062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Code </a:t>
            </a:r>
          </a:p>
          <a:p>
            <a:pPr algn="ctr"/>
            <a:r>
              <a:rPr lang="en-US" dirty="0"/>
              <a:t>Generation</a:t>
            </a:r>
          </a:p>
          <a:p>
            <a:pPr algn="ctr"/>
            <a:r>
              <a:rPr lang="en-US" dirty="0"/>
              <a:t>(manual or automated)</a:t>
            </a:r>
          </a:p>
          <a:p>
            <a:pPr algn="ctr"/>
            <a:r>
              <a:rPr lang="en-US" dirty="0"/>
              <a:t>&amp;</a:t>
            </a:r>
          </a:p>
          <a:p>
            <a:pPr algn="ctr"/>
            <a:r>
              <a:rPr lang="en-US" dirty="0"/>
              <a:t>Testing</a:t>
            </a:r>
          </a:p>
          <a:p>
            <a:pPr algn="ctr"/>
            <a:r>
              <a:rPr lang="en-US" dirty="0"/>
              <a:t>(to uncover errors in the code)</a:t>
            </a:r>
          </a:p>
        </p:txBody>
      </p:sp>
      <p:sp>
        <p:nvSpPr>
          <p:cNvPr id="20" name="Rectangle 19"/>
          <p:cNvSpPr/>
          <p:nvPr/>
        </p:nvSpPr>
        <p:spPr>
          <a:xfrm>
            <a:off x="2057400" y="5255567"/>
            <a:ext cx="1705707" cy="10690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4489" y="5321269"/>
            <a:ext cx="1300711" cy="940010"/>
          </a:xfrm>
          <a:prstGeom prst="rect">
            <a:avLst/>
          </a:prstGeom>
        </p:spPr>
      </p:pic>
      <p:sp>
        <p:nvSpPr>
          <p:cNvPr id="23" name="Rectangle 22"/>
          <p:cNvSpPr/>
          <p:nvPr/>
        </p:nvSpPr>
        <p:spPr>
          <a:xfrm>
            <a:off x="228600" y="5255567"/>
            <a:ext cx="1828800" cy="106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Deployment</a:t>
            </a:r>
          </a:p>
        </p:txBody>
      </p:sp>
      <p:sp>
        <p:nvSpPr>
          <p:cNvPr id="24" name="Rectangle 23"/>
          <p:cNvSpPr/>
          <p:nvPr/>
        </p:nvSpPr>
        <p:spPr>
          <a:xfrm>
            <a:off x="3739661" y="5255567"/>
            <a:ext cx="5101555" cy="10690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Deliver Software to Customer</a:t>
            </a:r>
          </a:p>
          <a:p>
            <a:pPr algn="ctr"/>
            <a:r>
              <a:rPr lang="en-US" dirty="0"/>
              <a:t>Collect feedback from customer based on evaluation</a:t>
            </a:r>
          </a:p>
          <a:p>
            <a:pPr algn="ctr"/>
            <a:r>
              <a:rPr lang="en-US" dirty="0"/>
              <a:t>Software Support</a:t>
            </a:r>
          </a:p>
        </p:txBody>
      </p:sp>
    </p:spTree>
    <p:extLst>
      <p:ext uri="{BB962C8B-B14F-4D97-AF65-F5344CB8AC3E}">
        <p14:creationId xmlns:p14="http://schemas.microsoft.com/office/powerpoint/2010/main" val="57397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1" grpId="0" animBg="1"/>
      <p:bldP spid="12" grpId="0" animBg="1"/>
      <p:bldP spid="13" grpId="0" animBg="1"/>
      <p:bldP spid="15" grpId="0" animBg="1"/>
      <p:bldP spid="16" grpId="0" animBg="1"/>
      <p:bldP spid="17" grpId="0" animBg="1"/>
      <p:bldP spid="19" grpId="0" animBg="1"/>
      <p:bldP spid="20" grpId="0" animBg="1"/>
      <p:bldP spid="23"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514325"/>
          </a:xfrm>
        </p:spPr>
        <p:txBody>
          <a:bodyPr>
            <a:normAutofit fontScale="90000"/>
          </a:bodyPr>
          <a:lstStyle/>
          <a:p>
            <a:r>
              <a:rPr lang="en-US" sz="3600" dirty="0" smtClean="0"/>
              <a:t>Types of Process Flow</a:t>
            </a:r>
            <a:endParaRPr lang="en-US" sz="3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620688"/>
            <a:ext cx="8064896" cy="5754960"/>
          </a:xfrm>
          <a:prstGeom prst="rect">
            <a:avLst/>
          </a:prstGeom>
        </p:spPr>
      </p:pic>
    </p:spTree>
    <p:extLst>
      <p:ext uri="{BB962C8B-B14F-4D97-AF65-F5344CB8AC3E}">
        <p14:creationId xmlns:p14="http://schemas.microsoft.com/office/powerpoint/2010/main" val="814373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Umbrella Activities</a:t>
            </a:r>
          </a:p>
        </p:txBody>
      </p:sp>
      <p:sp>
        <p:nvSpPr>
          <p:cNvPr id="3" name="Content Placeholder 2"/>
          <p:cNvSpPr>
            <a:spLocks noGrp="1"/>
          </p:cNvSpPr>
          <p:nvPr>
            <p:ph idx="1"/>
          </p:nvPr>
        </p:nvSpPr>
        <p:spPr>
          <a:xfrm>
            <a:off x="190500" y="3352800"/>
            <a:ext cx="5600700" cy="3124200"/>
          </a:xfrm>
        </p:spPr>
        <p:txBody>
          <a:bodyPr>
            <a:normAutofit/>
          </a:bodyPr>
          <a:lstStyle/>
          <a:p>
            <a:r>
              <a:rPr lang="en-US" b="1" dirty="0"/>
              <a:t>Umbrella activities </a:t>
            </a:r>
            <a:r>
              <a:rPr lang="en-US" dirty="0"/>
              <a:t>applied throughout the software project &amp; </a:t>
            </a:r>
            <a:r>
              <a:rPr lang="en-US" b="1" dirty="0"/>
              <a:t>help a software team to manage and </a:t>
            </a:r>
            <a:r>
              <a:rPr lang="en-US" b="1" dirty="0">
                <a:solidFill>
                  <a:srgbClr val="C00000"/>
                </a:solidFill>
              </a:rPr>
              <a:t>control progress, quality, change &amp; risks</a:t>
            </a:r>
          </a:p>
          <a:p>
            <a:r>
              <a:rPr lang="en-US" dirty="0"/>
              <a:t>Umbrella activities are those which keep running in the background throughout the software development</a:t>
            </a:r>
          </a:p>
        </p:txBody>
      </p:sp>
      <p:pic>
        <p:nvPicPr>
          <p:cNvPr id="4" name="Picture 3"/>
          <p:cNvPicPr>
            <a:picLocks noChangeAspect="1"/>
          </p:cNvPicPr>
          <p:nvPr/>
        </p:nvPicPr>
        <p:blipFill rotWithShape="1">
          <a:blip r:embed="rId2">
            <a:lum bright="70000" contrast="-70000"/>
            <a:extLst>
              <a:ext uri="{28A0092B-C50C-407E-A947-70E740481C1C}">
                <a14:useLocalDpi xmlns:a14="http://schemas.microsoft.com/office/drawing/2010/main" val="0"/>
              </a:ext>
            </a:extLst>
          </a:blip>
          <a:srcRect t="36818" b="14647"/>
          <a:stretch/>
        </p:blipFill>
        <p:spPr>
          <a:xfrm>
            <a:off x="3470014" y="2590800"/>
            <a:ext cx="5202371" cy="3809999"/>
          </a:xfrm>
          <a:prstGeom prst="rect">
            <a:avLst/>
          </a:prstGeom>
        </p:spPr>
      </p:pic>
      <p:pic>
        <p:nvPicPr>
          <p:cNvPr id="5" name="Picture 4"/>
          <p:cNvPicPr>
            <a:picLocks noChangeAspect="1"/>
          </p:cNvPicPr>
          <p:nvPr/>
        </p:nvPicPr>
        <p:blipFill rotWithShape="1">
          <a:blip r:embed="rId2">
            <a:lum bright="70000" contrast="-70000"/>
            <a:extLst>
              <a:ext uri="{28A0092B-C50C-407E-A947-70E740481C1C}">
                <a14:useLocalDpi xmlns:a14="http://schemas.microsoft.com/office/drawing/2010/main" val="0"/>
              </a:ext>
            </a:extLst>
          </a:blip>
          <a:srcRect r="11488" b="66112"/>
          <a:stretch/>
        </p:blipFill>
        <p:spPr>
          <a:xfrm>
            <a:off x="2133601" y="980214"/>
            <a:ext cx="6934200" cy="1762986"/>
          </a:xfrm>
          <a:prstGeom prst="rect">
            <a:avLst/>
          </a:prstGeom>
        </p:spPr>
      </p:pic>
      <p:sp>
        <p:nvSpPr>
          <p:cNvPr id="6" name="TextBox 5"/>
          <p:cNvSpPr txBox="1"/>
          <p:nvPr/>
        </p:nvSpPr>
        <p:spPr>
          <a:xfrm>
            <a:off x="6491415" y="3623608"/>
            <a:ext cx="2347785" cy="2308324"/>
          </a:xfrm>
          <a:prstGeom prst="rect">
            <a:avLst/>
          </a:prstGeom>
          <a:noFill/>
          <a:ln>
            <a:solidFill>
              <a:schemeClr val="bg1">
                <a:lumMod val="75000"/>
              </a:schemeClr>
            </a:solidFill>
          </a:ln>
        </p:spPr>
        <p:txBody>
          <a:bodyPr wrap="square" rtlCol="0">
            <a:spAutoFit/>
          </a:bodyPr>
          <a:lstStyle/>
          <a:p>
            <a:pPr algn="ctr"/>
            <a:r>
              <a:rPr lang="en-US" sz="2400" b="1" dirty="0"/>
              <a:t>It establish a skeleton architecture for software engineering work.</a:t>
            </a:r>
          </a:p>
        </p:txBody>
      </p:sp>
    </p:spTree>
    <p:extLst>
      <p:ext uri="{BB962C8B-B14F-4D97-AF65-F5344CB8AC3E}">
        <p14:creationId xmlns:p14="http://schemas.microsoft.com/office/powerpoint/2010/main" val="408766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lum bright="70000" contrast="-70000"/>
            <a:extLst>
              <a:ext uri="{28A0092B-C50C-407E-A947-70E740481C1C}">
                <a14:useLocalDpi xmlns:a14="http://schemas.microsoft.com/office/drawing/2010/main" val="0"/>
              </a:ext>
            </a:extLst>
          </a:blip>
          <a:srcRect t="36818" b="14647"/>
          <a:stretch/>
        </p:blipFill>
        <p:spPr>
          <a:xfrm>
            <a:off x="3470014" y="2590800"/>
            <a:ext cx="5202371" cy="3809999"/>
          </a:xfrm>
          <a:prstGeom prst="rect">
            <a:avLst/>
          </a:prstGeom>
        </p:spPr>
      </p:pic>
      <p:sp>
        <p:nvSpPr>
          <p:cNvPr id="2" name="Title 1"/>
          <p:cNvSpPr>
            <a:spLocks noGrp="1"/>
          </p:cNvSpPr>
          <p:nvPr>
            <p:ph type="title"/>
          </p:nvPr>
        </p:nvSpPr>
        <p:spPr/>
        <p:txBody>
          <a:bodyPr/>
          <a:lstStyle/>
          <a:p>
            <a:r>
              <a:rPr lang="en-US" dirty="0"/>
              <a:t>Umbrella Activities Cont.</a:t>
            </a:r>
          </a:p>
        </p:txBody>
      </p:sp>
      <p:sp>
        <p:nvSpPr>
          <p:cNvPr id="4" name="Rectangle 3"/>
          <p:cNvSpPr/>
          <p:nvPr/>
        </p:nvSpPr>
        <p:spPr>
          <a:xfrm>
            <a:off x="152400" y="3365142"/>
            <a:ext cx="2916195" cy="876300"/>
          </a:xfrm>
          <a:prstGeom prst="rect">
            <a:avLst/>
          </a:prstGeom>
          <a:ln w="12700">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Software project Tracking &amp; Control</a:t>
            </a:r>
          </a:p>
        </p:txBody>
      </p:sp>
      <p:sp>
        <p:nvSpPr>
          <p:cNvPr id="5" name="Rectangle 4"/>
          <p:cNvSpPr/>
          <p:nvPr/>
        </p:nvSpPr>
        <p:spPr>
          <a:xfrm>
            <a:off x="3162837" y="3365142"/>
            <a:ext cx="2444580" cy="838200"/>
          </a:xfrm>
          <a:prstGeom prst="rect">
            <a:avLst/>
          </a:prstGeom>
          <a:ln w="12700">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Risk Management</a:t>
            </a:r>
          </a:p>
        </p:txBody>
      </p:sp>
      <p:sp>
        <p:nvSpPr>
          <p:cNvPr id="6" name="Rectangle 5"/>
          <p:cNvSpPr/>
          <p:nvPr/>
        </p:nvSpPr>
        <p:spPr>
          <a:xfrm>
            <a:off x="6470820" y="3365142"/>
            <a:ext cx="2444580" cy="876300"/>
          </a:xfrm>
          <a:prstGeom prst="rect">
            <a:avLst/>
          </a:prstGeom>
          <a:ln w="12700">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Software quality assurance</a:t>
            </a:r>
          </a:p>
        </p:txBody>
      </p:sp>
      <p:sp>
        <p:nvSpPr>
          <p:cNvPr id="7" name="Rectangle 6"/>
          <p:cNvSpPr/>
          <p:nvPr/>
        </p:nvSpPr>
        <p:spPr>
          <a:xfrm>
            <a:off x="3162124" y="4321400"/>
            <a:ext cx="2444580" cy="631065"/>
          </a:xfrm>
          <a:prstGeom prst="rect">
            <a:avLst/>
          </a:prstGeom>
          <a:ln w="12700">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Measurement</a:t>
            </a:r>
          </a:p>
        </p:txBody>
      </p:sp>
      <p:sp>
        <p:nvSpPr>
          <p:cNvPr id="8" name="Rectangle 7"/>
          <p:cNvSpPr/>
          <p:nvPr/>
        </p:nvSpPr>
        <p:spPr>
          <a:xfrm>
            <a:off x="152400" y="4321400"/>
            <a:ext cx="2901780" cy="631065"/>
          </a:xfrm>
          <a:prstGeom prst="rect">
            <a:avLst/>
          </a:prstGeom>
          <a:ln w="12700">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Technical Reviews</a:t>
            </a:r>
          </a:p>
        </p:txBody>
      </p:sp>
      <p:sp>
        <p:nvSpPr>
          <p:cNvPr id="9" name="Rectangle 8"/>
          <p:cNvSpPr/>
          <p:nvPr/>
        </p:nvSpPr>
        <p:spPr>
          <a:xfrm>
            <a:off x="152400" y="5029200"/>
            <a:ext cx="5435439" cy="623554"/>
          </a:xfrm>
          <a:prstGeom prst="rect">
            <a:avLst/>
          </a:prstGeom>
          <a:ln w="12700">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Software Configuration Management</a:t>
            </a:r>
          </a:p>
        </p:txBody>
      </p:sp>
      <p:sp>
        <p:nvSpPr>
          <p:cNvPr id="10" name="Rectangle 9"/>
          <p:cNvSpPr/>
          <p:nvPr/>
        </p:nvSpPr>
        <p:spPr>
          <a:xfrm>
            <a:off x="6464640" y="4321400"/>
            <a:ext cx="2444580" cy="1331354"/>
          </a:xfrm>
          <a:prstGeom prst="rect">
            <a:avLst/>
          </a:prstGeom>
          <a:ln w="12700">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Reusability Management</a:t>
            </a:r>
          </a:p>
        </p:txBody>
      </p:sp>
      <p:sp>
        <p:nvSpPr>
          <p:cNvPr id="11" name="Rectangle 10"/>
          <p:cNvSpPr/>
          <p:nvPr/>
        </p:nvSpPr>
        <p:spPr>
          <a:xfrm>
            <a:off x="152400" y="5791200"/>
            <a:ext cx="8756820" cy="6235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Work product preparation and production</a:t>
            </a:r>
          </a:p>
        </p:txBody>
      </p:sp>
      <p:pic>
        <p:nvPicPr>
          <p:cNvPr id="17" name="Picture 16"/>
          <p:cNvPicPr>
            <a:picLocks noChangeAspect="1"/>
          </p:cNvPicPr>
          <p:nvPr/>
        </p:nvPicPr>
        <p:blipFill rotWithShape="1">
          <a:blip r:embed="rId2">
            <a:lum bright="70000" contrast="-70000"/>
            <a:extLst>
              <a:ext uri="{28A0092B-C50C-407E-A947-70E740481C1C}">
                <a14:useLocalDpi xmlns:a14="http://schemas.microsoft.com/office/drawing/2010/main" val="0"/>
              </a:ext>
            </a:extLst>
          </a:blip>
          <a:srcRect r="11488" b="66112"/>
          <a:stretch/>
        </p:blipFill>
        <p:spPr>
          <a:xfrm>
            <a:off x="2133601" y="980214"/>
            <a:ext cx="6934200" cy="1762986"/>
          </a:xfrm>
          <a:prstGeom prst="rect">
            <a:avLst/>
          </a:prstGeom>
        </p:spPr>
      </p:pic>
    </p:spTree>
    <p:extLst>
      <p:ext uri="{BB962C8B-B14F-4D97-AF65-F5344CB8AC3E}">
        <p14:creationId xmlns:p14="http://schemas.microsoft.com/office/powerpoint/2010/main" val="352221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Umbrella Activities Cont.</a:t>
            </a:r>
          </a:p>
        </p:txBody>
      </p:sp>
      <p:sp>
        <p:nvSpPr>
          <p:cNvPr id="3" name="Content Placeholder 2"/>
          <p:cNvSpPr>
            <a:spLocks noGrp="1"/>
          </p:cNvSpPr>
          <p:nvPr>
            <p:ph idx="1"/>
          </p:nvPr>
        </p:nvSpPr>
        <p:spPr/>
        <p:txBody>
          <a:bodyPr>
            <a:normAutofit/>
          </a:bodyPr>
          <a:lstStyle/>
          <a:p>
            <a:r>
              <a:rPr lang="en-US" b="1" dirty="0">
                <a:solidFill>
                  <a:srgbClr val="C00000"/>
                </a:solidFill>
                <a:latin typeface="Cambria" panose="02040503050406030204" pitchFamily="18" charset="0"/>
                <a:ea typeface="Cambria" panose="02040503050406030204" pitchFamily="18" charset="0"/>
              </a:rPr>
              <a:t>Software project tracking and control:</a:t>
            </a:r>
            <a:r>
              <a:rPr lang="en-US" dirty="0">
                <a:solidFill>
                  <a:srgbClr val="C00000"/>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allows the software team to </a:t>
            </a:r>
            <a:r>
              <a:rPr lang="en-US" b="1" dirty="0">
                <a:latin typeface="Cambria" panose="02040503050406030204" pitchFamily="18" charset="0"/>
                <a:ea typeface="Cambria" panose="02040503050406030204" pitchFamily="18" charset="0"/>
              </a:rPr>
              <a:t>assess progress against the project plan </a:t>
            </a:r>
            <a:r>
              <a:rPr lang="en-US" dirty="0">
                <a:latin typeface="Cambria" panose="02040503050406030204" pitchFamily="18" charset="0"/>
                <a:ea typeface="Cambria" panose="02040503050406030204" pitchFamily="18" charset="0"/>
              </a:rPr>
              <a:t>and take any necessary action to maintain the schedule.</a:t>
            </a:r>
          </a:p>
          <a:p>
            <a:r>
              <a:rPr lang="en-US" b="1" dirty="0">
                <a:solidFill>
                  <a:srgbClr val="C00000"/>
                </a:solidFill>
                <a:latin typeface="Cambria" panose="02040503050406030204" pitchFamily="18" charset="0"/>
                <a:ea typeface="Cambria" panose="02040503050406030204" pitchFamily="18" charset="0"/>
              </a:rPr>
              <a:t>Risk management:</a:t>
            </a:r>
            <a:r>
              <a:rPr lang="en-US" dirty="0">
                <a:latin typeface="Cambria" panose="02040503050406030204" pitchFamily="18" charset="0"/>
                <a:ea typeface="Cambria" panose="02040503050406030204" pitchFamily="18" charset="0"/>
              </a:rPr>
              <a:t> assesses (</a:t>
            </a:r>
            <a:r>
              <a:rPr lang="en-US" b="1" dirty="0">
                <a:latin typeface="Cambria" panose="02040503050406030204" pitchFamily="18" charset="0"/>
                <a:ea typeface="Cambria" panose="02040503050406030204" pitchFamily="18" charset="0"/>
              </a:rPr>
              <a:t>evaluates</a:t>
            </a:r>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risks</a:t>
            </a:r>
            <a:r>
              <a:rPr lang="en-US" dirty="0">
                <a:latin typeface="Cambria" panose="02040503050406030204" pitchFamily="18" charset="0"/>
                <a:ea typeface="Cambria" panose="02040503050406030204" pitchFamily="18" charset="0"/>
              </a:rPr>
              <a:t> that may affect the outcome of the project or the quality of the product.</a:t>
            </a:r>
          </a:p>
          <a:p>
            <a:r>
              <a:rPr lang="en-US" b="1" dirty="0">
                <a:solidFill>
                  <a:srgbClr val="C00000"/>
                </a:solidFill>
                <a:latin typeface="Cambria" panose="02040503050406030204" pitchFamily="18" charset="0"/>
                <a:ea typeface="Cambria" panose="02040503050406030204" pitchFamily="18" charset="0"/>
              </a:rPr>
              <a:t>Software quality assurance:</a:t>
            </a:r>
            <a:r>
              <a:rPr lang="en-US"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defines and conducts the activities required to </a:t>
            </a:r>
            <a:r>
              <a:rPr lang="en-US" b="1" dirty="0">
                <a:latin typeface="Cambria" panose="02040503050406030204" pitchFamily="18" charset="0"/>
                <a:ea typeface="Cambria" panose="02040503050406030204" pitchFamily="18" charset="0"/>
              </a:rPr>
              <a:t>ensure software quality</a:t>
            </a:r>
            <a:r>
              <a:rPr lang="en-US" dirty="0">
                <a:latin typeface="Cambria" panose="02040503050406030204" pitchFamily="18" charset="0"/>
                <a:ea typeface="Cambria" panose="02040503050406030204" pitchFamily="18" charset="0"/>
              </a:rPr>
              <a:t>.</a:t>
            </a:r>
          </a:p>
          <a:p>
            <a:r>
              <a:rPr lang="en-US" b="1" dirty="0">
                <a:solidFill>
                  <a:srgbClr val="C00000"/>
                </a:solidFill>
                <a:latin typeface="Cambria" panose="02040503050406030204" pitchFamily="18" charset="0"/>
                <a:ea typeface="Cambria" panose="02040503050406030204" pitchFamily="18" charset="0"/>
              </a:rPr>
              <a:t>Technical reviews:</a:t>
            </a:r>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assesses</a:t>
            </a:r>
            <a:r>
              <a:rPr lang="en-US" dirty="0">
                <a:latin typeface="Cambria" panose="02040503050406030204" pitchFamily="18" charset="0"/>
                <a:ea typeface="Cambria" panose="02040503050406030204" pitchFamily="18" charset="0"/>
              </a:rPr>
              <a:t> software engineering </a:t>
            </a:r>
            <a:r>
              <a:rPr lang="en-US" b="1" dirty="0">
                <a:latin typeface="Cambria" panose="02040503050406030204" pitchFamily="18" charset="0"/>
                <a:ea typeface="Cambria" panose="02040503050406030204" pitchFamily="18" charset="0"/>
              </a:rPr>
              <a:t>work</a:t>
            </a:r>
            <a:r>
              <a:rPr lang="en-US" dirty="0">
                <a:latin typeface="Cambria" panose="02040503050406030204" pitchFamily="18" charset="0"/>
                <a:ea typeface="Cambria" panose="02040503050406030204" pitchFamily="18" charset="0"/>
              </a:rPr>
              <a:t> products in an effort </a:t>
            </a:r>
            <a:r>
              <a:rPr lang="en-US" b="1" dirty="0">
                <a:latin typeface="Cambria" panose="02040503050406030204" pitchFamily="18" charset="0"/>
                <a:ea typeface="Cambria" panose="02040503050406030204" pitchFamily="18" charset="0"/>
              </a:rPr>
              <a:t>to uncover </a:t>
            </a:r>
            <a:r>
              <a:rPr lang="en-US" dirty="0">
                <a:latin typeface="Cambria" panose="02040503050406030204" pitchFamily="18" charset="0"/>
                <a:ea typeface="Cambria" panose="02040503050406030204" pitchFamily="18" charset="0"/>
              </a:rPr>
              <a:t>and remove </a:t>
            </a:r>
            <a:r>
              <a:rPr lang="en-US" b="1" dirty="0">
                <a:latin typeface="Cambria" panose="02040503050406030204" pitchFamily="18" charset="0"/>
                <a:ea typeface="Cambria" panose="02040503050406030204" pitchFamily="18" charset="0"/>
              </a:rPr>
              <a:t>errors</a:t>
            </a:r>
            <a:r>
              <a:rPr lang="en-US" dirty="0">
                <a:latin typeface="Cambria" panose="02040503050406030204" pitchFamily="18" charset="0"/>
                <a:ea typeface="Cambria" panose="02040503050406030204" pitchFamily="18" charset="0"/>
              </a:rPr>
              <a:t> before they are propagated to the next activity.</a:t>
            </a:r>
          </a:p>
          <a:p>
            <a:r>
              <a:rPr lang="en-US" b="1" dirty="0">
                <a:solidFill>
                  <a:srgbClr val="C00000"/>
                </a:solidFill>
                <a:latin typeface="Cambria" panose="02040503050406030204" pitchFamily="18" charset="0"/>
                <a:ea typeface="Cambria" panose="02040503050406030204" pitchFamily="18" charset="0"/>
              </a:rPr>
              <a:t>Measurement:</a:t>
            </a:r>
            <a:r>
              <a:rPr lang="en-US" dirty="0">
                <a:solidFill>
                  <a:srgbClr val="C00000"/>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defines and collects process, project and product measures that assist the team in delivering software that meets stakeholders’ needs.</a:t>
            </a:r>
          </a:p>
        </p:txBody>
      </p:sp>
    </p:spTree>
    <p:extLst>
      <p:ext uri="{BB962C8B-B14F-4D97-AF65-F5344CB8AC3E}">
        <p14:creationId xmlns:p14="http://schemas.microsoft.com/office/powerpoint/2010/main" val="281933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Umbrella Activities Cont.</a:t>
            </a:r>
          </a:p>
        </p:txBody>
      </p:sp>
      <p:sp>
        <p:nvSpPr>
          <p:cNvPr id="3" name="Content Placeholder 2"/>
          <p:cNvSpPr>
            <a:spLocks noGrp="1"/>
          </p:cNvSpPr>
          <p:nvPr>
            <p:ph idx="1"/>
          </p:nvPr>
        </p:nvSpPr>
        <p:spPr/>
        <p:txBody>
          <a:bodyPr/>
          <a:lstStyle/>
          <a:p>
            <a:r>
              <a:rPr lang="en-US" b="1" dirty="0">
                <a:solidFill>
                  <a:srgbClr val="C00000"/>
                </a:solidFill>
                <a:latin typeface="Cambria" panose="02040503050406030204" pitchFamily="18" charset="0"/>
                <a:ea typeface="Cambria" panose="02040503050406030204" pitchFamily="18" charset="0"/>
              </a:rPr>
              <a:t>Software configuration management:</a:t>
            </a:r>
            <a:r>
              <a:rPr lang="en-US" dirty="0">
                <a:solidFill>
                  <a:srgbClr val="C00000"/>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it manages the effects of change throughout the software process.</a:t>
            </a:r>
          </a:p>
          <a:p>
            <a:r>
              <a:rPr lang="en-US" b="1" dirty="0">
                <a:solidFill>
                  <a:srgbClr val="C00000"/>
                </a:solidFill>
                <a:latin typeface="Cambria" panose="02040503050406030204" pitchFamily="18" charset="0"/>
                <a:ea typeface="Cambria" panose="02040503050406030204" pitchFamily="18" charset="0"/>
              </a:rPr>
              <a:t>Reusability management:</a:t>
            </a:r>
            <a:r>
              <a:rPr lang="en-US" dirty="0">
                <a:solidFill>
                  <a:srgbClr val="C00000"/>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it defines criteria for work product reuse (including software components) and establishes </a:t>
            </a:r>
            <a:r>
              <a:rPr lang="en-US" b="1" dirty="0">
                <a:latin typeface="Cambria" panose="02040503050406030204" pitchFamily="18" charset="0"/>
                <a:ea typeface="Cambria" panose="02040503050406030204" pitchFamily="18" charset="0"/>
              </a:rPr>
              <a:t>mechanisms to achieve reusable components</a:t>
            </a:r>
            <a:r>
              <a:rPr lang="en-US" dirty="0">
                <a:latin typeface="Cambria" panose="02040503050406030204" pitchFamily="18" charset="0"/>
                <a:ea typeface="Cambria" panose="02040503050406030204" pitchFamily="18" charset="0"/>
              </a:rPr>
              <a:t>.</a:t>
            </a:r>
          </a:p>
          <a:p>
            <a:r>
              <a:rPr lang="en-US" b="1" dirty="0">
                <a:solidFill>
                  <a:srgbClr val="C00000"/>
                </a:solidFill>
                <a:latin typeface="Cambria" panose="02040503050406030204" pitchFamily="18" charset="0"/>
                <a:ea typeface="Cambria" panose="02040503050406030204" pitchFamily="18" charset="0"/>
              </a:rPr>
              <a:t>Work product preparation and production:</a:t>
            </a:r>
            <a:r>
              <a:rPr lang="en-US" dirty="0">
                <a:solidFill>
                  <a:srgbClr val="C00000"/>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it encompasses (includes) the activities required to create work products such as </a:t>
            </a:r>
            <a:r>
              <a:rPr lang="en-US" b="1" dirty="0">
                <a:latin typeface="Cambria" panose="02040503050406030204" pitchFamily="18" charset="0"/>
                <a:ea typeface="Cambria" panose="02040503050406030204" pitchFamily="18" charset="0"/>
              </a:rPr>
              <a:t>models, documents, logs, forms and lists</a:t>
            </a:r>
            <a:r>
              <a:rPr lang="en-US" dirty="0">
                <a:latin typeface="Cambria" panose="02040503050406030204" pitchFamily="18" charset="0"/>
                <a:ea typeface="Cambria" panose="02040503050406030204" pitchFamily="18" charset="0"/>
              </a:rPr>
              <a:t>.</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222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Engineering </a:t>
            </a:r>
            <a:r>
              <a:rPr lang="en-US" dirty="0" smtClean="0"/>
              <a:t>Layered Technology</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450" r="3216"/>
          <a:stretch/>
        </p:blipFill>
        <p:spPr>
          <a:xfrm>
            <a:off x="0" y="3733800"/>
            <a:ext cx="5867400" cy="1828800"/>
          </a:xfrm>
          <a:prstGeom prst="rect">
            <a:avLst/>
          </a:prstGeom>
        </p:spPr>
      </p:pic>
      <p:sp>
        <p:nvSpPr>
          <p:cNvPr id="5" name="Rectangular Callout 4"/>
          <p:cNvSpPr/>
          <p:nvPr/>
        </p:nvSpPr>
        <p:spPr>
          <a:xfrm>
            <a:off x="176548" y="6001488"/>
            <a:ext cx="8191500" cy="359920"/>
          </a:xfrm>
          <a:prstGeom prst="wedgeRectCallout">
            <a:avLst>
              <a:gd name="adj1" fmla="val -17480"/>
              <a:gd name="adj2" fmla="val -215807"/>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US" sz="2400" dirty="0">
                <a:solidFill>
                  <a:schemeClr val="tx1"/>
                </a:solidFill>
                <a:latin typeface="+mj-lt"/>
              </a:rPr>
              <a:t>Defines continuous </a:t>
            </a:r>
            <a:r>
              <a:rPr lang="en-US" sz="2400" b="1" dirty="0">
                <a:solidFill>
                  <a:schemeClr val="tx1"/>
                </a:solidFill>
                <a:latin typeface="+mj-lt"/>
              </a:rPr>
              <a:t>process improvement principles</a:t>
            </a:r>
            <a:endParaRPr lang="en-IN" sz="2400" b="1" dirty="0">
              <a:solidFill>
                <a:schemeClr val="tx1"/>
              </a:solidFill>
              <a:latin typeface="+mj-lt"/>
            </a:endParaRPr>
          </a:p>
        </p:txBody>
      </p:sp>
      <p:sp>
        <p:nvSpPr>
          <p:cNvPr id="6" name="Rectangular Callout 5"/>
          <p:cNvSpPr/>
          <p:nvPr/>
        </p:nvSpPr>
        <p:spPr>
          <a:xfrm>
            <a:off x="3657600" y="4572000"/>
            <a:ext cx="5295900" cy="990600"/>
          </a:xfrm>
          <a:prstGeom prst="wedgeRectCallout">
            <a:avLst>
              <a:gd name="adj1" fmla="val -59918"/>
              <a:gd name="adj2" fmla="val -27585"/>
            </a:avLst>
          </a:prstGeom>
          <a:ln/>
        </p:spPr>
        <p:style>
          <a:lnRef idx="2">
            <a:schemeClr val="accent5"/>
          </a:lnRef>
          <a:fillRef idx="1">
            <a:schemeClr val="lt1"/>
          </a:fillRef>
          <a:effectRef idx="0">
            <a:schemeClr val="accent5"/>
          </a:effectRef>
          <a:fontRef idx="minor">
            <a:schemeClr val="dk1"/>
          </a:fontRef>
        </p:style>
        <p:txBody>
          <a:bodyPr rtlCol="0" anchor="ctr"/>
          <a:lstStyle/>
          <a:p>
            <a:pPr algn="just"/>
            <a:r>
              <a:rPr lang="en-US" dirty="0">
                <a:solidFill>
                  <a:schemeClr val="tx1"/>
                </a:solidFill>
                <a:latin typeface="+mj-lt"/>
              </a:rPr>
              <a:t>It is a foundation of Software Engineering, It is the </a:t>
            </a:r>
            <a:r>
              <a:rPr lang="en-US" b="1" dirty="0">
                <a:solidFill>
                  <a:schemeClr val="tx1"/>
                </a:solidFill>
                <a:latin typeface="+mj-lt"/>
              </a:rPr>
              <a:t>glue</a:t>
            </a:r>
            <a:r>
              <a:rPr lang="en-US" dirty="0">
                <a:solidFill>
                  <a:schemeClr val="tx1"/>
                </a:solidFill>
                <a:latin typeface="+mj-lt"/>
              </a:rPr>
              <a:t> the holds the </a:t>
            </a:r>
            <a:r>
              <a:rPr lang="en-US" b="1" dirty="0">
                <a:solidFill>
                  <a:schemeClr val="tx1"/>
                </a:solidFill>
                <a:latin typeface="+mj-lt"/>
              </a:rPr>
              <a:t>technology layers</a:t>
            </a:r>
            <a:r>
              <a:rPr lang="en-US" dirty="0">
                <a:solidFill>
                  <a:schemeClr val="tx1"/>
                </a:solidFill>
                <a:latin typeface="+mj-lt"/>
              </a:rPr>
              <a:t>, It </a:t>
            </a:r>
            <a:r>
              <a:rPr lang="en-US" b="1" dirty="0">
                <a:solidFill>
                  <a:schemeClr val="tx1"/>
                </a:solidFill>
                <a:latin typeface="+mj-lt"/>
              </a:rPr>
              <a:t>defines</a:t>
            </a:r>
            <a:r>
              <a:rPr lang="en-US" dirty="0">
                <a:solidFill>
                  <a:schemeClr val="tx1"/>
                </a:solidFill>
                <a:latin typeface="+mj-lt"/>
              </a:rPr>
              <a:t> a </a:t>
            </a:r>
            <a:r>
              <a:rPr lang="en-US" b="1" dirty="0">
                <a:solidFill>
                  <a:schemeClr val="tx1"/>
                </a:solidFill>
                <a:latin typeface="+mj-lt"/>
              </a:rPr>
              <a:t>framework</a:t>
            </a:r>
            <a:r>
              <a:rPr lang="en-US" dirty="0">
                <a:solidFill>
                  <a:schemeClr val="tx1"/>
                </a:solidFill>
                <a:latin typeface="+mj-lt"/>
              </a:rPr>
              <a:t> </a:t>
            </a:r>
            <a:r>
              <a:rPr lang="en-US" b="1" dirty="0">
                <a:solidFill>
                  <a:schemeClr val="tx1"/>
                </a:solidFill>
                <a:latin typeface="+mj-lt"/>
              </a:rPr>
              <a:t>activities</a:t>
            </a:r>
            <a:endParaRPr lang="en-IN" b="1" dirty="0">
              <a:solidFill>
                <a:schemeClr val="tx1"/>
              </a:solidFill>
              <a:latin typeface="+mj-lt"/>
            </a:endParaRPr>
          </a:p>
        </p:txBody>
      </p:sp>
      <p:sp>
        <p:nvSpPr>
          <p:cNvPr id="7" name="Rectangular Callout 6"/>
          <p:cNvSpPr/>
          <p:nvPr/>
        </p:nvSpPr>
        <p:spPr>
          <a:xfrm>
            <a:off x="3657600" y="3048000"/>
            <a:ext cx="5295900" cy="1295400"/>
          </a:xfrm>
          <a:prstGeom prst="wedgeRectCallout">
            <a:avLst>
              <a:gd name="adj1" fmla="val -57705"/>
              <a:gd name="adj2" fmla="val 64622"/>
            </a:avLst>
          </a:prstGeom>
          <a:ln/>
        </p:spPr>
        <p:style>
          <a:lnRef idx="2">
            <a:schemeClr val="accent5"/>
          </a:lnRef>
          <a:fillRef idx="1">
            <a:schemeClr val="lt1"/>
          </a:fillRef>
          <a:effectRef idx="0">
            <a:schemeClr val="accent5"/>
          </a:effectRef>
          <a:fontRef idx="minor">
            <a:schemeClr val="dk1"/>
          </a:fontRef>
        </p:style>
        <p:txBody>
          <a:bodyPr rtlCol="0" anchor="ctr"/>
          <a:lstStyle/>
          <a:p>
            <a:pPr algn="just"/>
            <a:r>
              <a:rPr lang="en-US" dirty="0">
                <a:solidFill>
                  <a:schemeClr val="tx1"/>
                </a:solidFill>
                <a:latin typeface="+mj-lt"/>
              </a:rPr>
              <a:t>It provides</a:t>
            </a:r>
            <a:r>
              <a:rPr lang="en-US" b="1" dirty="0">
                <a:solidFill>
                  <a:schemeClr val="tx1"/>
                </a:solidFill>
                <a:latin typeface="+mj-lt"/>
              </a:rPr>
              <a:t> technical how-</a:t>
            </a:r>
            <a:r>
              <a:rPr lang="en-US" b="1" dirty="0" err="1">
                <a:solidFill>
                  <a:schemeClr val="tx1"/>
                </a:solidFill>
                <a:latin typeface="+mj-lt"/>
              </a:rPr>
              <a:t>to’s</a:t>
            </a:r>
            <a:r>
              <a:rPr lang="en-US" b="1" dirty="0">
                <a:solidFill>
                  <a:schemeClr val="tx1"/>
                </a:solidFill>
                <a:latin typeface="+mj-lt"/>
              </a:rPr>
              <a:t> </a:t>
            </a:r>
            <a:r>
              <a:rPr lang="en-US" dirty="0">
                <a:solidFill>
                  <a:schemeClr val="tx1"/>
                </a:solidFill>
                <a:latin typeface="+mj-lt"/>
              </a:rPr>
              <a:t>for building software, it encompasses </a:t>
            </a:r>
            <a:r>
              <a:rPr lang="en-US" b="1" dirty="0">
                <a:solidFill>
                  <a:schemeClr val="tx1"/>
                </a:solidFill>
                <a:latin typeface="+mj-lt"/>
              </a:rPr>
              <a:t>many tasks</a:t>
            </a:r>
            <a:r>
              <a:rPr lang="en-US" dirty="0">
                <a:solidFill>
                  <a:schemeClr val="tx1"/>
                </a:solidFill>
                <a:latin typeface="+mj-lt"/>
              </a:rPr>
              <a:t> including communication, requirement analysis, design modeling, program construction, testing and support</a:t>
            </a:r>
            <a:endParaRPr lang="en-IN" dirty="0">
              <a:solidFill>
                <a:schemeClr val="tx1"/>
              </a:solidFill>
              <a:latin typeface="+mj-lt"/>
            </a:endParaRPr>
          </a:p>
        </p:txBody>
      </p:sp>
      <p:sp>
        <p:nvSpPr>
          <p:cNvPr id="8" name="Rectangular Callout 7"/>
          <p:cNvSpPr/>
          <p:nvPr/>
        </p:nvSpPr>
        <p:spPr>
          <a:xfrm>
            <a:off x="381001" y="1295400"/>
            <a:ext cx="6248400" cy="1476344"/>
          </a:xfrm>
          <a:prstGeom prst="wedgeRectCallout">
            <a:avLst>
              <a:gd name="adj1" fmla="val -11444"/>
              <a:gd name="adj2" fmla="val 133395"/>
            </a:avLst>
          </a:prstGeom>
          <a:ln/>
        </p:spPr>
        <p:style>
          <a:lnRef idx="2">
            <a:schemeClr val="accent5"/>
          </a:lnRef>
          <a:fillRef idx="1">
            <a:schemeClr val="lt1"/>
          </a:fillRef>
          <a:effectRef idx="0">
            <a:schemeClr val="accent5"/>
          </a:effectRef>
          <a:fontRef idx="minor">
            <a:schemeClr val="dk1"/>
          </a:fontRef>
        </p:style>
        <p:txBody>
          <a:bodyPr rtlCol="0" anchor="ctr"/>
          <a:lstStyle/>
          <a:p>
            <a:pPr algn="just"/>
            <a:r>
              <a:rPr lang="en-IN" dirty="0">
                <a:solidFill>
                  <a:schemeClr val="tx1"/>
                </a:solidFill>
                <a:latin typeface="+mj-lt"/>
              </a:rPr>
              <a:t>Software Engineering Tools </a:t>
            </a:r>
            <a:r>
              <a:rPr lang="en-IN" b="1" dirty="0">
                <a:solidFill>
                  <a:schemeClr val="tx1"/>
                </a:solidFill>
                <a:latin typeface="+mj-lt"/>
              </a:rPr>
              <a:t>allows automation of activities </a:t>
            </a:r>
            <a:r>
              <a:rPr lang="en-IN" dirty="0">
                <a:solidFill>
                  <a:schemeClr val="tx1"/>
                </a:solidFill>
                <a:latin typeface="+mj-lt"/>
              </a:rPr>
              <a:t>which helps to perform systematic activities. A system for the support of software development, called </a:t>
            </a:r>
            <a:r>
              <a:rPr lang="en-IN" b="1" dirty="0">
                <a:solidFill>
                  <a:schemeClr val="tx1"/>
                </a:solidFill>
                <a:latin typeface="+mj-lt"/>
              </a:rPr>
              <a:t>computer-aided software engineering </a:t>
            </a:r>
            <a:r>
              <a:rPr lang="en-IN" dirty="0">
                <a:solidFill>
                  <a:schemeClr val="tx1"/>
                </a:solidFill>
                <a:latin typeface="+mj-lt"/>
              </a:rPr>
              <a:t>(CASE). </a:t>
            </a:r>
            <a:r>
              <a:rPr lang="en-IN" b="1" dirty="0">
                <a:solidFill>
                  <a:schemeClr val="accent2">
                    <a:lumMod val="50000"/>
                  </a:schemeClr>
                </a:solidFill>
                <a:latin typeface="+mj-lt"/>
              </a:rPr>
              <a:t>Examples</a:t>
            </a:r>
            <a:r>
              <a:rPr lang="en-IN" b="1" dirty="0">
                <a:solidFill>
                  <a:schemeClr val="tx1"/>
                </a:solidFill>
                <a:latin typeface="+mj-lt"/>
              </a:rPr>
              <a:t>: </a:t>
            </a:r>
            <a:r>
              <a:rPr lang="en-IN" dirty="0">
                <a:solidFill>
                  <a:schemeClr val="tx1"/>
                </a:solidFill>
                <a:latin typeface="+mj-lt"/>
              </a:rPr>
              <a:t>Testing Tools, Bug/Issue Tracking Tools etc…</a:t>
            </a:r>
          </a:p>
        </p:txBody>
      </p:sp>
    </p:spTree>
    <p:extLst>
      <p:ext uri="{BB962C8B-B14F-4D97-AF65-F5344CB8AC3E}">
        <p14:creationId xmlns:p14="http://schemas.microsoft.com/office/powerpoint/2010/main" val="143417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Engineering Layered </a:t>
            </a:r>
            <a:r>
              <a:rPr lang="en-US" dirty="0" smtClean="0"/>
              <a:t>Approach Cont.</a:t>
            </a:r>
            <a:endParaRPr lang="en-US" dirty="0"/>
          </a:p>
        </p:txBody>
      </p:sp>
      <p:sp>
        <p:nvSpPr>
          <p:cNvPr id="4" name="Content Placeholder 2"/>
          <p:cNvSpPr>
            <a:spLocks noGrp="1"/>
          </p:cNvSpPr>
          <p:nvPr>
            <p:ph idx="1"/>
          </p:nvPr>
        </p:nvSpPr>
        <p:spPr>
          <a:xfrm>
            <a:off x="208188" y="1214423"/>
            <a:ext cx="8772525" cy="2071702"/>
          </a:xfrm>
        </p:spPr>
        <p:txBody>
          <a:bodyPr>
            <a:normAutofit/>
          </a:bodyPr>
          <a:lstStyle/>
          <a:p>
            <a:r>
              <a:rPr lang="en-US" dirty="0" smtClean="0"/>
              <a:t>Main principle of Software Engineering is Quality Focus.</a:t>
            </a:r>
          </a:p>
          <a:p>
            <a:r>
              <a:rPr lang="en-US" dirty="0" smtClean="0"/>
              <a:t>An </a:t>
            </a:r>
            <a:r>
              <a:rPr lang="en-US" b="1" dirty="0">
                <a:solidFill>
                  <a:schemeClr val="accent6"/>
                </a:solidFill>
              </a:rPr>
              <a:t>engineering </a:t>
            </a:r>
            <a:r>
              <a:rPr lang="en-US" b="1" dirty="0" smtClean="0">
                <a:solidFill>
                  <a:schemeClr val="accent6"/>
                </a:solidFill>
              </a:rPr>
              <a:t>approach </a:t>
            </a:r>
            <a:r>
              <a:rPr lang="en-US" dirty="0"/>
              <a:t>must have a </a:t>
            </a:r>
            <a:r>
              <a:rPr lang="en-US" b="1" dirty="0"/>
              <a:t>focus on </a:t>
            </a:r>
            <a:r>
              <a:rPr lang="en-US" b="1" dirty="0" smtClean="0"/>
              <a:t>quality</a:t>
            </a:r>
            <a:r>
              <a:rPr lang="en-US" dirty="0" smtClean="0"/>
              <a:t>. </a:t>
            </a:r>
          </a:p>
          <a:p>
            <a:r>
              <a:rPr lang="en-US" dirty="0" smtClean="0"/>
              <a:t>Total Quality Management </a:t>
            </a:r>
            <a:r>
              <a:rPr lang="en-US" b="1" dirty="0" smtClean="0"/>
              <a:t>(TQM)</a:t>
            </a:r>
            <a:r>
              <a:rPr lang="en-US" dirty="0" smtClean="0"/>
              <a:t>, </a:t>
            </a:r>
            <a:r>
              <a:rPr lang="en-US" b="1" dirty="0" smtClean="0"/>
              <a:t>Six </a:t>
            </a:r>
            <a:r>
              <a:rPr lang="en-US" b="1" dirty="0"/>
              <a:t>Sigma</a:t>
            </a:r>
            <a:r>
              <a:rPr lang="en-US" dirty="0"/>
              <a:t>, </a:t>
            </a:r>
            <a:r>
              <a:rPr lang="en-US" b="1" dirty="0"/>
              <a:t>ISO </a:t>
            </a:r>
            <a:r>
              <a:rPr lang="en-US" dirty="0"/>
              <a:t>9001, </a:t>
            </a:r>
            <a:r>
              <a:rPr lang="en-US" dirty="0" smtClean="0"/>
              <a:t>ISO </a:t>
            </a:r>
            <a:r>
              <a:rPr lang="en-US" dirty="0"/>
              <a:t>9000-3, CAPABILITY MATURITY MODEL </a:t>
            </a:r>
            <a:r>
              <a:rPr lang="en-US" b="1" dirty="0"/>
              <a:t>(CMM)</a:t>
            </a:r>
            <a:r>
              <a:rPr lang="en-US" dirty="0"/>
              <a:t>, </a:t>
            </a:r>
            <a:r>
              <a:rPr lang="en-US" b="1" dirty="0"/>
              <a:t>CMMI</a:t>
            </a:r>
            <a:r>
              <a:rPr lang="en-US" dirty="0"/>
              <a:t> </a:t>
            </a:r>
            <a:r>
              <a:rPr lang="en-US" dirty="0" smtClean="0"/>
              <a:t>&amp; similar approaches encourages </a:t>
            </a:r>
            <a:r>
              <a:rPr lang="en-US" dirty="0"/>
              <a:t>a continuous process improvement </a:t>
            </a:r>
            <a:r>
              <a:rPr lang="en-US" dirty="0" smtClean="0"/>
              <a:t>culture</a:t>
            </a:r>
            <a:endParaRPr lang="en-US" dirty="0"/>
          </a:p>
          <a:p>
            <a:endParaRPr lang="en-US" dirty="0"/>
          </a:p>
          <a:p>
            <a:endParaRPr lang="en-US" dirty="0"/>
          </a:p>
        </p:txBody>
      </p:sp>
      <p:sp>
        <p:nvSpPr>
          <p:cNvPr id="5" name="Rectangle 4"/>
          <p:cNvSpPr/>
          <p:nvPr/>
        </p:nvSpPr>
        <p:spPr>
          <a:xfrm>
            <a:off x="221660" y="714357"/>
            <a:ext cx="1661569"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smtClean="0">
                <a:solidFill>
                  <a:schemeClr val="bg1"/>
                </a:solidFill>
              </a:rPr>
              <a:t>Quality</a:t>
            </a:r>
            <a:endParaRPr lang="en-US" sz="2400" b="1" dirty="0">
              <a:solidFill>
                <a:schemeClr val="bg1"/>
              </a:solidFill>
            </a:endParaRPr>
          </a:p>
        </p:txBody>
      </p:sp>
      <p:cxnSp>
        <p:nvCxnSpPr>
          <p:cNvPr id="6" name="Straight Connector 5"/>
          <p:cNvCxnSpPr/>
          <p:nvPr/>
        </p:nvCxnSpPr>
        <p:spPr>
          <a:xfrm>
            <a:off x="1857356" y="928670"/>
            <a:ext cx="5244038"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Content Placeholder 2"/>
          <p:cNvSpPr txBox="1">
            <a:spLocks/>
          </p:cNvSpPr>
          <p:nvPr/>
        </p:nvSpPr>
        <p:spPr>
          <a:xfrm>
            <a:off x="0" y="3714753"/>
            <a:ext cx="9144000" cy="3143248"/>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300" dirty="0" smtClean="0">
                <a:solidFill>
                  <a:srgbClr val="000000"/>
                </a:solidFill>
              </a:rPr>
              <a:t>It is a foundation of Software Engineering, It is the glue the holds the technology </a:t>
            </a:r>
            <a:r>
              <a:rPr lang="en-US" sz="2300" dirty="0">
                <a:solidFill>
                  <a:srgbClr val="000000"/>
                </a:solidFill>
              </a:rPr>
              <a:t>layers together and enables logical and timely development of computer software.</a:t>
            </a:r>
            <a:endParaRPr lang="en-US" sz="2300" dirty="0" smtClean="0">
              <a:solidFill>
                <a:srgbClr val="000000"/>
              </a:solidFill>
            </a:endParaRPr>
          </a:p>
          <a:p>
            <a:r>
              <a:rPr lang="en-US" sz="2300" dirty="0" smtClean="0"/>
              <a:t>It </a:t>
            </a:r>
            <a:r>
              <a:rPr lang="en-US" sz="2300" b="1" dirty="0" smtClean="0"/>
              <a:t>defines</a:t>
            </a:r>
            <a:r>
              <a:rPr lang="en-US" sz="2300" dirty="0" smtClean="0"/>
              <a:t> a </a:t>
            </a:r>
            <a:r>
              <a:rPr lang="en-US" sz="2300" b="1" dirty="0" smtClean="0"/>
              <a:t>framework </a:t>
            </a:r>
            <a:r>
              <a:rPr lang="en-US" sz="2300" dirty="0" smtClean="0"/>
              <a:t>with activities for effective delivery of software engineering technology</a:t>
            </a:r>
          </a:p>
          <a:p>
            <a:r>
              <a:rPr lang="en-US" sz="2300" dirty="0" smtClean="0"/>
              <a:t>It establish the context in which </a:t>
            </a:r>
            <a:r>
              <a:rPr lang="en-US" sz="2300" dirty="0"/>
              <a:t>technical methods are applied, work </a:t>
            </a:r>
            <a:r>
              <a:rPr lang="en-US" sz="2300" dirty="0" smtClean="0"/>
              <a:t>products (</a:t>
            </a:r>
            <a:r>
              <a:rPr lang="en-US" sz="2300" dirty="0"/>
              <a:t>models, documents, data, reports, forms, etc.) are produced, milestones are established</a:t>
            </a:r>
            <a:r>
              <a:rPr lang="en-US" sz="2300" dirty="0" smtClean="0"/>
              <a:t>, quality </a:t>
            </a:r>
            <a:r>
              <a:rPr lang="en-US" sz="2300" dirty="0"/>
              <a:t>is ensured, and change is properly managed.</a:t>
            </a:r>
            <a:endParaRPr lang="en-US" sz="2300" dirty="0" smtClean="0"/>
          </a:p>
        </p:txBody>
      </p:sp>
      <p:sp>
        <p:nvSpPr>
          <p:cNvPr id="9" name="Rectangle 8"/>
          <p:cNvSpPr/>
          <p:nvPr/>
        </p:nvSpPr>
        <p:spPr>
          <a:xfrm>
            <a:off x="214282" y="3357562"/>
            <a:ext cx="250033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smtClean="0">
                <a:solidFill>
                  <a:schemeClr val="bg1"/>
                </a:solidFill>
              </a:rPr>
              <a:t>Process Layer</a:t>
            </a:r>
            <a:endParaRPr lang="en-US" sz="2400" b="1" dirty="0">
              <a:solidFill>
                <a:schemeClr val="bg1"/>
              </a:solidFill>
            </a:endParaRPr>
          </a:p>
        </p:txBody>
      </p:sp>
      <p:cxnSp>
        <p:nvCxnSpPr>
          <p:cNvPr id="10" name="Straight Connector 9"/>
          <p:cNvCxnSpPr/>
          <p:nvPr/>
        </p:nvCxnSpPr>
        <p:spPr>
          <a:xfrm>
            <a:off x="2786050" y="3500438"/>
            <a:ext cx="6168112" cy="1588"/>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21536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wipe(left)">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22" presetClass="entr" presetSubtype="8"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Engineering Layered Approach Cont.</a:t>
            </a:r>
          </a:p>
        </p:txBody>
      </p:sp>
      <p:sp>
        <p:nvSpPr>
          <p:cNvPr id="4" name="Content Placeholder 2"/>
          <p:cNvSpPr>
            <a:spLocks noGrp="1"/>
          </p:cNvSpPr>
          <p:nvPr>
            <p:ph idx="1"/>
          </p:nvPr>
        </p:nvSpPr>
        <p:spPr>
          <a:xfrm>
            <a:off x="219074" y="1474985"/>
            <a:ext cx="8674554" cy="1375229"/>
          </a:xfrm>
        </p:spPr>
        <p:txBody>
          <a:bodyPr>
            <a:normAutofit fontScale="92500"/>
          </a:bodyPr>
          <a:lstStyle/>
          <a:p>
            <a:r>
              <a:rPr lang="en-US" dirty="0" smtClean="0"/>
              <a:t>It provides </a:t>
            </a:r>
            <a:r>
              <a:rPr lang="en-US" b="1" dirty="0">
                <a:solidFill>
                  <a:srgbClr val="C00000"/>
                </a:solidFill>
              </a:rPr>
              <a:t>technical </a:t>
            </a:r>
            <a:r>
              <a:rPr lang="en-US" b="1" dirty="0" smtClean="0">
                <a:solidFill>
                  <a:srgbClr val="C00000"/>
                </a:solidFill>
              </a:rPr>
              <a:t>how-</a:t>
            </a:r>
            <a:r>
              <a:rPr lang="en-US" b="1" dirty="0" err="1" smtClean="0">
                <a:solidFill>
                  <a:srgbClr val="C00000"/>
                </a:solidFill>
              </a:rPr>
              <a:t>to’s</a:t>
            </a:r>
            <a:r>
              <a:rPr lang="en-US" b="1" dirty="0" smtClean="0">
                <a:solidFill>
                  <a:srgbClr val="C00000"/>
                </a:solidFill>
              </a:rPr>
              <a:t> </a:t>
            </a:r>
            <a:r>
              <a:rPr lang="en-US" dirty="0" smtClean="0"/>
              <a:t>for </a:t>
            </a:r>
            <a:r>
              <a:rPr lang="en-US" dirty="0"/>
              <a:t>building software</a:t>
            </a:r>
          </a:p>
          <a:p>
            <a:r>
              <a:rPr lang="en-US" dirty="0" smtClean="0"/>
              <a:t>It </a:t>
            </a:r>
            <a:r>
              <a:rPr lang="en-US" b="1" dirty="0"/>
              <a:t>encompasses many tasks </a:t>
            </a:r>
            <a:r>
              <a:rPr lang="en-US" dirty="0"/>
              <a:t>including communication, requirement analysis, design modeling, program construction, testing and </a:t>
            </a:r>
            <a:r>
              <a:rPr lang="en-US" dirty="0" smtClean="0"/>
              <a:t>support</a:t>
            </a:r>
            <a:endParaRPr lang="en-US" dirty="0"/>
          </a:p>
        </p:txBody>
      </p:sp>
      <p:sp>
        <p:nvSpPr>
          <p:cNvPr id="5" name="Content Placeholder 2"/>
          <p:cNvSpPr txBox="1">
            <a:spLocks/>
          </p:cNvSpPr>
          <p:nvPr/>
        </p:nvSpPr>
        <p:spPr>
          <a:xfrm>
            <a:off x="219074" y="3574893"/>
            <a:ext cx="8674554" cy="2703072"/>
          </a:xfrm>
          <a:prstGeom prst="rect">
            <a:avLst/>
          </a:prstGeom>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Software engineering tools provide automated or </a:t>
            </a:r>
            <a:r>
              <a:rPr lang="en-US" dirty="0" err="1"/>
              <a:t>semiautomated</a:t>
            </a:r>
            <a:r>
              <a:rPr lang="en-US" dirty="0"/>
              <a:t> support for the process and the methods</a:t>
            </a:r>
          </a:p>
          <a:p>
            <a:r>
              <a:rPr lang="en-US" dirty="0" smtClean="0"/>
              <a:t>Computer‐aided software engineering (</a:t>
            </a:r>
            <a:r>
              <a:rPr lang="en-US" b="1" dirty="0" smtClean="0">
                <a:solidFill>
                  <a:srgbClr val="C00000"/>
                </a:solidFill>
              </a:rPr>
              <a:t>CASE</a:t>
            </a:r>
            <a:r>
              <a:rPr lang="en-US" dirty="0" smtClean="0"/>
              <a:t>) is the scientific application of a </a:t>
            </a:r>
            <a:r>
              <a:rPr lang="en-US" b="1" dirty="0" smtClean="0">
                <a:solidFill>
                  <a:srgbClr val="C00000"/>
                </a:solidFill>
              </a:rPr>
              <a:t>set of tools </a:t>
            </a:r>
            <a:r>
              <a:rPr lang="en-US" dirty="0" smtClean="0"/>
              <a:t>and </a:t>
            </a:r>
            <a:r>
              <a:rPr lang="en-US" b="1" dirty="0" smtClean="0">
                <a:solidFill>
                  <a:srgbClr val="C00000"/>
                </a:solidFill>
              </a:rPr>
              <a:t>methods</a:t>
            </a:r>
            <a:r>
              <a:rPr lang="en-US" dirty="0" smtClean="0">
                <a:solidFill>
                  <a:srgbClr val="C00000"/>
                </a:solidFill>
              </a:rPr>
              <a:t> </a:t>
            </a:r>
            <a:r>
              <a:rPr lang="en-US" dirty="0" smtClean="0"/>
              <a:t>to a software system which is meant to </a:t>
            </a:r>
            <a:r>
              <a:rPr lang="en-US" b="1" dirty="0" smtClean="0"/>
              <a:t>result in high‐quality, defect‐free, and maintainable software products</a:t>
            </a:r>
            <a:r>
              <a:rPr lang="en-US" dirty="0" smtClean="0"/>
              <a:t>.</a:t>
            </a:r>
          </a:p>
          <a:p>
            <a:r>
              <a:rPr lang="en-US" dirty="0" smtClean="0"/>
              <a:t>CASE tools automate many of the activities involved in various life cycle phases.</a:t>
            </a:r>
            <a:endParaRPr lang="en-US" dirty="0"/>
          </a:p>
        </p:txBody>
      </p:sp>
      <p:sp>
        <p:nvSpPr>
          <p:cNvPr id="6" name="Rectangle 5"/>
          <p:cNvSpPr/>
          <p:nvPr/>
        </p:nvSpPr>
        <p:spPr>
          <a:xfrm>
            <a:off x="221660" y="885343"/>
            <a:ext cx="1661569"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solidFill>
                  <a:schemeClr val="bg1"/>
                </a:solidFill>
              </a:rPr>
              <a:t>Method</a:t>
            </a:r>
          </a:p>
        </p:txBody>
      </p:sp>
      <p:cxnSp>
        <p:nvCxnSpPr>
          <p:cNvPr id="7" name="Straight Connector 6"/>
          <p:cNvCxnSpPr/>
          <p:nvPr/>
        </p:nvCxnSpPr>
        <p:spPr>
          <a:xfrm>
            <a:off x="1859622" y="1347007"/>
            <a:ext cx="5121208"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Rectangle 7"/>
          <p:cNvSpPr/>
          <p:nvPr/>
        </p:nvSpPr>
        <p:spPr>
          <a:xfrm>
            <a:off x="221660" y="2969901"/>
            <a:ext cx="1661569"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solidFill>
                  <a:schemeClr val="bg1"/>
                </a:solidFill>
              </a:rPr>
              <a:t>Tools</a:t>
            </a:r>
          </a:p>
        </p:txBody>
      </p:sp>
      <p:cxnSp>
        <p:nvCxnSpPr>
          <p:cNvPr id="9" name="Straight Connector 8"/>
          <p:cNvCxnSpPr/>
          <p:nvPr/>
        </p:nvCxnSpPr>
        <p:spPr>
          <a:xfrm>
            <a:off x="1859623" y="3431565"/>
            <a:ext cx="7034006"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21480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left)">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par>
                                <p:cTn id="20" presetID="22" presetClass="entr" presetSubtype="8"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mtClean="0"/>
              <a:t>Capability Maturity Model Integration</a:t>
            </a:r>
            <a:endParaRPr lang="en-US" dirty="0"/>
          </a:p>
        </p:txBody>
      </p:sp>
      <p:sp>
        <p:nvSpPr>
          <p:cNvPr id="3" name="Content Placeholder 2"/>
          <p:cNvSpPr>
            <a:spLocks noGrp="1"/>
          </p:cNvSpPr>
          <p:nvPr>
            <p:ph idx="1"/>
          </p:nvPr>
        </p:nvSpPr>
        <p:spPr/>
        <p:txBody>
          <a:bodyPr>
            <a:normAutofit lnSpcReduction="10000"/>
          </a:bodyPr>
          <a:lstStyle/>
          <a:p>
            <a:r>
              <a:rPr b="1" dirty="0">
                <a:solidFill>
                  <a:srgbClr val="273239"/>
                </a:solidFill>
                <a:latin typeface="Cambria" panose="02040503050406030204" pitchFamily="18" charset="0"/>
                <a:ea typeface="Cambria" panose="02040503050406030204" pitchFamily="18" charset="0"/>
              </a:rPr>
              <a:t>Capability Maturity Model Integration (CMMI)</a:t>
            </a:r>
            <a:r>
              <a:rPr dirty="0">
                <a:solidFill>
                  <a:srgbClr val="273239"/>
                </a:solidFill>
                <a:latin typeface="Cambria" panose="02040503050406030204" pitchFamily="18" charset="0"/>
                <a:ea typeface="Cambria" panose="02040503050406030204" pitchFamily="18" charset="0"/>
              </a:rPr>
              <a:t> is a successor of CMM and is a more evolved model that incorporates best components of individual disciplines of CMM like Software CMM, Systems Engineering CMM, People CMM, etc. Since CMM is a reference model of matured practices in a specific discipline, so it becomes difficult to integrate these disciplines as per the requirements. This is why CMMI is used as it allows the </a:t>
            </a:r>
            <a:r>
              <a:rPr dirty="0" smtClean="0">
                <a:solidFill>
                  <a:srgbClr val="273239"/>
                </a:solidFill>
                <a:latin typeface="Cambria" panose="02040503050406030204" pitchFamily="18" charset="0"/>
                <a:ea typeface="Cambria" panose="02040503050406030204" pitchFamily="18" charset="0"/>
              </a:rPr>
              <a:t>integration </a:t>
            </a:r>
            <a:r>
              <a:rPr dirty="0">
                <a:solidFill>
                  <a:srgbClr val="273239"/>
                </a:solidFill>
                <a:latin typeface="Cambria" panose="02040503050406030204" pitchFamily="18" charset="0"/>
                <a:ea typeface="Cambria" panose="02040503050406030204" pitchFamily="18" charset="0"/>
              </a:rPr>
              <a:t>of multiple disciplines as and when </a:t>
            </a:r>
            <a:r>
              <a:rPr dirty="0" smtClean="0">
                <a:solidFill>
                  <a:srgbClr val="273239"/>
                </a:solidFill>
                <a:latin typeface="Cambria" panose="02040503050406030204" pitchFamily="18" charset="0"/>
                <a:ea typeface="Cambria" panose="02040503050406030204" pitchFamily="18" charset="0"/>
              </a:rPr>
              <a:t>needed.</a:t>
            </a:r>
          </a:p>
          <a:p>
            <a:endParaRPr sz="1400" dirty="0" smtClean="0">
              <a:solidFill>
                <a:srgbClr val="273239"/>
              </a:solidFill>
              <a:latin typeface="Cambria" panose="02040503050406030204" pitchFamily="18" charset="0"/>
              <a:ea typeface="Cambria" panose="02040503050406030204" pitchFamily="18" charset="0"/>
            </a:endParaRPr>
          </a:p>
          <a:p>
            <a:pPr>
              <a:buNone/>
            </a:pPr>
            <a:r>
              <a:rPr b="1" dirty="0">
                <a:solidFill>
                  <a:srgbClr val="273239"/>
                </a:solidFill>
                <a:latin typeface="Cambria" panose="02040503050406030204" pitchFamily="18" charset="0"/>
                <a:ea typeface="Cambria" panose="02040503050406030204" pitchFamily="18" charset="0"/>
              </a:rPr>
              <a:t> </a:t>
            </a:r>
            <a:r>
              <a:rPr b="1" dirty="0" smtClean="0">
                <a:solidFill>
                  <a:srgbClr val="273239"/>
                </a:solidFill>
                <a:latin typeface="Cambria" panose="02040503050406030204" pitchFamily="18" charset="0"/>
                <a:ea typeface="Cambria" panose="02040503050406030204" pitchFamily="18" charset="0"/>
              </a:rPr>
              <a:t>   </a:t>
            </a:r>
            <a:r>
              <a:rPr b="1" dirty="0" smtClean="0">
                <a:solidFill>
                  <a:srgbClr val="FF0000"/>
                </a:solidFill>
                <a:latin typeface="Cambria" panose="02040503050406030204" pitchFamily="18" charset="0"/>
                <a:ea typeface="Cambria" panose="02040503050406030204" pitchFamily="18" charset="0"/>
              </a:rPr>
              <a:t>Objectives </a:t>
            </a:r>
            <a:r>
              <a:rPr b="1" dirty="0">
                <a:solidFill>
                  <a:srgbClr val="FF0000"/>
                </a:solidFill>
                <a:latin typeface="Cambria" panose="02040503050406030204" pitchFamily="18" charset="0"/>
                <a:ea typeface="Cambria" panose="02040503050406030204" pitchFamily="18" charset="0"/>
              </a:rPr>
              <a:t>of CMMI </a:t>
            </a:r>
            <a:r>
              <a:rPr b="1" dirty="0" smtClean="0">
                <a:solidFill>
                  <a:srgbClr val="FF0000"/>
                </a:solidFill>
                <a:latin typeface="Cambria" panose="02040503050406030204" pitchFamily="18" charset="0"/>
                <a:ea typeface="Cambria" panose="02040503050406030204" pitchFamily="18" charset="0"/>
              </a:rPr>
              <a:t>:</a:t>
            </a:r>
          </a:p>
          <a:p>
            <a:pPr fontAlgn="base"/>
            <a:r>
              <a:rPr dirty="0">
                <a:latin typeface="Cambria" panose="02040503050406030204" pitchFamily="18" charset="0"/>
                <a:ea typeface="Cambria" panose="02040503050406030204" pitchFamily="18" charset="0"/>
              </a:rPr>
              <a:t>Fulfilling customer needs and expectations.</a:t>
            </a:r>
          </a:p>
          <a:p>
            <a:pPr fontAlgn="base"/>
            <a:r>
              <a:rPr dirty="0">
                <a:latin typeface="Cambria" panose="02040503050406030204" pitchFamily="18" charset="0"/>
                <a:ea typeface="Cambria" panose="02040503050406030204" pitchFamily="18" charset="0"/>
              </a:rPr>
              <a:t>Value creation for investors/stockholders.</a:t>
            </a:r>
          </a:p>
          <a:p>
            <a:pPr fontAlgn="base"/>
            <a:r>
              <a:rPr dirty="0">
                <a:latin typeface="Cambria" panose="02040503050406030204" pitchFamily="18" charset="0"/>
                <a:ea typeface="Cambria" panose="02040503050406030204" pitchFamily="18" charset="0"/>
              </a:rPr>
              <a:t>Market growth is increased.</a:t>
            </a:r>
          </a:p>
          <a:p>
            <a:pPr fontAlgn="base"/>
            <a:r>
              <a:rPr dirty="0">
                <a:latin typeface="Cambria" panose="02040503050406030204" pitchFamily="18" charset="0"/>
                <a:ea typeface="Cambria" panose="02040503050406030204" pitchFamily="18" charset="0"/>
              </a:rPr>
              <a:t>Improved quality of products and services.</a:t>
            </a:r>
          </a:p>
          <a:p>
            <a:pPr fontAlgn="base"/>
            <a:r>
              <a:rPr dirty="0">
                <a:latin typeface="Cambria" panose="02040503050406030204" pitchFamily="18" charset="0"/>
                <a:ea typeface="Cambria" panose="02040503050406030204" pitchFamily="18" charset="0"/>
              </a:rPr>
              <a:t>Enhanced reputation in Industry.</a:t>
            </a:r>
          </a:p>
          <a:p>
            <a:endParaRPr lang="en-US"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Y2K bug (millennium bug)</a:t>
            </a:r>
          </a:p>
        </p:txBody>
      </p:sp>
      <p:sp>
        <p:nvSpPr>
          <p:cNvPr id="3" name="Content Placeholder 2"/>
          <p:cNvSpPr>
            <a:spLocks noGrp="1"/>
          </p:cNvSpPr>
          <p:nvPr>
            <p:ph idx="1"/>
          </p:nvPr>
        </p:nvSpPr>
        <p:spPr>
          <a:xfrm>
            <a:off x="190500" y="990600"/>
            <a:ext cx="4381500" cy="5410200"/>
          </a:xfrm>
        </p:spPr>
        <p:txBody>
          <a:bodyPr>
            <a:normAutofit/>
          </a:bodyPr>
          <a:lstStyle/>
          <a:p>
            <a:r>
              <a:rPr lang="en-US" dirty="0"/>
              <a:t>The Y2K bug was a computer flaw, or bug, that may have caused problems when </a:t>
            </a:r>
            <a:r>
              <a:rPr lang="en-US" b="1" dirty="0">
                <a:solidFill>
                  <a:srgbClr val="C00000"/>
                </a:solidFill>
              </a:rPr>
              <a:t>dealing with dates</a:t>
            </a:r>
            <a:r>
              <a:rPr lang="en-US" dirty="0"/>
              <a:t> beyond December 31, 1999. </a:t>
            </a:r>
          </a:p>
          <a:p>
            <a:r>
              <a:rPr lang="en-US" dirty="0"/>
              <a:t>The flaw, faced by computer programmers and users all over the world on January 1, 2000, is also known as the </a:t>
            </a:r>
            <a:r>
              <a:rPr lang="en-US" b="1" dirty="0">
                <a:solidFill>
                  <a:srgbClr val="C00000"/>
                </a:solidFill>
              </a:rPr>
              <a:t>"millennium bug</a:t>
            </a:r>
            <a:r>
              <a:rPr lang="en-US" dirty="0"/>
              <a:t>..</a:t>
            </a:r>
          </a:p>
          <a:p>
            <a:r>
              <a:rPr lang="en-US" dirty="0"/>
              <a:t>Computer engineers used a </a:t>
            </a:r>
            <a:r>
              <a:rPr lang="en-US" b="1" i="1" dirty="0"/>
              <a:t>two-digit code for the year</a:t>
            </a:r>
            <a:r>
              <a:rPr lang="en-US" dirty="0"/>
              <a:t>. Instead of a date reading 1970, it read 70.</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1143000"/>
            <a:ext cx="4019550" cy="265747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4953000" y="4157008"/>
            <a:ext cx="4019550"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a:t>As the year 2000 approached, </a:t>
            </a:r>
          </a:p>
          <a:p>
            <a:pPr algn="ctr"/>
            <a:r>
              <a:rPr lang="en-US" sz="2400" dirty="0"/>
              <a:t>computer programmers realized that computers might not interpret </a:t>
            </a:r>
          </a:p>
          <a:p>
            <a:pPr algn="ctr"/>
            <a:r>
              <a:rPr lang="en-US" sz="2400" b="1" dirty="0"/>
              <a:t>00</a:t>
            </a:r>
            <a:r>
              <a:rPr lang="en-US" sz="2400" dirty="0"/>
              <a:t> as </a:t>
            </a:r>
            <a:r>
              <a:rPr lang="en-US" sz="2400" b="1" dirty="0"/>
              <a:t>2000</a:t>
            </a:r>
            <a:r>
              <a:rPr lang="en-US" sz="2400" dirty="0"/>
              <a:t>, but as </a:t>
            </a:r>
            <a:r>
              <a:rPr lang="en-US" sz="2400" b="1" dirty="0"/>
              <a:t>1900</a:t>
            </a:r>
          </a:p>
        </p:txBody>
      </p:sp>
    </p:spTree>
    <p:extLst>
      <p:ext uri="{BB962C8B-B14F-4D97-AF65-F5344CB8AC3E}">
        <p14:creationId xmlns:p14="http://schemas.microsoft.com/office/powerpoint/2010/main" val="12433492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953500" cy="808037"/>
          </a:xfrm>
        </p:spPr>
        <p:txBody>
          <a:bodyPr>
            <a:normAutofit/>
          </a:bodyPr>
          <a:lstStyle/>
          <a:p>
            <a:r>
              <a:rPr sz="3600" smtClean="0"/>
              <a:t>Capability Maturity Model Integration(cont</a:t>
            </a:r>
            <a:r>
              <a:rPr lang="en-US" sz="3600" dirty="0" smtClean="0"/>
              <a:t>…)</a:t>
            </a:r>
            <a:endParaRPr lang="en-US" sz="3600" dirty="0"/>
          </a:p>
        </p:txBody>
      </p:sp>
      <p:sp>
        <p:nvSpPr>
          <p:cNvPr id="3" name="Content Placeholder 2"/>
          <p:cNvSpPr>
            <a:spLocks noGrp="1"/>
          </p:cNvSpPr>
          <p:nvPr>
            <p:ph idx="1"/>
          </p:nvPr>
        </p:nvSpPr>
        <p:spPr/>
        <p:txBody>
          <a:bodyPr>
            <a:normAutofit fontScale="92500" lnSpcReduction="10000"/>
          </a:bodyPr>
          <a:lstStyle/>
          <a:p>
            <a:r>
              <a:rPr b="1" dirty="0">
                <a:latin typeface="Cambria" panose="02040503050406030204" pitchFamily="18" charset="0"/>
                <a:ea typeface="Cambria" panose="02040503050406030204" pitchFamily="18" charset="0"/>
              </a:rPr>
              <a:t>CMMI Model – Maturity Levels </a:t>
            </a:r>
            <a:r>
              <a:rPr b="1" dirty="0" smtClean="0">
                <a:latin typeface="Cambria" panose="02040503050406030204" pitchFamily="18" charset="0"/>
                <a:ea typeface="Cambria" panose="02040503050406030204" pitchFamily="18" charset="0"/>
              </a:rPr>
              <a:t>:</a:t>
            </a:r>
          </a:p>
          <a:p>
            <a:pPr>
              <a:buNone/>
            </a:pPr>
            <a:r>
              <a:rPr b="1" dirty="0">
                <a:latin typeface="Cambria" panose="02040503050406030204" pitchFamily="18" charset="0"/>
                <a:ea typeface="Cambria" panose="02040503050406030204" pitchFamily="18" charset="0"/>
              </a:rPr>
              <a:t> </a:t>
            </a:r>
            <a:r>
              <a:rPr b="1" dirty="0" smtClean="0">
                <a:latin typeface="Cambria" panose="02040503050406030204" pitchFamily="18" charset="0"/>
                <a:ea typeface="Cambria" panose="02040503050406030204" pitchFamily="18" charset="0"/>
              </a:rPr>
              <a:t>    </a:t>
            </a:r>
            <a:r>
              <a:rPr dirty="0" smtClean="0">
                <a:latin typeface="Cambria" panose="02040503050406030204" pitchFamily="18" charset="0"/>
                <a:ea typeface="Cambria" panose="02040503050406030204" pitchFamily="18" charset="0"/>
              </a:rPr>
              <a:t>In </a:t>
            </a:r>
            <a:r>
              <a:rPr dirty="0">
                <a:latin typeface="Cambria" panose="02040503050406030204" pitchFamily="18" charset="0"/>
                <a:ea typeface="Cambria" panose="02040503050406030204" pitchFamily="18" charset="0"/>
              </a:rPr>
              <a:t>CMMI with staged representation, there are five maturity levels described as follows </a:t>
            </a:r>
            <a:r>
              <a:rPr dirty="0" smtClean="0">
                <a:latin typeface="Cambria" panose="02040503050406030204" pitchFamily="18" charset="0"/>
                <a:ea typeface="Cambria" panose="02040503050406030204" pitchFamily="18" charset="0"/>
              </a:rPr>
              <a:t>:</a:t>
            </a:r>
          </a:p>
          <a:p>
            <a:pPr fontAlgn="base"/>
            <a:r>
              <a:rPr b="1" dirty="0">
                <a:latin typeface="Cambria" panose="02040503050406030204" pitchFamily="18" charset="0"/>
                <a:ea typeface="Cambria" panose="02040503050406030204" pitchFamily="18" charset="0"/>
              </a:rPr>
              <a:t>Maturity level 1 : Initial</a:t>
            </a:r>
            <a:endParaRPr dirty="0">
              <a:latin typeface="Cambria" panose="02040503050406030204" pitchFamily="18" charset="0"/>
              <a:ea typeface="Cambria" panose="02040503050406030204" pitchFamily="18" charset="0"/>
            </a:endParaRPr>
          </a:p>
          <a:p>
            <a:pPr lvl="1" fontAlgn="base"/>
            <a:r>
              <a:rPr dirty="0">
                <a:latin typeface="Cambria" panose="02040503050406030204" pitchFamily="18" charset="0"/>
                <a:ea typeface="Cambria" panose="02040503050406030204" pitchFamily="18" charset="0"/>
              </a:rPr>
              <a:t>processes are poorly managed or controlled.</a:t>
            </a:r>
          </a:p>
          <a:p>
            <a:pPr lvl="1" fontAlgn="base"/>
            <a:r>
              <a:rPr dirty="0">
                <a:latin typeface="Cambria" panose="02040503050406030204" pitchFamily="18" charset="0"/>
                <a:ea typeface="Cambria" panose="02040503050406030204" pitchFamily="18" charset="0"/>
              </a:rPr>
              <a:t>unpredictable outcomes of processes involved.</a:t>
            </a:r>
          </a:p>
          <a:p>
            <a:pPr lvl="1" fontAlgn="base"/>
            <a:r>
              <a:rPr dirty="0">
                <a:latin typeface="Cambria" panose="02040503050406030204" pitchFamily="18" charset="0"/>
                <a:ea typeface="Cambria" panose="02040503050406030204" pitchFamily="18" charset="0"/>
              </a:rPr>
              <a:t>ad hoc and chaotic approach used.</a:t>
            </a:r>
          </a:p>
          <a:p>
            <a:pPr lvl="1" fontAlgn="base"/>
            <a:r>
              <a:rPr dirty="0">
                <a:latin typeface="Cambria" panose="02040503050406030204" pitchFamily="18" charset="0"/>
                <a:ea typeface="Cambria" panose="02040503050406030204" pitchFamily="18" charset="0"/>
              </a:rPr>
              <a:t>No KPAs (Key Process Areas) defined.</a:t>
            </a:r>
          </a:p>
          <a:p>
            <a:pPr lvl="1" fontAlgn="base"/>
            <a:r>
              <a:rPr dirty="0">
                <a:latin typeface="Cambria" panose="02040503050406030204" pitchFamily="18" charset="0"/>
                <a:ea typeface="Cambria" panose="02040503050406030204" pitchFamily="18" charset="0"/>
              </a:rPr>
              <a:t>Lowest quality and highest risk.</a:t>
            </a:r>
          </a:p>
          <a:p>
            <a:pPr fontAlgn="base"/>
            <a:r>
              <a:rPr b="1" dirty="0">
                <a:latin typeface="Cambria" panose="02040503050406030204" pitchFamily="18" charset="0"/>
                <a:ea typeface="Cambria" panose="02040503050406030204" pitchFamily="18" charset="0"/>
              </a:rPr>
              <a:t>Maturity level 2 : Managed</a:t>
            </a:r>
            <a:endParaRPr dirty="0">
              <a:latin typeface="Cambria" panose="02040503050406030204" pitchFamily="18" charset="0"/>
              <a:ea typeface="Cambria" panose="02040503050406030204" pitchFamily="18" charset="0"/>
            </a:endParaRPr>
          </a:p>
          <a:p>
            <a:pPr lvl="1" fontAlgn="base"/>
            <a:r>
              <a:rPr dirty="0">
                <a:latin typeface="Cambria" panose="02040503050406030204" pitchFamily="18" charset="0"/>
                <a:ea typeface="Cambria" panose="02040503050406030204" pitchFamily="18" charset="0"/>
              </a:rPr>
              <a:t>requirements are managed.</a:t>
            </a:r>
          </a:p>
          <a:p>
            <a:pPr lvl="1" fontAlgn="base"/>
            <a:r>
              <a:rPr dirty="0">
                <a:latin typeface="Cambria" panose="02040503050406030204" pitchFamily="18" charset="0"/>
                <a:ea typeface="Cambria" panose="02040503050406030204" pitchFamily="18" charset="0"/>
              </a:rPr>
              <a:t>processes are planned and controlled.</a:t>
            </a:r>
          </a:p>
          <a:p>
            <a:pPr lvl="1" fontAlgn="base"/>
            <a:r>
              <a:rPr dirty="0">
                <a:latin typeface="Cambria" panose="02040503050406030204" pitchFamily="18" charset="0"/>
                <a:ea typeface="Cambria" panose="02040503050406030204" pitchFamily="18" charset="0"/>
              </a:rPr>
              <a:t>projects are managed and implemented according to their documented plans.</a:t>
            </a:r>
          </a:p>
          <a:p>
            <a:pPr lvl="1" fontAlgn="base"/>
            <a:r>
              <a:rPr dirty="0">
                <a:latin typeface="Cambria" panose="02040503050406030204" pitchFamily="18" charset="0"/>
                <a:ea typeface="Cambria" panose="02040503050406030204" pitchFamily="18" charset="0"/>
              </a:rPr>
              <a:t>This risk involved is lower than Initial level, but still exists.</a:t>
            </a:r>
          </a:p>
          <a:p>
            <a:pPr lvl="1" fontAlgn="base"/>
            <a:r>
              <a:rPr dirty="0">
                <a:latin typeface="Cambria" panose="02040503050406030204" pitchFamily="18" charset="0"/>
                <a:ea typeface="Cambria" panose="02040503050406030204" pitchFamily="18" charset="0"/>
              </a:rPr>
              <a:t>Quality is better than Initial level.</a:t>
            </a:r>
          </a:p>
          <a:p>
            <a:pPr lvl="1"/>
            <a:endParaRPr lang="en-US"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953500" cy="808037"/>
          </a:xfrm>
        </p:spPr>
        <p:txBody>
          <a:bodyPr>
            <a:normAutofit/>
          </a:bodyPr>
          <a:lstStyle/>
          <a:p>
            <a:r>
              <a:rPr sz="3600" smtClean="0"/>
              <a:t>Capability Maturity Model Integration(cont</a:t>
            </a:r>
            <a:r>
              <a:rPr lang="en-US" sz="3600" dirty="0" smtClean="0"/>
              <a:t>…)</a:t>
            </a:r>
            <a:endParaRPr lang="en-US" sz="3600" dirty="0"/>
          </a:p>
        </p:txBody>
      </p:sp>
      <p:sp>
        <p:nvSpPr>
          <p:cNvPr id="3" name="Content Placeholder 2"/>
          <p:cNvSpPr>
            <a:spLocks noGrp="1"/>
          </p:cNvSpPr>
          <p:nvPr>
            <p:ph idx="1"/>
          </p:nvPr>
        </p:nvSpPr>
        <p:spPr/>
        <p:txBody>
          <a:bodyPr>
            <a:normAutofit/>
          </a:bodyPr>
          <a:lstStyle/>
          <a:p>
            <a:pPr fontAlgn="base"/>
            <a:r>
              <a:rPr b="1" dirty="0">
                <a:latin typeface="Cambria" panose="02040503050406030204" pitchFamily="18" charset="0"/>
                <a:ea typeface="Cambria" panose="02040503050406030204" pitchFamily="18" charset="0"/>
              </a:rPr>
              <a:t>Maturity level 3 : Defined</a:t>
            </a:r>
            <a:endParaRPr dirty="0">
              <a:latin typeface="Cambria" panose="02040503050406030204" pitchFamily="18" charset="0"/>
              <a:ea typeface="Cambria" panose="02040503050406030204" pitchFamily="18" charset="0"/>
            </a:endParaRPr>
          </a:p>
          <a:p>
            <a:pPr lvl="1" fontAlgn="base"/>
            <a:r>
              <a:rPr dirty="0">
                <a:latin typeface="Cambria" panose="02040503050406030204" pitchFamily="18" charset="0"/>
                <a:ea typeface="Cambria" panose="02040503050406030204" pitchFamily="18" charset="0"/>
              </a:rPr>
              <a:t>processes are well characterized and described using standards, proper procedures, and methods, tools, etc.</a:t>
            </a:r>
          </a:p>
          <a:p>
            <a:pPr lvl="1" fontAlgn="base"/>
            <a:r>
              <a:rPr dirty="0">
                <a:latin typeface="Cambria" panose="02040503050406030204" pitchFamily="18" charset="0"/>
                <a:ea typeface="Cambria" panose="02040503050406030204" pitchFamily="18" charset="0"/>
              </a:rPr>
              <a:t>Medium quality and medium risk involved.</a:t>
            </a:r>
          </a:p>
          <a:p>
            <a:pPr lvl="1" fontAlgn="base"/>
            <a:r>
              <a:rPr dirty="0">
                <a:latin typeface="Cambria" panose="02040503050406030204" pitchFamily="18" charset="0"/>
                <a:ea typeface="Cambria" panose="02040503050406030204" pitchFamily="18" charset="0"/>
              </a:rPr>
              <a:t>Focus is process standardization.</a:t>
            </a:r>
          </a:p>
          <a:p>
            <a:pPr fontAlgn="base"/>
            <a:r>
              <a:rPr b="1" dirty="0">
                <a:latin typeface="Cambria" panose="02040503050406030204" pitchFamily="18" charset="0"/>
                <a:ea typeface="Cambria" panose="02040503050406030204" pitchFamily="18" charset="0"/>
              </a:rPr>
              <a:t>Maturity level 4 : Quantitatively managed</a:t>
            </a:r>
            <a:endParaRPr dirty="0">
              <a:latin typeface="Cambria" panose="02040503050406030204" pitchFamily="18" charset="0"/>
              <a:ea typeface="Cambria" panose="02040503050406030204" pitchFamily="18" charset="0"/>
            </a:endParaRPr>
          </a:p>
          <a:p>
            <a:pPr lvl="1" fontAlgn="base"/>
            <a:r>
              <a:rPr dirty="0">
                <a:latin typeface="Cambria" panose="02040503050406030204" pitchFamily="18" charset="0"/>
                <a:ea typeface="Cambria" panose="02040503050406030204" pitchFamily="18" charset="0"/>
              </a:rPr>
              <a:t>quantitative objectives for process performance and quality are set.</a:t>
            </a:r>
          </a:p>
          <a:p>
            <a:pPr lvl="1" fontAlgn="base"/>
            <a:r>
              <a:rPr dirty="0">
                <a:latin typeface="Cambria" panose="02040503050406030204" pitchFamily="18" charset="0"/>
                <a:ea typeface="Cambria" panose="02040503050406030204" pitchFamily="18" charset="0"/>
              </a:rPr>
              <a:t>quantitative objectives are based on customer requirements, organization needs, etc.</a:t>
            </a:r>
          </a:p>
          <a:p>
            <a:pPr lvl="1" fontAlgn="base"/>
            <a:r>
              <a:rPr dirty="0">
                <a:latin typeface="Cambria" panose="02040503050406030204" pitchFamily="18" charset="0"/>
                <a:ea typeface="Cambria" panose="02040503050406030204" pitchFamily="18" charset="0"/>
              </a:rPr>
              <a:t>process performance measures are analyzed quantitatively.</a:t>
            </a:r>
          </a:p>
          <a:p>
            <a:pPr lvl="1" fontAlgn="base"/>
            <a:r>
              <a:rPr dirty="0">
                <a:latin typeface="Cambria" panose="02040503050406030204" pitchFamily="18" charset="0"/>
                <a:ea typeface="Cambria" panose="02040503050406030204" pitchFamily="18" charset="0"/>
              </a:rPr>
              <a:t>higher quality of processes is achieved.</a:t>
            </a:r>
          </a:p>
          <a:p>
            <a:pPr lvl="1" fontAlgn="base"/>
            <a:r>
              <a:rPr dirty="0">
                <a:latin typeface="Cambria" panose="02040503050406030204" pitchFamily="18" charset="0"/>
                <a:ea typeface="Cambria" panose="02040503050406030204" pitchFamily="18" charset="0"/>
              </a:rPr>
              <a:t>lower risk</a:t>
            </a:r>
          </a:p>
          <a:p>
            <a:pPr lvl="1">
              <a:buNone/>
            </a:pPr>
            <a:endParaRPr lang="en-US"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953500" cy="808037"/>
          </a:xfrm>
        </p:spPr>
        <p:txBody>
          <a:bodyPr>
            <a:normAutofit/>
          </a:bodyPr>
          <a:lstStyle/>
          <a:p>
            <a:r>
              <a:rPr sz="3600" smtClean="0"/>
              <a:t>Capability Maturity Model Integration(cont</a:t>
            </a:r>
            <a:r>
              <a:rPr lang="en-US" sz="3600" dirty="0" smtClean="0"/>
              <a:t>…)</a:t>
            </a:r>
            <a:endParaRPr lang="en-US" sz="3600" dirty="0"/>
          </a:p>
        </p:txBody>
      </p:sp>
      <p:sp>
        <p:nvSpPr>
          <p:cNvPr id="3" name="Content Placeholder 2"/>
          <p:cNvSpPr>
            <a:spLocks noGrp="1"/>
          </p:cNvSpPr>
          <p:nvPr>
            <p:ph idx="1"/>
          </p:nvPr>
        </p:nvSpPr>
        <p:spPr/>
        <p:txBody>
          <a:bodyPr>
            <a:normAutofit/>
          </a:bodyPr>
          <a:lstStyle/>
          <a:p>
            <a:pPr fontAlgn="base"/>
            <a:r>
              <a:rPr b="1" dirty="0">
                <a:latin typeface="Cambria" panose="02040503050406030204" pitchFamily="18" charset="0"/>
                <a:ea typeface="Cambria" panose="02040503050406030204" pitchFamily="18" charset="0"/>
              </a:rPr>
              <a:t>Maturity level 5 : Optimizing</a:t>
            </a:r>
            <a:endParaRPr dirty="0">
              <a:latin typeface="Cambria" panose="02040503050406030204" pitchFamily="18" charset="0"/>
              <a:ea typeface="Cambria" panose="02040503050406030204" pitchFamily="18" charset="0"/>
            </a:endParaRPr>
          </a:p>
          <a:p>
            <a:pPr lvl="1" fontAlgn="base"/>
            <a:r>
              <a:rPr dirty="0">
                <a:latin typeface="Cambria" panose="02040503050406030204" pitchFamily="18" charset="0"/>
                <a:ea typeface="Cambria" panose="02040503050406030204" pitchFamily="18" charset="0"/>
              </a:rPr>
              <a:t>continuous improvement in processes and their performance.</a:t>
            </a:r>
          </a:p>
          <a:p>
            <a:pPr lvl="1" fontAlgn="base"/>
            <a:r>
              <a:rPr dirty="0">
                <a:latin typeface="Cambria" panose="02040503050406030204" pitchFamily="18" charset="0"/>
                <a:ea typeface="Cambria" panose="02040503050406030204" pitchFamily="18" charset="0"/>
              </a:rPr>
              <a:t>improvement has to be both incremental and innovative.</a:t>
            </a:r>
          </a:p>
          <a:p>
            <a:pPr lvl="1" fontAlgn="base"/>
            <a:r>
              <a:rPr dirty="0">
                <a:latin typeface="Cambria" panose="02040503050406030204" pitchFamily="18" charset="0"/>
                <a:ea typeface="Cambria" panose="02040503050406030204" pitchFamily="18" charset="0"/>
              </a:rPr>
              <a:t>highest quality of processes.</a:t>
            </a:r>
          </a:p>
          <a:p>
            <a:pPr lvl="1" fontAlgn="base"/>
            <a:r>
              <a:rPr dirty="0">
                <a:latin typeface="Cambria" panose="02040503050406030204" pitchFamily="18" charset="0"/>
                <a:ea typeface="Cambria" panose="02040503050406030204" pitchFamily="18" charset="0"/>
              </a:rPr>
              <a:t>lowest risk in processes and their performance.</a:t>
            </a:r>
          </a:p>
          <a:p>
            <a:pPr lvl="1">
              <a:buNone/>
            </a:pPr>
            <a:endParaRPr lang="en-US"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953500" cy="808037"/>
          </a:xfrm>
        </p:spPr>
        <p:txBody>
          <a:bodyPr>
            <a:normAutofit/>
          </a:bodyPr>
          <a:lstStyle/>
          <a:p>
            <a:r>
              <a:rPr sz="3600" smtClean="0"/>
              <a:t>Process Technology</a:t>
            </a:r>
            <a:endParaRPr lang="en-US" sz="3600" dirty="0"/>
          </a:p>
        </p:txBody>
      </p:sp>
      <p:sp>
        <p:nvSpPr>
          <p:cNvPr id="3" name="Content Placeholder 2"/>
          <p:cNvSpPr>
            <a:spLocks noGrp="1"/>
          </p:cNvSpPr>
          <p:nvPr>
            <p:ph idx="1"/>
          </p:nvPr>
        </p:nvSpPr>
        <p:spPr/>
        <p:txBody>
          <a:bodyPr/>
          <a:lstStyle/>
          <a:p>
            <a:r>
              <a:rPr dirty="0" smtClean="0">
                <a:latin typeface="Cambria" panose="02040503050406030204" pitchFamily="18" charset="0"/>
                <a:ea typeface="Cambria" panose="02040503050406030204" pitchFamily="18" charset="0"/>
              </a:rPr>
              <a:t>Process </a:t>
            </a:r>
            <a:r>
              <a:rPr dirty="0">
                <a:latin typeface="Cambria" panose="02040503050406030204" pitchFamily="18" charset="0"/>
                <a:ea typeface="Cambria" panose="02040503050406030204" pitchFamily="18" charset="0"/>
              </a:rPr>
              <a:t>technology tools allow a software organization to build an automated model of the common process framework, task sets, umbrella activities </a:t>
            </a:r>
            <a:endParaRPr dirty="0" smtClean="0">
              <a:latin typeface="Cambria" panose="02040503050406030204" pitchFamily="18" charset="0"/>
              <a:ea typeface="Cambria" panose="02040503050406030204" pitchFamily="18" charset="0"/>
            </a:endParaRPr>
          </a:p>
          <a:p>
            <a:endParaRPr dirty="0">
              <a:latin typeface="Cambria" panose="02040503050406030204" pitchFamily="18" charset="0"/>
              <a:ea typeface="Cambria" panose="02040503050406030204" pitchFamily="18" charset="0"/>
            </a:endParaRPr>
          </a:p>
          <a:p>
            <a:endParaRPr dirty="0" smtClean="0">
              <a:latin typeface="Cambria" panose="02040503050406030204" pitchFamily="18" charset="0"/>
              <a:ea typeface="Cambria" panose="02040503050406030204" pitchFamily="18" charset="0"/>
            </a:endParaRPr>
          </a:p>
          <a:p>
            <a:r>
              <a:rPr dirty="0" smtClean="0">
                <a:latin typeface="Cambria" panose="02040503050406030204" pitchFamily="18" charset="0"/>
                <a:ea typeface="Cambria" panose="02040503050406030204" pitchFamily="18" charset="0"/>
              </a:rPr>
              <a:t>Once </a:t>
            </a:r>
            <a:r>
              <a:rPr dirty="0">
                <a:latin typeface="Cambria" panose="02040503050406030204" pitchFamily="18" charset="0"/>
                <a:ea typeface="Cambria" panose="02040503050406030204" pitchFamily="18" charset="0"/>
              </a:rPr>
              <a:t>an acceptable process has been created, other process technology tools can be used to allocate, monitor, and even control all software engineering </a:t>
            </a:r>
            <a:r>
              <a:rPr dirty="0" smtClean="0">
                <a:latin typeface="Cambria" panose="02040503050406030204" pitchFamily="18" charset="0"/>
                <a:ea typeface="Cambria" panose="02040503050406030204" pitchFamily="18" charset="0"/>
              </a:rPr>
              <a:t>tasks.</a:t>
            </a:r>
            <a:endParaRPr lang="en-US"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953500" cy="808037"/>
          </a:xfrm>
        </p:spPr>
        <p:txBody>
          <a:bodyPr>
            <a:normAutofit/>
          </a:bodyPr>
          <a:lstStyle/>
          <a:p>
            <a:r>
              <a:rPr sz="3600" smtClean="0"/>
              <a:t>Product and Process</a:t>
            </a:r>
            <a:endParaRPr lang="en-US" sz="3600" dirty="0"/>
          </a:p>
        </p:txBody>
      </p:sp>
      <p:sp>
        <p:nvSpPr>
          <p:cNvPr id="3" name="Content Placeholder 2"/>
          <p:cNvSpPr>
            <a:spLocks noGrp="1"/>
          </p:cNvSpPr>
          <p:nvPr>
            <p:ph idx="1"/>
          </p:nvPr>
        </p:nvSpPr>
        <p:spPr/>
        <p:txBody>
          <a:bodyPr/>
          <a:lstStyle/>
          <a:p>
            <a:pPr fontAlgn="base"/>
            <a:r>
              <a:rPr b="1" dirty="0">
                <a:latin typeface="Cambria" panose="02040503050406030204" pitchFamily="18" charset="0"/>
                <a:ea typeface="Cambria" panose="02040503050406030204" pitchFamily="18" charset="0"/>
              </a:rPr>
              <a:t>Product:</a:t>
            </a:r>
            <a:r>
              <a:rPr dirty="0">
                <a:latin typeface="Cambria" panose="02040503050406030204" pitchFamily="18" charset="0"/>
                <a:ea typeface="Cambria" panose="02040503050406030204" pitchFamily="18" charset="0"/>
              </a:rPr>
              <a:t> </a:t>
            </a:r>
            <a:br>
              <a:rPr dirty="0">
                <a:latin typeface="Cambria" panose="02040503050406030204" pitchFamily="18" charset="0"/>
                <a:ea typeface="Cambria" panose="02040503050406030204" pitchFamily="18" charset="0"/>
              </a:rPr>
            </a:br>
            <a:r>
              <a:rPr dirty="0">
                <a:latin typeface="Cambria" panose="02040503050406030204" pitchFamily="18" charset="0"/>
                <a:ea typeface="Cambria" panose="02040503050406030204" pitchFamily="18" charset="0"/>
              </a:rPr>
              <a:t>In the context of software engineering, </a:t>
            </a:r>
            <a:r>
              <a:rPr dirty="0" smtClean="0">
                <a:latin typeface="Cambria" panose="02040503050406030204" pitchFamily="18" charset="0"/>
                <a:ea typeface="Cambria" panose="02040503050406030204" pitchFamily="18" charset="0"/>
              </a:rPr>
              <a:t>product </a:t>
            </a:r>
            <a:r>
              <a:rPr dirty="0">
                <a:latin typeface="Cambria" panose="02040503050406030204" pitchFamily="18" charset="0"/>
                <a:ea typeface="Cambria" panose="02040503050406030204" pitchFamily="18" charset="0"/>
              </a:rPr>
              <a:t>includes any software manufactured based on the customer’s request. This can be a problem solving software or computer based system. It can also be said that this is the result of a project. </a:t>
            </a:r>
            <a:endParaRPr dirty="0" smtClean="0">
              <a:latin typeface="Cambria" panose="02040503050406030204" pitchFamily="18" charset="0"/>
              <a:ea typeface="Cambria" panose="02040503050406030204" pitchFamily="18" charset="0"/>
            </a:endParaRPr>
          </a:p>
          <a:p>
            <a:pPr fontAlgn="base"/>
            <a:endParaRPr dirty="0">
              <a:latin typeface="Cambria" panose="02040503050406030204" pitchFamily="18" charset="0"/>
              <a:ea typeface="Cambria" panose="02040503050406030204" pitchFamily="18" charset="0"/>
            </a:endParaRPr>
          </a:p>
          <a:p>
            <a:pPr fontAlgn="base"/>
            <a:r>
              <a:rPr b="1" dirty="0">
                <a:latin typeface="Cambria" panose="02040503050406030204" pitchFamily="18" charset="0"/>
                <a:ea typeface="Cambria" panose="02040503050406030204" pitchFamily="18" charset="0"/>
              </a:rPr>
              <a:t>Process:</a:t>
            </a:r>
            <a:r>
              <a:rPr dirty="0">
                <a:latin typeface="Cambria" panose="02040503050406030204" pitchFamily="18" charset="0"/>
                <a:ea typeface="Cambria" panose="02040503050406030204" pitchFamily="18" charset="0"/>
              </a:rPr>
              <a:t> </a:t>
            </a:r>
            <a:br>
              <a:rPr dirty="0">
                <a:latin typeface="Cambria" panose="02040503050406030204" pitchFamily="18" charset="0"/>
                <a:ea typeface="Cambria" panose="02040503050406030204" pitchFamily="18" charset="0"/>
              </a:rPr>
            </a:br>
            <a:r>
              <a:rPr dirty="0">
                <a:latin typeface="Cambria" panose="02040503050406030204" pitchFamily="18" charset="0"/>
                <a:ea typeface="Cambria" panose="02040503050406030204" pitchFamily="18" charset="0"/>
              </a:rPr>
              <a:t>Process is a set of sequence steps that have to be followed to create a project. The main purpose of a process is to improve the quality of the project. The process serves as a template that can be used through the creation of its examples and is used to direct the project. </a:t>
            </a:r>
          </a:p>
          <a:p>
            <a:endParaRPr lang="en-US"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Models</a:t>
            </a:r>
          </a:p>
        </p:txBody>
      </p:sp>
      <p:sp>
        <p:nvSpPr>
          <p:cNvPr id="3" name="Content Placeholder 2"/>
          <p:cNvSpPr>
            <a:spLocks noGrp="1"/>
          </p:cNvSpPr>
          <p:nvPr>
            <p:ph idx="1"/>
          </p:nvPr>
        </p:nvSpPr>
        <p:spPr/>
        <p:txBody>
          <a:bodyPr/>
          <a:lstStyle/>
          <a:p>
            <a:r>
              <a:rPr lang="en-US" dirty="0"/>
              <a:t>The </a:t>
            </a:r>
            <a:r>
              <a:rPr lang="en-US" b="1" dirty="0"/>
              <a:t>process model </a:t>
            </a:r>
            <a:r>
              <a:rPr lang="en-US" dirty="0"/>
              <a:t>is the abstract representation of process.</a:t>
            </a:r>
          </a:p>
          <a:p>
            <a:r>
              <a:rPr lang="en-US" dirty="0"/>
              <a:t>Also known as </a:t>
            </a:r>
            <a:r>
              <a:rPr lang="en-US" b="1" dirty="0">
                <a:solidFill>
                  <a:srgbClr val="C00000"/>
                </a:solidFill>
              </a:rPr>
              <a:t>Software development life cycle (SDLC) </a:t>
            </a:r>
            <a:r>
              <a:rPr lang="en-US" dirty="0"/>
              <a:t>or Application development life cycle Models</a:t>
            </a:r>
          </a:p>
          <a:p>
            <a:r>
              <a:rPr lang="en-US" dirty="0"/>
              <a:t>Process models </a:t>
            </a:r>
            <a:r>
              <a:rPr lang="en-US" b="1" dirty="0">
                <a:solidFill>
                  <a:srgbClr val="C00000"/>
                </a:solidFill>
              </a:rPr>
              <a:t>prescribe</a:t>
            </a:r>
            <a:r>
              <a:rPr lang="en-US" dirty="0">
                <a:solidFill>
                  <a:srgbClr val="C00000"/>
                </a:solidFill>
              </a:rPr>
              <a:t> </a:t>
            </a:r>
            <a:r>
              <a:rPr lang="en-US" dirty="0"/>
              <a:t>a distinct set of </a:t>
            </a:r>
            <a:r>
              <a:rPr lang="en-US" b="1" dirty="0">
                <a:solidFill>
                  <a:srgbClr val="C00000"/>
                </a:solidFill>
              </a:rPr>
              <a:t>activities, actions, tasks and milestones (deliverables)</a:t>
            </a:r>
            <a:r>
              <a:rPr lang="en-US" dirty="0"/>
              <a:t> required to engineer high quality software.</a:t>
            </a:r>
          </a:p>
          <a:p>
            <a:r>
              <a:rPr lang="en-US" dirty="0"/>
              <a:t>Process </a:t>
            </a:r>
            <a:r>
              <a:rPr lang="en-US" b="1" dirty="0">
                <a:solidFill>
                  <a:srgbClr val="C00000"/>
                </a:solidFill>
              </a:rPr>
              <a:t>models are not perfect, </a:t>
            </a:r>
            <a:r>
              <a:rPr lang="en-US" dirty="0"/>
              <a:t>but </a:t>
            </a:r>
            <a:r>
              <a:rPr lang="en-US" b="1" dirty="0">
                <a:solidFill>
                  <a:srgbClr val="C00000"/>
                </a:solidFill>
              </a:rPr>
              <a:t>provide roadmap</a:t>
            </a:r>
            <a:r>
              <a:rPr lang="en-US" dirty="0"/>
              <a:t> for software engineering work.</a:t>
            </a:r>
          </a:p>
          <a:p>
            <a:r>
              <a:rPr lang="en-US" dirty="0"/>
              <a:t>Software models provide stability, control and organization to a process that if not managed can easily get out of control.</a:t>
            </a:r>
          </a:p>
          <a:p>
            <a:r>
              <a:rPr lang="en-US" dirty="0"/>
              <a:t>Software process models are adapted (adjusted) to meet the needs of software engineers and managers for a specific project.</a:t>
            </a:r>
          </a:p>
        </p:txBody>
      </p:sp>
    </p:spTree>
    <p:extLst>
      <p:ext uri="{BB962C8B-B14F-4D97-AF65-F5344CB8AC3E}">
        <p14:creationId xmlns:p14="http://schemas.microsoft.com/office/powerpoint/2010/main" val="10626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SDLC Phases</a:t>
            </a:r>
          </a:p>
        </p:txBody>
      </p:sp>
      <p:sp>
        <p:nvSpPr>
          <p:cNvPr id="4" name="Oval 3"/>
          <p:cNvSpPr/>
          <p:nvPr/>
        </p:nvSpPr>
        <p:spPr>
          <a:xfrm>
            <a:off x="2400300" y="1447800"/>
            <a:ext cx="4343400" cy="4343400"/>
          </a:xfrm>
          <a:prstGeom prst="ellipse">
            <a:avLst/>
          </a:prstGeom>
          <a:noFill/>
          <a:ln w="1905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657600" y="893156"/>
            <a:ext cx="1621444" cy="1621444"/>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636356" y="1485116"/>
            <a:ext cx="1697644" cy="369332"/>
          </a:xfrm>
          <a:prstGeom prst="rect">
            <a:avLst/>
          </a:prstGeom>
          <a:noFill/>
        </p:spPr>
        <p:txBody>
          <a:bodyPr wrap="none" rtlCol="0">
            <a:spAutoFit/>
          </a:bodyPr>
          <a:lstStyle/>
          <a:p>
            <a:r>
              <a:rPr lang="en-IN" b="1" dirty="0">
                <a:solidFill>
                  <a:schemeClr val="bg1"/>
                </a:solidFill>
              </a:rPr>
              <a:t>Communication</a:t>
            </a:r>
            <a:endParaRPr lang="en-US" b="1" dirty="0">
              <a:solidFill>
                <a:schemeClr val="bg1"/>
              </a:solidFill>
            </a:endParaRPr>
          </a:p>
        </p:txBody>
      </p:sp>
      <p:sp>
        <p:nvSpPr>
          <p:cNvPr id="8" name="Oval 7"/>
          <p:cNvSpPr/>
          <p:nvPr/>
        </p:nvSpPr>
        <p:spPr>
          <a:xfrm>
            <a:off x="5715000" y="2188556"/>
            <a:ext cx="1621444" cy="1621444"/>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6019800" y="2780516"/>
            <a:ext cx="1013419" cy="369332"/>
          </a:xfrm>
          <a:prstGeom prst="rect">
            <a:avLst/>
          </a:prstGeom>
          <a:noFill/>
        </p:spPr>
        <p:txBody>
          <a:bodyPr wrap="none" rtlCol="0">
            <a:spAutoFit/>
          </a:bodyPr>
          <a:lstStyle/>
          <a:p>
            <a:pPr algn="ctr"/>
            <a:r>
              <a:rPr lang="en-IN" b="1" dirty="0">
                <a:solidFill>
                  <a:schemeClr val="bg1"/>
                </a:solidFill>
              </a:rPr>
              <a:t>Planning</a:t>
            </a:r>
            <a:endParaRPr lang="en-US" b="1" dirty="0">
              <a:solidFill>
                <a:schemeClr val="bg1"/>
              </a:solidFill>
            </a:endParaRPr>
          </a:p>
        </p:txBody>
      </p:sp>
      <p:sp>
        <p:nvSpPr>
          <p:cNvPr id="10" name="Oval 9"/>
          <p:cNvSpPr/>
          <p:nvPr/>
        </p:nvSpPr>
        <p:spPr>
          <a:xfrm>
            <a:off x="5007956" y="4572000"/>
            <a:ext cx="1621444" cy="1621444"/>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237946" y="5222575"/>
            <a:ext cx="1149674" cy="369332"/>
          </a:xfrm>
          <a:prstGeom prst="rect">
            <a:avLst/>
          </a:prstGeom>
          <a:noFill/>
        </p:spPr>
        <p:txBody>
          <a:bodyPr wrap="none" rtlCol="0">
            <a:spAutoFit/>
          </a:bodyPr>
          <a:lstStyle/>
          <a:p>
            <a:r>
              <a:rPr lang="en-IN" b="1" dirty="0" smtClean="0">
                <a:solidFill>
                  <a:schemeClr val="bg1"/>
                </a:solidFill>
              </a:rPr>
              <a:t>Modelling</a:t>
            </a:r>
            <a:endParaRPr lang="en-US" b="1" dirty="0">
              <a:solidFill>
                <a:schemeClr val="bg1"/>
              </a:solidFill>
            </a:endParaRPr>
          </a:p>
        </p:txBody>
      </p:sp>
      <p:sp>
        <p:nvSpPr>
          <p:cNvPr id="12" name="Oval 11"/>
          <p:cNvSpPr/>
          <p:nvPr/>
        </p:nvSpPr>
        <p:spPr>
          <a:xfrm>
            <a:off x="2340956" y="4550756"/>
            <a:ext cx="1621444" cy="1621444"/>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436917" y="5142716"/>
            <a:ext cx="1406795" cy="369332"/>
          </a:xfrm>
          <a:prstGeom prst="rect">
            <a:avLst/>
          </a:prstGeom>
          <a:noFill/>
        </p:spPr>
        <p:txBody>
          <a:bodyPr wrap="none" rtlCol="0">
            <a:spAutoFit/>
          </a:bodyPr>
          <a:lstStyle/>
          <a:p>
            <a:r>
              <a:rPr lang="en-IN" b="1" dirty="0">
                <a:solidFill>
                  <a:schemeClr val="bg1"/>
                </a:solidFill>
              </a:rPr>
              <a:t>Construction</a:t>
            </a:r>
            <a:endParaRPr lang="en-US" b="1" dirty="0">
              <a:solidFill>
                <a:schemeClr val="bg1"/>
              </a:solidFill>
            </a:endParaRPr>
          </a:p>
        </p:txBody>
      </p:sp>
      <p:sp>
        <p:nvSpPr>
          <p:cNvPr id="14" name="Oval 13"/>
          <p:cNvSpPr/>
          <p:nvPr/>
        </p:nvSpPr>
        <p:spPr>
          <a:xfrm>
            <a:off x="1655156" y="2188556"/>
            <a:ext cx="1621444" cy="1621444"/>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1743079" y="2780516"/>
            <a:ext cx="1361014" cy="369332"/>
          </a:xfrm>
          <a:prstGeom prst="rect">
            <a:avLst/>
          </a:prstGeom>
          <a:noFill/>
        </p:spPr>
        <p:txBody>
          <a:bodyPr wrap="none" rtlCol="0">
            <a:spAutoFit/>
          </a:bodyPr>
          <a:lstStyle/>
          <a:p>
            <a:r>
              <a:rPr lang="en-IN" b="1" dirty="0">
                <a:solidFill>
                  <a:schemeClr val="bg1"/>
                </a:solidFill>
              </a:rPr>
              <a:t>Deployment</a:t>
            </a:r>
            <a:endParaRPr lang="en-US" b="1" dirty="0">
              <a:solidFill>
                <a:schemeClr val="bg1"/>
              </a:solidFill>
            </a:endParaRPr>
          </a:p>
        </p:txBody>
      </p:sp>
      <p:sp>
        <p:nvSpPr>
          <p:cNvPr id="16" name="TextBox 15"/>
          <p:cNvSpPr txBox="1"/>
          <p:nvPr/>
        </p:nvSpPr>
        <p:spPr>
          <a:xfrm>
            <a:off x="3938239" y="2590800"/>
            <a:ext cx="1231556" cy="707886"/>
          </a:xfrm>
          <a:prstGeom prst="rect">
            <a:avLst/>
          </a:prstGeom>
          <a:noFill/>
        </p:spPr>
        <p:txBody>
          <a:bodyPr wrap="none" rtlCol="0">
            <a:spAutoFit/>
          </a:bodyPr>
          <a:lstStyle/>
          <a:p>
            <a:pPr algn="ctr"/>
            <a:r>
              <a:rPr lang="en-US" sz="4000" b="1" dirty="0"/>
              <a:t>SDLC</a:t>
            </a:r>
          </a:p>
        </p:txBody>
      </p:sp>
      <p:sp>
        <p:nvSpPr>
          <p:cNvPr id="17" name="TextBox 16"/>
          <p:cNvSpPr txBox="1"/>
          <p:nvPr/>
        </p:nvSpPr>
        <p:spPr>
          <a:xfrm>
            <a:off x="3574530" y="3307140"/>
            <a:ext cx="1911870" cy="1569660"/>
          </a:xfrm>
          <a:prstGeom prst="rect">
            <a:avLst/>
          </a:prstGeom>
          <a:noFill/>
        </p:spPr>
        <p:txBody>
          <a:bodyPr wrap="none" rtlCol="0">
            <a:spAutoFit/>
          </a:bodyPr>
          <a:lstStyle/>
          <a:p>
            <a:pPr algn="ctr"/>
            <a:r>
              <a:rPr lang="en-US" sz="2400" dirty="0"/>
              <a:t>Software</a:t>
            </a:r>
          </a:p>
          <a:p>
            <a:pPr algn="ctr"/>
            <a:r>
              <a:rPr lang="en-US" sz="2400" dirty="0"/>
              <a:t>Development</a:t>
            </a:r>
          </a:p>
          <a:p>
            <a:pPr algn="ctr"/>
            <a:r>
              <a:rPr lang="en-US" sz="2400" dirty="0"/>
              <a:t>Life</a:t>
            </a:r>
          </a:p>
          <a:p>
            <a:pPr algn="ctr"/>
            <a:r>
              <a:rPr lang="en-US" sz="2400" dirty="0"/>
              <a:t>Cycle</a:t>
            </a:r>
          </a:p>
        </p:txBody>
      </p:sp>
      <p:cxnSp>
        <p:nvCxnSpPr>
          <p:cNvPr id="19" name="Straight Connector 18"/>
          <p:cNvCxnSpPr/>
          <p:nvPr/>
        </p:nvCxnSpPr>
        <p:spPr>
          <a:xfrm>
            <a:off x="3873844" y="3298686"/>
            <a:ext cx="1364102"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0495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p:bldP spid="10" grpId="0" animBg="1"/>
      <p:bldP spid="11" grpId="0"/>
      <p:bldP spid="12" grpId="0" animBg="1"/>
      <p:bldP spid="13" grpId="0"/>
      <p:bldP spid="14" grpId="0" animBg="1"/>
      <p:bldP spid="15" grpId="0"/>
      <p:bldP spid="16" grpId="0"/>
      <p:bldP spid="1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Process Models</a:t>
            </a:r>
          </a:p>
        </p:txBody>
      </p:sp>
      <p:sp>
        <p:nvSpPr>
          <p:cNvPr id="3" name="Content Placeholder 2"/>
          <p:cNvSpPr>
            <a:spLocks noGrp="1"/>
          </p:cNvSpPr>
          <p:nvPr>
            <p:ph idx="1"/>
          </p:nvPr>
        </p:nvSpPr>
        <p:spPr/>
        <p:txBody>
          <a:bodyPr/>
          <a:lstStyle/>
          <a:p>
            <a:r>
              <a:rPr lang="en-US" dirty="0"/>
              <a:t>Waterfall Model (Linear Sequential Model)</a:t>
            </a:r>
          </a:p>
          <a:p>
            <a:r>
              <a:rPr lang="en-US" dirty="0"/>
              <a:t>Incremental Process Model</a:t>
            </a:r>
          </a:p>
          <a:p>
            <a:r>
              <a:rPr lang="en-US" dirty="0"/>
              <a:t>Prototyping Model</a:t>
            </a:r>
          </a:p>
          <a:p>
            <a:r>
              <a:rPr lang="en-US" dirty="0"/>
              <a:t>The Spiral Model</a:t>
            </a:r>
          </a:p>
          <a:p>
            <a:r>
              <a:rPr lang="en-US" dirty="0"/>
              <a:t>Rapid Application Development Model</a:t>
            </a:r>
          </a:p>
          <a:p>
            <a:pPr marL="0" indent="0">
              <a:buNone/>
            </a:pPr>
            <a:endParaRPr lang="en-US" dirty="0"/>
          </a:p>
        </p:txBody>
      </p:sp>
    </p:spTree>
    <p:extLst>
      <p:ext uri="{BB962C8B-B14F-4D97-AF65-F5344CB8AC3E}">
        <p14:creationId xmlns:p14="http://schemas.microsoft.com/office/powerpoint/2010/main" val="218882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Waterfall Model cont.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3989393"/>
              </p:ext>
            </p:extLst>
          </p:nvPr>
        </p:nvGraphicFramePr>
        <p:xfrm>
          <a:off x="190500" y="990600"/>
          <a:ext cx="8763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48462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Waterfall Model cont.</a:t>
            </a:r>
          </a:p>
        </p:txBody>
      </p:sp>
      <p:sp>
        <p:nvSpPr>
          <p:cNvPr id="3" name="Content Placeholder 2"/>
          <p:cNvSpPr>
            <a:spLocks noGrp="1"/>
          </p:cNvSpPr>
          <p:nvPr>
            <p:ph idx="1"/>
          </p:nvPr>
        </p:nvSpPr>
        <p:spPr/>
        <p:txBody>
          <a:bodyPr/>
          <a:lstStyle/>
          <a:p>
            <a:r>
              <a:rPr lang="en-US" dirty="0"/>
              <a:t>In requirement gathering and analysis phase the basic requirement of the system must be understood by software engineer, who is also called analyst. The information domain , function, behavioral requirements of the system are understood. All these requirements are then well documented and discussed further with the customer, for reviewing. </a:t>
            </a:r>
          </a:p>
          <a:p>
            <a:r>
              <a:rPr lang="en-US" dirty="0"/>
              <a:t>In design is an intermediate step between requirement analysis and coding.</a:t>
            </a:r>
          </a:p>
          <a:p>
            <a:pPr lvl="1"/>
            <a:r>
              <a:rPr lang="en-US" dirty="0"/>
              <a:t>Data structure</a:t>
            </a:r>
          </a:p>
          <a:p>
            <a:pPr lvl="1"/>
            <a:r>
              <a:rPr lang="en-US" dirty="0"/>
              <a:t>Software Architecture</a:t>
            </a:r>
          </a:p>
          <a:p>
            <a:pPr lvl="1"/>
            <a:r>
              <a:rPr lang="en-US" dirty="0"/>
              <a:t>Interface representation</a:t>
            </a:r>
          </a:p>
          <a:p>
            <a:pPr lvl="1"/>
            <a:r>
              <a:rPr lang="en-US" dirty="0"/>
              <a:t>Algorithmic details</a:t>
            </a:r>
          </a:p>
          <a:p>
            <a:pPr marL="0" indent="0">
              <a:buNone/>
            </a:pPr>
            <a:r>
              <a:rPr lang="en-US" dirty="0"/>
              <a:t>The requirement are translated in some easy to represent from using which coding can be effectively and efficiently. </a:t>
            </a:r>
          </a:p>
          <a:p>
            <a:endParaRPr lang="en-US" dirty="0"/>
          </a:p>
        </p:txBody>
      </p:sp>
    </p:spTree>
    <p:extLst>
      <p:ext uri="{BB962C8B-B14F-4D97-AF65-F5344CB8AC3E}">
        <p14:creationId xmlns:p14="http://schemas.microsoft.com/office/powerpoint/2010/main" val="1030783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to Study Software Engineering?</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3944"/>
          <a:stretch/>
        </p:blipFill>
        <p:spPr>
          <a:xfrm>
            <a:off x="546100" y="1828800"/>
            <a:ext cx="1663700" cy="2743200"/>
          </a:xfrm>
          <a:prstGeom prst="rect">
            <a:avLst/>
          </a:prstGeom>
        </p:spPr>
      </p:pic>
      <p:sp>
        <p:nvSpPr>
          <p:cNvPr id="5" name="TextBox 4"/>
          <p:cNvSpPr txBox="1"/>
          <p:nvPr/>
        </p:nvSpPr>
        <p:spPr>
          <a:xfrm>
            <a:off x="533400" y="5001161"/>
            <a:ext cx="1625600" cy="1323439"/>
          </a:xfrm>
          <a:prstGeom prst="rect">
            <a:avLst/>
          </a:prstGeom>
          <a:noFill/>
        </p:spPr>
        <p:txBody>
          <a:bodyPr wrap="square" rtlCol="0">
            <a:spAutoFit/>
          </a:bodyPr>
          <a:lstStyle/>
          <a:p>
            <a:pPr algn="ctr"/>
            <a:r>
              <a:rPr lang="en-US" sz="2000" b="1" dirty="0"/>
              <a:t>How the Customer</a:t>
            </a:r>
          </a:p>
          <a:p>
            <a:pPr algn="ctr"/>
            <a:r>
              <a:rPr lang="en-US" sz="2000" b="1" dirty="0"/>
              <a:t>Explains Requirement</a:t>
            </a:r>
          </a:p>
        </p:txBody>
      </p:sp>
      <p:sp>
        <p:nvSpPr>
          <p:cNvPr id="6" name="TextBox 5"/>
          <p:cNvSpPr txBox="1"/>
          <p:nvPr/>
        </p:nvSpPr>
        <p:spPr>
          <a:xfrm>
            <a:off x="110283" y="955357"/>
            <a:ext cx="8957517" cy="492443"/>
          </a:xfrm>
          <a:prstGeom prst="rect">
            <a:avLst/>
          </a:prstGeom>
          <a:noFill/>
        </p:spPr>
        <p:txBody>
          <a:bodyPr wrap="none" rtlCol="0">
            <a:spAutoFit/>
          </a:bodyPr>
          <a:lstStyle/>
          <a:p>
            <a:r>
              <a:rPr lang="en-US" sz="2600" b="1" dirty="0"/>
              <a:t>Software Development Life Cycle </a:t>
            </a:r>
            <a:r>
              <a:rPr lang="en-US" sz="2600" b="1" dirty="0">
                <a:solidFill>
                  <a:srgbClr val="FF0000"/>
                </a:solidFill>
              </a:rPr>
              <a:t>without</a:t>
            </a:r>
            <a:r>
              <a:rPr lang="en-US" sz="2600" b="1" dirty="0"/>
              <a:t> Software Engineering</a:t>
            </a:r>
          </a:p>
        </p:txBody>
      </p:sp>
      <p:cxnSp>
        <p:nvCxnSpPr>
          <p:cNvPr id="8" name="Straight Connector 7"/>
          <p:cNvCxnSpPr/>
          <p:nvPr/>
        </p:nvCxnSpPr>
        <p:spPr>
          <a:xfrm>
            <a:off x="190500" y="1524000"/>
            <a:ext cx="8763000"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2667001" y="4924961"/>
            <a:ext cx="1600199" cy="1323439"/>
          </a:xfrm>
          <a:prstGeom prst="rect">
            <a:avLst/>
          </a:prstGeom>
          <a:noFill/>
        </p:spPr>
        <p:txBody>
          <a:bodyPr wrap="square" rtlCol="0">
            <a:spAutoFit/>
          </a:bodyPr>
          <a:lstStyle/>
          <a:p>
            <a:pPr algn="ctr"/>
            <a:r>
              <a:rPr lang="en-US" sz="2000" b="1" dirty="0"/>
              <a:t>How the Project Leader</a:t>
            </a:r>
          </a:p>
          <a:p>
            <a:pPr algn="ctr"/>
            <a:r>
              <a:rPr lang="en-US" sz="2000" b="1" dirty="0"/>
              <a:t>understand it</a:t>
            </a:r>
          </a:p>
        </p:txBody>
      </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b="14144"/>
          <a:stretch/>
        </p:blipFill>
        <p:spPr>
          <a:xfrm>
            <a:off x="2590800" y="1835150"/>
            <a:ext cx="1676400" cy="2736850"/>
          </a:xfrm>
          <a:prstGeom prst="rect">
            <a:avLst/>
          </a:prstGeom>
        </p:spPr>
      </p:pic>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b="14286"/>
          <a:stretch/>
        </p:blipFill>
        <p:spPr>
          <a:xfrm>
            <a:off x="4648200" y="1828800"/>
            <a:ext cx="1676400" cy="2743200"/>
          </a:xfrm>
          <a:prstGeom prst="rect">
            <a:avLst/>
          </a:prstGeom>
        </p:spPr>
      </p:pic>
      <p:sp>
        <p:nvSpPr>
          <p:cNvPr id="14" name="TextBox 13"/>
          <p:cNvSpPr txBox="1"/>
          <p:nvPr/>
        </p:nvSpPr>
        <p:spPr>
          <a:xfrm>
            <a:off x="4724400" y="4924961"/>
            <a:ext cx="1523999" cy="1384995"/>
          </a:xfrm>
          <a:prstGeom prst="rect">
            <a:avLst/>
          </a:prstGeom>
          <a:noFill/>
        </p:spPr>
        <p:txBody>
          <a:bodyPr wrap="square" rtlCol="0">
            <a:spAutoFit/>
          </a:bodyPr>
          <a:lstStyle/>
          <a:p>
            <a:pPr algn="ctr"/>
            <a:r>
              <a:rPr lang="en-US" sz="2100" b="1" dirty="0"/>
              <a:t>How the System Analyst</a:t>
            </a:r>
          </a:p>
          <a:p>
            <a:pPr algn="ctr"/>
            <a:r>
              <a:rPr lang="en-US" sz="2100" b="1" dirty="0"/>
              <a:t>design it</a:t>
            </a:r>
          </a:p>
        </p:txBody>
      </p:sp>
      <p:pic>
        <p:nvPicPr>
          <p:cNvPr id="15" name="Picture 14"/>
          <p:cNvPicPr>
            <a:picLocks noChangeAspect="1"/>
          </p:cNvPicPr>
          <p:nvPr/>
        </p:nvPicPr>
        <p:blipFill rotWithShape="1">
          <a:blip r:embed="rId6">
            <a:extLst>
              <a:ext uri="{28A0092B-C50C-407E-A947-70E740481C1C}">
                <a14:useLocalDpi xmlns:a14="http://schemas.microsoft.com/office/drawing/2010/main" val="0"/>
              </a:ext>
            </a:extLst>
          </a:blip>
          <a:srcRect b="14286"/>
          <a:stretch/>
        </p:blipFill>
        <p:spPr>
          <a:xfrm>
            <a:off x="6781800" y="1828800"/>
            <a:ext cx="1676400" cy="2743200"/>
          </a:xfrm>
          <a:prstGeom prst="rect">
            <a:avLst/>
          </a:prstGeom>
        </p:spPr>
      </p:pic>
      <p:sp>
        <p:nvSpPr>
          <p:cNvPr id="16" name="TextBox 15"/>
          <p:cNvSpPr txBox="1"/>
          <p:nvPr/>
        </p:nvSpPr>
        <p:spPr>
          <a:xfrm>
            <a:off x="6883401" y="4924961"/>
            <a:ext cx="1574799" cy="1384995"/>
          </a:xfrm>
          <a:prstGeom prst="rect">
            <a:avLst/>
          </a:prstGeom>
          <a:noFill/>
        </p:spPr>
        <p:txBody>
          <a:bodyPr wrap="square" rtlCol="0">
            <a:spAutoFit/>
          </a:bodyPr>
          <a:lstStyle/>
          <a:p>
            <a:pPr algn="ctr"/>
            <a:r>
              <a:rPr lang="en-US" sz="2100" b="1" dirty="0"/>
              <a:t>How the Programmer Works</a:t>
            </a:r>
          </a:p>
          <a:p>
            <a:pPr algn="ctr"/>
            <a:r>
              <a:rPr lang="en-US" sz="2100" b="1" dirty="0"/>
              <a:t>on it</a:t>
            </a:r>
          </a:p>
        </p:txBody>
      </p:sp>
      <p:cxnSp>
        <p:nvCxnSpPr>
          <p:cNvPr id="19" name="Straight Connector 18"/>
          <p:cNvCxnSpPr/>
          <p:nvPr/>
        </p:nvCxnSpPr>
        <p:spPr>
          <a:xfrm>
            <a:off x="2413000" y="1600200"/>
            <a:ext cx="0" cy="464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483100" y="1600200"/>
            <a:ext cx="0" cy="464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553200" y="1600200"/>
            <a:ext cx="0" cy="4648200"/>
          </a:xfrm>
          <a:prstGeom prst="line">
            <a:avLst/>
          </a:prstGeom>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1066800" y="4365246"/>
            <a:ext cx="587753" cy="587753"/>
            <a:chOff x="914400" y="4365246"/>
            <a:chExt cx="587753" cy="587753"/>
          </a:xfrm>
        </p:grpSpPr>
        <p:sp>
          <p:nvSpPr>
            <p:cNvPr id="22" name="Oval 21"/>
            <p:cNvSpPr/>
            <p:nvPr/>
          </p:nvSpPr>
          <p:spPr>
            <a:xfrm>
              <a:off x="914400" y="4365246"/>
              <a:ext cx="587753" cy="587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200" b="1" dirty="0"/>
            </a:p>
          </p:txBody>
        </p:sp>
        <p:sp>
          <p:nvSpPr>
            <p:cNvPr id="23" name="TextBox 22"/>
            <p:cNvSpPr txBox="1"/>
            <p:nvPr/>
          </p:nvSpPr>
          <p:spPr>
            <a:xfrm>
              <a:off x="1028700" y="4419600"/>
              <a:ext cx="340158" cy="461665"/>
            </a:xfrm>
            <a:prstGeom prst="rect">
              <a:avLst/>
            </a:prstGeom>
            <a:noFill/>
          </p:spPr>
          <p:txBody>
            <a:bodyPr wrap="none" rtlCol="0">
              <a:spAutoFit/>
            </a:bodyPr>
            <a:lstStyle/>
            <a:p>
              <a:pPr algn="ctr"/>
              <a:r>
                <a:rPr lang="en-US" sz="2400" b="1" dirty="0"/>
                <a:t>1</a:t>
              </a:r>
            </a:p>
          </p:txBody>
        </p:sp>
      </p:grpSp>
      <p:grpSp>
        <p:nvGrpSpPr>
          <p:cNvPr id="25" name="Group 24"/>
          <p:cNvGrpSpPr/>
          <p:nvPr/>
        </p:nvGrpSpPr>
        <p:grpSpPr>
          <a:xfrm>
            <a:off x="3200400" y="4343400"/>
            <a:ext cx="587753" cy="587753"/>
            <a:chOff x="914400" y="4365246"/>
            <a:chExt cx="587753" cy="587753"/>
          </a:xfrm>
        </p:grpSpPr>
        <p:sp>
          <p:nvSpPr>
            <p:cNvPr id="26" name="Oval 25"/>
            <p:cNvSpPr/>
            <p:nvPr/>
          </p:nvSpPr>
          <p:spPr>
            <a:xfrm>
              <a:off x="914400" y="4365246"/>
              <a:ext cx="587753" cy="587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200" b="1" dirty="0"/>
            </a:p>
          </p:txBody>
        </p:sp>
        <p:sp>
          <p:nvSpPr>
            <p:cNvPr id="27" name="TextBox 26"/>
            <p:cNvSpPr txBox="1"/>
            <p:nvPr/>
          </p:nvSpPr>
          <p:spPr>
            <a:xfrm>
              <a:off x="1034527" y="4419600"/>
              <a:ext cx="340158" cy="461665"/>
            </a:xfrm>
            <a:prstGeom prst="rect">
              <a:avLst/>
            </a:prstGeom>
            <a:noFill/>
          </p:spPr>
          <p:txBody>
            <a:bodyPr wrap="none" rtlCol="0">
              <a:spAutoFit/>
            </a:bodyPr>
            <a:lstStyle/>
            <a:p>
              <a:r>
                <a:rPr lang="en-US" sz="2400" b="1" dirty="0"/>
                <a:t>2</a:t>
              </a:r>
            </a:p>
          </p:txBody>
        </p:sp>
      </p:grpSp>
      <p:grpSp>
        <p:nvGrpSpPr>
          <p:cNvPr id="28" name="Group 27"/>
          <p:cNvGrpSpPr/>
          <p:nvPr/>
        </p:nvGrpSpPr>
        <p:grpSpPr>
          <a:xfrm>
            <a:off x="5203447" y="4343400"/>
            <a:ext cx="587753" cy="587753"/>
            <a:chOff x="914400" y="4365246"/>
            <a:chExt cx="587753" cy="587753"/>
          </a:xfrm>
        </p:grpSpPr>
        <p:sp>
          <p:nvSpPr>
            <p:cNvPr id="29" name="Oval 28"/>
            <p:cNvSpPr/>
            <p:nvPr/>
          </p:nvSpPr>
          <p:spPr>
            <a:xfrm>
              <a:off x="914400" y="4365246"/>
              <a:ext cx="587753" cy="587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200" b="1" dirty="0"/>
            </a:p>
          </p:txBody>
        </p:sp>
        <p:sp>
          <p:nvSpPr>
            <p:cNvPr id="30" name="TextBox 29"/>
            <p:cNvSpPr txBox="1"/>
            <p:nvPr/>
          </p:nvSpPr>
          <p:spPr>
            <a:xfrm>
              <a:off x="1034527" y="4419600"/>
              <a:ext cx="340158" cy="461665"/>
            </a:xfrm>
            <a:prstGeom prst="rect">
              <a:avLst/>
            </a:prstGeom>
            <a:noFill/>
          </p:spPr>
          <p:txBody>
            <a:bodyPr wrap="none" rtlCol="0">
              <a:spAutoFit/>
            </a:bodyPr>
            <a:lstStyle/>
            <a:p>
              <a:r>
                <a:rPr lang="en-US" sz="2400" b="1" dirty="0"/>
                <a:t>3</a:t>
              </a:r>
            </a:p>
          </p:txBody>
        </p:sp>
      </p:grpSp>
      <p:grpSp>
        <p:nvGrpSpPr>
          <p:cNvPr id="31" name="Group 30"/>
          <p:cNvGrpSpPr/>
          <p:nvPr/>
        </p:nvGrpSpPr>
        <p:grpSpPr>
          <a:xfrm>
            <a:off x="7340601" y="4365247"/>
            <a:ext cx="587753" cy="587753"/>
            <a:chOff x="914400" y="4365246"/>
            <a:chExt cx="587753" cy="587753"/>
          </a:xfrm>
        </p:grpSpPr>
        <p:sp>
          <p:nvSpPr>
            <p:cNvPr id="32" name="Oval 31"/>
            <p:cNvSpPr/>
            <p:nvPr/>
          </p:nvSpPr>
          <p:spPr>
            <a:xfrm>
              <a:off x="914400" y="4365246"/>
              <a:ext cx="587753" cy="587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200" b="1" dirty="0"/>
            </a:p>
          </p:txBody>
        </p:sp>
        <p:sp>
          <p:nvSpPr>
            <p:cNvPr id="33" name="TextBox 32"/>
            <p:cNvSpPr txBox="1"/>
            <p:nvPr/>
          </p:nvSpPr>
          <p:spPr>
            <a:xfrm>
              <a:off x="1034527" y="4419600"/>
              <a:ext cx="340158" cy="461665"/>
            </a:xfrm>
            <a:prstGeom prst="rect">
              <a:avLst/>
            </a:prstGeom>
            <a:noFill/>
          </p:spPr>
          <p:txBody>
            <a:bodyPr wrap="none" rtlCol="0">
              <a:spAutoFit/>
            </a:bodyPr>
            <a:lstStyle/>
            <a:p>
              <a:r>
                <a:rPr lang="en-US" sz="2400" b="1" dirty="0"/>
                <a:t>4</a:t>
              </a:r>
            </a:p>
          </p:txBody>
        </p:sp>
      </p:grpSp>
    </p:spTree>
    <p:extLst>
      <p:ext uri="{BB962C8B-B14F-4D97-AF65-F5344CB8AC3E}">
        <p14:creationId xmlns:p14="http://schemas.microsoft.com/office/powerpoint/2010/main" val="356965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wipe(left)">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P spid="14" grpId="0"/>
      <p:bldP spid="1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Waterfall Model cont.</a:t>
            </a:r>
          </a:p>
        </p:txBody>
      </p:sp>
      <p:sp>
        <p:nvSpPr>
          <p:cNvPr id="3" name="Content Placeholder 2"/>
          <p:cNvSpPr>
            <a:spLocks noGrp="1"/>
          </p:cNvSpPr>
          <p:nvPr>
            <p:ph idx="1"/>
          </p:nvPr>
        </p:nvSpPr>
        <p:spPr/>
        <p:txBody>
          <a:bodyPr/>
          <a:lstStyle/>
          <a:p>
            <a:r>
              <a:rPr lang="en-US" dirty="0"/>
              <a:t>Coding is a step in which design is translated into machine –readable form. If design is done in sufficient detail then coding can be done effectively. Programs are crated in this phase</a:t>
            </a:r>
          </a:p>
          <a:p>
            <a:r>
              <a:rPr lang="en-US" dirty="0"/>
              <a:t>Testing begins when coding is done. While performing testing the major focus is on logical internals of the software. The testing ensures execution of all the paths, functional behaviors. The purpose of testing is to uncover errors, fix the bugs and meet the customer requirements.</a:t>
            </a:r>
          </a:p>
          <a:p>
            <a:r>
              <a:rPr lang="en-US" dirty="0"/>
              <a:t>Maintenance is the longest life cycle phase. When the system is installed and put in practical use then error may get introduced, correcting such errors and putting it in use Is the major purpose of maintenance activity. Similarly, enhancing system services as new requirements are discovered is again maintenance of the system.</a:t>
            </a:r>
          </a:p>
        </p:txBody>
      </p:sp>
    </p:spTree>
    <p:extLst>
      <p:ext uri="{BB962C8B-B14F-4D97-AF65-F5344CB8AC3E}">
        <p14:creationId xmlns:p14="http://schemas.microsoft.com/office/powerpoint/2010/main" val="41373745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Waterfall Model cont.</a:t>
            </a:r>
          </a:p>
        </p:txBody>
      </p:sp>
      <p:sp>
        <p:nvSpPr>
          <p:cNvPr id="3" name="Content Placeholder 2"/>
          <p:cNvSpPr>
            <a:spLocks noGrp="1"/>
          </p:cNvSpPr>
          <p:nvPr>
            <p:ph idx="1"/>
          </p:nvPr>
        </p:nvSpPr>
        <p:spPr/>
        <p:txBody>
          <a:bodyPr>
            <a:normAutofit/>
          </a:bodyPr>
          <a:lstStyle/>
          <a:p>
            <a:r>
              <a:rPr lang="en-US" dirty="0"/>
              <a:t>When </a:t>
            </a:r>
            <a:r>
              <a:rPr lang="en-US" b="1" dirty="0">
                <a:solidFill>
                  <a:schemeClr val="accent2"/>
                </a:solidFill>
              </a:rPr>
              <a:t>requirements</a:t>
            </a:r>
            <a:r>
              <a:rPr lang="en-US" dirty="0">
                <a:solidFill>
                  <a:schemeClr val="accent2"/>
                </a:solidFill>
              </a:rPr>
              <a:t> </a:t>
            </a:r>
            <a:r>
              <a:rPr lang="en-US" dirty="0"/>
              <a:t>for a problems are </a:t>
            </a:r>
            <a:r>
              <a:rPr lang="en-US" b="1" dirty="0">
                <a:solidFill>
                  <a:schemeClr val="accent2"/>
                </a:solidFill>
              </a:rPr>
              <a:t>well understood </a:t>
            </a:r>
            <a:r>
              <a:rPr lang="en-US" dirty="0"/>
              <a:t>then this model is used in which </a:t>
            </a:r>
            <a:r>
              <a:rPr lang="en-US" b="1" dirty="0">
                <a:solidFill>
                  <a:schemeClr val="accent2"/>
                </a:solidFill>
              </a:rPr>
              <a:t>work flow </a:t>
            </a:r>
            <a:r>
              <a:rPr lang="en-US" dirty="0"/>
              <a:t>from communication to deployment is </a:t>
            </a:r>
            <a:r>
              <a:rPr lang="en-US" b="1" dirty="0">
                <a:solidFill>
                  <a:schemeClr val="accent2"/>
                </a:solidFill>
              </a:rPr>
              <a:t>linear</a:t>
            </a:r>
          </a:p>
          <a:p>
            <a:r>
              <a:rPr lang="en-US" dirty="0"/>
              <a:t>This Model also called as the </a:t>
            </a:r>
            <a:r>
              <a:rPr lang="en-US" b="1" dirty="0">
                <a:solidFill>
                  <a:schemeClr val="accent2"/>
                </a:solidFill>
              </a:rPr>
              <a:t>Classic life cycle </a:t>
            </a:r>
            <a:r>
              <a:rPr lang="en-US" dirty="0"/>
              <a:t>or </a:t>
            </a:r>
            <a:r>
              <a:rPr lang="en-US" b="1" dirty="0">
                <a:solidFill>
                  <a:schemeClr val="accent2"/>
                </a:solidFill>
              </a:rPr>
              <a:t>linear sequential model</a:t>
            </a:r>
            <a:r>
              <a:rPr lang="en-US" dirty="0"/>
              <a:t>. </a:t>
            </a:r>
          </a:p>
          <a:p>
            <a:r>
              <a:rPr lang="en-US" b="1" dirty="0"/>
              <a:t>When to use ?</a:t>
            </a:r>
          </a:p>
          <a:p>
            <a:pPr lvl="1"/>
            <a:r>
              <a:rPr lang="en-US" dirty="0"/>
              <a:t>Requirements are very well known, clear and fixed</a:t>
            </a:r>
          </a:p>
          <a:p>
            <a:pPr lvl="1"/>
            <a:r>
              <a:rPr lang="en-US" dirty="0"/>
              <a:t>Product definition is stable</a:t>
            </a:r>
          </a:p>
          <a:p>
            <a:pPr lvl="1"/>
            <a:r>
              <a:rPr lang="en-US" dirty="0"/>
              <a:t>Technology is understood</a:t>
            </a:r>
          </a:p>
          <a:p>
            <a:pPr lvl="1"/>
            <a:r>
              <a:rPr lang="en-US" dirty="0"/>
              <a:t>There are no ambiguous (unclear) requirements</a:t>
            </a:r>
          </a:p>
          <a:p>
            <a:pPr lvl="1"/>
            <a:r>
              <a:rPr lang="en-US" dirty="0"/>
              <a:t>Ample (sufficient) resources with required expertise are available freely</a:t>
            </a:r>
          </a:p>
          <a:p>
            <a:pPr lvl="1"/>
            <a:r>
              <a:rPr lang="en-US" dirty="0"/>
              <a:t>The project is short</a:t>
            </a:r>
          </a:p>
        </p:txBody>
      </p:sp>
    </p:spTree>
    <p:extLst>
      <p:ext uri="{BB962C8B-B14F-4D97-AF65-F5344CB8AC3E}">
        <p14:creationId xmlns:p14="http://schemas.microsoft.com/office/powerpoint/2010/main" val="293639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Waterfall Model cont.</a:t>
            </a:r>
          </a:p>
        </p:txBody>
      </p:sp>
      <p:sp>
        <p:nvSpPr>
          <p:cNvPr id="3" name="Content Placeholder 2"/>
          <p:cNvSpPr>
            <a:spLocks noGrp="1"/>
          </p:cNvSpPr>
          <p:nvPr>
            <p:ph idx="1"/>
          </p:nvPr>
        </p:nvSpPr>
        <p:spPr/>
        <p:txBody>
          <a:bodyPr/>
          <a:lstStyle/>
          <a:p>
            <a:r>
              <a:rPr lang="en-US" b="1" dirty="0"/>
              <a:t>Advantages</a:t>
            </a:r>
          </a:p>
          <a:p>
            <a:pPr lvl="1"/>
            <a:r>
              <a:rPr lang="en-US" b="1" dirty="0">
                <a:solidFill>
                  <a:schemeClr val="accent2"/>
                </a:solidFill>
              </a:rPr>
              <a:t>Simple to implement</a:t>
            </a:r>
            <a:r>
              <a:rPr lang="en-US" dirty="0"/>
              <a:t> and manage</a:t>
            </a:r>
          </a:p>
          <a:p>
            <a:r>
              <a:rPr lang="en-US" b="1" dirty="0"/>
              <a:t>Drawbacks</a:t>
            </a:r>
          </a:p>
          <a:p>
            <a:pPr lvl="1"/>
            <a:r>
              <a:rPr lang="en-US" b="1" dirty="0">
                <a:solidFill>
                  <a:schemeClr val="accent2"/>
                </a:solidFill>
              </a:rPr>
              <a:t>Unable to accommodate changes </a:t>
            </a:r>
            <a:r>
              <a:rPr lang="en-US" dirty="0"/>
              <a:t>at later stages, that is required in most of the cases.</a:t>
            </a:r>
          </a:p>
          <a:p>
            <a:pPr lvl="1"/>
            <a:r>
              <a:rPr lang="en-US" b="1" dirty="0">
                <a:solidFill>
                  <a:schemeClr val="accent2"/>
                </a:solidFill>
              </a:rPr>
              <a:t>Working version </a:t>
            </a:r>
            <a:r>
              <a:rPr lang="en-US" dirty="0"/>
              <a:t>is </a:t>
            </a:r>
            <a:r>
              <a:rPr lang="en-US" b="1" dirty="0">
                <a:solidFill>
                  <a:schemeClr val="accent2"/>
                </a:solidFill>
              </a:rPr>
              <a:t>not available</a:t>
            </a:r>
            <a:r>
              <a:rPr lang="en-US" dirty="0"/>
              <a:t> during development. Which can lead the development with major mistakes.</a:t>
            </a:r>
          </a:p>
          <a:p>
            <a:pPr lvl="1"/>
            <a:r>
              <a:rPr lang="en-US" b="1" dirty="0">
                <a:solidFill>
                  <a:schemeClr val="accent2"/>
                </a:solidFill>
              </a:rPr>
              <a:t>Deadlock can occur </a:t>
            </a:r>
            <a:r>
              <a:rPr lang="en-US" dirty="0"/>
              <a:t>due to delay in any step.</a:t>
            </a:r>
          </a:p>
          <a:p>
            <a:pPr lvl="1"/>
            <a:r>
              <a:rPr lang="en-US" dirty="0"/>
              <a:t>Not suitable for large projects.</a:t>
            </a:r>
          </a:p>
          <a:p>
            <a:endParaRPr lang="en-US" dirty="0"/>
          </a:p>
        </p:txBody>
      </p:sp>
    </p:spTree>
    <p:extLst>
      <p:ext uri="{BB962C8B-B14F-4D97-AF65-F5344CB8AC3E}">
        <p14:creationId xmlns:p14="http://schemas.microsoft.com/office/powerpoint/2010/main" val="277385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n w="1905"/>
                <a:effectLst>
                  <a:innerShdw blurRad="69850" dist="43180" dir="5400000">
                    <a:srgbClr val="000000">
                      <a:alpha val="65000"/>
                    </a:srgbClr>
                  </a:innerShdw>
                </a:effectLst>
              </a:rPr>
              <a:t>Incremental Process Model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50775"/>
            <a:ext cx="8610600" cy="49738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1" y="1350775"/>
            <a:ext cx="2667000" cy="18269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2" y="4572000"/>
            <a:ext cx="4310570" cy="106680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6505" y="3886201"/>
            <a:ext cx="4402341" cy="107743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97255" y="2205680"/>
            <a:ext cx="4229100" cy="1695450"/>
          </a:xfrm>
          <a:prstGeom prst="rect">
            <a:avLst/>
          </a:prstGeom>
        </p:spPr>
      </p:pic>
    </p:spTree>
    <p:extLst>
      <p:ext uri="{BB962C8B-B14F-4D97-AF65-F5344CB8AC3E}">
        <p14:creationId xmlns:p14="http://schemas.microsoft.com/office/powerpoint/2010/main" val="241522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n w="1905"/>
                <a:effectLst>
                  <a:innerShdw blurRad="69850" dist="43180" dir="5400000">
                    <a:srgbClr val="000000">
                      <a:alpha val="65000"/>
                    </a:srgbClr>
                  </a:innerShdw>
                </a:effectLst>
              </a:rPr>
              <a:t>Incremental Process Model cont.</a:t>
            </a:r>
            <a:endParaRPr lang="en-US" dirty="0"/>
          </a:p>
        </p:txBody>
      </p:sp>
      <p:sp>
        <p:nvSpPr>
          <p:cNvPr id="3" name="Content Placeholder 2"/>
          <p:cNvSpPr>
            <a:spLocks noGrp="1"/>
          </p:cNvSpPr>
          <p:nvPr>
            <p:ph idx="1"/>
          </p:nvPr>
        </p:nvSpPr>
        <p:spPr/>
        <p:txBody>
          <a:bodyPr>
            <a:normAutofit/>
          </a:bodyPr>
          <a:lstStyle/>
          <a:p>
            <a:r>
              <a:rPr lang="en-US" dirty="0"/>
              <a:t>The incremental model </a:t>
            </a:r>
            <a:r>
              <a:rPr lang="en-US" b="1" dirty="0">
                <a:solidFill>
                  <a:srgbClr val="C00000"/>
                </a:solidFill>
              </a:rPr>
              <a:t>combines</a:t>
            </a:r>
            <a:r>
              <a:rPr lang="en-US" dirty="0">
                <a:solidFill>
                  <a:srgbClr val="C00000"/>
                </a:solidFill>
              </a:rPr>
              <a:t> </a:t>
            </a:r>
            <a:r>
              <a:rPr lang="en-US" dirty="0"/>
              <a:t>elements of</a:t>
            </a:r>
            <a:r>
              <a:rPr lang="en-US" b="1" dirty="0">
                <a:solidFill>
                  <a:schemeClr val="accent2"/>
                </a:solidFill>
              </a:rPr>
              <a:t> linear</a:t>
            </a:r>
            <a:r>
              <a:rPr lang="en-US" dirty="0"/>
              <a:t> and </a:t>
            </a:r>
            <a:r>
              <a:rPr lang="en-US" b="1" dirty="0">
                <a:solidFill>
                  <a:schemeClr val="accent2"/>
                </a:solidFill>
              </a:rPr>
              <a:t>parallel</a:t>
            </a:r>
            <a:r>
              <a:rPr lang="en-US" dirty="0">
                <a:solidFill>
                  <a:schemeClr val="accent2"/>
                </a:solidFill>
              </a:rPr>
              <a:t> </a:t>
            </a:r>
            <a:r>
              <a:rPr lang="en-US" dirty="0"/>
              <a:t>process flows.</a:t>
            </a:r>
          </a:p>
          <a:p>
            <a:r>
              <a:rPr lang="en-US" dirty="0"/>
              <a:t>This model applies linear sequence in a iterative manner.</a:t>
            </a:r>
          </a:p>
          <a:p>
            <a:r>
              <a:rPr lang="en-US" dirty="0"/>
              <a:t>Initially </a:t>
            </a:r>
            <a:r>
              <a:rPr lang="en-US" b="1" dirty="0">
                <a:solidFill>
                  <a:schemeClr val="accent2"/>
                </a:solidFill>
              </a:rPr>
              <a:t>core working product </a:t>
            </a:r>
            <a:r>
              <a:rPr lang="en-US" dirty="0"/>
              <a:t>is </a:t>
            </a:r>
            <a:r>
              <a:rPr lang="en-US" b="1" dirty="0">
                <a:solidFill>
                  <a:schemeClr val="accent2"/>
                </a:solidFill>
              </a:rPr>
              <a:t>delivered</a:t>
            </a:r>
            <a:r>
              <a:rPr lang="en-US" dirty="0"/>
              <a:t>.</a:t>
            </a:r>
          </a:p>
          <a:p>
            <a:r>
              <a:rPr lang="en-US" b="1" dirty="0">
                <a:solidFill>
                  <a:schemeClr val="accent2"/>
                </a:solidFill>
              </a:rPr>
              <a:t>Each</a:t>
            </a:r>
            <a:r>
              <a:rPr lang="en-US" dirty="0">
                <a:solidFill>
                  <a:schemeClr val="accent2"/>
                </a:solidFill>
              </a:rPr>
              <a:t> </a:t>
            </a:r>
            <a:r>
              <a:rPr lang="en-US" dirty="0"/>
              <a:t>linear </a:t>
            </a:r>
            <a:r>
              <a:rPr lang="en-US" b="1" dirty="0">
                <a:solidFill>
                  <a:schemeClr val="accent2"/>
                </a:solidFill>
              </a:rPr>
              <a:t>sequence</a:t>
            </a:r>
            <a:r>
              <a:rPr lang="en-US" dirty="0">
                <a:solidFill>
                  <a:schemeClr val="accent2"/>
                </a:solidFill>
              </a:rPr>
              <a:t> </a:t>
            </a:r>
            <a:r>
              <a:rPr lang="en-US" dirty="0"/>
              <a:t>produces deliverable </a:t>
            </a:r>
            <a:r>
              <a:rPr lang="en-US" b="1" dirty="0">
                <a:solidFill>
                  <a:schemeClr val="accent2"/>
                </a:solidFill>
              </a:rPr>
              <a:t>“increments” </a:t>
            </a:r>
            <a:r>
              <a:rPr lang="en-US" dirty="0"/>
              <a:t>of the software.</a:t>
            </a:r>
          </a:p>
          <a:p>
            <a:r>
              <a:rPr lang="en-US" dirty="0"/>
              <a:t>For example, word-processing software developed using the incremental model</a:t>
            </a:r>
          </a:p>
          <a:p>
            <a:pPr lvl="1"/>
            <a:r>
              <a:rPr lang="en-US" dirty="0"/>
              <a:t>It might deliver basic file management, editing and document production functions in the first increment</a:t>
            </a:r>
          </a:p>
          <a:p>
            <a:pPr lvl="1"/>
            <a:r>
              <a:rPr lang="en-US" dirty="0"/>
              <a:t>more sophisticated editing in the second increment; </a:t>
            </a:r>
          </a:p>
          <a:p>
            <a:pPr lvl="1"/>
            <a:r>
              <a:rPr lang="en-US" dirty="0"/>
              <a:t>spelling and grammar checking in the third increment; and </a:t>
            </a:r>
          </a:p>
          <a:p>
            <a:pPr lvl="1"/>
            <a:r>
              <a:rPr lang="en-US" dirty="0"/>
              <a:t>advanced page layout capability in the fourth increment.</a:t>
            </a:r>
          </a:p>
          <a:p>
            <a:endParaRPr lang="en-US" dirty="0"/>
          </a:p>
        </p:txBody>
      </p:sp>
    </p:spTree>
    <p:extLst>
      <p:ext uri="{BB962C8B-B14F-4D97-AF65-F5344CB8AC3E}">
        <p14:creationId xmlns:p14="http://schemas.microsoft.com/office/powerpoint/2010/main" val="384403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n w="1905"/>
                <a:effectLst>
                  <a:innerShdw blurRad="69850" dist="43180" dir="5400000">
                    <a:srgbClr val="000000">
                      <a:alpha val="65000"/>
                    </a:srgbClr>
                  </a:innerShdw>
                </a:effectLst>
              </a:rPr>
              <a:t>Incremental Process Model cont.</a:t>
            </a:r>
            <a:endParaRPr lang="en-US" dirty="0"/>
          </a:p>
        </p:txBody>
      </p:sp>
      <p:sp>
        <p:nvSpPr>
          <p:cNvPr id="3" name="Content Placeholder 2"/>
          <p:cNvSpPr>
            <a:spLocks noGrp="1"/>
          </p:cNvSpPr>
          <p:nvPr>
            <p:ph idx="1"/>
          </p:nvPr>
        </p:nvSpPr>
        <p:spPr/>
        <p:txBody>
          <a:bodyPr/>
          <a:lstStyle/>
          <a:p>
            <a:r>
              <a:rPr lang="en-US" b="1" dirty="0"/>
              <a:t>When to Use ?</a:t>
            </a:r>
          </a:p>
          <a:p>
            <a:pPr lvl="1"/>
            <a:r>
              <a:rPr lang="en-US" dirty="0"/>
              <a:t>When the </a:t>
            </a:r>
            <a:r>
              <a:rPr lang="en-US" b="1" dirty="0">
                <a:solidFill>
                  <a:schemeClr val="accent2"/>
                </a:solidFill>
              </a:rPr>
              <a:t>requirements</a:t>
            </a:r>
            <a:r>
              <a:rPr lang="en-US" dirty="0">
                <a:solidFill>
                  <a:schemeClr val="accent2"/>
                </a:solidFill>
              </a:rPr>
              <a:t> </a:t>
            </a:r>
            <a:r>
              <a:rPr lang="en-US" dirty="0"/>
              <a:t>of the </a:t>
            </a:r>
            <a:r>
              <a:rPr lang="en-US" b="1" dirty="0">
                <a:solidFill>
                  <a:schemeClr val="accent2"/>
                </a:solidFill>
              </a:rPr>
              <a:t>complete</a:t>
            </a:r>
            <a:r>
              <a:rPr lang="en-US" dirty="0">
                <a:solidFill>
                  <a:schemeClr val="accent2"/>
                </a:solidFill>
              </a:rPr>
              <a:t> </a:t>
            </a:r>
            <a:r>
              <a:rPr lang="en-US" dirty="0"/>
              <a:t>system are clearly </a:t>
            </a:r>
            <a:r>
              <a:rPr lang="en-US" b="1" dirty="0">
                <a:solidFill>
                  <a:schemeClr val="accent2"/>
                </a:solidFill>
              </a:rPr>
              <a:t>defined</a:t>
            </a:r>
            <a:r>
              <a:rPr lang="en-US" dirty="0">
                <a:solidFill>
                  <a:schemeClr val="accent2"/>
                </a:solidFill>
              </a:rPr>
              <a:t> </a:t>
            </a:r>
            <a:r>
              <a:rPr lang="en-US" dirty="0"/>
              <a:t>and understood but </a:t>
            </a:r>
            <a:r>
              <a:rPr lang="en-US" b="1" dirty="0">
                <a:solidFill>
                  <a:schemeClr val="accent2"/>
                </a:solidFill>
              </a:rPr>
              <a:t>staffing is unavailable </a:t>
            </a:r>
            <a:r>
              <a:rPr lang="en-US" dirty="0"/>
              <a:t>for a </a:t>
            </a:r>
            <a:r>
              <a:rPr lang="en-US" b="1" dirty="0">
                <a:solidFill>
                  <a:schemeClr val="accent2"/>
                </a:solidFill>
              </a:rPr>
              <a:t>complete implementation</a:t>
            </a:r>
            <a:r>
              <a:rPr lang="en-US" dirty="0"/>
              <a:t> by the business deadline.</a:t>
            </a:r>
          </a:p>
          <a:p>
            <a:r>
              <a:rPr lang="en-US" b="1" dirty="0"/>
              <a:t>Advantages</a:t>
            </a:r>
          </a:p>
          <a:p>
            <a:pPr lvl="1"/>
            <a:r>
              <a:rPr lang="en-US" dirty="0"/>
              <a:t>Generates </a:t>
            </a:r>
            <a:r>
              <a:rPr lang="en-US" b="1" dirty="0">
                <a:solidFill>
                  <a:schemeClr val="accent2"/>
                </a:solidFill>
              </a:rPr>
              <a:t>working software quickly </a:t>
            </a:r>
            <a:r>
              <a:rPr lang="en-US" dirty="0"/>
              <a:t>and early during the software life cycle.</a:t>
            </a:r>
          </a:p>
          <a:p>
            <a:pPr lvl="1"/>
            <a:r>
              <a:rPr lang="en-US" dirty="0"/>
              <a:t>It is </a:t>
            </a:r>
            <a:r>
              <a:rPr lang="en-US" b="1" dirty="0">
                <a:solidFill>
                  <a:schemeClr val="accent2"/>
                </a:solidFill>
              </a:rPr>
              <a:t>easier to test </a:t>
            </a:r>
            <a:r>
              <a:rPr lang="en-US" dirty="0"/>
              <a:t>and debug during a smaller iteration.</a:t>
            </a:r>
          </a:p>
          <a:p>
            <a:pPr lvl="1"/>
            <a:r>
              <a:rPr lang="en-US" b="1" dirty="0">
                <a:solidFill>
                  <a:schemeClr val="accent2"/>
                </a:solidFill>
              </a:rPr>
              <a:t>Customer</a:t>
            </a:r>
            <a:r>
              <a:rPr lang="en-US" dirty="0">
                <a:solidFill>
                  <a:schemeClr val="accent2"/>
                </a:solidFill>
              </a:rPr>
              <a:t> </a:t>
            </a:r>
            <a:r>
              <a:rPr lang="en-US" dirty="0"/>
              <a:t>can </a:t>
            </a:r>
            <a:r>
              <a:rPr lang="en-US" b="1" dirty="0">
                <a:solidFill>
                  <a:schemeClr val="accent2"/>
                </a:solidFill>
              </a:rPr>
              <a:t>respond</a:t>
            </a:r>
            <a:r>
              <a:rPr lang="en-US" dirty="0">
                <a:solidFill>
                  <a:schemeClr val="accent2"/>
                </a:solidFill>
              </a:rPr>
              <a:t> </a:t>
            </a:r>
            <a:r>
              <a:rPr lang="en-US" dirty="0"/>
              <a:t>to each built.</a:t>
            </a:r>
          </a:p>
          <a:p>
            <a:pPr lvl="1"/>
            <a:r>
              <a:rPr lang="en-US" b="1" dirty="0">
                <a:solidFill>
                  <a:schemeClr val="accent2"/>
                </a:solidFill>
              </a:rPr>
              <a:t>Lowers</a:t>
            </a:r>
            <a:r>
              <a:rPr lang="en-US" dirty="0">
                <a:solidFill>
                  <a:schemeClr val="accent2"/>
                </a:solidFill>
              </a:rPr>
              <a:t> </a:t>
            </a:r>
            <a:r>
              <a:rPr lang="en-US" b="1" dirty="0">
                <a:solidFill>
                  <a:schemeClr val="accent2"/>
                </a:solidFill>
              </a:rPr>
              <a:t>initial</a:t>
            </a:r>
            <a:r>
              <a:rPr lang="en-US" dirty="0">
                <a:solidFill>
                  <a:schemeClr val="accent2"/>
                </a:solidFill>
              </a:rPr>
              <a:t> </a:t>
            </a:r>
            <a:r>
              <a:rPr lang="en-US" dirty="0"/>
              <a:t>delivery </a:t>
            </a:r>
            <a:r>
              <a:rPr lang="en-US" b="1" dirty="0">
                <a:solidFill>
                  <a:schemeClr val="accent2"/>
                </a:solidFill>
              </a:rPr>
              <a:t>cost</a:t>
            </a:r>
            <a:r>
              <a:rPr lang="en-US" dirty="0"/>
              <a:t>.</a:t>
            </a:r>
          </a:p>
          <a:p>
            <a:pPr lvl="1"/>
            <a:r>
              <a:rPr lang="en-US" b="1" dirty="0">
                <a:solidFill>
                  <a:schemeClr val="accent2"/>
                </a:solidFill>
              </a:rPr>
              <a:t>Easier</a:t>
            </a:r>
            <a:r>
              <a:rPr lang="en-US" dirty="0">
                <a:solidFill>
                  <a:schemeClr val="accent2"/>
                </a:solidFill>
              </a:rPr>
              <a:t> </a:t>
            </a:r>
            <a:r>
              <a:rPr lang="en-US" dirty="0"/>
              <a:t>to </a:t>
            </a:r>
            <a:r>
              <a:rPr lang="en-US" b="1" dirty="0">
                <a:solidFill>
                  <a:schemeClr val="accent2"/>
                </a:solidFill>
              </a:rPr>
              <a:t>manage</a:t>
            </a:r>
            <a:r>
              <a:rPr lang="en-US" dirty="0">
                <a:solidFill>
                  <a:schemeClr val="accent2"/>
                </a:solidFill>
              </a:rPr>
              <a:t> </a:t>
            </a:r>
            <a:r>
              <a:rPr lang="en-US" b="1" dirty="0">
                <a:solidFill>
                  <a:schemeClr val="accent2"/>
                </a:solidFill>
              </a:rPr>
              <a:t>risk</a:t>
            </a:r>
            <a:r>
              <a:rPr lang="en-US" dirty="0">
                <a:solidFill>
                  <a:schemeClr val="accent2"/>
                </a:solidFill>
              </a:rPr>
              <a:t> </a:t>
            </a:r>
            <a:r>
              <a:rPr lang="en-US" dirty="0"/>
              <a:t>because risky pieces are identified and handled during iteration.</a:t>
            </a:r>
          </a:p>
          <a:p>
            <a:endParaRPr lang="en-US" dirty="0"/>
          </a:p>
          <a:p>
            <a:endParaRPr lang="en-US" dirty="0"/>
          </a:p>
        </p:txBody>
      </p:sp>
    </p:spTree>
    <p:extLst>
      <p:ext uri="{BB962C8B-B14F-4D97-AF65-F5344CB8AC3E}">
        <p14:creationId xmlns:p14="http://schemas.microsoft.com/office/powerpoint/2010/main" val="171366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Rapid Application Development Model</a:t>
            </a:r>
          </a:p>
        </p:txBody>
      </p:sp>
      <p:sp>
        <p:nvSpPr>
          <p:cNvPr id="4" name="Rectangle 3"/>
          <p:cNvSpPr/>
          <p:nvPr/>
        </p:nvSpPr>
        <p:spPr>
          <a:xfrm>
            <a:off x="228600" y="2514600"/>
            <a:ext cx="2209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Communication</a:t>
            </a:r>
          </a:p>
        </p:txBody>
      </p:sp>
      <p:sp>
        <p:nvSpPr>
          <p:cNvPr id="5" name="Rectangle 4"/>
          <p:cNvSpPr/>
          <p:nvPr/>
        </p:nvSpPr>
        <p:spPr>
          <a:xfrm>
            <a:off x="228600" y="35052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Planning</a:t>
            </a:r>
          </a:p>
        </p:txBody>
      </p:sp>
      <p:sp>
        <p:nvSpPr>
          <p:cNvPr id="6" name="Rectangle 5"/>
          <p:cNvSpPr/>
          <p:nvPr/>
        </p:nvSpPr>
        <p:spPr>
          <a:xfrm>
            <a:off x="7239000" y="3656259"/>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Deployment</a:t>
            </a:r>
          </a:p>
        </p:txBody>
      </p:sp>
      <p:sp>
        <p:nvSpPr>
          <p:cNvPr id="9" name="Rectangle 8"/>
          <p:cNvSpPr/>
          <p:nvPr/>
        </p:nvSpPr>
        <p:spPr>
          <a:xfrm>
            <a:off x="2819400" y="1028163"/>
            <a:ext cx="4038600" cy="541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71800" y="1143000"/>
            <a:ext cx="3733800" cy="16911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2971800" y="1157757"/>
            <a:ext cx="37338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b="1" dirty="0"/>
              <a:t>Team - 1</a:t>
            </a:r>
          </a:p>
        </p:txBody>
      </p:sp>
      <p:sp>
        <p:nvSpPr>
          <p:cNvPr id="7" name="Rectangle 6"/>
          <p:cNvSpPr/>
          <p:nvPr/>
        </p:nvSpPr>
        <p:spPr>
          <a:xfrm>
            <a:off x="3235280" y="1715842"/>
            <a:ext cx="1333500" cy="4105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t>Modeling</a:t>
            </a:r>
          </a:p>
        </p:txBody>
      </p:sp>
      <p:sp>
        <p:nvSpPr>
          <p:cNvPr id="8" name="Rectangle 7"/>
          <p:cNvSpPr/>
          <p:nvPr/>
        </p:nvSpPr>
        <p:spPr>
          <a:xfrm>
            <a:off x="4864458" y="2224557"/>
            <a:ext cx="1485900" cy="4105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t>Construction</a:t>
            </a:r>
          </a:p>
        </p:txBody>
      </p:sp>
      <p:sp>
        <p:nvSpPr>
          <p:cNvPr id="12" name="Bent-Up Arrow 11"/>
          <p:cNvSpPr/>
          <p:nvPr/>
        </p:nvSpPr>
        <p:spPr>
          <a:xfrm rot="5400000">
            <a:off x="4096418" y="1787078"/>
            <a:ext cx="403001" cy="1081557"/>
          </a:xfrm>
          <a:prstGeom prst="ben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Down Arrow 12"/>
          <p:cNvSpPr/>
          <p:nvPr/>
        </p:nvSpPr>
        <p:spPr>
          <a:xfrm>
            <a:off x="914400" y="3048000"/>
            <a:ext cx="228600" cy="4572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ight Arrow 13"/>
          <p:cNvSpPr/>
          <p:nvPr/>
        </p:nvSpPr>
        <p:spPr>
          <a:xfrm>
            <a:off x="1828800" y="3657600"/>
            <a:ext cx="990600" cy="304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2971800" y="2910357"/>
            <a:ext cx="3733800" cy="16911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p:cNvSpPr/>
          <p:nvPr/>
        </p:nvSpPr>
        <p:spPr>
          <a:xfrm>
            <a:off x="2971800" y="2925114"/>
            <a:ext cx="37338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b="1" dirty="0"/>
              <a:t>Team - 2</a:t>
            </a:r>
          </a:p>
        </p:txBody>
      </p:sp>
      <p:sp>
        <p:nvSpPr>
          <p:cNvPr id="17" name="Rectangle 16"/>
          <p:cNvSpPr/>
          <p:nvPr/>
        </p:nvSpPr>
        <p:spPr>
          <a:xfrm>
            <a:off x="3235280" y="3483199"/>
            <a:ext cx="1333500" cy="4105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t>Modeling</a:t>
            </a:r>
          </a:p>
        </p:txBody>
      </p:sp>
      <p:sp>
        <p:nvSpPr>
          <p:cNvPr id="18" name="Rectangle 17"/>
          <p:cNvSpPr/>
          <p:nvPr/>
        </p:nvSpPr>
        <p:spPr>
          <a:xfrm>
            <a:off x="4864458" y="3991914"/>
            <a:ext cx="1485900" cy="4105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t>Construction</a:t>
            </a:r>
          </a:p>
        </p:txBody>
      </p:sp>
      <p:sp>
        <p:nvSpPr>
          <p:cNvPr id="19" name="Bent-Up Arrow 18"/>
          <p:cNvSpPr/>
          <p:nvPr/>
        </p:nvSpPr>
        <p:spPr>
          <a:xfrm rot="5400000">
            <a:off x="4096418" y="3554435"/>
            <a:ext cx="403001" cy="1081557"/>
          </a:xfrm>
          <a:prstGeom prst="ben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2971800" y="4633443"/>
            <a:ext cx="3733800" cy="16911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Rectangle 20"/>
          <p:cNvSpPr/>
          <p:nvPr/>
        </p:nvSpPr>
        <p:spPr>
          <a:xfrm>
            <a:off x="2971800" y="4648200"/>
            <a:ext cx="37338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b="1" dirty="0"/>
              <a:t>Team - 3</a:t>
            </a:r>
          </a:p>
        </p:txBody>
      </p:sp>
      <p:sp>
        <p:nvSpPr>
          <p:cNvPr id="22" name="Rectangle 21"/>
          <p:cNvSpPr/>
          <p:nvPr/>
        </p:nvSpPr>
        <p:spPr>
          <a:xfrm>
            <a:off x="3235280" y="5206285"/>
            <a:ext cx="1333500" cy="4105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t>Modeling</a:t>
            </a:r>
          </a:p>
        </p:txBody>
      </p:sp>
      <p:sp>
        <p:nvSpPr>
          <p:cNvPr id="23" name="Rectangle 22"/>
          <p:cNvSpPr/>
          <p:nvPr/>
        </p:nvSpPr>
        <p:spPr>
          <a:xfrm>
            <a:off x="4864458" y="5715000"/>
            <a:ext cx="1485900" cy="4105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t>Construction</a:t>
            </a:r>
          </a:p>
        </p:txBody>
      </p:sp>
      <p:sp>
        <p:nvSpPr>
          <p:cNvPr id="24" name="Bent-Up Arrow 23"/>
          <p:cNvSpPr/>
          <p:nvPr/>
        </p:nvSpPr>
        <p:spPr>
          <a:xfrm rot="5400000">
            <a:off x="4096418" y="5277521"/>
            <a:ext cx="403001" cy="1081557"/>
          </a:xfrm>
          <a:prstGeom prst="ben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ounded Rectangular Callout 29"/>
          <p:cNvSpPr/>
          <p:nvPr/>
        </p:nvSpPr>
        <p:spPr>
          <a:xfrm>
            <a:off x="448146" y="5410200"/>
            <a:ext cx="1944216" cy="792088"/>
          </a:xfrm>
          <a:prstGeom prst="wedgeRoundRectCallout">
            <a:avLst>
              <a:gd name="adj1" fmla="val 97691"/>
              <a:gd name="adj2" fmla="val -48857"/>
              <a:gd name="adj3" fmla="val 16667"/>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en-IN" sz="1600" b="1" dirty="0"/>
              <a:t>Business </a:t>
            </a:r>
            <a:r>
              <a:rPr lang="en-IN" sz="1600" b="1" dirty="0" err="1"/>
              <a:t>Modeling</a:t>
            </a:r>
            <a:endParaRPr lang="en-IN" sz="1600" b="1" dirty="0"/>
          </a:p>
          <a:p>
            <a:r>
              <a:rPr lang="en-IN" sz="1600" b="1" dirty="0">
                <a:solidFill>
                  <a:srgbClr val="002060"/>
                </a:solidFill>
              </a:rPr>
              <a:t>Data </a:t>
            </a:r>
            <a:r>
              <a:rPr lang="en-IN" sz="1600" b="1" dirty="0" err="1">
                <a:solidFill>
                  <a:srgbClr val="002060"/>
                </a:solidFill>
              </a:rPr>
              <a:t>Modeling</a:t>
            </a:r>
            <a:endParaRPr lang="en-IN" sz="1600" b="1" dirty="0">
              <a:solidFill>
                <a:srgbClr val="002060"/>
              </a:solidFill>
            </a:endParaRPr>
          </a:p>
          <a:p>
            <a:r>
              <a:rPr lang="en-IN" sz="1600" b="1" dirty="0"/>
              <a:t>Process </a:t>
            </a:r>
            <a:r>
              <a:rPr lang="en-IN" sz="1600" b="1" dirty="0" err="1"/>
              <a:t>Modeling</a:t>
            </a:r>
            <a:endParaRPr lang="en-IN" sz="1600" b="1" dirty="0"/>
          </a:p>
        </p:txBody>
      </p:sp>
      <p:sp>
        <p:nvSpPr>
          <p:cNvPr id="31" name="Rounded Rectangular Callout 30"/>
          <p:cNvSpPr/>
          <p:nvPr/>
        </p:nvSpPr>
        <p:spPr>
          <a:xfrm>
            <a:off x="6768480" y="5194177"/>
            <a:ext cx="2160240" cy="1008111"/>
          </a:xfrm>
          <a:prstGeom prst="wedgeRoundRectCallout">
            <a:avLst>
              <a:gd name="adj1" fmla="val -72108"/>
              <a:gd name="adj2" fmla="val 23132"/>
              <a:gd name="adj3" fmla="val 16667"/>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en-IN" sz="1600" b="1" dirty="0"/>
              <a:t>Component Reuse</a:t>
            </a:r>
          </a:p>
          <a:p>
            <a:r>
              <a:rPr lang="en-IN" sz="1600" b="1" dirty="0">
                <a:solidFill>
                  <a:srgbClr val="002060"/>
                </a:solidFill>
              </a:rPr>
              <a:t>Automatic Code 	Generation</a:t>
            </a:r>
          </a:p>
          <a:p>
            <a:r>
              <a:rPr lang="en-IN" sz="1600" b="1" dirty="0"/>
              <a:t>Testing</a:t>
            </a:r>
          </a:p>
        </p:txBody>
      </p:sp>
      <p:sp>
        <p:nvSpPr>
          <p:cNvPr id="32" name="Rounded Rectangular Callout 31"/>
          <p:cNvSpPr/>
          <p:nvPr/>
        </p:nvSpPr>
        <p:spPr>
          <a:xfrm>
            <a:off x="7690639" y="2551895"/>
            <a:ext cx="1223056" cy="792088"/>
          </a:xfrm>
          <a:prstGeom prst="wedgeRoundRectCallout">
            <a:avLst>
              <a:gd name="adj1" fmla="val 10664"/>
              <a:gd name="adj2" fmla="val 92741"/>
              <a:gd name="adj3" fmla="val 16667"/>
            </a:avLst>
          </a:prstGeom>
          <a:ln>
            <a:solidFill>
              <a:schemeClr val="accent5">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IN" sz="1600" b="1" dirty="0"/>
              <a:t>Integration</a:t>
            </a:r>
          </a:p>
          <a:p>
            <a:r>
              <a:rPr lang="en-IN" sz="1600" b="1" dirty="0">
                <a:solidFill>
                  <a:srgbClr val="002060"/>
                </a:solidFill>
              </a:rPr>
              <a:t>Delivery</a:t>
            </a:r>
          </a:p>
          <a:p>
            <a:r>
              <a:rPr lang="en-IN" sz="1600" b="1" dirty="0"/>
              <a:t>Feedback</a:t>
            </a:r>
          </a:p>
        </p:txBody>
      </p:sp>
      <p:cxnSp>
        <p:nvCxnSpPr>
          <p:cNvPr id="34" name="Straight Arrow Connector 33"/>
          <p:cNvCxnSpPr>
            <a:endCxn id="6" idx="1"/>
          </p:cNvCxnSpPr>
          <p:nvPr/>
        </p:nvCxnSpPr>
        <p:spPr>
          <a:xfrm>
            <a:off x="6350358" y="2429814"/>
            <a:ext cx="888642" cy="14931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18" idx="3"/>
            <a:endCxn id="6" idx="1"/>
          </p:cNvCxnSpPr>
          <p:nvPr/>
        </p:nvCxnSpPr>
        <p:spPr>
          <a:xfrm flipV="1">
            <a:off x="6350358" y="3922959"/>
            <a:ext cx="888642" cy="2742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a:stCxn id="20" idx="3"/>
            <a:endCxn id="6" idx="1"/>
          </p:cNvCxnSpPr>
          <p:nvPr/>
        </p:nvCxnSpPr>
        <p:spPr>
          <a:xfrm flipV="1">
            <a:off x="6705600" y="3922959"/>
            <a:ext cx="533400" cy="1556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0524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wipe(left)">
                                      <p:cBhvr>
                                        <p:cTn id="69" dur="500"/>
                                        <p:tgtEl>
                                          <p:spTgt spid="34"/>
                                        </p:tgtEl>
                                      </p:cBhvr>
                                    </p:animEffect>
                                  </p:childTnLst>
                                </p:cTn>
                              </p:par>
                              <p:par>
                                <p:cTn id="70" presetID="22" presetClass="entr" presetSubtype="8" fill="hold" nodeType="with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wipe(left)">
                                      <p:cBhvr>
                                        <p:cTn id="72" dur="500"/>
                                        <p:tgtEl>
                                          <p:spTgt spid="36"/>
                                        </p:tgtEl>
                                      </p:cBhvr>
                                    </p:animEffect>
                                  </p:childTnLst>
                                </p:cTn>
                              </p:par>
                              <p:par>
                                <p:cTn id="73" presetID="22" presetClass="entr" presetSubtype="8"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left)">
                                      <p:cBhvr>
                                        <p:cTn id="75" dur="500"/>
                                        <p:tgtEl>
                                          <p:spTgt spid="38"/>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P spid="7" grpId="0" animBg="1"/>
      <p:bldP spid="8"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30" grpId="0" animBg="1"/>
      <p:bldP spid="31" grpId="0" animBg="1"/>
      <p:bldP spid="3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RAD Model Cont.</a:t>
            </a:r>
          </a:p>
        </p:txBody>
      </p:sp>
      <p:sp>
        <p:nvSpPr>
          <p:cNvPr id="3" name="Content Placeholder 2"/>
          <p:cNvSpPr>
            <a:spLocks noGrp="1"/>
          </p:cNvSpPr>
          <p:nvPr>
            <p:ph idx="1"/>
          </p:nvPr>
        </p:nvSpPr>
        <p:spPr/>
        <p:txBody>
          <a:bodyPr/>
          <a:lstStyle/>
          <a:p>
            <a:r>
              <a:rPr lang="en-US" dirty="0"/>
              <a:t>It is also know as </a:t>
            </a:r>
            <a:r>
              <a:rPr lang="en-US" b="1" dirty="0">
                <a:solidFill>
                  <a:srgbClr val="C00000"/>
                </a:solidFill>
              </a:rPr>
              <a:t>RAD</a:t>
            </a:r>
            <a:r>
              <a:rPr lang="en-US" dirty="0"/>
              <a:t> Model</a:t>
            </a:r>
          </a:p>
          <a:p>
            <a:r>
              <a:rPr lang="en-US" dirty="0"/>
              <a:t>It is a type of </a:t>
            </a:r>
            <a:r>
              <a:rPr lang="en-US" b="1" dirty="0">
                <a:solidFill>
                  <a:srgbClr val="C00000"/>
                </a:solidFill>
              </a:rPr>
              <a:t>incremental model</a:t>
            </a:r>
            <a:r>
              <a:rPr lang="en-US" dirty="0"/>
              <a:t> in which; </a:t>
            </a:r>
            <a:r>
              <a:rPr lang="en-US" b="1" dirty="0">
                <a:solidFill>
                  <a:srgbClr val="C00000"/>
                </a:solidFill>
              </a:rPr>
              <a:t>components</a:t>
            </a:r>
            <a:r>
              <a:rPr lang="en-US" dirty="0">
                <a:solidFill>
                  <a:srgbClr val="C00000"/>
                </a:solidFill>
              </a:rPr>
              <a:t> </a:t>
            </a:r>
            <a:r>
              <a:rPr lang="en-US" dirty="0"/>
              <a:t>or functions are </a:t>
            </a:r>
            <a:r>
              <a:rPr lang="en-US" b="1" dirty="0">
                <a:solidFill>
                  <a:srgbClr val="C00000"/>
                </a:solidFill>
              </a:rPr>
              <a:t>developed in parallel</a:t>
            </a:r>
            <a:r>
              <a:rPr lang="en-US" dirty="0"/>
              <a:t>.</a:t>
            </a:r>
          </a:p>
          <a:p>
            <a:r>
              <a:rPr lang="en-US" dirty="0"/>
              <a:t>Rapid development is </a:t>
            </a:r>
            <a:r>
              <a:rPr lang="en-US" b="1" dirty="0">
                <a:solidFill>
                  <a:srgbClr val="C00000"/>
                </a:solidFill>
              </a:rPr>
              <a:t>achieved</a:t>
            </a:r>
            <a:r>
              <a:rPr lang="en-US" dirty="0">
                <a:solidFill>
                  <a:srgbClr val="C00000"/>
                </a:solidFill>
              </a:rPr>
              <a:t> </a:t>
            </a:r>
            <a:r>
              <a:rPr lang="en-US" dirty="0"/>
              <a:t>by </a:t>
            </a:r>
            <a:r>
              <a:rPr lang="en-US" b="1" dirty="0"/>
              <a:t>component based construction</a:t>
            </a:r>
          </a:p>
          <a:p>
            <a:r>
              <a:rPr lang="en-US" dirty="0"/>
              <a:t>This can </a:t>
            </a:r>
            <a:r>
              <a:rPr lang="en-US" b="1" dirty="0">
                <a:solidFill>
                  <a:srgbClr val="C00000"/>
                </a:solidFill>
              </a:rPr>
              <a:t>quickly give</a:t>
            </a:r>
            <a:r>
              <a:rPr lang="en-US" dirty="0"/>
              <a:t> the customer </a:t>
            </a:r>
            <a:r>
              <a:rPr lang="en-US" b="1" dirty="0">
                <a:solidFill>
                  <a:srgbClr val="C00000"/>
                </a:solidFill>
              </a:rPr>
              <a:t>something to see</a:t>
            </a:r>
            <a:r>
              <a:rPr lang="en-US" dirty="0"/>
              <a:t> and use and to provide feedback.</a:t>
            </a:r>
          </a:p>
          <a:p>
            <a:r>
              <a:rPr lang="en-US" b="1" dirty="0">
                <a:solidFill>
                  <a:srgbClr val="C00000"/>
                </a:solidFill>
              </a:rPr>
              <a:t>Communication </a:t>
            </a:r>
          </a:p>
          <a:p>
            <a:pPr lvl="1"/>
            <a:r>
              <a:rPr lang="en-US" dirty="0"/>
              <a:t>This phase is used to understand business problem.</a:t>
            </a:r>
          </a:p>
          <a:p>
            <a:r>
              <a:rPr lang="en-US" b="1" dirty="0">
                <a:solidFill>
                  <a:srgbClr val="C00000"/>
                </a:solidFill>
              </a:rPr>
              <a:t>Planning</a:t>
            </a:r>
          </a:p>
          <a:p>
            <a:pPr lvl="1"/>
            <a:r>
              <a:rPr lang="en-US" dirty="0"/>
              <a:t>Multiple software teams work in parallel on different systems/modules.</a:t>
            </a:r>
          </a:p>
          <a:p>
            <a:endParaRPr lang="en-US" dirty="0"/>
          </a:p>
        </p:txBody>
      </p:sp>
    </p:spTree>
    <p:extLst>
      <p:ext uri="{BB962C8B-B14F-4D97-AF65-F5344CB8AC3E}">
        <p14:creationId xmlns:p14="http://schemas.microsoft.com/office/powerpoint/2010/main" val="4617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 Model Cont.</a:t>
            </a:r>
          </a:p>
        </p:txBody>
      </p:sp>
      <p:sp>
        <p:nvSpPr>
          <p:cNvPr id="3" name="Content Placeholder 2"/>
          <p:cNvSpPr>
            <a:spLocks noGrp="1"/>
          </p:cNvSpPr>
          <p:nvPr>
            <p:ph idx="1"/>
          </p:nvPr>
        </p:nvSpPr>
        <p:spPr/>
        <p:txBody>
          <a:bodyPr/>
          <a:lstStyle/>
          <a:p>
            <a:r>
              <a:rPr lang="en-US" b="1" dirty="0">
                <a:solidFill>
                  <a:srgbClr val="C00000"/>
                </a:solidFill>
              </a:rPr>
              <a:t>Modeling</a:t>
            </a:r>
          </a:p>
          <a:p>
            <a:pPr lvl="1"/>
            <a:r>
              <a:rPr lang="en-US" b="1" dirty="0"/>
              <a:t>Business Modeling:</a:t>
            </a:r>
            <a:r>
              <a:rPr lang="en-US" dirty="0"/>
              <a:t> </a:t>
            </a:r>
            <a:r>
              <a:rPr lang="en-US" i="1" dirty="0">
                <a:solidFill>
                  <a:srgbClr val="C00000"/>
                </a:solidFill>
              </a:rPr>
              <a:t>Information flow </a:t>
            </a:r>
            <a:r>
              <a:rPr lang="en-US" dirty="0"/>
              <a:t>among the business.</a:t>
            </a:r>
          </a:p>
          <a:p>
            <a:pPr lvl="2"/>
            <a:r>
              <a:rPr lang="en-US" dirty="0"/>
              <a:t>Ex.  What kind of information drives (moves)?</a:t>
            </a:r>
          </a:p>
          <a:p>
            <a:pPr lvl="2"/>
            <a:r>
              <a:rPr lang="en-US" dirty="0"/>
              <a:t>Who is going to generate information?</a:t>
            </a:r>
          </a:p>
          <a:p>
            <a:pPr lvl="2"/>
            <a:r>
              <a:rPr lang="en-US" dirty="0"/>
              <a:t>From where information comes and goes? </a:t>
            </a:r>
          </a:p>
          <a:p>
            <a:pPr lvl="1"/>
            <a:r>
              <a:rPr lang="en-US" b="1" dirty="0"/>
              <a:t>Data Modeling: </a:t>
            </a:r>
            <a:r>
              <a:rPr lang="en-US" dirty="0"/>
              <a:t>Information refine into set of </a:t>
            </a:r>
            <a:r>
              <a:rPr lang="en-US" i="1" dirty="0">
                <a:solidFill>
                  <a:srgbClr val="C00000"/>
                </a:solidFill>
              </a:rPr>
              <a:t>data objects </a:t>
            </a:r>
            <a:r>
              <a:rPr lang="en-US" dirty="0"/>
              <a:t>that are </a:t>
            </a:r>
            <a:r>
              <a:rPr lang="en-US" i="1" dirty="0">
                <a:solidFill>
                  <a:srgbClr val="C00000"/>
                </a:solidFill>
              </a:rPr>
              <a:t>needed</a:t>
            </a:r>
            <a:r>
              <a:rPr lang="en-US" dirty="0">
                <a:solidFill>
                  <a:srgbClr val="C00000"/>
                </a:solidFill>
              </a:rPr>
              <a:t> </a:t>
            </a:r>
            <a:r>
              <a:rPr lang="en-US" dirty="0"/>
              <a:t>to support business.</a:t>
            </a:r>
          </a:p>
          <a:p>
            <a:pPr lvl="1"/>
            <a:r>
              <a:rPr lang="en-US" b="1" dirty="0"/>
              <a:t>Process Modeling: </a:t>
            </a:r>
            <a:r>
              <a:rPr lang="en-US" i="1" dirty="0"/>
              <a:t>Data object </a:t>
            </a:r>
            <a:r>
              <a:rPr lang="en-US" dirty="0"/>
              <a:t>transforms </a:t>
            </a:r>
            <a:r>
              <a:rPr lang="en-US" b="1" dirty="0"/>
              <a:t>to</a:t>
            </a:r>
            <a:r>
              <a:rPr lang="en-US" dirty="0"/>
              <a:t> </a:t>
            </a:r>
            <a:r>
              <a:rPr lang="en-US" i="1" dirty="0"/>
              <a:t>information flow</a:t>
            </a:r>
            <a:r>
              <a:rPr lang="en-US" dirty="0"/>
              <a:t> necessary to implement business.</a:t>
            </a:r>
          </a:p>
          <a:p>
            <a:r>
              <a:rPr lang="en-US" b="1" dirty="0">
                <a:solidFill>
                  <a:srgbClr val="C00000"/>
                </a:solidFill>
              </a:rPr>
              <a:t>Construction</a:t>
            </a:r>
          </a:p>
          <a:p>
            <a:pPr lvl="1"/>
            <a:r>
              <a:rPr lang="en-US" dirty="0"/>
              <a:t>It highlighting the </a:t>
            </a:r>
            <a:r>
              <a:rPr lang="en-US" i="1" dirty="0">
                <a:solidFill>
                  <a:srgbClr val="C00000"/>
                </a:solidFill>
              </a:rPr>
              <a:t>use of pre-existing software component</a:t>
            </a:r>
            <a:r>
              <a:rPr lang="en-US" dirty="0"/>
              <a:t>.</a:t>
            </a:r>
          </a:p>
          <a:p>
            <a:r>
              <a:rPr lang="en-US" b="1" dirty="0">
                <a:solidFill>
                  <a:srgbClr val="C00000"/>
                </a:solidFill>
              </a:rPr>
              <a:t>Deployment </a:t>
            </a:r>
          </a:p>
          <a:p>
            <a:pPr lvl="1"/>
            <a:r>
              <a:rPr lang="en-US" dirty="0"/>
              <a:t>Deliver to customer basis on subsequent iteration.</a:t>
            </a:r>
          </a:p>
          <a:p>
            <a:endParaRPr lang="en-US" dirty="0"/>
          </a:p>
        </p:txBody>
      </p:sp>
    </p:spTree>
    <p:extLst>
      <p:ext uri="{BB962C8B-B14F-4D97-AF65-F5344CB8AC3E}">
        <p14:creationId xmlns:p14="http://schemas.microsoft.com/office/powerpoint/2010/main" val="113732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 Model Cont.</a:t>
            </a:r>
          </a:p>
        </p:txBody>
      </p:sp>
      <p:sp>
        <p:nvSpPr>
          <p:cNvPr id="3" name="Content Placeholder 2"/>
          <p:cNvSpPr>
            <a:spLocks noGrp="1"/>
          </p:cNvSpPr>
          <p:nvPr>
            <p:ph idx="1"/>
          </p:nvPr>
        </p:nvSpPr>
        <p:spPr/>
        <p:txBody>
          <a:bodyPr/>
          <a:lstStyle/>
          <a:p>
            <a:r>
              <a:rPr lang="en-US" b="1" dirty="0"/>
              <a:t>When to Use ?</a:t>
            </a:r>
          </a:p>
          <a:p>
            <a:pPr lvl="1"/>
            <a:r>
              <a:rPr lang="en-US" dirty="0"/>
              <a:t>There is a need to create a </a:t>
            </a:r>
            <a:r>
              <a:rPr lang="en-US" b="1" dirty="0">
                <a:solidFill>
                  <a:srgbClr val="C00000"/>
                </a:solidFill>
              </a:rPr>
              <a:t>system</a:t>
            </a:r>
            <a:r>
              <a:rPr lang="en-US" dirty="0">
                <a:solidFill>
                  <a:srgbClr val="C00000"/>
                </a:solidFill>
              </a:rPr>
              <a:t> </a:t>
            </a:r>
            <a:r>
              <a:rPr lang="en-US" dirty="0"/>
              <a:t>that can be </a:t>
            </a:r>
            <a:r>
              <a:rPr lang="en-US" b="1" dirty="0">
                <a:solidFill>
                  <a:srgbClr val="C00000"/>
                </a:solidFill>
              </a:rPr>
              <a:t>modularized in 2-3 months</a:t>
            </a:r>
            <a:r>
              <a:rPr lang="en-US" dirty="0"/>
              <a:t> of time.</a:t>
            </a:r>
          </a:p>
          <a:p>
            <a:pPr lvl="1"/>
            <a:r>
              <a:rPr lang="en-US" b="1" dirty="0">
                <a:solidFill>
                  <a:srgbClr val="C00000"/>
                </a:solidFill>
              </a:rPr>
              <a:t>High availability</a:t>
            </a:r>
            <a:r>
              <a:rPr lang="en-US" dirty="0"/>
              <a:t> of </a:t>
            </a:r>
            <a:r>
              <a:rPr lang="en-US" b="1" dirty="0"/>
              <a:t>designers</a:t>
            </a:r>
            <a:r>
              <a:rPr lang="en-US" dirty="0"/>
              <a:t> and </a:t>
            </a:r>
            <a:r>
              <a:rPr lang="en-US" b="1" dirty="0">
                <a:solidFill>
                  <a:srgbClr val="C00000"/>
                </a:solidFill>
              </a:rPr>
              <a:t>budget</a:t>
            </a:r>
            <a:r>
              <a:rPr lang="en-US" dirty="0">
                <a:solidFill>
                  <a:srgbClr val="C00000"/>
                </a:solidFill>
              </a:rPr>
              <a:t> </a:t>
            </a:r>
            <a:r>
              <a:rPr lang="en-US" dirty="0"/>
              <a:t>for modeling along with the cost of automated code generating tools.</a:t>
            </a:r>
          </a:p>
          <a:p>
            <a:pPr lvl="1"/>
            <a:r>
              <a:rPr lang="en-US" b="1" dirty="0">
                <a:solidFill>
                  <a:srgbClr val="C00000"/>
                </a:solidFill>
              </a:rPr>
              <a:t>Resources</a:t>
            </a:r>
            <a:r>
              <a:rPr lang="en-US" dirty="0">
                <a:solidFill>
                  <a:srgbClr val="C00000"/>
                </a:solidFill>
              </a:rPr>
              <a:t> </a:t>
            </a:r>
            <a:r>
              <a:rPr lang="en-US" dirty="0"/>
              <a:t>with </a:t>
            </a:r>
            <a:r>
              <a:rPr lang="en-US" b="1" dirty="0">
                <a:solidFill>
                  <a:srgbClr val="C00000"/>
                </a:solidFill>
              </a:rPr>
              <a:t>high</a:t>
            </a:r>
            <a:r>
              <a:rPr lang="en-US" dirty="0">
                <a:solidFill>
                  <a:srgbClr val="C00000"/>
                </a:solidFill>
              </a:rPr>
              <a:t> </a:t>
            </a:r>
            <a:r>
              <a:rPr lang="en-US" dirty="0"/>
              <a:t>business </a:t>
            </a:r>
            <a:r>
              <a:rPr lang="en-US" b="1" dirty="0">
                <a:solidFill>
                  <a:srgbClr val="C00000"/>
                </a:solidFill>
              </a:rPr>
              <a:t>knowledge</a:t>
            </a:r>
            <a:r>
              <a:rPr lang="en-US" dirty="0">
                <a:solidFill>
                  <a:srgbClr val="C00000"/>
                </a:solidFill>
              </a:rPr>
              <a:t> </a:t>
            </a:r>
            <a:r>
              <a:rPr lang="en-US" dirty="0"/>
              <a:t>are available.</a:t>
            </a:r>
          </a:p>
          <a:p>
            <a:r>
              <a:rPr lang="en-US" b="1" dirty="0"/>
              <a:t>Advantages</a:t>
            </a:r>
          </a:p>
          <a:p>
            <a:pPr lvl="1"/>
            <a:r>
              <a:rPr lang="en-US" b="1" dirty="0">
                <a:solidFill>
                  <a:srgbClr val="C00000"/>
                </a:solidFill>
              </a:rPr>
              <a:t>Reduced</a:t>
            </a:r>
            <a:r>
              <a:rPr lang="en-US" dirty="0">
                <a:solidFill>
                  <a:srgbClr val="C00000"/>
                </a:solidFill>
              </a:rPr>
              <a:t> </a:t>
            </a:r>
            <a:r>
              <a:rPr lang="en-US" dirty="0"/>
              <a:t>development </a:t>
            </a:r>
            <a:r>
              <a:rPr lang="en-US" b="1" dirty="0">
                <a:solidFill>
                  <a:srgbClr val="C00000"/>
                </a:solidFill>
              </a:rPr>
              <a:t>time</a:t>
            </a:r>
            <a:r>
              <a:rPr lang="en-US" dirty="0"/>
              <a:t>.</a:t>
            </a:r>
          </a:p>
          <a:p>
            <a:pPr lvl="1"/>
            <a:r>
              <a:rPr lang="en-US" b="1" dirty="0">
                <a:solidFill>
                  <a:srgbClr val="C00000"/>
                </a:solidFill>
              </a:rPr>
              <a:t>Increases reusability </a:t>
            </a:r>
            <a:r>
              <a:rPr lang="en-US" dirty="0"/>
              <a:t>of components.</a:t>
            </a:r>
          </a:p>
          <a:p>
            <a:pPr lvl="1"/>
            <a:r>
              <a:rPr lang="en-US" b="1" dirty="0">
                <a:solidFill>
                  <a:srgbClr val="C00000"/>
                </a:solidFill>
              </a:rPr>
              <a:t>Quick</a:t>
            </a:r>
            <a:r>
              <a:rPr lang="en-US" dirty="0">
                <a:solidFill>
                  <a:srgbClr val="C00000"/>
                </a:solidFill>
              </a:rPr>
              <a:t> </a:t>
            </a:r>
            <a:r>
              <a:rPr lang="en-US" dirty="0"/>
              <a:t>initial </a:t>
            </a:r>
            <a:r>
              <a:rPr lang="en-US" b="1" dirty="0">
                <a:solidFill>
                  <a:srgbClr val="C00000"/>
                </a:solidFill>
              </a:rPr>
              <a:t>reviews</a:t>
            </a:r>
            <a:r>
              <a:rPr lang="en-US" dirty="0">
                <a:solidFill>
                  <a:srgbClr val="C00000"/>
                </a:solidFill>
              </a:rPr>
              <a:t> </a:t>
            </a:r>
            <a:r>
              <a:rPr lang="en-US" dirty="0"/>
              <a:t>occur.</a:t>
            </a:r>
          </a:p>
          <a:p>
            <a:pPr lvl="1"/>
            <a:r>
              <a:rPr lang="en-US" b="1" dirty="0">
                <a:solidFill>
                  <a:srgbClr val="C00000"/>
                </a:solidFill>
              </a:rPr>
              <a:t>Encourages</a:t>
            </a:r>
            <a:r>
              <a:rPr lang="en-US" dirty="0">
                <a:solidFill>
                  <a:srgbClr val="C00000"/>
                </a:solidFill>
              </a:rPr>
              <a:t> </a:t>
            </a:r>
            <a:r>
              <a:rPr lang="en-US" dirty="0"/>
              <a:t>customer </a:t>
            </a:r>
            <a:r>
              <a:rPr lang="en-US" b="1" dirty="0">
                <a:solidFill>
                  <a:srgbClr val="C00000"/>
                </a:solidFill>
              </a:rPr>
              <a:t>feedback</a:t>
            </a:r>
            <a:r>
              <a:rPr lang="en-US" dirty="0"/>
              <a:t>.</a:t>
            </a:r>
          </a:p>
          <a:p>
            <a:pPr lvl="1"/>
            <a:r>
              <a:rPr lang="en-US" dirty="0"/>
              <a:t>Integration from very beginning </a:t>
            </a:r>
            <a:r>
              <a:rPr lang="en-US" b="1" dirty="0">
                <a:solidFill>
                  <a:srgbClr val="C00000"/>
                </a:solidFill>
              </a:rPr>
              <a:t>solves</a:t>
            </a:r>
            <a:r>
              <a:rPr lang="en-US" dirty="0">
                <a:solidFill>
                  <a:srgbClr val="C00000"/>
                </a:solidFill>
              </a:rPr>
              <a:t> </a:t>
            </a:r>
            <a:r>
              <a:rPr lang="en-US" dirty="0"/>
              <a:t>a lot </a:t>
            </a:r>
            <a:r>
              <a:rPr lang="en-US" b="1" dirty="0">
                <a:solidFill>
                  <a:srgbClr val="C00000"/>
                </a:solidFill>
              </a:rPr>
              <a:t>of integration issues</a:t>
            </a:r>
            <a:r>
              <a:rPr lang="en-US" dirty="0"/>
              <a:t>.</a:t>
            </a:r>
          </a:p>
        </p:txBody>
      </p:sp>
    </p:spTree>
    <p:extLst>
      <p:ext uri="{BB962C8B-B14F-4D97-AF65-F5344CB8AC3E}">
        <p14:creationId xmlns:p14="http://schemas.microsoft.com/office/powerpoint/2010/main" val="266255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to Study Software Engineering?</a:t>
            </a:r>
          </a:p>
        </p:txBody>
      </p:sp>
      <p:sp>
        <p:nvSpPr>
          <p:cNvPr id="5" name="TextBox 4"/>
          <p:cNvSpPr txBox="1"/>
          <p:nvPr/>
        </p:nvSpPr>
        <p:spPr>
          <a:xfrm>
            <a:off x="508000" y="5039261"/>
            <a:ext cx="1625600" cy="1323439"/>
          </a:xfrm>
          <a:prstGeom prst="rect">
            <a:avLst/>
          </a:prstGeom>
          <a:noFill/>
        </p:spPr>
        <p:txBody>
          <a:bodyPr wrap="square" rtlCol="0">
            <a:spAutoFit/>
          </a:bodyPr>
          <a:lstStyle/>
          <a:p>
            <a:pPr algn="ctr"/>
            <a:r>
              <a:rPr lang="en-US" sz="2000" b="1" dirty="0"/>
              <a:t>How the Business</a:t>
            </a:r>
          </a:p>
          <a:p>
            <a:pPr algn="ctr"/>
            <a:r>
              <a:rPr lang="en-US" sz="2000" b="1" dirty="0"/>
              <a:t>Consultant describe it</a:t>
            </a:r>
          </a:p>
        </p:txBody>
      </p:sp>
      <p:sp>
        <p:nvSpPr>
          <p:cNvPr id="6" name="TextBox 5"/>
          <p:cNvSpPr txBox="1"/>
          <p:nvPr/>
        </p:nvSpPr>
        <p:spPr>
          <a:xfrm>
            <a:off x="110283" y="955357"/>
            <a:ext cx="8957517" cy="492443"/>
          </a:xfrm>
          <a:prstGeom prst="rect">
            <a:avLst/>
          </a:prstGeom>
          <a:noFill/>
        </p:spPr>
        <p:txBody>
          <a:bodyPr wrap="none" rtlCol="0">
            <a:spAutoFit/>
          </a:bodyPr>
          <a:lstStyle/>
          <a:p>
            <a:r>
              <a:rPr lang="en-US" sz="2600" b="1" dirty="0"/>
              <a:t>Software Development Life Cycle </a:t>
            </a:r>
            <a:r>
              <a:rPr lang="en-US" sz="2600" b="1" dirty="0">
                <a:solidFill>
                  <a:srgbClr val="FF0000"/>
                </a:solidFill>
              </a:rPr>
              <a:t>without</a:t>
            </a:r>
            <a:r>
              <a:rPr lang="en-US" sz="2600" b="1" dirty="0"/>
              <a:t> Software Engineering</a:t>
            </a:r>
          </a:p>
        </p:txBody>
      </p:sp>
      <p:cxnSp>
        <p:nvCxnSpPr>
          <p:cNvPr id="7" name="Straight Connector 6"/>
          <p:cNvCxnSpPr/>
          <p:nvPr/>
        </p:nvCxnSpPr>
        <p:spPr>
          <a:xfrm>
            <a:off x="190500" y="1524000"/>
            <a:ext cx="8763000" cy="0"/>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2667001" y="5105400"/>
            <a:ext cx="1600199" cy="1323439"/>
          </a:xfrm>
          <a:prstGeom prst="rect">
            <a:avLst/>
          </a:prstGeom>
          <a:noFill/>
        </p:spPr>
        <p:txBody>
          <a:bodyPr wrap="square" rtlCol="0">
            <a:spAutoFit/>
          </a:bodyPr>
          <a:lstStyle/>
          <a:p>
            <a:pPr algn="ctr"/>
            <a:r>
              <a:rPr lang="en-US" sz="2000" b="1" dirty="0"/>
              <a:t>How the Project </a:t>
            </a:r>
          </a:p>
          <a:p>
            <a:pPr algn="ctr"/>
            <a:r>
              <a:rPr lang="en-US" sz="2000" b="1" dirty="0"/>
              <a:t>was</a:t>
            </a:r>
          </a:p>
          <a:p>
            <a:pPr algn="ctr"/>
            <a:r>
              <a:rPr lang="en-US" sz="2000" b="1" dirty="0"/>
              <a:t>documented</a:t>
            </a:r>
          </a:p>
        </p:txBody>
      </p:sp>
      <p:sp>
        <p:nvSpPr>
          <p:cNvPr id="11" name="TextBox 10"/>
          <p:cNvSpPr txBox="1"/>
          <p:nvPr/>
        </p:nvSpPr>
        <p:spPr>
          <a:xfrm>
            <a:off x="4800601" y="5034171"/>
            <a:ext cx="1523999" cy="1061829"/>
          </a:xfrm>
          <a:prstGeom prst="rect">
            <a:avLst/>
          </a:prstGeom>
          <a:noFill/>
        </p:spPr>
        <p:txBody>
          <a:bodyPr wrap="square" rtlCol="0">
            <a:spAutoFit/>
          </a:bodyPr>
          <a:lstStyle/>
          <a:p>
            <a:pPr algn="ctr"/>
            <a:r>
              <a:rPr lang="en-US" sz="2100" b="1" dirty="0"/>
              <a:t>What</a:t>
            </a:r>
          </a:p>
          <a:p>
            <a:pPr algn="ctr"/>
            <a:r>
              <a:rPr lang="en-US" sz="2100" b="1" dirty="0"/>
              <a:t>Operations Installed</a:t>
            </a:r>
          </a:p>
        </p:txBody>
      </p:sp>
      <p:sp>
        <p:nvSpPr>
          <p:cNvPr id="13" name="TextBox 12"/>
          <p:cNvSpPr txBox="1"/>
          <p:nvPr/>
        </p:nvSpPr>
        <p:spPr>
          <a:xfrm>
            <a:off x="6807201" y="5015805"/>
            <a:ext cx="1574799" cy="1384995"/>
          </a:xfrm>
          <a:prstGeom prst="rect">
            <a:avLst/>
          </a:prstGeom>
          <a:noFill/>
        </p:spPr>
        <p:txBody>
          <a:bodyPr wrap="square" rtlCol="0">
            <a:spAutoFit/>
          </a:bodyPr>
          <a:lstStyle/>
          <a:p>
            <a:pPr algn="ctr"/>
            <a:r>
              <a:rPr lang="en-US" sz="2100" b="1" dirty="0"/>
              <a:t>How the Customer</a:t>
            </a:r>
          </a:p>
          <a:p>
            <a:pPr algn="ctr"/>
            <a:r>
              <a:rPr lang="en-US" sz="2100" b="1" dirty="0"/>
              <a:t>was</a:t>
            </a:r>
          </a:p>
          <a:p>
            <a:pPr algn="ctr"/>
            <a:r>
              <a:rPr lang="en-US" sz="2100" b="1" dirty="0"/>
              <a:t>billed</a:t>
            </a:r>
          </a:p>
        </p:txBody>
      </p:sp>
      <p:cxnSp>
        <p:nvCxnSpPr>
          <p:cNvPr id="15" name="Straight Connector 14"/>
          <p:cNvCxnSpPr/>
          <p:nvPr/>
        </p:nvCxnSpPr>
        <p:spPr>
          <a:xfrm>
            <a:off x="2413000" y="1600200"/>
            <a:ext cx="0" cy="464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483100" y="1600200"/>
            <a:ext cx="0" cy="464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616521" y="1600200"/>
            <a:ext cx="0" cy="464820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14144"/>
          <a:stretch/>
        </p:blipFill>
        <p:spPr>
          <a:xfrm>
            <a:off x="457199" y="1822450"/>
            <a:ext cx="1676400" cy="2736850"/>
          </a:xfrm>
          <a:prstGeom prst="rect">
            <a:avLst/>
          </a:prstGeom>
        </p:spPr>
      </p:pic>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b="13944"/>
          <a:stretch/>
        </p:blipFill>
        <p:spPr>
          <a:xfrm>
            <a:off x="2641600" y="1828800"/>
            <a:ext cx="1676400" cy="2743200"/>
          </a:xfrm>
          <a:prstGeom prst="rect">
            <a:avLst/>
          </a:prstGeom>
        </p:spPr>
      </p:pic>
      <p:pic>
        <p:nvPicPr>
          <p:cNvPr id="20" name="Picture 19"/>
          <p:cNvPicPr>
            <a:picLocks noChangeAspect="1"/>
          </p:cNvPicPr>
          <p:nvPr/>
        </p:nvPicPr>
        <p:blipFill rotWithShape="1">
          <a:blip r:embed="rId4">
            <a:extLst>
              <a:ext uri="{28A0092B-C50C-407E-A947-70E740481C1C}">
                <a14:useLocalDpi xmlns:a14="http://schemas.microsoft.com/office/drawing/2010/main" val="0"/>
              </a:ext>
            </a:extLst>
          </a:blip>
          <a:srcRect b="14144"/>
          <a:stretch/>
        </p:blipFill>
        <p:spPr>
          <a:xfrm>
            <a:off x="4737100" y="1835150"/>
            <a:ext cx="1663700" cy="2736850"/>
          </a:xfrm>
          <a:prstGeom prst="rect">
            <a:avLst/>
          </a:prstGeom>
        </p:spPr>
      </p:pic>
      <p:pic>
        <p:nvPicPr>
          <p:cNvPr id="21" name="Picture 20"/>
          <p:cNvPicPr>
            <a:picLocks noChangeAspect="1"/>
          </p:cNvPicPr>
          <p:nvPr/>
        </p:nvPicPr>
        <p:blipFill rotWithShape="1">
          <a:blip r:embed="rId5">
            <a:extLst>
              <a:ext uri="{28A0092B-C50C-407E-A947-70E740481C1C}">
                <a14:useLocalDpi xmlns:a14="http://schemas.microsoft.com/office/drawing/2010/main" val="0"/>
              </a:ext>
            </a:extLst>
          </a:blip>
          <a:srcRect b="13454"/>
          <a:stretch/>
        </p:blipFill>
        <p:spPr>
          <a:xfrm>
            <a:off x="6807200" y="1835150"/>
            <a:ext cx="1651000" cy="2736850"/>
          </a:xfrm>
          <a:prstGeom prst="rect">
            <a:avLst/>
          </a:prstGeom>
        </p:spPr>
      </p:pic>
      <p:grpSp>
        <p:nvGrpSpPr>
          <p:cNvPr id="22" name="Group 21"/>
          <p:cNvGrpSpPr/>
          <p:nvPr/>
        </p:nvGrpSpPr>
        <p:grpSpPr>
          <a:xfrm>
            <a:off x="1001522" y="4428747"/>
            <a:ext cx="587753" cy="587753"/>
            <a:chOff x="914400" y="4365246"/>
            <a:chExt cx="587753" cy="587753"/>
          </a:xfrm>
        </p:grpSpPr>
        <p:sp>
          <p:nvSpPr>
            <p:cNvPr id="23" name="Oval 22"/>
            <p:cNvSpPr/>
            <p:nvPr/>
          </p:nvSpPr>
          <p:spPr>
            <a:xfrm>
              <a:off x="914400" y="4365246"/>
              <a:ext cx="587753" cy="587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200" b="1" dirty="0"/>
            </a:p>
          </p:txBody>
        </p:sp>
        <p:sp>
          <p:nvSpPr>
            <p:cNvPr id="24" name="TextBox 23"/>
            <p:cNvSpPr txBox="1"/>
            <p:nvPr/>
          </p:nvSpPr>
          <p:spPr>
            <a:xfrm>
              <a:off x="1034527" y="4419600"/>
              <a:ext cx="340158" cy="461665"/>
            </a:xfrm>
            <a:prstGeom prst="rect">
              <a:avLst/>
            </a:prstGeom>
            <a:noFill/>
          </p:spPr>
          <p:txBody>
            <a:bodyPr wrap="none" rtlCol="0">
              <a:spAutoFit/>
            </a:bodyPr>
            <a:lstStyle/>
            <a:p>
              <a:r>
                <a:rPr lang="en-US" sz="2400" b="1" dirty="0"/>
                <a:t>5</a:t>
              </a:r>
            </a:p>
          </p:txBody>
        </p:sp>
      </p:grpSp>
      <p:grpSp>
        <p:nvGrpSpPr>
          <p:cNvPr id="25" name="Group 24"/>
          <p:cNvGrpSpPr/>
          <p:nvPr/>
        </p:nvGrpSpPr>
        <p:grpSpPr>
          <a:xfrm>
            <a:off x="3135124" y="4385369"/>
            <a:ext cx="587753" cy="587753"/>
            <a:chOff x="914400" y="4365246"/>
            <a:chExt cx="587753" cy="587753"/>
          </a:xfrm>
        </p:grpSpPr>
        <p:sp>
          <p:nvSpPr>
            <p:cNvPr id="26" name="Oval 25"/>
            <p:cNvSpPr/>
            <p:nvPr/>
          </p:nvSpPr>
          <p:spPr>
            <a:xfrm>
              <a:off x="914400" y="4365246"/>
              <a:ext cx="587753" cy="587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200" b="1" dirty="0"/>
            </a:p>
          </p:txBody>
        </p:sp>
        <p:sp>
          <p:nvSpPr>
            <p:cNvPr id="27" name="TextBox 26"/>
            <p:cNvSpPr txBox="1"/>
            <p:nvPr/>
          </p:nvSpPr>
          <p:spPr>
            <a:xfrm>
              <a:off x="1034527" y="4419600"/>
              <a:ext cx="340158" cy="461665"/>
            </a:xfrm>
            <a:prstGeom prst="rect">
              <a:avLst/>
            </a:prstGeom>
            <a:noFill/>
          </p:spPr>
          <p:txBody>
            <a:bodyPr wrap="none" rtlCol="0">
              <a:spAutoFit/>
            </a:bodyPr>
            <a:lstStyle/>
            <a:p>
              <a:r>
                <a:rPr lang="en-US" sz="2400" b="1" dirty="0"/>
                <a:t>6</a:t>
              </a:r>
            </a:p>
          </p:txBody>
        </p:sp>
      </p:grpSp>
      <p:grpSp>
        <p:nvGrpSpPr>
          <p:cNvPr id="28" name="Group 27"/>
          <p:cNvGrpSpPr/>
          <p:nvPr/>
        </p:nvGrpSpPr>
        <p:grpSpPr>
          <a:xfrm>
            <a:off x="5306355" y="4354324"/>
            <a:ext cx="587753" cy="587753"/>
            <a:chOff x="914400" y="4365246"/>
            <a:chExt cx="587753" cy="587753"/>
          </a:xfrm>
        </p:grpSpPr>
        <p:sp>
          <p:nvSpPr>
            <p:cNvPr id="29" name="Oval 28"/>
            <p:cNvSpPr/>
            <p:nvPr/>
          </p:nvSpPr>
          <p:spPr>
            <a:xfrm>
              <a:off x="914400" y="4365246"/>
              <a:ext cx="587753" cy="587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200" b="1" dirty="0"/>
            </a:p>
          </p:txBody>
        </p:sp>
        <p:sp>
          <p:nvSpPr>
            <p:cNvPr id="30" name="TextBox 29"/>
            <p:cNvSpPr txBox="1"/>
            <p:nvPr/>
          </p:nvSpPr>
          <p:spPr>
            <a:xfrm>
              <a:off x="1034527" y="4419600"/>
              <a:ext cx="340158" cy="461665"/>
            </a:xfrm>
            <a:prstGeom prst="rect">
              <a:avLst/>
            </a:prstGeom>
            <a:noFill/>
          </p:spPr>
          <p:txBody>
            <a:bodyPr wrap="none" rtlCol="0">
              <a:spAutoFit/>
            </a:bodyPr>
            <a:lstStyle/>
            <a:p>
              <a:r>
                <a:rPr lang="en-US" sz="2400" b="1" dirty="0"/>
                <a:t>7</a:t>
              </a:r>
            </a:p>
          </p:txBody>
        </p:sp>
      </p:grpSp>
      <p:grpSp>
        <p:nvGrpSpPr>
          <p:cNvPr id="31" name="Group 30"/>
          <p:cNvGrpSpPr/>
          <p:nvPr/>
        </p:nvGrpSpPr>
        <p:grpSpPr>
          <a:xfrm>
            <a:off x="7340601" y="4365247"/>
            <a:ext cx="587753" cy="587753"/>
            <a:chOff x="914400" y="4365246"/>
            <a:chExt cx="587753" cy="587753"/>
          </a:xfrm>
        </p:grpSpPr>
        <p:sp>
          <p:nvSpPr>
            <p:cNvPr id="32" name="Oval 31"/>
            <p:cNvSpPr/>
            <p:nvPr/>
          </p:nvSpPr>
          <p:spPr>
            <a:xfrm>
              <a:off x="914400" y="4365246"/>
              <a:ext cx="587753" cy="587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200" b="1" dirty="0"/>
            </a:p>
          </p:txBody>
        </p:sp>
        <p:sp>
          <p:nvSpPr>
            <p:cNvPr id="33" name="TextBox 32"/>
            <p:cNvSpPr txBox="1"/>
            <p:nvPr/>
          </p:nvSpPr>
          <p:spPr>
            <a:xfrm>
              <a:off x="1034527" y="4419600"/>
              <a:ext cx="340158" cy="461665"/>
            </a:xfrm>
            <a:prstGeom prst="rect">
              <a:avLst/>
            </a:prstGeom>
            <a:noFill/>
          </p:spPr>
          <p:txBody>
            <a:bodyPr wrap="none" rtlCol="0">
              <a:spAutoFit/>
            </a:bodyPr>
            <a:lstStyle/>
            <a:p>
              <a:r>
                <a:rPr lang="en-US" sz="2400" b="1" dirty="0"/>
                <a:t>8</a:t>
              </a:r>
            </a:p>
          </p:txBody>
        </p:sp>
      </p:grpSp>
    </p:spTree>
    <p:extLst>
      <p:ext uri="{BB962C8B-B14F-4D97-AF65-F5344CB8AC3E}">
        <p14:creationId xmlns:p14="http://schemas.microsoft.com/office/powerpoint/2010/main" val="145478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1" grpId="0"/>
      <p:bldP spid="1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 Model Cont.</a:t>
            </a:r>
          </a:p>
        </p:txBody>
      </p:sp>
      <p:sp>
        <p:nvSpPr>
          <p:cNvPr id="3" name="Content Placeholder 2"/>
          <p:cNvSpPr>
            <a:spLocks noGrp="1"/>
          </p:cNvSpPr>
          <p:nvPr>
            <p:ph idx="1"/>
          </p:nvPr>
        </p:nvSpPr>
        <p:spPr/>
        <p:txBody>
          <a:bodyPr/>
          <a:lstStyle/>
          <a:p>
            <a:r>
              <a:rPr lang="en-US" b="1" dirty="0"/>
              <a:t>Drawback</a:t>
            </a:r>
          </a:p>
          <a:p>
            <a:pPr lvl="1"/>
            <a:r>
              <a:rPr lang="en-US" dirty="0"/>
              <a:t>For </a:t>
            </a:r>
            <a:r>
              <a:rPr lang="en-US" b="1" dirty="0"/>
              <a:t>large</a:t>
            </a:r>
            <a:r>
              <a:rPr lang="en-US" dirty="0"/>
              <a:t> but scalable </a:t>
            </a:r>
            <a:r>
              <a:rPr lang="en-US" b="1" dirty="0"/>
              <a:t>projects</a:t>
            </a:r>
            <a:r>
              <a:rPr lang="en-US" dirty="0"/>
              <a:t>, RAD </a:t>
            </a:r>
            <a:r>
              <a:rPr lang="en-US" b="1" dirty="0">
                <a:solidFill>
                  <a:srgbClr val="C00000"/>
                </a:solidFill>
              </a:rPr>
              <a:t>requires sufficient human resources</a:t>
            </a:r>
            <a:r>
              <a:rPr lang="en-US" dirty="0"/>
              <a:t>.</a:t>
            </a:r>
          </a:p>
          <a:p>
            <a:pPr lvl="1"/>
            <a:r>
              <a:rPr lang="en-US" dirty="0"/>
              <a:t>Projects </a:t>
            </a:r>
            <a:r>
              <a:rPr lang="en-US" b="1" dirty="0">
                <a:solidFill>
                  <a:srgbClr val="C00000"/>
                </a:solidFill>
              </a:rPr>
              <a:t>fail if </a:t>
            </a:r>
            <a:r>
              <a:rPr lang="en-US" b="1" dirty="0"/>
              <a:t>developers</a:t>
            </a:r>
            <a:r>
              <a:rPr lang="en-US" dirty="0"/>
              <a:t> and </a:t>
            </a:r>
            <a:r>
              <a:rPr lang="en-US" b="1" dirty="0"/>
              <a:t>customers </a:t>
            </a:r>
            <a:r>
              <a:rPr lang="en-US" dirty="0"/>
              <a:t>are </a:t>
            </a:r>
            <a:r>
              <a:rPr lang="en-US" b="1" dirty="0">
                <a:solidFill>
                  <a:srgbClr val="C00000"/>
                </a:solidFill>
              </a:rPr>
              <a:t>not committed</a:t>
            </a:r>
            <a:r>
              <a:rPr lang="en-US" dirty="0"/>
              <a:t> in a much shortened time-frame.</a:t>
            </a:r>
          </a:p>
          <a:p>
            <a:pPr lvl="1"/>
            <a:r>
              <a:rPr lang="en-US" b="1" dirty="0">
                <a:solidFill>
                  <a:srgbClr val="C00000"/>
                </a:solidFill>
              </a:rPr>
              <a:t>Problematic</a:t>
            </a:r>
            <a:r>
              <a:rPr lang="en-US" dirty="0">
                <a:solidFill>
                  <a:srgbClr val="C00000"/>
                </a:solidFill>
              </a:rPr>
              <a:t> </a:t>
            </a:r>
            <a:r>
              <a:rPr lang="en-US" dirty="0"/>
              <a:t>if system </a:t>
            </a:r>
            <a:r>
              <a:rPr lang="en-US" b="1" dirty="0"/>
              <a:t>can not be modularized</a:t>
            </a:r>
            <a:r>
              <a:rPr lang="en-US" dirty="0"/>
              <a:t>.</a:t>
            </a:r>
          </a:p>
          <a:p>
            <a:pPr lvl="1"/>
            <a:r>
              <a:rPr lang="en-US" b="1" dirty="0">
                <a:solidFill>
                  <a:srgbClr val="C00000"/>
                </a:solidFill>
              </a:rPr>
              <a:t>Not</a:t>
            </a:r>
            <a:r>
              <a:rPr lang="en-US" b="1" dirty="0"/>
              <a:t> appropriate </a:t>
            </a:r>
            <a:r>
              <a:rPr lang="en-US" b="1" dirty="0">
                <a:solidFill>
                  <a:srgbClr val="C00000"/>
                </a:solidFill>
              </a:rPr>
              <a:t>when technical risks are high </a:t>
            </a:r>
            <a:r>
              <a:rPr lang="en-US" dirty="0"/>
              <a:t>(heavy use of new technology).</a:t>
            </a:r>
          </a:p>
          <a:p>
            <a:endParaRPr lang="en-US" dirty="0"/>
          </a:p>
        </p:txBody>
      </p:sp>
    </p:spTree>
    <p:extLst>
      <p:ext uri="{BB962C8B-B14F-4D97-AF65-F5344CB8AC3E}">
        <p14:creationId xmlns:p14="http://schemas.microsoft.com/office/powerpoint/2010/main" val="22890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370309"/>
          </a:xfrm>
        </p:spPr>
        <p:txBody>
          <a:bodyPr>
            <a:noAutofit/>
          </a:bodyPr>
          <a:lstStyle/>
          <a:p>
            <a:r>
              <a:rPr lang="en-US" sz="2800" dirty="0" smtClean="0"/>
              <a:t>Difference Between RAD and Incremental Model</a:t>
            </a:r>
            <a:endParaRPr lang="en-US"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02516805"/>
              </p:ext>
            </p:extLst>
          </p:nvPr>
        </p:nvGraphicFramePr>
        <p:xfrm>
          <a:off x="539553" y="620690"/>
          <a:ext cx="8064894" cy="5818920"/>
        </p:xfrm>
        <a:graphic>
          <a:graphicData uri="http://schemas.openxmlformats.org/drawingml/2006/table">
            <a:tbl>
              <a:tblPr/>
              <a:tblGrid>
                <a:gridCol w="2688298">
                  <a:extLst>
                    <a:ext uri="{9D8B030D-6E8A-4147-A177-3AD203B41FA5}">
                      <a16:colId xmlns:a16="http://schemas.microsoft.com/office/drawing/2014/main" val="509148857"/>
                    </a:ext>
                  </a:extLst>
                </a:gridCol>
                <a:gridCol w="2688298">
                  <a:extLst>
                    <a:ext uri="{9D8B030D-6E8A-4147-A177-3AD203B41FA5}">
                      <a16:colId xmlns:a16="http://schemas.microsoft.com/office/drawing/2014/main" val="3560089525"/>
                    </a:ext>
                  </a:extLst>
                </a:gridCol>
                <a:gridCol w="2688298">
                  <a:extLst>
                    <a:ext uri="{9D8B030D-6E8A-4147-A177-3AD203B41FA5}">
                      <a16:colId xmlns:a16="http://schemas.microsoft.com/office/drawing/2014/main" val="1675723316"/>
                    </a:ext>
                  </a:extLst>
                </a:gridCol>
              </a:tblGrid>
              <a:tr h="297146">
                <a:tc>
                  <a:txBody>
                    <a:bodyPr/>
                    <a:lstStyle/>
                    <a:p>
                      <a:pPr algn="l" fontAlgn="base"/>
                      <a:r>
                        <a:rPr lang="en-IN" sz="1600" b="0" dirty="0" err="1" smtClean="0">
                          <a:effectLst/>
                        </a:rPr>
                        <a:t>Sr.No</a:t>
                      </a:r>
                      <a:r>
                        <a:rPr lang="en-IN" sz="1600" b="0" dirty="0">
                          <a:effectLst/>
                        </a:rPr>
                        <a:t>.</a:t>
                      </a:r>
                    </a:p>
                  </a:txBody>
                  <a:tcPr marL="47982" marR="47982" marT="23991" marB="23991" anchor="ctr">
                    <a:lnL>
                      <a:noFill/>
                    </a:lnL>
                    <a:lnR>
                      <a:noFill/>
                    </a:lnR>
                    <a:lnT>
                      <a:noFill/>
                    </a:lnT>
                    <a:lnB>
                      <a:noFill/>
                    </a:lnB>
                    <a:solidFill>
                      <a:srgbClr val="FFFFFF"/>
                    </a:solidFill>
                  </a:tcPr>
                </a:tc>
                <a:tc>
                  <a:txBody>
                    <a:bodyPr/>
                    <a:lstStyle/>
                    <a:p>
                      <a:pPr algn="l" fontAlgn="base"/>
                      <a:r>
                        <a:rPr lang="en-IN" sz="1600" b="0">
                          <a:effectLst/>
                        </a:rPr>
                        <a:t>RAD Model</a:t>
                      </a:r>
                    </a:p>
                  </a:txBody>
                  <a:tcPr marL="47982" marR="47982" marT="23991" marB="23991" anchor="ctr">
                    <a:lnL>
                      <a:noFill/>
                    </a:lnL>
                    <a:lnR>
                      <a:noFill/>
                    </a:lnR>
                    <a:lnT>
                      <a:noFill/>
                    </a:lnT>
                    <a:lnB>
                      <a:noFill/>
                    </a:lnB>
                    <a:solidFill>
                      <a:srgbClr val="FFFFFF"/>
                    </a:solidFill>
                  </a:tcPr>
                </a:tc>
                <a:tc>
                  <a:txBody>
                    <a:bodyPr/>
                    <a:lstStyle/>
                    <a:p>
                      <a:pPr algn="l" fontAlgn="base"/>
                      <a:r>
                        <a:rPr lang="en-IN" sz="1600" b="0" dirty="0">
                          <a:effectLst/>
                        </a:rPr>
                        <a:t>Incremental Model</a:t>
                      </a:r>
                    </a:p>
                  </a:txBody>
                  <a:tcPr marL="47982" marR="47982" marT="23991" marB="23991" anchor="ctr">
                    <a:lnL>
                      <a:noFill/>
                    </a:lnL>
                    <a:lnR>
                      <a:noFill/>
                    </a:lnR>
                    <a:lnT>
                      <a:noFill/>
                    </a:lnT>
                    <a:lnB>
                      <a:noFill/>
                    </a:lnB>
                    <a:solidFill>
                      <a:srgbClr val="FFFFFF"/>
                    </a:solidFill>
                  </a:tcPr>
                </a:tc>
                <a:extLst>
                  <a:ext uri="{0D108BD9-81ED-4DB2-BD59-A6C34878D82A}">
                    <a16:rowId xmlns:a16="http://schemas.microsoft.com/office/drawing/2014/main" val="4076284816"/>
                  </a:ext>
                </a:extLst>
              </a:tr>
              <a:tr h="1073584">
                <a:tc>
                  <a:txBody>
                    <a:bodyPr/>
                    <a:lstStyle/>
                    <a:p>
                      <a:pPr algn="l" fontAlgn="base"/>
                      <a:r>
                        <a:rPr lang="en-IN" sz="1200" b="0" dirty="0">
                          <a:effectLst/>
                        </a:rPr>
                        <a:t>1.</a:t>
                      </a:r>
                    </a:p>
                  </a:txBody>
                  <a:tcPr marL="49981" marR="49981" marT="69974" marB="69974" anchor="ctr">
                    <a:lnL>
                      <a:noFill/>
                    </a:lnL>
                    <a:lnR>
                      <a:noFill/>
                    </a:lnR>
                    <a:lnT>
                      <a:noFill/>
                    </a:lnT>
                    <a:lnB>
                      <a:noFill/>
                    </a:lnB>
                    <a:solidFill>
                      <a:srgbClr val="FFFFFF"/>
                    </a:solidFill>
                  </a:tcPr>
                </a:tc>
                <a:tc>
                  <a:txBody>
                    <a:bodyPr/>
                    <a:lstStyle/>
                    <a:p>
                      <a:pPr algn="l" fontAlgn="base"/>
                      <a:r>
                        <a:rPr lang="en-US" sz="1200" b="0" dirty="0">
                          <a:effectLst/>
                        </a:rPr>
                        <a:t>Rad model is a software development model where by the components or functions are developed in parallel as if they were mini projects.</a:t>
                      </a:r>
                    </a:p>
                  </a:txBody>
                  <a:tcPr marL="49981" marR="49981" marT="69974" marB="69974" anchor="ctr">
                    <a:lnL>
                      <a:noFill/>
                    </a:lnL>
                    <a:lnR>
                      <a:noFill/>
                    </a:lnR>
                    <a:lnT>
                      <a:noFill/>
                    </a:lnT>
                    <a:lnB>
                      <a:noFill/>
                    </a:lnB>
                    <a:solidFill>
                      <a:srgbClr val="FFFFFF"/>
                    </a:solidFill>
                  </a:tcPr>
                </a:tc>
                <a:tc>
                  <a:txBody>
                    <a:bodyPr/>
                    <a:lstStyle/>
                    <a:p>
                      <a:pPr algn="l" fontAlgn="base"/>
                      <a:r>
                        <a:rPr lang="en-US" sz="1200" b="0">
                          <a:effectLst/>
                        </a:rPr>
                        <a:t>Incremental Model is a software development model where the product is, analyzed, designed, implemented and tested incrementally until the product is finished.</a:t>
                      </a:r>
                    </a:p>
                  </a:txBody>
                  <a:tcPr marL="49981" marR="49981" marT="69974" marB="69974" anchor="ctr">
                    <a:lnL>
                      <a:noFill/>
                    </a:lnL>
                    <a:lnR>
                      <a:noFill/>
                    </a:lnR>
                    <a:lnT>
                      <a:noFill/>
                    </a:lnT>
                    <a:lnB>
                      <a:noFill/>
                    </a:lnB>
                    <a:solidFill>
                      <a:srgbClr val="FFFFFF"/>
                    </a:solidFill>
                  </a:tcPr>
                </a:tc>
                <a:extLst>
                  <a:ext uri="{0D108BD9-81ED-4DB2-BD59-A6C34878D82A}">
                    <a16:rowId xmlns:a16="http://schemas.microsoft.com/office/drawing/2014/main" val="2290032442"/>
                  </a:ext>
                </a:extLst>
              </a:tr>
              <a:tr h="514934">
                <a:tc>
                  <a:txBody>
                    <a:bodyPr/>
                    <a:lstStyle/>
                    <a:p>
                      <a:pPr algn="l" fontAlgn="base"/>
                      <a:r>
                        <a:rPr lang="en-IN" sz="1200" b="0" dirty="0">
                          <a:effectLst/>
                        </a:rPr>
                        <a:t>2.</a:t>
                      </a:r>
                    </a:p>
                  </a:txBody>
                  <a:tcPr marL="49981" marR="49981" marT="69974" marB="69974" anchor="ctr">
                    <a:lnL>
                      <a:noFill/>
                    </a:lnL>
                    <a:lnR>
                      <a:noFill/>
                    </a:lnR>
                    <a:lnT>
                      <a:noFill/>
                    </a:lnT>
                    <a:lnB>
                      <a:noFill/>
                    </a:lnB>
                    <a:solidFill>
                      <a:srgbClr val="FFFFFF"/>
                    </a:solidFill>
                  </a:tcPr>
                </a:tc>
                <a:tc>
                  <a:txBody>
                    <a:bodyPr/>
                    <a:lstStyle/>
                    <a:p>
                      <a:pPr algn="l" fontAlgn="base"/>
                      <a:r>
                        <a:rPr lang="en-US" sz="1200" b="0">
                          <a:effectLst/>
                        </a:rPr>
                        <a:t>Rad model requirements and early stage planning is not necessary.</a:t>
                      </a:r>
                    </a:p>
                  </a:txBody>
                  <a:tcPr marL="49981" marR="49981" marT="69974" marB="69974" anchor="ctr">
                    <a:lnL>
                      <a:noFill/>
                    </a:lnL>
                    <a:lnR>
                      <a:noFill/>
                    </a:lnR>
                    <a:lnT>
                      <a:noFill/>
                    </a:lnT>
                    <a:lnB>
                      <a:noFill/>
                    </a:lnB>
                    <a:solidFill>
                      <a:srgbClr val="FFFFFF"/>
                    </a:solidFill>
                  </a:tcPr>
                </a:tc>
                <a:tc>
                  <a:txBody>
                    <a:bodyPr/>
                    <a:lstStyle/>
                    <a:p>
                      <a:pPr algn="l" fontAlgn="base"/>
                      <a:r>
                        <a:rPr lang="en-US" sz="1200" b="0">
                          <a:effectLst/>
                        </a:rPr>
                        <a:t>In incremental model requirements and early stage planning is necessary.</a:t>
                      </a:r>
                    </a:p>
                  </a:txBody>
                  <a:tcPr marL="49981" marR="49981" marT="69974" marB="69974" anchor="ctr">
                    <a:lnL>
                      <a:noFill/>
                    </a:lnL>
                    <a:lnR>
                      <a:noFill/>
                    </a:lnR>
                    <a:lnT>
                      <a:noFill/>
                    </a:lnT>
                    <a:lnB>
                      <a:noFill/>
                    </a:lnB>
                    <a:solidFill>
                      <a:srgbClr val="FFFFFF"/>
                    </a:solidFill>
                  </a:tcPr>
                </a:tc>
                <a:extLst>
                  <a:ext uri="{0D108BD9-81ED-4DB2-BD59-A6C34878D82A}">
                    <a16:rowId xmlns:a16="http://schemas.microsoft.com/office/drawing/2014/main" val="4263920115"/>
                  </a:ext>
                </a:extLst>
              </a:tr>
              <a:tr h="514934">
                <a:tc>
                  <a:txBody>
                    <a:bodyPr/>
                    <a:lstStyle/>
                    <a:p>
                      <a:pPr algn="l" fontAlgn="base"/>
                      <a:r>
                        <a:rPr lang="en-IN" sz="1200" b="0">
                          <a:effectLst/>
                        </a:rPr>
                        <a:t>3.</a:t>
                      </a:r>
                    </a:p>
                  </a:txBody>
                  <a:tcPr marL="49981" marR="49981" marT="69974" marB="69974" anchor="ctr">
                    <a:lnL>
                      <a:noFill/>
                    </a:lnL>
                    <a:lnR>
                      <a:noFill/>
                    </a:lnR>
                    <a:lnT>
                      <a:noFill/>
                    </a:lnT>
                    <a:lnB>
                      <a:noFill/>
                    </a:lnB>
                    <a:solidFill>
                      <a:srgbClr val="FFFFFF"/>
                    </a:solidFill>
                  </a:tcPr>
                </a:tc>
                <a:tc>
                  <a:txBody>
                    <a:bodyPr/>
                    <a:lstStyle/>
                    <a:p>
                      <a:pPr algn="l" fontAlgn="base"/>
                      <a:r>
                        <a:rPr lang="en-US" sz="1200" b="0">
                          <a:effectLst/>
                        </a:rPr>
                        <a:t>RAD model is used between large and small project.</a:t>
                      </a:r>
                    </a:p>
                  </a:txBody>
                  <a:tcPr marL="49981" marR="49981" marT="69974" marB="69974" anchor="ctr">
                    <a:lnL>
                      <a:noFill/>
                    </a:lnL>
                    <a:lnR>
                      <a:noFill/>
                    </a:lnR>
                    <a:lnT>
                      <a:noFill/>
                    </a:lnT>
                    <a:lnB>
                      <a:noFill/>
                    </a:lnB>
                    <a:solidFill>
                      <a:srgbClr val="FFFFFF"/>
                    </a:solidFill>
                  </a:tcPr>
                </a:tc>
                <a:tc>
                  <a:txBody>
                    <a:bodyPr/>
                    <a:lstStyle/>
                    <a:p>
                      <a:pPr algn="l" fontAlgn="base"/>
                      <a:r>
                        <a:rPr lang="en-IN" sz="1200" b="0">
                          <a:effectLst/>
                        </a:rPr>
                        <a:t>Incremental model can’t handle large project.</a:t>
                      </a:r>
                    </a:p>
                  </a:txBody>
                  <a:tcPr marL="49981" marR="49981" marT="69974" marB="69974" anchor="ctr">
                    <a:lnL>
                      <a:noFill/>
                    </a:lnL>
                    <a:lnR>
                      <a:noFill/>
                    </a:lnR>
                    <a:lnT>
                      <a:noFill/>
                    </a:lnT>
                    <a:lnB>
                      <a:noFill/>
                    </a:lnB>
                    <a:solidFill>
                      <a:srgbClr val="FFFFFF"/>
                    </a:solidFill>
                  </a:tcPr>
                </a:tc>
                <a:extLst>
                  <a:ext uri="{0D108BD9-81ED-4DB2-BD59-A6C34878D82A}">
                    <a16:rowId xmlns:a16="http://schemas.microsoft.com/office/drawing/2014/main" val="1948229088"/>
                  </a:ext>
                </a:extLst>
              </a:tr>
              <a:tr h="514934">
                <a:tc>
                  <a:txBody>
                    <a:bodyPr/>
                    <a:lstStyle/>
                    <a:p>
                      <a:pPr algn="l" fontAlgn="base"/>
                      <a:r>
                        <a:rPr lang="en-IN" sz="1200" b="0">
                          <a:effectLst/>
                        </a:rPr>
                        <a:t>4.</a:t>
                      </a:r>
                    </a:p>
                  </a:txBody>
                  <a:tcPr marL="49981" marR="49981" marT="69974" marB="69974" anchor="ctr">
                    <a:lnL>
                      <a:noFill/>
                    </a:lnL>
                    <a:lnR>
                      <a:noFill/>
                    </a:lnR>
                    <a:lnT>
                      <a:noFill/>
                    </a:lnT>
                    <a:lnB>
                      <a:noFill/>
                    </a:lnB>
                    <a:solidFill>
                      <a:srgbClr val="FFFFFF"/>
                    </a:solidFill>
                  </a:tcPr>
                </a:tc>
                <a:tc>
                  <a:txBody>
                    <a:bodyPr/>
                    <a:lstStyle/>
                    <a:p>
                      <a:pPr algn="l" fontAlgn="base"/>
                      <a:r>
                        <a:rPr lang="en-US" sz="1200" b="0" dirty="0">
                          <a:effectLst/>
                        </a:rPr>
                        <a:t>There is low amount risk in RAD model.</a:t>
                      </a:r>
                    </a:p>
                  </a:txBody>
                  <a:tcPr marL="49981" marR="49981" marT="69974" marB="69974" anchor="ctr">
                    <a:lnL>
                      <a:noFill/>
                    </a:lnL>
                    <a:lnR>
                      <a:noFill/>
                    </a:lnR>
                    <a:lnT>
                      <a:noFill/>
                    </a:lnT>
                    <a:lnB>
                      <a:noFill/>
                    </a:lnB>
                    <a:solidFill>
                      <a:srgbClr val="FFFFFF"/>
                    </a:solidFill>
                  </a:tcPr>
                </a:tc>
                <a:tc>
                  <a:txBody>
                    <a:bodyPr/>
                    <a:lstStyle/>
                    <a:p>
                      <a:pPr algn="l" fontAlgn="base"/>
                      <a:r>
                        <a:rPr lang="en-US" sz="1200" b="0">
                          <a:effectLst/>
                        </a:rPr>
                        <a:t>There is also low amount risk in incremental model.</a:t>
                      </a:r>
                    </a:p>
                  </a:txBody>
                  <a:tcPr marL="49981" marR="49981" marT="69974" marB="69974" anchor="ctr">
                    <a:lnL>
                      <a:noFill/>
                    </a:lnL>
                    <a:lnR>
                      <a:noFill/>
                    </a:lnR>
                    <a:lnT>
                      <a:noFill/>
                    </a:lnT>
                    <a:lnB>
                      <a:noFill/>
                    </a:lnB>
                    <a:solidFill>
                      <a:srgbClr val="FFFFFF"/>
                    </a:solidFill>
                  </a:tcPr>
                </a:tc>
                <a:extLst>
                  <a:ext uri="{0D108BD9-81ED-4DB2-BD59-A6C34878D82A}">
                    <a16:rowId xmlns:a16="http://schemas.microsoft.com/office/drawing/2014/main" val="3790869283"/>
                  </a:ext>
                </a:extLst>
              </a:tr>
              <a:tr h="514934">
                <a:tc>
                  <a:txBody>
                    <a:bodyPr/>
                    <a:lstStyle/>
                    <a:p>
                      <a:pPr algn="l" fontAlgn="base"/>
                      <a:r>
                        <a:rPr lang="en-IN" sz="1200" b="0">
                          <a:effectLst/>
                        </a:rPr>
                        <a:t>5.</a:t>
                      </a:r>
                    </a:p>
                  </a:txBody>
                  <a:tcPr marL="49981" marR="49981" marT="69974" marB="69974" anchor="ctr">
                    <a:lnL>
                      <a:noFill/>
                    </a:lnL>
                    <a:lnR>
                      <a:noFill/>
                    </a:lnR>
                    <a:lnT>
                      <a:noFill/>
                    </a:lnT>
                    <a:lnB>
                      <a:noFill/>
                    </a:lnB>
                    <a:solidFill>
                      <a:srgbClr val="FFFFFF"/>
                    </a:solidFill>
                  </a:tcPr>
                </a:tc>
                <a:tc>
                  <a:txBody>
                    <a:bodyPr/>
                    <a:lstStyle/>
                    <a:p>
                      <a:pPr algn="l" fontAlgn="base"/>
                      <a:r>
                        <a:rPr lang="en-US" sz="1200" b="0">
                          <a:effectLst/>
                        </a:rPr>
                        <a:t>In RAD model small team size is required.</a:t>
                      </a:r>
                    </a:p>
                  </a:txBody>
                  <a:tcPr marL="49981" marR="49981" marT="69974" marB="69974" anchor="ctr">
                    <a:lnL>
                      <a:noFill/>
                    </a:lnL>
                    <a:lnR>
                      <a:noFill/>
                    </a:lnR>
                    <a:lnT>
                      <a:noFill/>
                    </a:lnT>
                    <a:lnB>
                      <a:noFill/>
                    </a:lnB>
                    <a:solidFill>
                      <a:srgbClr val="FFFFFF"/>
                    </a:solidFill>
                  </a:tcPr>
                </a:tc>
                <a:tc>
                  <a:txBody>
                    <a:bodyPr/>
                    <a:lstStyle/>
                    <a:p>
                      <a:pPr algn="l" fontAlgn="base"/>
                      <a:r>
                        <a:rPr lang="en-US" sz="1200" b="0">
                          <a:effectLst/>
                        </a:rPr>
                        <a:t>In incremental model large team is not required.</a:t>
                      </a:r>
                    </a:p>
                  </a:txBody>
                  <a:tcPr marL="49981" marR="49981" marT="69974" marB="69974" anchor="ctr">
                    <a:lnL>
                      <a:noFill/>
                    </a:lnL>
                    <a:lnR>
                      <a:noFill/>
                    </a:lnR>
                    <a:lnT>
                      <a:noFill/>
                    </a:lnT>
                    <a:lnB>
                      <a:noFill/>
                    </a:lnB>
                    <a:solidFill>
                      <a:srgbClr val="FFFFFF"/>
                    </a:solidFill>
                  </a:tcPr>
                </a:tc>
                <a:extLst>
                  <a:ext uri="{0D108BD9-81ED-4DB2-BD59-A6C34878D82A}">
                    <a16:rowId xmlns:a16="http://schemas.microsoft.com/office/drawing/2014/main" val="3310525800"/>
                  </a:ext>
                </a:extLst>
              </a:tr>
              <a:tr h="514934">
                <a:tc>
                  <a:txBody>
                    <a:bodyPr/>
                    <a:lstStyle/>
                    <a:p>
                      <a:pPr algn="l" fontAlgn="base"/>
                      <a:r>
                        <a:rPr lang="en-IN" sz="1200" b="0">
                          <a:effectLst/>
                        </a:rPr>
                        <a:t>6.</a:t>
                      </a:r>
                    </a:p>
                  </a:txBody>
                  <a:tcPr marL="49981" marR="49981" marT="69974" marB="69974" anchor="ctr">
                    <a:lnL>
                      <a:noFill/>
                    </a:lnL>
                    <a:lnR>
                      <a:noFill/>
                    </a:lnR>
                    <a:lnT>
                      <a:noFill/>
                    </a:lnT>
                    <a:lnB>
                      <a:noFill/>
                    </a:lnB>
                    <a:solidFill>
                      <a:srgbClr val="FFFFFF"/>
                    </a:solidFill>
                  </a:tcPr>
                </a:tc>
                <a:tc>
                  <a:txBody>
                    <a:bodyPr/>
                    <a:lstStyle/>
                    <a:p>
                      <a:pPr algn="l" fontAlgn="base"/>
                      <a:r>
                        <a:rPr lang="en-US" sz="1200" b="0">
                          <a:effectLst/>
                        </a:rPr>
                        <a:t>Flexibility to change in rad model is Easy.</a:t>
                      </a:r>
                    </a:p>
                  </a:txBody>
                  <a:tcPr marL="49981" marR="49981" marT="69974" marB="69974" anchor="ctr">
                    <a:lnL>
                      <a:noFill/>
                    </a:lnL>
                    <a:lnR>
                      <a:noFill/>
                    </a:lnR>
                    <a:lnT>
                      <a:noFill/>
                    </a:lnT>
                    <a:lnB>
                      <a:noFill/>
                    </a:lnB>
                    <a:solidFill>
                      <a:srgbClr val="FFFFFF"/>
                    </a:solidFill>
                  </a:tcPr>
                </a:tc>
                <a:tc>
                  <a:txBody>
                    <a:bodyPr/>
                    <a:lstStyle/>
                    <a:p>
                      <a:pPr algn="l" fontAlgn="base"/>
                      <a:r>
                        <a:rPr lang="en-US" sz="1200" b="0">
                          <a:effectLst/>
                        </a:rPr>
                        <a:t>Flexibility to change in incremental model is Easy.</a:t>
                      </a:r>
                    </a:p>
                  </a:txBody>
                  <a:tcPr marL="49981" marR="49981" marT="69974" marB="69974" anchor="ctr">
                    <a:lnL>
                      <a:noFill/>
                    </a:lnL>
                    <a:lnR>
                      <a:noFill/>
                    </a:lnR>
                    <a:lnT>
                      <a:noFill/>
                    </a:lnT>
                    <a:lnB>
                      <a:noFill/>
                    </a:lnB>
                    <a:solidFill>
                      <a:srgbClr val="FFFFFF"/>
                    </a:solidFill>
                  </a:tcPr>
                </a:tc>
                <a:extLst>
                  <a:ext uri="{0D108BD9-81ED-4DB2-BD59-A6C34878D82A}">
                    <a16:rowId xmlns:a16="http://schemas.microsoft.com/office/drawing/2014/main" val="211759839"/>
                  </a:ext>
                </a:extLst>
              </a:tr>
              <a:tr h="514934">
                <a:tc>
                  <a:txBody>
                    <a:bodyPr/>
                    <a:lstStyle/>
                    <a:p>
                      <a:pPr algn="l" fontAlgn="base"/>
                      <a:r>
                        <a:rPr lang="en-IN" sz="1200" b="0">
                          <a:effectLst/>
                        </a:rPr>
                        <a:t>7.</a:t>
                      </a:r>
                    </a:p>
                  </a:txBody>
                  <a:tcPr marL="49981" marR="49981" marT="69974" marB="69974" anchor="ctr">
                    <a:lnL>
                      <a:noFill/>
                    </a:lnL>
                    <a:lnR>
                      <a:noFill/>
                    </a:lnR>
                    <a:lnT>
                      <a:noFill/>
                    </a:lnT>
                    <a:lnB>
                      <a:noFill/>
                    </a:lnB>
                    <a:solidFill>
                      <a:srgbClr val="FFFFFF"/>
                    </a:solidFill>
                  </a:tcPr>
                </a:tc>
                <a:tc>
                  <a:txBody>
                    <a:bodyPr/>
                    <a:lstStyle/>
                    <a:p>
                      <a:pPr algn="l" fontAlgn="base"/>
                      <a:r>
                        <a:rPr lang="en-US" sz="1200" b="0">
                          <a:effectLst/>
                        </a:rPr>
                        <a:t>In rad model overlapping of phases is possible.</a:t>
                      </a:r>
                    </a:p>
                  </a:txBody>
                  <a:tcPr marL="49981" marR="49981" marT="69974" marB="69974" anchor="ctr">
                    <a:lnL>
                      <a:noFill/>
                    </a:lnL>
                    <a:lnR>
                      <a:noFill/>
                    </a:lnR>
                    <a:lnT>
                      <a:noFill/>
                    </a:lnT>
                    <a:lnB>
                      <a:noFill/>
                    </a:lnB>
                    <a:solidFill>
                      <a:srgbClr val="FFFFFF"/>
                    </a:solidFill>
                  </a:tcPr>
                </a:tc>
                <a:tc>
                  <a:txBody>
                    <a:bodyPr/>
                    <a:lstStyle/>
                    <a:p>
                      <a:pPr algn="l" fontAlgn="base"/>
                      <a:r>
                        <a:rPr lang="en-US" sz="1200" b="0">
                          <a:effectLst/>
                        </a:rPr>
                        <a:t>In incremental model overlapping of phases is possible.</a:t>
                      </a:r>
                    </a:p>
                  </a:txBody>
                  <a:tcPr marL="49981" marR="49981" marT="69974" marB="69974" anchor="ctr">
                    <a:lnL>
                      <a:noFill/>
                    </a:lnL>
                    <a:lnR>
                      <a:noFill/>
                    </a:lnR>
                    <a:lnT>
                      <a:noFill/>
                    </a:lnT>
                    <a:lnB>
                      <a:noFill/>
                    </a:lnB>
                    <a:solidFill>
                      <a:srgbClr val="FFFFFF"/>
                    </a:solidFill>
                  </a:tcPr>
                </a:tc>
                <a:extLst>
                  <a:ext uri="{0D108BD9-81ED-4DB2-BD59-A6C34878D82A}">
                    <a16:rowId xmlns:a16="http://schemas.microsoft.com/office/drawing/2014/main" val="1760011205"/>
                  </a:ext>
                </a:extLst>
              </a:tr>
              <a:tr h="514934">
                <a:tc>
                  <a:txBody>
                    <a:bodyPr/>
                    <a:lstStyle/>
                    <a:p>
                      <a:pPr algn="l" fontAlgn="base"/>
                      <a:r>
                        <a:rPr lang="en-IN" sz="1200" b="0">
                          <a:effectLst/>
                        </a:rPr>
                        <a:t>8.</a:t>
                      </a:r>
                    </a:p>
                  </a:txBody>
                  <a:tcPr marL="49981" marR="49981" marT="69974" marB="69974" anchor="ctr">
                    <a:lnL>
                      <a:noFill/>
                    </a:lnL>
                    <a:lnR>
                      <a:noFill/>
                    </a:lnR>
                    <a:lnT>
                      <a:noFill/>
                    </a:lnT>
                    <a:lnB>
                      <a:noFill/>
                    </a:lnB>
                    <a:solidFill>
                      <a:srgbClr val="FFFFFF"/>
                    </a:solidFill>
                  </a:tcPr>
                </a:tc>
                <a:tc>
                  <a:txBody>
                    <a:bodyPr/>
                    <a:lstStyle/>
                    <a:p>
                      <a:pPr algn="l" fontAlgn="base"/>
                      <a:r>
                        <a:rPr lang="en-US" sz="1200" b="0">
                          <a:effectLst/>
                        </a:rPr>
                        <a:t>Testing is done in rad model after completion of coding.</a:t>
                      </a:r>
                    </a:p>
                  </a:txBody>
                  <a:tcPr marL="49981" marR="49981" marT="69974" marB="69974" anchor="ctr">
                    <a:lnL>
                      <a:noFill/>
                    </a:lnL>
                    <a:lnR>
                      <a:noFill/>
                    </a:lnR>
                    <a:lnT>
                      <a:noFill/>
                    </a:lnT>
                    <a:lnB>
                      <a:noFill/>
                    </a:lnB>
                    <a:solidFill>
                      <a:srgbClr val="FFFFFF"/>
                    </a:solidFill>
                  </a:tcPr>
                </a:tc>
                <a:tc>
                  <a:txBody>
                    <a:bodyPr/>
                    <a:lstStyle/>
                    <a:p>
                      <a:pPr algn="l" fontAlgn="base"/>
                      <a:r>
                        <a:rPr lang="en-US" sz="1200" b="0">
                          <a:effectLst/>
                        </a:rPr>
                        <a:t>Testing is done in incremental model after every iteration of phase.</a:t>
                      </a:r>
                    </a:p>
                  </a:txBody>
                  <a:tcPr marL="49981" marR="49981" marT="69974" marB="69974" anchor="ctr">
                    <a:lnL>
                      <a:noFill/>
                    </a:lnL>
                    <a:lnR>
                      <a:noFill/>
                    </a:lnR>
                    <a:lnT>
                      <a:noFill/>
                    </a:lnT>
                    <a:lnB>
                      <a:noFill/>
                    </a:lnB>
                    <a:solidFill>
                      <a:srgbClr val="FFFFFF"/>
                    </a:solidFill>
                  </a:tcPr>
                </a:tc>
                <a:extLst>
                  <a:ext uri="{0D108BD9-81ED-4DB2-BD59-A6C34878D82A}">
                    <a16:rowId xmlns:a16="http://schemas.microsoft.com/office/drawing/2014/main" val="3539434407"/>
                  </a:ext>
                </a:extLst>
              </a:tr>
              <a:tr h="514934">
                <a:tc>
                  <a:txBody>
                    <a:bodyPr/>
                    <a:lstStyle/>
                    <a:p>
                      <a:pPr algn="l" fontAlgn="base"/>
                      <a:r>
                        <a:rPr lang="en-IN" sz="1200" b="0">
                          <a:effectLst/>
                        </a:rPr>
                        <a:t>9.</a:t>
                      </a:r>
                    </a:p>
                  </a:txBody>
                  <a:tcPr marL="49981" marR="49981" marT="69974" marB="69974" anchor="ctr">
                    <a:lnL>
                      <a:noFill/>
                    </a:lnL>
                    <a:lnR>
                      <a:noFill/>
                    </a:lnR>
                    <a:lnT>
                      <a:noFill/>
                    </a:lnT>
                    <a:lnB>
                      <a:noFill/>
                    </a:lnB>
                    <a:solidFill>
                      <a:srgbClr val="FFFFFF"/>
                    </a:solidFill>
                  </a:tcPr>
                </a:tc>
                <a:tc>
                  <a:txBody>
                    <a:bodyPr/>
                    <a:lstStyle/>
                    <a:p>
                      <a:pPr algn="l" fontAlgn="base"/>
                      <a:r>
                        <a:rPr lang="en-US" sz="1200" b="0">
                          <a:effectLst/>
                        </a:rPr>
                        <a:t>Returning to previous stage/phase in rad model is possible.</a:t>
                      </a:r>
                    </a:p>
                  </a:txBody>
                  <a:tcPr marL="49981" marR="49981" marT="69974" marB="69974" anchor="ctr">
                    <a:lnL>
                      <a:noFill/>
                    </a:lnL>
                    <a:lnR>
                      <a:noFill/>
                    </a:lnR>
                    <a:lnT>
                      <a:noFill/>
                    </a:lnT>
                    <a:lnB>
                      <a:noFill/>
                    </a:lnB>
                    <a:solidFill>
                      <a:srgbClr val="FFFFFF"/>
                    </a:solidFill>
                  </a:tcPr>
                </a:tc>
                <a:tc>
                  <a:txBody>
                    <a:bodyPr/>
                    <a:lstStyle/>
                    <a:p>
                      <a:pPr algn="l" fontAlgn="base"/>
                      <a:r>
                        <a:rPr lang="en-US" sz="1200" b="0">
                          <a:effectLst/>
                        </a:rPr>
                        <a:t>Returning to previous stage/phase in incremental model is possible.</a:t>
                      </a:r>
                    </a:p>
                  </a:txBody>
                  <a:tcPr marL="49981" marR="49981" marT="69974" marB="69974" anchor="ctr">
                    <a:lnL>
                      <a:noFill/>
                    </a:lnL>
                    <a:lnR>
                      <a:noFill/>
                    </a:lnR>
                    <a:lnT>
                      <a:noFill/>
                    </a:lnT>
                    <a:lnB>
                      <a:noFill/>
                    </a:lnB>
                    <a:solidFill>
                      <a:srgbClr val="FFFFFF"/>
                    </a:solidFill>
                  </a:tcPr>
                </a:tc>
                <a:extLst>
                  <a:ext uri="{0D108BD9-81ED-4DB2-BD59-A6C34878D82A}">
                    <a16:rowId xmlns:a16="http://schemas.microsoft.com/office/drawing/2014/main" val="3316924182"/>
                  </a:ext>
                </a:extLst>
              </a:tr>
              <a:tr h="328718">
                <a:tc>
                  <a:txBody>
                    <a:bodyPr/>
                    <a:lstStyle/>
                    <a:p>
                      <a:pPr algn="l" fontAlgn="base"/>
                      <a:r>
                        <a:rPr lang="en-IN" sz="1200" b="0">
                          <a:effectLst/>
                        </a:rPr>
                        <a:t>10.</a:t>
                      </a:r>
                    </a:p>
                  </a:txBody>
                  <a:tcPr marL="49981" marR="49981" marT="69974" marB="69974" anchor="ctr">
                    <a:lnL>
                      <a:noFill/>
                    </a:lnL>
                    <a:lnR>
                      <a:noFill/>
                    </a:lnR>
                    <a:lnT>
                      <a:noFill/>
                    </a:lnT>
                    <a:lnB>
                      <a:noFill/>
                    </a:lnB>
                    <a:solidFill>
                      <a:srgbClr val="FFFFFF"/>
                    </a:solidFill>
                  </a:tcPr>
                </a:tc>
                <a:tc>
                  <a:txBody>
                    <a:bodyPr/>
                    <a:lstStyle/>
                    <a:p>
                      <a:pPr algn="l" fontAlgn="base"/>
                      <a:r>
                        <a:rPr lang="en-US" sz="1200" b="0">
                          <a:effectLst/>
                        </a:rPr>
                        <a:t>Cost of rad model is also Low.</a:t>
                      </a:r>
                    </a:p>
                  </a:txBody>
                  <a:tcPr marL="49981" marR="49981" marT="69974" marB="69974" anchor="ctr">
                    <a:lnL>
                      <a:noFill/>
                    </a:lnL>
                    <a:lnR>
                      <a:noFill/>
                    </a:lnR>
                    <a:lnT>
                      <a:noFill/>
                    </a:lnT>
                    <a:lnB>
                      <a:noFill/>
                    </a:lnB>
                    <a:solidFill>
                      <a:srgbClr val="FFFFFF"/>
                    </a:solidFill>
                  </a:tcPr>
                </a:tc>
                <a:tc>
                  <a:txBody>
                    <a:bodyPr/>
                    <a:lstStyle/>
                    <a:p>
                      <a:pPr algn="l" fontAlgn="base"/>
                      <a:r>
                        <a:rPr lang="en-US" sz="1200" b="0" dirty="0">
                          <a:effectLst/>
                        </a:rPr>
                        <a:t>Cost of incremental model is also Low.</a:t>
                      </a:r>
                    </a:p>
                  </a:txBody>
                  <a:tcPr marL="49981" marR="49981" marT="69974" marB="69974" anchor="ctr">
                    <a:lnL>
                      <a:noFill/>
                    </a:lnL>
                    <a:lnR>
                      <a:noFill/>
                    </a:lnR>
                    <a:lnT>
                      <a:noFill/>
                    </a:lnT>
                    <a:lnB>
                      <a:noFill/>
                    </a:lnB>
                    <a:solidFill>
                      <a:srgbClr val="FFFFFF"/>
                    </a:solidFill>
                  </a:tcPr>
                </a:tc>
                <a:extLst>
                  <a:ext uri="{0D108BD9-81ED-4DB2-BD59-A6C34878D82A}">
                    <a16:rowId xmlns:a16="http://schemas.microsoft.com/office/drawing/2014/main" val="3635442008"/>
                  </a:ext>
                </a:extLst>
              </a:tr>
            </a:tbl>
          </a:graphicData>
        </a:graphic>
      </p:graphicFrame>
    </p:spTree>
    <p:extLst>
      <p:ext uri="{BB962C8B-B14F-4D97-AF65-F5344CB8AC3E}">
        <p14:creationId xmlns:p14="http://schemas.microsoft.com/office/powerpoint/2010/main" val="145795407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Evolutionary Process Models</a:t>
            </a:r>
          </a:p>
        </p:txBody>
      </p:sp>
      <p:sp>
        <p:nvSpPr>
          <p:cNvPr id="3" name="Content Placeholder 2"/>
          <p:cNvSpPr>
            <a:spLocks noGrp="1"/>
          </p:cNvSpPr>
          <p:nvPr>
            <p:ph idx="1"/>
          </p:nvPr>
        </p:nvSpPr>
        <p:spPr/>
        <p:txBody>
          <a:bodyPr/>
          <a:lstStyle/>
          <a:p>
            <a:r>
              <a:rPr lang="en-US" dirty="0"/>
              <a:t>When a set of </a:t>
            </a:r>
            <a:r>
              <a:rPr lang="en-US" b="1" dirty="0">
                <a:solidFill>
                  <a:srgbClr val="C00000"/>
                </a:solidFill>
              </a:rPr>
              <a:t>core product </a:t>
            </a:r>
            <a:r>
              <a:rPr lang="en-US" dirty="0"/>
              <a:t>or system requirements is </a:t>
            </a:r>
            <a:r>
              <a:rPr lang="en-US" b="1" dirty="0">
                <a:solidFill>
                  <a:srgbClr val="C00000"/>
                </a:solidFill>
              </a:rPr>
              <a:t>well understood</a:t>
            </a:r>
            <a:r>
              <a:rPr lang="en-US" dirty="0"/>
              <a:t> but the </a:t>
            </a:r>
            <a:r>
              <a:rPr lang="en-US" b="1" dirty="0">
                <a:solidFill>
                  <a:srgbClr val="C00000"/>
                </a:solidFill>
              </a:rPr>
              <a:t>details of product </a:t>
            </a:r>
            <a:r>
              <a:rPr lang="en-US" dirty="0"/>
              <a:t>or system extensions have </a:t>
            </a:r>
            <a:r>
              <a:rPr lang="en-US" b="1" dirty="0">
                <a:solidFill>
                  <a:srgbClr val="C00000"/>
                </a:solidFill>
              </a:rPr>
              <a:t>yet to be defined</a:t>
            </a:r>
            <a:r>
              <a:rPr lang="en-US" dirty="0"/>
              <a:t>.</a:t>
            </a:r>
          </a:p>
          <a:p>
            <a:r>
              <a:rPr lang="en-US" dirty="0"/>
              <a:t>In this situation there is </a:t>
            </a:r>
            <a:r>
              <a:rPr lang="en-US" b="1" dirty="0"/>
              <a:t>a need of process model </a:t>
            </a:r>
            <a:r>
              <a:rPr lang="en-US" dirty="0"/>
              <a:t>which specially designed to accommodate </a:t>
            </a:r>
            <a:r>
              <a:rPr lang="en-US" b="1" dirty="0">
                <a:solidFill>
                  <a:srgbClr val="C00000"/>
                </a:solidFill>
              </a:rPr>
              <a:t>product</a:t>
            </a:r>
            <a:r>
              <a:rPr lang="en-US" dirty="0">
                <a:solidFill>
                  <a:srgbClr val="C00000"/>
                </a:solidFill>
              </a:rPr>
              <a:t> </a:t>
            </a:r>
            <a:r>
              <a:rPr lang="en-US" dirty="0"/>
              <a:t>that </a:t>
            </a:r>
            <a:r>
              <a:rPr lang="en-US" b="1" dirty="0">
                <a:solidFill>
                  <a:srgbClr val="C00000"/>
                </a:solidFill>
              </a:rPr>
              <a:t>evolve with time</a:t>
            </a:r>
            <a:r>
              <a:rPr lang="en-US" dirty="0"/>
              <a:t>.</a:t>
            </a:r>
          </a:p>
          <a:p>
            <a:r>
              <a:rPr lang="en-US" b="1" dirty="0">
                <a:solidFill>
                  <a:srgbClr val="C00000"/>
                </a:solidFill>
              </a:rPr>
              <a:t>Evolutionary Process Models </a:t>
            </a:r>
            <a:r>
              <a:rPr lang="en-US" dirty="0"/>
              <a:t>are specially meant for that which produce an increasingly more complete version of the software with each iteration.</a:t>
            </a:r>
          </a:p>
          <a:p>
            <a:r>
              <a:rPr lang="en-US" dirty="0"/>
              <a:t>Evolutionary Models are </a:t>
            </a:r>
            <a:r>
              <a:rPr lang="en-US" b="1" dirty="0">
                <a:solidFill>
                  <a:srgbClr val="C00000"/>
                </a:solidFill>
              </a:rPr>
              <a:t>iterative</a:t>
            </a:r>
            <a:r>
              <a:rPr lang="en-US" dirty="0"/>
              <a:t>. </a:t>
            </a:r>
          </a:p>
          <a:p>
            <a:r>
              <a:rPr lang="en-US" dirty="0"/>
              <a:t>Evolutionary models are</a:t>
            </a:r>
          </a:p>
          <a:p>
            <a:pPr lvl="1"/>
            <a:r>
              <a:rPr lang="en-US" b="1" dirty="0"/>
              <a:t>Prototyping Model</a:t>
            </a:r>
          </a:p>
          <a:p>
            <a:pPr lvl="1"/>
            <a:r>
              <a:rPr lang="en-US" b="1" dirty="0"/>
              <a:t>Spiral Model</a:t>
            </a:r>
          </a:p>
          <a:p>
            <a:pPr lvl="1"/>
            <a:r>
              <a:rPr lang="en-US" b="1" dirty="0"/>
              <a:t>Concurrent Development Model</a:t>
            </a:r>
          </a:p>
          <a:p>
            <a:endParaRPr lang="en-US" dirty="0"/>
          </a:p>
        </p:txBody>
      </p:sp>
    </p:spTree>
    <p:extLst>
      <p:ext uri="{BB962C8B-B14F-4D97-AF65-F5344CB8AC3E}">
        <p14:creationId xmlns:p14="http://schemas.microsoft.com/office/powerpoint/2010/main" val="285094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Prototyping model</a:t>
            </a:r>
          </a:p>
        </p:txBody>
      </p:sp>
      <p:sp>
        <p:nvSpPr>
          <p:cNvPr id="3" name="Content Placeholder 2"/>
          <p:cNvSpPr>
            <a:spLocks noGrp="1"/>
          </p:cNvSpPr>
          <p:nvPr>
            <p:ph idx="1"/>
          </p:nvPr>
        </p:nvSpPr>
        <p:spPr/>
        <p:txBody>
          <a:bodyPr/>
          <a:lstStyle/>
          <a:p>
            <a:r>
              <a:rPr lang="en-US" dirty="0"/>
              <a:t>Prototyping model is appropriate when</a:t>
            </a:r>
          </a:p>
          <a:p>
            <a:pPr lvl="1"/>
            <a:r>
              <a:rPr lang="en-US" b="1" dirty="0">
                <a:solidFill>
                  <a:srgbClr val="C00000"/>
                </a:solidFill>
              </a:rPr>
              <a:t>Customers have </a:t>
            </a:r>
            <a:r>
              <a:rPr lang="en-US" dirty="0"/>
              <a:t>general </a:t>
            </a:r>
            <a:r>
              <a:rPr lang="en-US" b="1" dirty="0">
                <a:solidFill>
                  <a:srgbClr val="C00000"/>
                </a:solidFill>
              </a:rPr>
              <a:t>objectives of software</a:t>
            </a:r>
            <a:r>
              <a:rPr lang="en-US" dirty="0"/>
              <a:t> but </a:t>
            </a:r>
            <a:r>
              <a:rPr lang="en-US" b="1" dirty="0">
                <a:solidFill>
                  <a:srgbClr val="C00000"/>
                </a:solidFill>
              </a:rPr>
              <a:t>do not have detailed requirements</a:t>
            </a:r>
            <a:r>
              <a:rPr lang="en-US" dirty="0"/>
              <a:t> for functions &amp; features.</a:t>
            </a:r>
          </a:p>
          <a:p>
            <a:pPr lvl="1"/>
            <a:r>
              <a:rPr lang="en-US" b="1" dirty="0">
                <a:solidFill>
                  <a:srgbClr val="C00000"/>
                </a:solidFill>
              </a:rPr>
              <a:t>Developers</a:t>
            </a:r>
            <a:r>
              <a:rPr lang="en-US" dirty="0">
                <a:solidFill>
                  <a:srgbClr val="C00000"/>
                </a:solidFill>
              </a:rPr>
              <a:t> </a:t>
            </a:r>
            <a:r>
              <a:rPr lang="en-US" dirty="0"/>
              <a:t>are </a:t>
            </a:r>
            <a:r>
              <a:rPr lang="en-US" b="1" dirty="0">
                <a:solidFill>
                  <a:srgbClr val="C00000"/>
                </a:solidFill>
              </a:rPr>
              <a:t>not sure </a:t>
            </a:r>
            <a:r>
              <a:rPr lang="en-US" dirty="0"/>
              <a:t>about </a:t>
            </a:r>
            <a:r>
              <a:rPr lang="en-US" b="1" dirty="0"/>
              <a:t>efficiency of an algorithm </a:t>
            </a:r>
            <a:r>
              <a:rPr lang="en-US" dirty="0"/>
              <a:t>&amp; </a:t>
            </a:r>
            <a:r>
              <a:rPr lang="en-US" b="1" dirty="0"/>
              <a:t>technical feasibilities</a:t>
            </a:r>
            <a:r>
              <a:rPr lang="en-US" dirty="0"/>
              <a:t>.</a:t>
            </a:r>
          </a:p>
          <a:p>
            <a:r>
              <a:rPr lang="en-US" dirty="0"/>
              <a:t>It serves as a </a:t>
            </a:r>
            <a:r>
              <a:rPr lang="en-US" b="1" dirty="0"/>
              <a:t>mechanism</a:t>
            </a:r>
            <a:r>
              <a:rPr lang="en-US" dirty="0"/>
              <a:t> for </a:t>
            </a:r>
            <a:r>
              <a:rPr lang="en-US" b="1" dirty="0">
                <a:solidFill>
                  <a:srgbClr val="C00000"/>
                </a:solidFill>
              </a:rPr>
              <a:t>identifying</a:t>
            </a:r>
            <a:r>
              <a:rPr lang="en-US" dirty="0">
                <a:solidFill>
                  <a:srgbClr val="C00000"/>
                </a:solidFill>
              </a:rPr>
              <a:t> </a:t>
            </a:r>
            <a:r>
              <a:rPr lang="en-US" b="1" dirty="0">
                <a:solidFill>
                  <a:srgbClr val="C00000"/>
                </a:solidFill>
              </a:rPr>
              <a:t>software requirements</a:t>
            </a:r>
            <a:r>
              <a:rPr lang="en-US" dirty="0"/>
              <a:t>.</a:t>
            </a:r>
          </a:p>
          <a:p>
            <a:r>
              <a:rPr lang="en-US" dirty="0"/>
              <a:t>Prototype can be serve as “</a:t>
            </a:r>
            <a:r>
              <a:rPr lang="en-US" b="1" dirty="0">
                <a:solidFill>
                  <a:srgbClr val="C00000"/>
                </a:solidFill>
              </a:rPr>
              <a:t>the first system</a:t>
            </a:r>
            <a:r>
              <a:rPr lang="en-US" dirty="0"/>
              <a:t>”.</a:t>
            </a:r>
          </a:p>
          <a:p>
            <a:r>
              <a:rPr lang="en-US" dirty="0"/>
              <a:t>Both stakeholders and software engineers like prototyping model</a:t>
            </a:r>
          </a:p>
          <a:p>
            <a:pPr lvl="1"/>
            <a:r>
              <a:rPr lang="en-US" dirty="0"/>
              <a:t>Users get feel for the actual system</a:t>
            </a:r>
          </a:p>
          <a:p>
            <a:pPr lvl="1"/>
            <a:r>
              <a:rPr lang="en-US" dirty="0"/>
              <a:t>Developers get to build something immediately</a:t>
            </a:r>
          </a:p>
          <a:p>
            <a:endParaRPr lang="en-US" dirty="0"/>
          </a:p>
        </p:txBody>
      </p:sp>
    </p:spTree>
    <p:extLst>
      <p:ext uri="{BB962C8B-B14F-4D97-AF65-F5344CB8AC3E}">
        <p14:creationId xmlns:p14="http://schemas.microsoft.com/office/powerpoint/2010/main" val="411125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Prototyping model cont.</a:t>
            </a:r>
          </a:p>
        </p:txBody>
      </p:sp>
      <p:sp>
        <p:nvSpPr>
          <p:cNvPr id="4" name="Freeform 3"/>
          <p:cNvSpPr/>
          <p:nvPr/>
        </p:nvSpPr>
        <p:spPr>
          <a:xfrm>
            <a:off x="5010878" y="1850617"/>
            <a:ext cx="2308946" cy="511097"/>
          </a:xfrm>
          <a:custGeom>
            <a:avLst/>
            <a:gdLst>
              <a:gd name="connsiteX0" fmla="*/ 0 w 2308946"/>
              <a:gd name="connsiteY0" fmla="*/ 0 h 511097"/>
              <a:gd name="connsiteX1" fmla="*/ 2308946 w 2308946"/>
              <a:gd name="connsiteY1" fmla="*/ 0 h 511097"/>
              <a:gd name="connsiteX2" fmla="*/ 2308946 w 2308946"/>
              <a:gd name="connsiteY2" fmla="*/ 511097 h 511097"/>
              <a:gd name="connsiteX3" fmla="*/ 0 w 2308946"/>
              <a:gd name="connsiteY3" fmla="*/ 511097 h 511097"/>
              <a:gd name="connsiteX4" fmla="*/ 0 w 2308946"/>
              <a:gd name="connsiteY4" fmla="*/ 0 h 511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8946" h="511097">
                <a:moveTo>
                  <a:pt x="0" y="0"/>
                </a:moveTo>
                <a:lnTo>
                  <a:pt x="2308946" y="0"/>
                </a:lnTo>
                <a:lnTo>
                  <a:pt x="2308946" y="511097"/>
                </a:lnTo>
                <a:lnTo>
                  <a:pt x="0" y="511097"/>
                </a:lnTo>
                <a:lnTo>
                  <a:pt x="0" y="0"/>
                </a:lnTo>
                <a:close/>
              </a:path>
            </a:pathLst>
          </a:cu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tx1">
              <a:hueOff val="0"/>
              <a:satOff val="0"/>
              <a:lumOff val="0"/>
              <a:alphaOff val="0"/>
            </a:schemeClr>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a:t>Communication</a:t>
            </a:r>
          </a:p>
        </p:txBody>
      </p:sp>
      <p:sp>
        <p:nvSpPr>
          <p:cNvPr id="6" name="Circular Arrow 5"/>
          <p:cNvSpPr/>
          <p:nvPr/>
        </p:nvSpPr>
        <p:spPr>
          <a:xfrm>
            <a:off x="2158076" y="1078410"/>
            <a:ext cx="4787267" cy="4787267"/>
          </a:xfrm>
          <a:prstGeom prst="circularArrow">
            <a:avLst>
              <a:gd name="adj1" fmla="val 5201"/>
              <a:gd name="adj2" fmla="val 336003"/>
              <a:gd name="adj3" fmla="val 664695"/>
              <a:gd name="adj4" fmla="val 19708849"/>
              <a:gd name="adj5" fmla="val 606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reeform 6"/>
          <p:cNvSpPr/>
          <p:nvPr/>
        </p:nvSpPr>
        <p:spPr>
          <a:xfrm>
            <a:off x="5667853" y="4081592"/>
            <a:ext cx="1692003" cy="490627"/>
          </a:xfrm>
          <a:custGeom>
            <a:avLst/>
            <a:gdLst>
              <a:gd name="connsiteX0" fmla="*/ 0 w 1692003"/>
              <a:gd name="connsiteY0" fmla="*/ 0 h 490627"/>
              <a:gd name="connsiteX1" fmla="*/ 1692003 w 1692003"/>
              <a:gd name="connsiteY1" fmla="*/ 0 h 490627"/>
              <a:gd name="connsiteX2" fmla="*/ 1692003 w 1692003"/>
              <a:gd name="connsiteY2" fmla="*/ 490627 h 490627"/>
              <a:gd name="connsiteX3" fmla="*/ 0 w 1692003"/>
              <a:gd name="connsiteY3" fmla="*/ 490627 h 490627"/>
              <a:gd name="connsiteX4" fmla="*/ 0 w 1692003"/>
              <a:gd name="connsiteY4" fmla="*/ 0 h 49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2003" h="490627">
                <a:moveTo>
                  <a:pt x="0" y="0"/>
                </a:moveTo>
                <a:lnTo>
                  <a:pt x="1692003" y="0"/>
                </a:lnTo>
                <a:lnTo>
                  <a:pt x="1692003" y="490627"/>
                </a:lnTo>
                <a:lnTo>
                  <a:pt x="0" y="490627"/>
                </a:lnTo>
                <a:lnTo>
                  <a:pt x="0" y="0"/>
                </a:lnTo>
                <a:close/>
              </a:path>
            </a:pathLst>
          </a:cu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tx1">
              <a:hueOff val="0"/>
              <a:satOff val="0"/>
              <a:lumOff val="0"/>
              <a:alphaOff val="0"/>
            </a:schemeClr>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a:t>Quick Plan</a:t>
            </a:r>
          </a:p>
        </p:txBody>
      </p:sp>
      <p:sp>
        <p:nvSpPr>
          <p:cNvPr id="8" name="Circular Arrow 7"/>
          <p:cNvSpPr/>
          <p:nvPr/>
        </p:nvSpPr>
        <p:spPr>
          <a:xfrm>
            <a:off x="2161657" y="1139418"/>
            <a:ext cx="4787267" cy="4787267"/>
          </a:xfrm>
          <a:prstGeom prst="circularArrow">
            <a:avLst>
              <a:gd name="adj1" fmla="val 5201"/>
              <a:gd name="adj2" fmla="val 336003"/>
              <a:gd name="adj3" fmla="val 3294539"/>
              <a:gd name="adj4" fmla="val 1757590"/>
              <a:gd name="adj5" fmla="val 606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8"/>
          <p:cNvSpPr/>
          <p:nvPr/>
        </p:nvSpPr>
        <p:spPr>
          <a:xfrm>
            <a:off x="3387033" y="5334667"/>
            <a:ext cx="2213814" cy="725100"/>
          </a:xfrm>
          <a:custGeom>
            <a:avLst/>
            <a:gdLst>
              <a:gd name="connsiteX0" fmla="*/ 0 w 2213814"/>
              <a:gd name="connsiteY0" fmla="*/ 0 h 725100"/>
              <a:gd name="connsiteX1" fmla="*/ 2213814 w 2213814"/>
              <a:gd name="connsiteY1" fmla="*/ 0 h 725100"/>
              <a:gd name="connsiteX2" fmla="*/ 2213814 w 2213814"/>
              <a:gd name="connsiteY2" fmla="*/ 725100 h 725100"/>
              <a:gd name="connsiteX3" fmla="*/ 0 w 2213814"/>
              <a:gd name="connsiteY3" fmla="*/ 725100 h 725100"/>
              <a:gd name="connsiteX4" fmla="*/ 0 w 2213814"/>
              <a:gd name="connsiteY4" fmla="*/ 0 h 72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3814" h="725100">
                <a:moveTo>
                  <a:pt x="0" y="0"/>
                </a:moveTo>
                <a:lnTo>
                  <a:pt x="2213814" y="0"/>
                </a:lnTo>
                <a:lnTo>
                  <a:pt x="2213814" y="725100"/>
                </a:lnTo>
                <a:lnTo>
                  <a:pt x="0" y="725100"/>
                </a:lnTo>
                <a:lnTo>
                  <a:pt x="0" y="0"/>
                </a:lnTo>
                <a:close/>
              </a:path>
            </a:pathLst>
          </a:cu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tx1">
              <a:hueOff val="0"/>
              <a:satOff val="0"/>
              <a:lumOff val="0"/>
              <a:alphaOff val="0"/>
            </a:schemeClr>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a:t>Modeling Quick Design</a:t>
            </a:r>
          </a:p>
        </p:txBody>
      </p:sp>
      <p:sp>
        <p:nvSpPr>
          <p:cNvPr id="10" name="Circular Arrow 9"/>
          <p:cNvSpPr/>
          <p:nvPr/>
        </p:nvSpPr>
        <p:spPr>
          <a:xfrm>
            <a:off x="2043226" y="1141840"/>
            <a:ext cx="4787267" cy="4787267"/>
          </a:xfrm>
          <a:prstGeom prst="circularArrow">
            <a:avLst>
              <a:gd name="adj1" fmla="val 5201"/>
              <a:gd name="adj2" fmla="val 336003"/>
              <a:gd name="adj3" fmla="val 8662662"/>
              <a:gd name="adj4" fmla="val 7177404"/>
              <a:gd name="adj5" fmla="val 606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Freeform 10"/>
          <p:cNvSpPr/>
          <p:nvPr/>
        </p:nvSpPr>
        <p:spPr>
          <a:xfrm>
            <a:off x="1443049" y="3810201"/>
            <a:ext cx="1989365" cy="787926"/>
          </a:xfrm>
          <a:custGeom>
            <a:avLst/>
            <a:gdLst>
              <a:gd name="connsiteX0" fmla="*/ 0 w 1989365"/>
              <a:gd name="connsiteY0" fmla="*/ 0 h 787926"/>
              <a:gd name="connsiteX1" fmla="*/ 1989365 w 1989365"/>
              <a:gd name="connsiteY1" fmla="*/ 0 h 787926"/>
              <a:gd name="connsiteX2" fmla="*/ 1989365 w 1989365"/>
              <a:gd name="connsiteY2" fmla="*/ 787926 h 787926"/>
              <a:gd name="connsiteX3" fmla="*/ 0 w 1989365"/>
              <a:gd name="connsiteY3" fmla="*/ 787926 h 787926"/>
              <a:gd name="connsiteX4" fmla="*/ 0 w 1989365"/>
              <a:gd name="connsiteY4" fmla="*/ 0 h 787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365" h="787926">
                <a:moveTo>
                  <a:pt x="0" y="0"/>
                </a:moveTo>
                <a:lnTo>
                  <a:pt x="1989365" y="0"/>
                </a:lnTo>
                <a:lnTo>
                  <a:pt x="1989365" y="787926"/>
                </a:lnTo>
                <a:lnTo>
                  <a:pt x="0" y="787926"/>
                </a:lnTo>
                <a:lnTo>
                  <a:pt x="0" y="0"/>
                </a:lnTo>
                <a:close/>
              </a:path>
            </a:pathLst>
          </a:cu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tx1">
              <a:hueOff val="0"/>
              <a:satOff val="0"/>
              <a:lumOff val="0"/>
              <a:alphaOff val="0"/>
            </a:schemeClr>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a:t>Construction of Prototype</a:t>
            </a:r>
          </a:p>
        </p:txBody>
      </p:sp>
      <p:sp>
        <p:nvSpPr>
          <p:cNvPr id="12" name="Circular Arrow 11"/>
          <p:cNvSpPr/>
          <p:nvPr/>
        </p:nvSpPr>
        <p:spPr>
          <a:xfrm>
            <a:off x="2068048" y="1105606"/>
            <a:ext cx="4787267" cy="4787267"/>
          </a:xfrm>
          <a:prstGeom prst="circularArrow">
            <a:avLst>
              <a:gd name="adj1" fmla="val 5201"/>
              <a:gd name="adj2" fmla="val 336003"/>
              <a:gd name="adj3" fmla="val 12036943"/>
              <a:gd name="adj4" fmla="val 10294857"/>
              <a:gd name="adj5" fmla="val 606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Freeform 12"/>
          <p:cNvSpPr/>
          <p:nvPr/>
        </p:nvSpPr>
        <p:spPr>
          <a:xfrm>
            <a:off x="1675858" y="1752602"/>
            <a:ext cx="2317591" cy="808408"/>
          </a:xfrm>
          <a:custGeom>
            <a:avLst/>
            <a:gdLst>
              <a:gd name="connsiteX0" fmla="*/ 0 w 2317591"/>
              <a:gd name="connsiteY0" fmla="*/ 0 h 808408"/>
              <a:gd name="connsiteX1" fmla="*/ 2317591 w 2317591"/>
              <a:gd name="connsiteY1" fmla="*/ 0 h 808408"/>
              <a:gd name="connsiteX2" fmla="*/ 2317591 w 2317591"/>
              <a:gd name="connsiteY2" fmla="*/ 808408 h 808408"/>
              <a:gd name="connsiteX3" fmla="*/ 0 w 2317591"/>
              <a:gd name="connsiteY3" fmla="*/ 808408 h 808408"/>
              <a:gd name="connsiteX4" fmla="*/ 0 w 2317591"/>
              <a:gd name="connsiteY4" fmla="*/ 0 h 808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7591" h="808408">
                <a:moveTo>
                  <a:pt x="0" y="0"/>
                </a:moveTo>
                <a:lnTo>
                  <a:pt x="2317591" y="0"/>
                </a:lnTo>
                <a:lnTo>
                  <a:pt x="2317591" y="808408"/>
                </a:lnTo>
                <a:lnTo>
                  <a:pt x="0" y="808408"/>
                </a:lnTo>
                <a:lnTo>
                  <a:pt x="0" y="0"/>
                </a:lnTo>
                <a:close/>
              </a:path>
            </a:pathLst>
          </a:cu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tx1">
              <a:hueOff val="0"/>
              <a:satOff val="0"/>
              <a:lumOff val="0"/>
              <a:alphaOff val="0"/>
            </a:schemeClr>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a:t>Deployment &amp; Feedback</a:t>
            </a:r>
          </a:p>
        </p:txBody>
      </p:sp>
      <p:sp>
        <p:nvSpPr>
          <p:cNvPr id="14" name="Circular Arrow 13"/>
          <p:cNvSpPr/>
          <p:nvPr/>
        </p:nvSpPr>
        <p:spPr>
          <a:xfrm>
            <a:off x="2141093" y="1087169"/>
            <a:ext cx="4787267" cy="4787267"/>
          </a:xfrm>
          <a:prstGeom prst="circularArrow">
            <a:avLst>
              <a:gd name="adj1" fmla="val 5201"/>
              <a:gd name="adj2" fmla="val 336003"/>
              <a:gd name="adj3" fmla="val 18255926"/>
              <a:gd name="adj4" fmla="val 14067544"/>
              <a:gd name="adj5" fmla="val 606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295163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1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Prototyping model cont.</a:t>
            </a:r>
          </a:p>
        </p:txBody>
      </p:sp>
      <p:sp>
        <p:nvSpPr>
          <p:cNvPr id="3" name="Content Placeholder 2"/>
          <p:cNvSpPr>
            <a:spLocks noGrp="1"/>
          </p:cNvSpPr>
          <p:nvPr>
            <p:ph idx="1"/>
          </p:nvPr>
        </p:nvSpPr>
        <p:spPr/>
        <p:txBody>
          <a:bodyPr>
            <a:normAutofit/>
          </a:bodyPr>
          <a:lstStyle/>
          <a:p>
            <a:r>
              <a:rPr lang="en-US" b="1" dirty="0"/>
              <a:t>It works as follow</a:t>
            </a:r>
          </a:p>
          <a:p>
            <a:pPr lvl="1"/>
            <a:r>
              <a:rPr lang="en-US" b="1" dirty="0">
                <a:solidFill>
                  <a:srgbClr val="C00000"/>
                </a:solidFill>
              </a:rPr>
              <a:t>Communicate</a:t>
            </a:r>
            <a:r>
              <a:rPr lang="en-US" dirty="0">
                <a:solidFill>
                  <a:srgbClr val="C00000"/>
                </a:solidFill>
              </a:rPr>
              <a:t> </a:t>
            </a:r>
            <a:r>
              <a:rPr lang="en-US" dirty="0"/>
              <a:t>with stockholders &amp; </a:t>
            </a:r>
            <a:r>
              <a:rPr lang="en-US" b="1" dirty="0">
                <a:solidFill>
                  <a:srgbClr val="C00000"/>
                </a:solidFill>
              </a:rPr>
              <a:t>define objective </a:t>
            </a:r>
            <a:r>
              <a:rPr lang="en-US" dirty="0"/>
              <a:t>of Software</a:t>
            </a:r>
          </a:p>
          <a:p>
            <a:pPr lvl="1"/>
            <a:r>
              <a:rPr lang="en-US" b="1" dirty="0">
                <a:solidFill>
                  <a:srgbClr val="C00000"/>
                </a:solidFill>
              </a:rPr>
              <a:t>Identify requirements </a:t>
            </a:r>
            <a:r>
              <a:rPr lang="en-US" dirty="0"/>
              <a:t>&amp; design </a:t>
            </a:r>
            <a:r>
              <a:rPr lang="en-US" b="1" dirty="0">
                <a:solidFill>
                  <a:srgbClr val="C00000"/>
                </a:solidFill>
              </a:rPr>
              <a:t>quick plan</a:t>
            </a:r>
          </a:p>
          <a:p>
            <a:pPr lvl="1"/>
            <a:r>
              <a:rPr lang="en-US" b="1" dirty="0">
                <a:solidFill>
                  <a:srgbClr val="C00000"/>
                </a:solidFill>
              </a:rPr>
              <a:t>Model</a:t>
            </a:r>
            <a:r>
              <a:rPr lang="en-US" dirty="0">
                <a:solidFill>
                  <a:srgbClr val="C00000"/>
                </a:solidFill>
              </a:rPr>
              <a:t> </a:t>
            </a:r>
            <a:r>
              <a:rPr lang="en-US" dirty="0"/>
              <a:t>a quick </a:t>
            </a:r>
            <a:r>
              <a:rPr lang="en-US" b="1" dirty="0">
                <a:solidFill>
                  <a:srgbClr val="C00000"/>
                </a:solidFill>
              </a:rPr>
              <a:t>design</a:t>
            </a:r>
            <a:r>
              <a:rPr lang="en-US" dirty="0">
                <a:solidFill>
                  <a:srgbClr val="C00000"/>
                </a:solidFill>
              </a:rPr>
              <a:t> </a:t>
            </a:r>
            <a:r>
              <a:rPr lang="en-US" dirty="0"/>
              <a:t>(focuses on visible part of software)</a:t>
            </a:r>
          </a:p>
          <a:p>
            <a:pPr lvl="1"/>
            <a:r>
              <a:rPr lang="en-US" b="1" dirty="0">
                <a:solidFill>
                  <a:srgbClr val="C00000"/>
                </a:solidFill>
              </a:rPr>
              <a:t>Construct Prototype</a:t>
            </a:r>
            <a:r>
              <a:rPr lang="en-US" dirty="0"/>
              <a:t> &amp; deploy</a:t>
            </a:r>
          </a:p>
          <a:p>
            <a:pPr lvl="1"/>
            <a:r>
              <a:rPr lang="en-US" dirty="0"/>
              <a:t>Stakeholders </a:t>
            </a:r>
            <a:r>
              <a:rPr lang="en-US" b="1" dirty="0">
                <a:solidFill>
                  <a:srgbClr val="C00000"/>
                </a:solidFill>
              </a:rPr>
              <a:t>evaluate</a:t>
            </a:r>
            <a:r>
              <a:rPr lang="en-US" dirty="0">
                <a:solidFill>
                  <a:srgbClr val="C00000"/>
                </a:solidFill>
              </a:rPr>
              <a:t> </a:t>
            </a:r>
            <a:r>
              <a:rPr lang="en-US" dirty="0"/>
              <a:t>this </a:t>
            </a:r>
            <a:r>
              <a:rPr lang="en-US" b="1" dirty="0">
                <a:solidFill>
                  <a:srgbClr val="C00000"/>
                </a:solidFill>
              </a:rPr>
              <a:t>prototype</a:t>
            </a:r>
            <a:r>
              <a:rPr lang="en-US" dirty="0">
                <a:solidFill>
                  <a:srgbClr val="C00000"/>
                </a:solidFill>
              </a:rPr>
              <a:t> </a:t>
            </a:r>
            <a:r>
              <a:rPr lang="en-US" dirty="0"/>
              <a:t>and provides </a:t>
            </a:r>
            <a:r>
              <a:rPr lang="en-US" b="1" dirty="0">
                <a:solidFill>
                  <a:srgbClr val="C00000"/>
                </a:solidFill>
              </a:rPr>
              <a:t>feedback</a:t>
            </a:r>
          </a:p>
          <a:p>
            <a:pPr lvl="1"/>
            <a:r>
              <a:rPr lang="en-US" dirty="0"/>
              <a:t>Iteration occurs and </a:t>
            </a:r>
            <a:r>
              <a:rPr lang="en-US" b="1" dirty="0">
                <a:solidFill>
                  <a:srgbClr val="C00000"/>
                </a:solidFill>
              </a:rPr>
              <a:t>prototype</a:t>
            </a:r>
            <a:r>
              <a:rPr lang="en-US" dirty="0"/>
              <a:t> is </a:t>
            </a:r>
            <a:r>
              <a:rPr lang="en-US" b="1" dirty="0">
                <a:solidFill>
                  <a:srgbClr val="C00000"/>
                </a:solidFill>
              </a:rPr>
              <a:t>tuned</a:t>
            </a:r>
            <a:r>
              <a:rPr lang="en-US" dirty="0">
                <a:solidFill>
                  <a:srgbClr val="C00000"/>
                </a:solidFill>
              </a:rPr>
              <a:t> </a:t>
            </a:r>
            <a:r>
              <a:rPr lang="en-US" dirty="0"/>
              <a:t>based on </a:t>
            </a:r>
            <a:r>
              <a:rPr lang="en-US" b="1" dirty="0">
                <a:solidFill>
                  <a:srgbClr val="C00000"/>
                </a:solidFill>
              </a:rPr>
              <a:t>feedback</a:t>
            </a:r>
          </a:p>
          <a:p>
            <a:r>
              <a:rPr lang="en-US" b="1" dirty="0"/>
              <a:t>Problem Areas</a:t>
            </a:r>
          </a:p>
          <a:p>
            <a:pPr lvl="1"/>
            <a:r>
              <a:rPr lang="en-US" b="1" dirty="0"/>
              <a:t>Customer demand</a:t>
            </a:r>
            <a:r>
              <a:rPr lang="en-US" dirty="0"/>
              <a:t> that “</a:t>
            </a:r>
            <a:r>
              <a:rPr lang="en-US" b="1" dirty="0">
                <a:solidFill>
                  <a:srgbClr val="C00000"/>
                </a:solidFill>
              </a:rPr>
              <a:t>a few fixes</a:t>
            </a:r>
            <a:r>
              <a:rPr lang="en-US" dirty="0"/>
              <a:t>” be applied to </a:t>
            </a:r>
            <a:r>
              <a:rPr lang="en-US" b="1" dirty="0"/>
              <a:t>make</a:t>
            </a:r>
            <a:r>
              <a:rPr lang="en-US" dirty="0"/>
              <a:t> the </a:t>
            </a:r>
            <a:r>
              <a:rPr lang="en-US" b="1" dirty="0"/>
              <a:t>prototype a working product</a:t>
            </a:r>
            <a:r>
              <a:rPr lang="en-US" dirty="0"/>
              <a:t>, due to that software quality suffers as a result</a:t>
            </a:r>
          </a:p>
          <a:p>
            <a:pPr lvl="1"/>
            <a:r>
              <a:rPr lang="en-US" b="1" dirty="0">
                <a:solidFill>
                  <a:srgbClr val="C00000"/>
                </a:solidFill>
              </a:rPr>
              <a:t>Developer</a:t>
            </a:r>
            <a:r>
              <a:rPr lang="en-US" dirty="0">
                <a:solidFill>
                  <a:srgbClr val="C00000"/>
                </a:solidFill>
              </a:rPr>
              <a:t> </a:t>
            </a:r>
            <a:r>
              <a:rPr lang="en-US" dirty="0"/>
              <a:t>often makes </a:t>
            </a:r>
            <a:r>
              <a:rPr lang="en-US" b="1" dirty="0">
                <a:solidFill>
                  <a:srgbClr val="C00000"/>
                </a:solidFill>
              </a:rPr>
              <a:t>implementation</a:t>
            </a:r>
            <a:r>
              <a:rPr lang="en-US" dirty="0">
                <a:solidFill>
                  <a:srgbClr val="C00000"/>
                </a:solidFill>
              </a:rPr>
              <a:t> </a:t>
            </a:r>
            <a:r>
              <a:rPr lang="en-US" dirty="0"/>
              <a:t>in order to get a prototype working quickly; </a:t>
            </a:r>
            <a:r>
              <a:rPr lang="en-US" b="1" dirty="0">
                <a:solidFill>
                  <a:srgbClr val="C00000"/>
                </a:solidFill>
              </a:rPr>
              <a:t>without considering other factors</a:t>
            </a:r>
            <a:r>
              <a:rPr lang="en-US" dirty="0"/>
              <a:t> in mind like OS, Programming language, etc.</a:t>
            </a:r>
          </a:p>
          <a:p>
            <a:endParaRPr lang="en-US" dirty="0"/>
          </a:p>
          <a:p>
            <a:endParaRPr lang="en-US" dirty="0"/>
          </a:p>
        </p:txBody>
      </p:sp>
    </p:spTree>
    <p:extLst>
      <p:ext uri="{BB962C8B-B14F-4D97-AF65-F5344CB8AC3E}">
        <p14:creationId xmlns:p14="http://schemas.microsoft.com/office/powerpoint/2010/main" val="248738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Prototyping model cont.</a:t>
            </a:r>
          </a:p>
        </p:txBody>
      </p:sp>
      <p:sp>
        <p:nvSpPr>
          <p:cNvPr id="3" name="Content Placeholder 2"/>
          <p:cNvSpPr>
            <a:spLocks noGrp="1"/>
          </p:cNvSpPr>
          <p:nvPr>
            <p:ph idx="1"/>
          </p:nvPr>
        </p:nvSpPr>
        <p:spPr/>
        <p:txBody>
          <a:bodyPr/>
          <a:lstStyle/>
          <a:p>
            <a:r>
              <a:rPr lang="en-US" b="1" dirty="0"/>
              <a:t>Advantages</a:t>
            </a:r>
          </a:p>
          <a:p>
            <a:pPr lvl="1"/>
            <a:r>
              <a:rPr lang="en-US" b="1" dirty="0">
                <a:solidFill>
                  <a:srgbClr val="C00000"/>
                </a:solidFill>
              </a:rPr>
              <a:t>Users</a:t>
            </a:r>
            <a:r>
              <a:rPr lang="en-US" dirty="0">
                <a:solidFill>
                  <a:srgbClr val="C00000"/>
                </a:solidFill>
              </a:rPr>
              <a:t> </a:t>
            </a:r>
            <a:r>
              <a:rPr lang="en-US" dirty="0"/>
              <a:t>are actively </a:t>
            </a:r>
            <a:r>
              <a:rPr lang="en-US" b="1" dirty="0">
                <a:solidFill>
                  <a:srgbClr val="C00000"/>
                </a:solidFill>
              </a:rPr>
              <a:t>involved</a:t>
            </a:r>
            <a:r>
              <a:rPr lang="en-US" dirty="0">
                <a:solidFill>
                  <a:srgbClr val="C00000"/>
                </a:solidFill>
              </a:rPr>
              <a:t> </a:t>
            </a:r>
            <a:r>
              <a:rPr lang="en-US" dirty="0"/>
              <a:t>in the </a:t>
            </a:r>
            <a:r>
              <a:rPr lang="en-US" b="1" dirty="0">
                <a:solidFill>
                  <a:srgbClr val="C00000"/>
                </a:solidFill>
              </a:rPr>
              <a:t>development</a:t>
            </a:r>
          </a:p>
          <a:p>
            <a:pPr lvl="1"/>
            <a:r>
              <a:rPr lang="en-US" dirty="0"/>
              <a:t>Since in this methodology a working model of the system is provided, the </a:t>
            </a:r>
            <a:r>
              <a:rPr lang="en-US" b="1" dirty="0">
                <a:solidFill>
                  <a:srgbClr val="C00000"/>
                </a:solidFill>
              </a:rPr>
              <a:t>users get a better understanding</a:t>
            </a:r>
            <a:r>
              <a:rPr lang="en-US" dirty="0"/>
              <a:t> of the </a:t>
            </a:r>
            <a:r>
              <a:rPr lang="en-US" b="1" dirty="0">
                <a:solidFill>
                  <a:srgbClr val="C00000"/>
                </a:solidFill>
              </a:rPr>
              <a:t>system</a:t>
            </a:r>
            <a:r>
              <a:rPr lang="en-US" dirty="0">
                <a:solidFill>
                  <a:srgbClr val="C00000"/>
                </a:solidFill>
              </a:rPr>
              <a:t> </a:t>
            </a:r>
            <a:r>
              <a:rPr lang="en-US" dirty="0"/>
              <a:t>being developed</a:t>
            </a:r>
          </a:p>
          <a:p>
            <a:pPr lvl="1"/>
            <a:r>
              <a:rPr lang="en-US" b="1" dirty="0">
                <a:solidFill>
                  <a:srgbClr val="C00000"/>
                </a:solidFill>
              </a:rPr>
              <a:t>Errors</a:t>
            </a:r>
            <a:r>
              <a:rPr lang="en-US" dirty="0">
                <a:solidFill>
                  <a:srgbClr val="C00000"/>
                </a:solidFill>
              </a:rPr>
              <a:t> </a:t>
            </a:r>
            <a:r>
              <a:rPr lang="en-US" dirty="0"/>
              <a:t>can be </a:t>
            </a:r>
            <a:r>
              <a:rPr lang="en-US" b="1" dirty="0">
                <a:solidFill>
                  <a:srgbClr val="C00000"/>
                </a:solidFill>
              </a:rPr>
              <a:t>detected</a:t>
            </a:r>
            <a:r>
              <a:rPr lang="en-US" dirty="0">
                <a:solidFill>
                  <a:srgbClr val="C00000"/>
                </a:solidFill>
              </a:rPr>
              <a:t> </a:t>
            </a:r>
            <a:r>
              <a:rPr lang="en-US" dirty="0"/>
              <a:t>much </a:t>
            </a:r>
            <a:r>
              <a:rPr lang="en-US" b="1" dirty="0">
                <a:solidFill>
                  <a:srgbClr val="C00000"/>
                </a:solidFill>
              </a:rPr>
              <a:t>earlier</a:t>
            </a:r>
            <a:endParaRPr lang="en-US" dirty="0"/>
          </a:p>
        </p:txBody>
      </p:sp>
    </p:spTree>
    <p:extLst>
      <p:ext uri="{BB962C8B-B14F-4D97-AF65-F5344CB8AC3E}">
        <p14:creationId xmlns:p14="http://schemas.microsoft.com/office/powerpoint/2010/main" val="111970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Spiral Model</a:t>
            </a:r>
          </a:p>
        </p:txBody>
      </p:sp>
      <p:pic>
        <p:nvPicPr>
          <p:cNvPr id="2050" name="Picture 2" descr="Spiral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19200"/>
            <a:ext cx="60960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5680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Spiral Model cont.</a:t>
            </a:r>
          </a:p>
        </p:txBody>
      </p:sp>
      <p:sp>
        <p:nvSpPr>
          <p:cNvPr id="3" name="Content Placeholder 2"/>
          <p:cNvSpPr>
            <a:spLocks noGrp="1"/>
          </p:cNvSpPr>
          <p:nvPr>
            <p:ph idx="1"/>
          </p:nvPr>
        </p:nvSpPr>
        <p:spPr/>
        <p:txBody>
          <a:bodyPr/>
          <a:lstStyle/>
          <a:p>
            <a:r>
              <a:rPr lang="en-US" dirty="0"/>
              <a:t>The Spiral model is an </a:t>
            </a:r>
            <a:r>
              <a:rPr lang="en-US" b="1" dirty="0"/>
              <a:t>evolutionary process model </a:t>
            </a:r>
            <a:r>
              <a:rPr lang="en-US" dirty="0"/>
              <a:t>that couples </a:t>
            </a:r>
            <a:r>
              <a:rPr lang="en-US" b="1" dirty="0">
                <a:solidFill>
                  <a:srgbClr val="C00000"/>
                </a:solidFill>
              </a:rPr>
              <a:t>iterative nature of prototyping </a:t>
            </a:r>
            <a:r>
              <a:rPr lang="en-US" dirty="0"/>
              <a:t>with the </a:t>
            </a:r>
            <a:r>
              <a:rPr lang="en-US" b="1" dirty="0">
                <a:solidFill>
                  <a:srgbClr val="C00000"/>
                </a:solidFill>
              </a:rPr>
              <a:t>controlled and systematic aspects of waterfall</a:t>
            </a:r>
            <a:r>
              <a:rPr lang="en-US" dirty="0"/>
              <a:t> model</a:t>
            </a:r>
          </a:p>
          <a:p>
            <a:r>
              <a:rPr lang="en-US" dirty="0"/>
              <a:t>It provides the </a:t>
            </a:r>
            <a:r>
              <a:rPr lang="en-US" b="1" dirty="0">
                <a:solidFill>
                  <a:srgbClr val="C00000"/>
                </a:solidFill>
              </a:rPr>
              <a:t>potential</a:t>
            </a:r>
            <a:r>
              <a:rPr lang="en-US" dirty="0">
                <a:solidFill>
                  <a:srgbClr val="C00000"/>
                </a:solidFill>
              </a:rPr>
              <a:t> </a:t>
            </a:r>
            <a:r>
              <a:rPr lang="en-US" dirty="0"/>
              <a:t>for </a:t>
            </a:r>
            <a:r>
              <a:rPr lang="en-US" b="1" dirty="0">
                <a:solidFill>
                  <a:srgbClr val="C00000"/>
                </a:solidFill>
              </a:rPr>
              <a:t>rapid development</a:t>
            </a:r>
            <a:r>
              <a:rPr lang="en-US" dirty="0"/>
              <a:t>.</a:t>
            </a:r>
          </a:p>
          <a:p>
            <a:r>
              <a:rPr lang="en-US" dirty="0"/>
              <a:t>Software is developed in a series of evolutionary releases.</a:t>
            </a:r>
          </a:p>
          <a:p>
            <a:r>
              <a:rPr lang="en-US" b="1" dirty="0">
                <a:solidFill>
                  <a:srgbClr val="C00000"/>
                </a:solidFill>
              </a:rPr>
              <a:t>Early iteration </a:t>
            </a:r>
            <a:r>
              <a:rPr lang="en-US" dirty="0"/>
              <a:t>release might be </a:t>
            </a:r>
            <a:r>
              <a:rPr lang="en-US" b="1" dirty="0">
                <a:solidFill>
                  <a:srgbClr val="C00000"/>
                </a:solidFill>
              </a:rPr>
              <a:t>prototype</a:t>
            </a:r>
            <a:r>
              <a:rPr lang="en-US" dirty="0">
                <a:solidFill>
                  <a:srgbClr val="C00000"/>
                </a:solidFill>
              </a:rPr>
              <a:t> </a:t>
            </a:r>
            <a:r>
              <a:rPr lang="en-US" dirty="0"/>
              <a:t>but </a:t>
            </a:r>
            <a:r>
              <a:rPr lang="en-US" b="1" dirty="0">
                <a:solidFill>
                  <a:srgbClr val="C00000"/>
                </a:solidFill>
              </a:rPr>
              <a:t>later iterations</a:t>
            </a:r>
            <a:r>
              <a:rPr lang="en-US" dirty="0"/>
              <a:t> provides more </a:t>
            </a:r>
            <a:r>
              <a:rPr lang="en-US" b="1" dirty="0">
                <a:solidFill>
                  <a:srgbClr val="C00000"/>
                </a:solidFill>
              </a:rPr>
              <a:t>complete version of software</a:t>
            </a:r>
            <a:r>
              <a:rPr lang="en-US" dirty="0"/>
              <a:t>.</a:t>
            </a:r>
          </a:p>
          <a:p>
            <a:r>
              <a:rPr lang="en-US" dirty="0"/>
              <a:t>It is divided into framework activities. Each activity represent one segment of the spiral</a:t>
            </a:r>
          </a:p>
          <a:p>
            <a:r>
              <a:rPr lang="en-US" b="1" dirty="0">
                <a:solidFill>
                  <a:srgbClr val="C00000"/>
                </a:solidFill>
              </a:rPr>
              <a:t>Each pass</a:t>
            </a:r>
            <a:r>
              <a:rPr lang="en-US" dirty="0"/>
              <a:t> through the </a:t>
            </a:r>
            <a:r>
              <a:rPr lang="en-US" b="1" dirty="0">
                <a:solidFill>
                  <a:srgbClr val="C00000"/>
                </a:solidFill>
              </a:rPr>
              <a:t>planning</a:t>
            </a:r>
            <a:r>
              <a:rPr lang="en-US" dirty="0">
                <a:solidFill>
                  <a:srgbClr val="C00000"/>
                </a:solidFill>
              </a:rPr>
              <a:t> </a:t>
            </a:r>
            <a:r>
              <a:rPr lang="en-US" dirty="0"/>
              <a:t>region results in  </a:t>
            </a:r>
            <a:r>
              <a:rPr lang="en-US" b="1" dirty="0">
                <a:solidFill>
                  <a:srgbClr val="C00000"/>
                </a:solidFill>
              </a:rPr>
              <a:t>adjustments</a:t>
            </a:r>
            <a:r>
              <a:rPr lang="en-US" dirty="0">
                <a:solidFill>
                  <a:srgbClr val="C00000"/>
                </a:solidFill>
              </a:rPr>
              <a:t> </a:t>
            </a:r>
            <a:r>
              <a:rPr lang="en-US" dirty="0"/>
              <a:t>to</a:t>
            </a:r>
          </a:p>
          <a:p>
            <a:pPr lvl="1"/>
            <a:r>
              <a:rPr lang="en-US" dirty="0"/>
              <a:t>the </a:t>
            </a:r>
            <a:r>
              <a:rPr lang="en-US" b="1" dirty="0"/>
              <a:t>project plan</a:t>
            </a:r>
          </a:p>
          <a:p>
            <a:pPr lvl="1"/>
            <a:r>
              <a:rPr lang="en-US" b="1" dirty="0"/>
              <a:t>Cost</a:t>
            </a:r>
            <a:r>
              <a:rPr lang="en-US" dirty="0"/>
              <a:t> &amp; </a:t>
            </a:r>
            <a:r>
              <a:rPr lang="en-US" b="1" dirty="0"/>
              <a:t>schedule </a:t>
            </a:r>
            <a:r>
              <a:rPr lang="en-US" dirty="0"/>
              <a:t>based on feedback</a:t>
            </a:r>
          </a:p>
          <a:p>
            <a:endParaRPr lang="en-US" dirty="0"/>
          </a:p>
        </p:txBody>
      </p:sp>
    </p:spTree>
    <p:extLst>
      <p:ext uri="{BB962C8B-B14F-4D97-AF65-F5344CB8AC3E}">
        <p14:creationId xmlns:p14="http://schemas.microsoft.com/office/powerpoint/2010/main" val="210975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Spiral Model cont.</a:t>
            </a:r>
          </a:p>
        </p:txBody>
      </p:sp>
      <p:sp>
        <p:nvSpPr>
          <p:cNvPr id="3" name="Content Placeholder 2"/>
          <p:cNvSpPr>
            <a:spLocks noGrp="1"/>
          </p:cNvSpPr>
          <p:nvPr>
            <p:ph idx="1"/>
          </p:nvPr>
        </p:nvSpPr>
        <p:spPr/>
        <p:txBody>
          <a:bodyPr>
            <a:normAutofit lnSpcReduction="10000"/>
          </a:bodyPr>
          <a:lstStyle/>
          <a:p>
            <a:r>
              <a:rPr lang="en-US" b="1" dirty="0"/>
              <a:t>Customer communication:</a:t>
            </a:r>
            <a:r>
              <a:rPr lang="en-US" dirty="0"/>
              <a:t> it is suggested to establish customer communication</a:t>
            </a:r>
          </a:p>
          <a:p>
            <a:r>
              <a:rPr lang="en-US" b="1" dirty="0"/>
              <a:t>Planning:</a:t>
            </a:r>
            <a:r>
              <a:rPr lang="en-US" dirty="0"/>
              <a:t> All planning activities are carried out in order to define resources time line and other project related activities. </a:t>
            </a:r>
          </a:p>
          <a:p>
            <a:r>
              <a:rPr lang="en-US" b="1" dirty="0"/>
              <a:t>Risk Analysis:</a:t>
            </a:r>
            <a:r>
              <a:rPr lang="en-US" dirty="0"/>
              <a:t> The tasks required to calculate technical and management risks are carried out.</a:t>
            </a:r>
          </a:p>
          <a:p>
            <a:r>
              <a:rPr lang="en-US" b="1" dirty="0"/>
              <a:t>Engineering:</a:t>
            </a:r>
            <a:r>
              <a:rPr lang="en-US" dirty="0"/>
              <a:t> In this task region, tasks required to build one or more representations of applications are carried out.</a:t>
            </a:r>
          </a:p>
          <a:p>
            <a:r>
              <a:rPr lang="en-US" b="1" dirty="0"/>
              <a:t>Construct and release:</a:t>
            </a:r>
            <a:r>
              <a:rPr lang="en-US" dirty="0"/>
              <a:t> All necessary tasks required to construct, test, install the application are conducted. Some tasks that are required to provide user support are also carried out in this task region. </a:t>
            </a:r>
          </a:p>
          <a:p>
            <a:r>
              <a:rPr lang="en-US" b="1" dirty="0"/>
              <a:t>Customer evaluation:</a:t>
            </a:r>
            <a:r>
              <a:rPr lang="en-US" dirty="0"/>
              <a:t> Customer's feedback is obtained and based on customer evaluation required tasks are performed and impended at installation stage.</a:t>
            </a:r>
          </a:p>
        </p:txBody>
      </p:sp>
    </p:spTree>
    <p:extLst>
      <p:ext uri="{BB962C8B-B14F-4D97-AF65-F5344CB8AC3E}">
        <p14:creationId xmlns:p14="http://schemas.microsoft.com/office/powerpoint/2010/main" val="3943370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b="13855"/>
          <a:stretch/>
        </p:blipFill>
        <p:spPr>
          <a:xfrm>
            <a:off x="2832100" y="2206426"/>
            <a:ext cx="1663700" cy="2724150"/>
          </a:xfrm>
          <a:prstGeom prst="rect">
            <a:avLst/>
          </a:prstGeom>
        </p:spPr>
      </p:pic>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286"/>
          <a:stretch/>
        </p:blipFill>
        <p:spPr>
          <a:xfrm>
            <a:off x="546100" y="2174676"/>
            <a:ext cx="1676400" cy="2743200"/>
          </a:xfrm>
          <a:prstGeom prst="rect">
            <a:avLst/>
          </a:prstGeom>
        </p:spPr>
      </p:pic>
      <p:sp>
        <p:nvSpPr>
          <p:cNvPr id="2" name="Title 1"/>
          <p:cNvSpPr>
            <a:spLocks noGrp="1"/>
          </p:cNvSpPr>
          <p:nvPr>
            <p:ph type="title"/>
          </p:nvPr>
        </p:nvSpPr>
        <p:spPr/>
        <p:txBody>
          <a:bodyPr/>
          <a:lstStyle/>
          <a:p>
            <a:r>
              <a:rPr lang="en-US" dirty="0"/>
              <a:t>Why to Study Software Engineering?</a:t>
            </a:r>
          </a:p>
        </p:txBody>
      </p:sp>
      <p:sp>
        <p:nvSpPr>
          <p:cNvPr id="4" name="TextBox 3"/>
          <p:cNvSpPr txBox="1"/>
          <p:nvPr/>
        </p:nvSpPr>
        <p:spPr>
          <a:xfrm>
            <a:off x="508000" y="5385137"/>
            <a:ext cx="1625600" cy="1015663"/>
          </a:xfrm>
          <a:prstGeom prst="rect">
            <a:avLst/>
          </a:prstGeom>
          <a:noFill/>
        </p:spPr>
        <p:txBody>
          <a:bodyPr wrap="square" rtlCol="0">
            <a:spAutoFit/>
          </a:bodyPr>
          <a:lstStyle/>
          <a:p>
            <a:pPr algn="ctr"/>
            <a:r>
              <a:rPr lang="en-US" sz="2000" b="1" dirty="0"/>
              <a:t>How it</a:t>
            </a:r>
          </a:p>
          <a:p>
            <a:pPr algn="ctr"/>
            <a:r>
              <a:rPr lang="en-US" sz="2000" b="1" dirty="0"/>
              <a:t>was supported</a:t>
            </a:r>
          </a:p>
        </p:txBody>
      </p:sp>
      <p:sp>
        <p:nvSpPr>
          <p:cNvPr id="5" name="TextBox 4"/>
          <p:cNvSpPr txBox="1"/>
          <p:nvPr/>
        </p:nvSpPr>
        <p:spPr>
          <a:xfrm>
            <a:off x="2819400" y="5385137"/>
            <a:ext cx="1816099" cy="1015663"/>
          </a:xfrm>
          <a:prstGeom prst="rect">
            <a:avLst/>
          </a:prstGeom>
          <a:noFill/>
        </p:spPr>
        <p:txBody>
          <a:bodyPr wrap="square" rtlCol="0">
            <a:spAutoFit/>
          </a:bodyPr>
          <a:lstStyle/>
          <a:p>
            <a:pPr algn="ctr"/>
            <a:r>
              <a:rPr lang="en-US" sz="2000" b="1" dirty="0"/>
              <a:t>What the</a:t>
            </a:r>
          </a:p>
          <a:p>
            <a:pPr algn="ctr"/>
            <a:r>
              <a:rPr lang="en-US" sz="2000" b="1" dirty="0"/>
              <a:t>customer</a:t>
            </a:r>
          </a:p>
          <a:p>
            <a:pPr algn="ctr"/>
            <a:r>
              <a:rPr lang="en-US" sz="2000" b="1" dirty="0"/>
              <a:t>really needed</a:t>
            </a:r>
          </a:p>
        </p:txBody>
      </p:sp>
      <p:cxnSp>
        <p:nvCxnSpPr>
          <p:cNvPr id="7" name="Straight Connector 6"/>
          <p:cNvCxnSpPr/>
          <p:nvPr/>
        </p:nvCxnSpPr>
        <p:spPr>
          <a:xfrm>
            <a:off x="4876800" y="955357"/>
            <a:ext cx="0" cy="5521643"/>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012447" y="4774623"/>
            <a:ext cx="587753" cy="587753"/>
            <a:chOff x="914400" y="4365246"/>
            <a:chExt cx="587753" cy="587753"/>
          </a:xfrm>
        </p:grpSpPr>
        <p:sp>
          <p:nvSpPr>
            <p:cNvPr id="11" name="Oval 10"/>
            <p:cNvSpPr/>
            <p:nvPr/>
          </p:nvSpPr>
          <p:spPr>
            <a:xfrm>
              <a:off x="914400" y="4365246"/>
              <a:ext cx="587753" cy="587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200" b="1" dirty="0"/>
            </a:p>
          </p:txBody>
        </p:sp>
        <p:sp>
          <p:nvSpPr>
            <p:cNvPr id="12" name="TextBox 11"/>
            <p:cNvSpPr txBox="1"/>
            <p:nvPr/>
          </p:nvSpPr>
          <p:spPr>
            <a:xfrm>
              <a:off x="1034527" y="4419600"/>
              <a:ext cx="340158" cy="461665"/>
            </a:xfrm>
            <a:prstGeom prst="rect">
              <a:avLst/>
            </a:prstGeom>
            <a:noFill/>
          </p:spPr>
          <p:txBody>
            <a:bodyPr wrap="none" rtlCol="0">
              <a:spAutoFit/>
            </a:bodyPr>
            <a:lstStyle/>
            <a:p>
              <a:r>
                <a:rPr lang="en-US" sz="2400" b="1" dirty="0"/>
                <a:t>9</a:t>
              </a:r>
            </a:p>
          </p:txBody>
        </p:sp>
      </p:grpSp>
      <p:grpSp>
        <p:nvGrpSpPr>
          <p:cNvPr id="13" name="Group 12"/>
          <p:cNvGrpSpPr/>
          <p:nvPr/>
        </p:nvGrpSpPr>
        <p:grpSpPr>
          <a:xfrm>
            <a:off x="3363724" y="4731245"/>
            <a:ext cx="587753" cy="587753"/>
            <a:chOff x="914400" y="4365246"/>
            <a:chExt cx="587753" cy="587753"/>
          </a:xfrm>
        </p:grpSpPr>
        <p:sp>
          <p:nvSpPr>
            <p:cNvPr id="14" name="Oval 13"/>
            <p:cNvSpPr/>
            <p:nvPr/>
          </p:nvSpPr>
          <p:spPr>
            <a:xfrm>
              <a:off x="914400" y="4365246"/>
              <a:ext cx="587753" cy="587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200" b="1" dirty="0"/>
            </a:p>
          </p:txBody>
        </p:sp>
        <p:sp>
          <p:nvSpPr>
            <p:cNvPr id="15" name="TextBox 14"/>
            <p:cNvSpPr txBox="1"/>
            <p:nvPr/>
          </p:nvSpPr>
          <p:spPr>
            <a:xfrm>
              <a:off x="953927" y="4419600"/>
              <a:ext cx="495649" cy="461665"/>
            </a:xfrm>
            <a:prstGeom prst="rect">
              <a:avLst/>
            </a:prstGeom>
            <a:noFill/>
          </p:spPr>
          <p:txBody>
            <a:bodyPr wrap="none" rtlCol="0">
              <a:spAutoFit/>
            </a:bodyPr>
            <a:lstStyle/>
            <a:p>
              <a:r>
                <a:rPr lang="en-US" sz="2400" b="1" dirty="0"/>
                <a:t>10</a:t>
              </a:r>
            </a:p>
          </p:txBody>
        </p:sp>
      </p:grpSp>
      <p:cxnSp>
        <p:nvCxnSpPr>
          <p:cNvPr id="18" name="Straight Connector 17"/>
          <p:cNvCxnSpPr/>
          <p:nvPr/>
        </p:nvCxnSpPr>
        <p:spPr>
          <a:xfrm>
            <a:off x="2514600" y="1828800"/>
            <a:ext cx="0" cy="46482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0283" y="955357"/>
            <a:ext cx="4819461" cy="892552"/>
          </a:xfrm>
          <a:prstGeom prst="rect">
            <a:avLst/>
          </a:prstGeom>
          <a:noFill/>
        </p:spPr>
        <p:txBody>
          <a:bodyPr wrap="none" rtlCol="0">
            <a:spAutoFit/>
          </a:bodyPr>
          <a:lstStyle/>
          <a:p>
            <a:r>
              <a:rPr lang="en-US" sz="2600" b="1" dirty="0"/>
              <a:t>Software Development Life Cycle </a:t>
            </a:r>
          </a:p>
          <a:p>
            <a:r>
              <a:rPr lang="en-US" sz="2600" b="1" dirty="0">
                <a:solidFill>
                  <a:srgbClr val="FF0000"/>
                </a:solidFill>
              </a:rPr>
              <a:t>without</a:t>
            </a:r>
            <a:r>
              <a:rPr lang="en-US" sz="2600" b="1" dirty="0"/>
              <a:t> Software Engineering</a:t>
            </a:r>
          </a:p>
        </p:txBody>
      </p:sp>
      <p:cxnSp>
        <p:nvCxnSpPr>
          <p:cNvPr id="20" name="Straight Connector 19"/>
          <p:cNvCxnSpPr/>
          <p:nvPr/>
        </p:nvCxnSpPr>
        <p:spPr>
          <a:xfrm>
            <a:off x="190500" y="1828800"/>
            <a:ext cx="4686300" cy="0"/>
          </a:xfrm>
          <a:prstGeom prst="line">
            <a:avLst/>
          </a:prstGeom>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4854393" y="2010013"/>
            <a:ext cx="4239237" cy="3785652"/>
          </a:xfrm>
          <a:prstGeom prst="rect">
            <a:avLst/>
          </a:prstGeom>
          <a:noFill/>
        </p:spPr>
        <p:txBody>
          <a:bodyPr wrap="none" rtlCol="0">
            <a:spAutoFit/>
          </a:bodyPr>
          <a:lstStyle/>
          <a:p>
            <a:pPr algn="ctr"/>
            <a:r>
              <a:rPr lang="en-US" sz="3000" dirty="0"/>
              <a:t>Software development </a:t>
            </a:r>
          </a:p>
          <a:p>
            <a:pPr algn="ctr"/>
            <a:r>
              <a:rPr lang="en-US" sz="3000" b="1" dirty="0">
                <a:solidFill>
                  <a:srgbClr val="C00000"/>
                </a:solidFill>
              </a:rPr>
              <a:t>Process</a:t>
            </a:r>
            <a:r>
              <a:rPr lang="en-US" sz="3000" dirty="0">
                <a:solidFill>
                  <a:srgbClr val="C00000"/>
                </a:solidFill>
              </a:rPr>
              <a:t> </a:t>
            </a:r>
            <a:r>
              <a:rPr lang="en-US" sz="3000" dirty="0"/>
              <a:t>needs to be </a:t>
            </a:r>
          </a:p>
          <a:p>
            <a:pPr algn="ctr"/>
            <a:r>
              <a:rPr lang="en-US" sz="3000" b="1" dirty="0">
                <a:solidFill>
                  <a:srgbClr val="C00000"/>
                </a:solidFill>
              </a:rPr>
              <a:t>engineered</a:t>
            </a:r>
            <a:r>
              <a:rPr lang="en-US" sz="3000" dirty="0">
                <a:solidFill>
                  <a:srgbClr val="C00000"/>
                </a:solidFill>
              </a:rPr>
              <a:t> </a:t>
            </a:r>
            <a:r>
              <a:rPr lang="en-US" sz="3000" dirty="0"/>
              <a:t>to avoid</a:t>
            </a:r>
          </a:p>
          <a:p>
            <a:pPr algn="ctr"/>
            <a:r>
              <a:rPr lang="en-US" sz="3000" dirty="0"/>
              <a:t>the </a:t>
            </a:r>
            <a:r>
              <a:rPr lang="en-US" sz="3000" b="1" dirty="0">
                <a:solidFill>
                  <a:srgbClr val="C00000"/>
                </a:solidFill>
              </a:rPr>
              <a:t>communication gape</a:t>
            </a:r>
          </a:p>
          <a:p>
            <a:pPr algn="ctr"/>
            <a:r>
              <a:rPr lang="en-US" sz="3000" dirty="0"/>
              <a:t> &amp; to </a:t>
            </a:r>
            <a:r>
              <a:rPr lang="en-US" sz="3000" b="1" dirty="0">
                <a:solidFill>
                  <a:srgbClr val="C00000"/>
                </a:solidFill>
              </a:rPr>
              <a:t>meet  the actual</a:t>
            </a:r>
            <a:r>
              <a:rPr lang="en-US" sz="3000" b="1" dirty="0"/>
              <a:t> </a:t>
            </a:r>
          </a:p>
          <a:p>
            <a:pPr algn="ctr"/>
            <a:r>
              <a:rPr lang="en-US" sz="3000" b="1" dirty="0">
                <a:solidFill>
                  <a:srgbClr val="C00000"/>
                </a:solidFill>
              </a:rPr>
              <a:t>requirement</a:t>
            </a:r>
            <a:r>
              <a:rPr lang="en-US" sz="3000" dirty="0">
                <a:solidFill>
                  <a:srgbClr val="C00000"/>
                </a:solidFill>
              </a:rPr>
              <a:t> </a:t>
            </a:r>
            <a:r>
              <a:rPr lang="en-US" sz="3000" dirty="0"/>
              <a:t>of customer </a:t>
            </a:r>
          </a:p>
          <a:p>
            <a:pPr algn="ctr"/>
            <a:r>
              <a:rPr lang="en-US" sz="3000" dirty="0"/>
              <a:t>within stipulated budget </a:t>
            </a:r>
          </a:p>
          <a:p>
            <a:pPr algn="ctr"/>
            <a:r>
              <a:rPr lang="en-US" sz="3000" dirty="0"/>
              <a:t>&amp; time</a:t>
            </a:r>
          </a:p>
        </p:txBody>
      </p:sp>
    </p:spTree>
    <p:extLst>
      <p:ext uri="{BB962C8B-B14F-4D97-AF65-F5344CB8AC3E}">
        <p14:creationId xmlns:p14="http://schemas.microsoft.com/office/powerpoint/2010/main" val="243350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9" grpId="0"/>
      <p:bldP spid="2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Spiral Model cont.</a:t>
            </a:r>
          </a:p>
        </p:txBody>
      </p:sp>
      <p:sp>
        <p:nvSpPr>
          <p:cNvPr id="3" name="Content Placeholder 2"/>
          <p:cNvSpPr>
            <a:spLocks noGrp="1"/>
          </p:cNvSpPr>
          <p:nvPr>
            <p:ph idx="1"/>
          </p:nvPr>
        </p:nvSpPr>
        <p:spPr/>
        <p:txBody>
          <a:bodyPr/>
          <a:lstStyle/>
          <a:p>
            <a:r>
              <a:rPr lang="en-US" b="1" dirty="0"/>
              <a:t>When to use Spiral Model?</a:t>
            </a:r>
          </a:p>
          <a:p>
            <a:pPr lvl="1"/>
            <a:r>
              <a:rPr lang="en-US" dirty="0"/>
              <a:t>For development of </a:t>
            </a:r>
            <a:r>
              <a:rPr lang="en-US" b="1" dirty="0">
                <a:solidFill>
                  <a:srgbClr val="C00000"/>
                </a:solidFill>
              </a:rPr>
              <a:t>large scale /  high-risk projects</a:t>
            </a:r>
            <a:r>
              <a:rPr lang="en-US" dirty="0"/>
              <a:t>.</a:t>
            </a:r>
          </a:p>
          <a:p>
            <a:pPr lvl="1"/>
            <a:r>
              <a:rPr lang="en-US" dirty="0"/>
              <a:t>When costs and </a:t>
            </a:r>
            <a:r>
              <a:rPr lang="en-US" b="1" dirty="0">
                <a:solidFill>
                  <a:srgbClr val="C00000"/>
                </a:solidFill>
              </a:rPr>
              <a:t>risk evaluation is important</a:t>
            </a:r>
            <a:r>
              <a:rPr lang="en-US" dirty="0"/>
              <a:t>.</a:t>
            </a:r>
          </a:p>
          <a:p>
            <a:pPr lvl="1"/>
            <a:r>
              <a:rPr lang="en-US" dirty="0"/>
              <a:t>Users are </a:t>
            </a:r>
            <a:r>
              <a:rPr lang="en-US" b="1" dirty="0">
                <a:solidFill>
                  <a:srgbClr val="C00000"/>
                </a:solidFill>
              </a:rPr>
              <a:t>unsure</a:t>
            </a:r>
            <a:r>
              <a:rPr lang="en-US" dirty="0">
                <a:solidFill>
                  <a:srgbClr val="C00000"/>
                </a:solidFill>
              </a:rPr>
              <a:t> </a:t>
            </a:r>
            <a:r>
              <a:rPr lang="en-US" dirty="0"/>
              <a:t>of their </a:t>
            </a:r>
            <a:r>
              <a:rPr lang="en-US" b="1" dirty="0">
                <a:solidFill>
                  <a:srgbClr val="C00000"/>
                </a:solidFill>
              </a:rPr>
              <a:t>needs</a:t>
            </a:r>
            <a:r>
              <a:rPr lang="en-US" dirty="0"/>
              <a:t>.</a:t>
            </a:r>
          </a:p>
          <a:p>
            <a:pPr lvl="1"/>
            <a:r>
              <a:rPr lang="en-US" b="1" dirty="0">
                <a:solidFill>
                  <a:srgbClr val="C00000"/>
                </a:solidFill>
              </a:rPr>
              <a:t>Requirements</a:t>
            </a:r>
            <a:r>
              <a:rPr lang="en-US" dirty="0">
                <a:solidFill>
                  <a:srgbClr val="C00000"/>
                </a:solidFill>
              </a:rPr>
              <a:t> </a:t>
            </a:r>
            <a:r>
              <a:rPr lang="en-US" dirty="0"/>
              <a:t>are </a:t>
            </a:r>
            <a:r>
              <a:rPr lang="en-US" b="1" dirty="0">
                <a:solidFill>
                  <a:srgbClr val="C00000"/>
                </a:solidFill>
              </a:rPr>
              <a:t>complex</a:t>
            </a:r>
            <a:r>
              <a:rPr lang="en-US" dirty="0"/>
              <a:t>.</a:t>
            </a:r>
          </a:p>
          <a:p>
            <a:pPr lvl="1"/>
            <a:r>
              <a:rPr lang="en-US" dirty="0"/>
              <a:t>New product line.</a:t>
            </a:r>
          </a:p>
          <a:p>
            <a:pPr lvl="1"/>
            <a:r>
              <a:rPr lang="en-US" dirty="0"/>
              <a:t>Significant (</a:t>
            </a:r>
            <a:r>
              <a:rPr lang="en-US" b="1" dirty="0">
                <a:solidFill>
                  <a:srgbClr val="C00000"/>
                </a:solidFill>
              </a:rPr>
              <a:t>considerable</a:t>
            </a:r>
            <a:r>
              <a:rPr lang="en-US" dirty="0"/>
              <a:t>) </a:t>
            </a:r>
            <a:r>
              <a:rPr lang="en-US" b="1" dirty="0">
                <a:solidFill>
                  <a:srgbClr val="C00000"/>
                </a:solidFill>
              </a:rPr>
              <a:t>changes</a:t>
            </a:r>
            <a:r>
              <a:rPr lang="en-US" dirty="0">
                <a:solidFill>
                  <a:srgbClr val="C00000"/>
                </a:solidFill>
              </a:rPr>
              <a:t> </a:t>
            </a:r>
            <a:r>
              <a:rPr lang="en-US" dirty="0"/>
              <a:t>are expected.</a:t>
            </a:r>
          </a:p>
          <a:p>
            <a:r>
              <a:rPr lang="en-US" b="1" dirty="0"/>
              <a:t>Advantages</a:t>
            </a:r>
          </a:p>
          <a:p>
            <a:pPr lvl="1"/>
            <a:r>
              <a:rPr lang="en-US" dirty="0"/>
              <a:t>High amount of risk analysis hence, </a:t>
            </a:r>
            <a:r>
              <a:rPr lang="en-US" b="1" dirty="0">
                <a:solidFill>
                  <a:srgbClr val="C00000"/>
                </a:solidFill>
              </a:rPr>
              <a:t>avoidance of Risk</a:t>
            </a:r>
            <a:r>
              <a:rPr lang="en-US" dirty="0"/>
              <a:t> is enhanced.</a:t>
            </a:r>
          </a:p>
          <a:p>
            <a:pPr lvl="1"/>
            <a:r>
              <a:rPr lang="en-US" b="1" dirty="0"/>
              <a:t>Strong</a:t>
            </a:r>
            <a:r>
              <a:rPr lang="en-US" dirty="0"/>
              <a:t> </a:t>
            </a:r>
            <a:r>
              <a:rPr lang="en-US" b="1" dirty="0">
                <a:solidFill>
                  <a:srgbClr val="C00000"/>
                </a:solidFill>
              </a:rPr>
              <a:t>approval</a:t>
            </a:r>
            <a:r>
              <a:rPr lang="en-US" dirty="0">
                <a:solidFill>
                  <a:srgbClr val="C00000"/>
                </a:solidFill>
              </a:rPr>
              <a:t> </a:t>
            </a:r>
            <a:r>
              <a:rPr lang="en-US" dirty="0"/>
              <a:t>and </a:t>
            </a:r>
            <a:r>
              <a:rPr lang="en-US" b="1" dirty="0">
                <a:solidFill>
                  <a:srgbClr val="C00000"/>
                </a:solidFill>
              </a:rPr>
              <a:t>documentation</a:t>
            </a:r>
            <a:r>
              <a:rPr lang="en-US" dirty="0">
                <a:solidFill>
                  <a:srgbClr val="C00000"/>
                </a:solidFill>
              </a:rPr>
              <a:t> </a:t>
            </a:r>
            <a:r>
              <a:rPr lang="en-US" dirty="0"/>
              <a:t>control.</a:t>
            </a:r>
          </a:p>
          <a:p>
            <a:pPr lvl="1"/>
            <a:r>
              <a:rPr lang="en-US" b="1" dirty="0">
                <a:solidFill>
                  <a:srgbClr val="C00000"/>
                </a:solidFill>
              </a:rPr>
              <a:t>Additional functionality </a:t>
            </a:r>
            <a:r>
              <a:rPr lang="en-US" dirty="0"/>
              <a:t>can be </a:t>
            </a:r>
            <a:r>
              <a:rPr lang="en-US" b="1" dirty="0">
                <a:solidFill>
                  <a:srgbClr val="C00000"/>
                </a:solidFill>
              </a:rPr>
              <a:t>added</a:t>
            </a:r>
            <a:r>
              <a:rPr lang="en-US" dirty="0">
                <a:solidFill>
                  <a:srgbClr val="C00000"/>
                </a:solidFill>
              </a:rPr>
              <a:t> </a:t>
            </a:r>
            <a:r>
              <a:rPr lang="en-US" dirty="0"/>
              <a:t>at a later date.</a:t>
            </a:r>
          </a:p>
          <a:p>
            <a:pPr lvl="1"/>
            <a:r>
              <a:rPr lang="en-US" b="1" dirty="0">
                <a:solidFill>
                  <a:srgbClr val="C00000"/>
                </a:solidFill>
              </a:rPr>
              <a:t>Software</a:t>
            </a:r>
            <a:r>
              <a:rPr lang="en-US" dirty="0">
                <a:solidFill>
                  <a:srgbClr val="C00000"/>
                </a:solidFill>
              </a:rPr>
              <a:t> </a:t>
            </a:r>
            <a:r>
              <a:rPr lang="en-US" dirty="0"/>
              <a:t>is </a:t>
            </a:r>
            <a:r>
              <a:rPr lang="en-US" b="1" dirty="0">
                <a:solidFill>
                  <a:srgbClr val="C00000"/>
                </a:solidFill>
              </a:rPr>
              <a:t>produced early </a:t>
            </a:r>
            <a:r>
              <a:rPr lang="en-US" dirty="0"/>
              <a:t>in the Software Life Cycle.</a:t>
            </a:r>
          </a:p>
        </p:txBody>
      </p:sp>
    </p:spTree>
    <p:extLst>
      <p:ext uri="{BB962C8B-B14F-4D97-AF65-F5344CB8AC3E}">
        <p14:creationId xmlns:p14="http://schemas.microsoft.com/office/powerpoint/2010/main" val="137847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Spiral Model cont.</a:t>
            </a:r>
          </a:p>
        </p:txBody>
      </p:sp>
      <p:sp>
        <p:nvSpPr>
          <p:cNvPr id="3" name="Content Placeholder 2"/>
          <p:cNvSpPr>
            <a:spLocks noGrp="1"/>
          </p:cNvSpPr>
          <p:nvPr>
            <p:ph idx="1"/>
          </p:nvPr>
        </p:nvSpPr>
        <p:spPr/>
        <p:txBody>
          <a:bodyPr/>
          <a:lstStyle/>
          <a:p>
            <a:r>
              <a:rPr lang="en-US" b="1" dirty="0"/>
              <a:t>Disadvantages</a:t>
            </a:r>
          </a:p>
          <a:p>
            <a:pPr lvl="1"/>
            <a:r>
              <a:rPr lang="en-US" dirty="0"/>
              <a:t>Can be </a:t>
            </a:r>
            <a:r>
              <a:rPr lang="en-US" b="1" dirty="0">
                <a:solidFill>
                  <a:srgbClr val="C00000"/>
                </a:solidFill>
              </a:rPr>
              <a:t>a costly model</a:t>
            </a:r>
            <a:r>
              <a:rPr lang="en-US" dirty="0"/>
              <a:t> to use.</a:t>
            </a:r>
          </a:p>
          <a:p>
            <a:pPr lvl="1"/>
            <a:r>
              <a:rPr lang="en-US" dirty="0"/>
              <a:t>Risk analysis </a:t>
            </a:r>
            <a:r>
              <a:rPr lang="en-US" b="1" dirty="0">
                <a:solidFill>
                  <a:srgbClr val="C00000"/>
                </a:solidFill>
              </a:rPr>
              <a:t>requires highly specific expertise</a:t>
            </a:r>
            <a:r>
              <a:rPr lang="en-US" dirty="0"/>
              <a:t>.</a:t>
            </a:r>
          </a:p>
          <a:p>
            <a:pPr lvl="1"/>
            <a:r>
              <a:rPr lang="en-US" dirty="0"/>
              <a:t>Project’s success is highly dependent on the risk analysis phase.</a:t>
            </a:r>
          </a:p>
          <a:p>
            <a:pPr lvl="1"/>
            <a:r>
              <a:rPr lang="en-US" dirty="0"/>
              <a:t>Doesn’t work well for smaller projects.</a:t>
            </a:r>
          </a:p>
          <a:p>
            <a:endParaRPr lang="en-US" dirty="0"/>
          </a:p>
        </p:txBody>
      </p:sp>
    </p:spTree>
    <p:extLst>
      <p:ext uri="{BB962C8B-B14F-4D97-AF65-F5344CB8AC3E}">
        <p14:creationId xmlns:p14="http://schemas.microsoft.com/office/powerpoint/2010/main" val="499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WIN-WIN Spiral Model</a:t>
            </a:r>
          </a:p>
        </p:txBody>
      </p:sp>
      <p:sp>
        <p:nvSpPr>
          <p:cNvPr id="3" name="Content Placeholder 2"/>
          <p:cNvSpPr>
            <a:spLocks noGrp="1"/>
          </p:cNvSpPr>
          <p:nvPr>
            <p:ph idx="1"/>
          </p:nvPr>
        </p:nvSpPr>
        <p:spPr/>
        <p:txBody>
          <a:bodyPr>
            <a:normAutofit lnSpcReduction="10000"/>
          </a:bodyPr>
          <a:lstStyle/>
          <a:p>
            <a:pPr fontAlgn="base"/>
            <a:r>
              <a:rPr lang="en-US" dirty="0"/>
              <a:t>The spiral model suggests a framework activity that addresses customer communication. The objective of this activity is to elicit project requirements from the customer. In an ideal context, the developer simply asks the customer what is required and the customer provides sufficient detail to proceed. Unfortunately, this rarely happens. In reality, the customer and the developer enter nto a process of negotiation, where the customer may be asked to balance functionality, performance, and other product or system characteristics against cost and time to market.</a:t>
            </a:r>
          </a:p>
          <a:p>
            <a:pPr fontAlgn="base"/>
            <a:r>
              <a:rPr lang="en-US" dirty="0"/>
              <a:t>The best negotiations strive for a “win-win” result. That is, the customer wins by getting the system or product that satisfies the majority of the customer’s needs and the developer wins by working to realistic and achievable budgets and deadlines.</a:t>
            </a:r>
          </a:p>
          <a:p>
            <a:pPr fontAlgn="base"/>
            <a:r>
              <a:rPr lang="en-US" b="1" dirty="0"/>
              <a:t>Customer’s WIN means:</a:t>
            </a:r>
            <a:r>
              <a:rPr lang="en-US" dirty="0"/>
              <a:t> Obtaining the system that satisfies most of the needs.</a:t>
            </a:r>
          </a:p>
          <a:p>
            <a:pPr fontAlgn="base"/>
            <a:r>
              <a:rPr lang="en-US" b="1" dirty="0"/>
              <a:t>Developer’s WIN means:</a:t>
            </a:r>
            <a:r>
              <a:rPr lang="en-US" dirty="0"/>
              <a:t> Getting the work done with realistic and achievable budges and  deadlines. </a:t>
            </a:r>
          </a:p>
          <a:p>
            <a:endParaRPr lang="en-US" dirty="0"/>
          </a:p>
        </p:txBody>
      </p:sp>
    </p:spTree>
    <p:extLst>
      <p:ext uri="{BB962C8B-B14F-4D97-AF65-F5344CB8AC3E}">
        <p14:creationId xmlns:p14="http://schemas.microsoft.com/office/powerpoint/2010/main" val="13302799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WIN-WIN Spiral Model Cont.</a:t>
            </a:r>
          </a:p>
        </p:txBody>
      </p:sp>
      <p:pic>
        <p:nvPicPr>
          <p:cNvPr id="3074" name="Picture 2" descr="https://3.bp.blogspot.com/-RKqMv9-0d_E/T7ZLf8if5GI/AAAAAAAAAFk/SSzXI8EeQ5w/s1600/Cap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5812" y="1462087"/>
            <a:ext cx="7572375"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7194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WIN-WIN Spiral Model Cont.</a:t>
            </a:r>
          </a:p>
        </p:txBody>
      </p:sp>
      <p:sp>
        <p:nvSpPr>
          <p:cNvPr id="3" name="Content Placeholder 2"/>
          <p:cNvSpPr>
            <a:spLocks noGrp="1"/>
          </p:cNvSpPr>
          <p:nvPr>
            <p:ph idx="1"/>
          </p:nvPr>
        </p:nvSpPr>
        <p:spPr/>
        <p:txBody>
          <a:bodyPr>
            <a:normAutofit/>
          </a:bodyPr>
          <a:lstStyle/>
          <a:p>
            <a:pPr marL="0" indent="0" fontAlgn="base">
              <a:buNone/>
            </a:pPr>
            <a:r>
              <a:rPr lang="en-US" dirty="0"/>
              <a:t>Boehm’s WINWIN spiral model  defines a set of negotiation activities at the beginning of each pass around the spiral. Rather than a single customer communication activity, the following activities are defined:</a:t>
            </a:r>
          </a:p>
          <a:p>
            <a:pPr fontAlgn="base"/>
            <a:r>
              <a:rPr lang="en-US" dirty="0"/>
              <a:t>Identification of the system or subsystem’s key “stakeholders.”</a:t>
            </a:r>
          </a:p>
          <a:p>
            <a:pPr fontAlgn="base"/>
            <a:r>
              <a:rPr lang="en-US" dirty="0"/>
              <a:t>Determination of the stakeholders’ “win conditions.”</a:t>
            </a:r>
          </a:p>
          <a:p>
            <a:pPr fontAlgn="base"/>
            <a:r>
              <a:rPr lang="en-US" dirty="0"/>
              <a:t>Negotiation of the stakeholders’ striving for win condition. With the concerned software project team reconcile for WIN-WIN result then determine next level objectives, constraints and alternatives.</a:t>
            </a:r>
          </a:p>
          <a:p>
            <a:pPr fontAlgn="base"/>
            <a:r>
              <a:rPr lang="en-US" dirty="0"/>
              <a:t>Evaluate process and product. Analyze and resolve the risks</a:t>
            </a:r>
          </a:p>
          <a:p>
            <a:pPr fontAlgn="base"/>
            <a:r>
              <a:rPr lang="en-US" dirty="0"/>
              <a:t>Define next level of product and process</a:t>
            </a:r>
          </a:p>
          <a:p>
            <a:pPr fontAlgn="base"/>
            <a:r>
              <a:rPr lang="en-US" dirty="0"/>
              <a:t>Validate process and product definitions.</a:t>
            </a:r>
          </a:p>
          <a:p>
            <a:pPr fontAlgn="base"/>
            <a:r>
              <a:rPr lang="en-US" dirty="0"/>
              <a:t>Take a review of product and give necessary comments on it.</a:t>
            </a:r>
          </a:p>
        </p:txBody>
      </p:sp>
    </p:spTree>
    <p:extLst>
      <p:ext uri="{BB962C8B-B14F-4D97-AF65-F5344CB8AC3E}">
        <p14:creationId xmlns:p14="http://schemas.microsoft.com/office/powerpoint/2010/main" val="37413048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Concurrent Development</a:t>
            </a:r>
          </a:p>
        </p:txBody>
      </p:sp>
      <p:pic>
        <p:nvPicPr>
          <p:cNvPr id="4098" name="Picture 2" descr="Image result for concurrent development software engineer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990600"/>
            <a:ext cx="57150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7004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Concurrent Development Cont.</a:t>
            </a:r>
          </a:p>
        </p:txBody>
      </p:sp>
      <p:sp>
        <p:nvSpPr>
          <p:cNvPr id="3" name="Content Placeholder 2"/>
          <p:cNvSpPr>
            <a:spLocks noGrp="1"/>
          </p:cNvSpPr>
          <p:nvPr>
            <p:ph idx="1"/>
          </p:nvPr>
        </p:nvSpPr>
        <p:spPr/>
        <p:txBody>
          <a:bodyPr/>
          <a:lstStyle/>
          <a:p>
            <a:r>
              <a:rPr lang="en-US" dirty="0"/>
              <a:t>This model is also called as concurrent engineering model. In this model the framework activities are represented as series of tasks. For example the modelling activity can performed in various states. These states contain various activities or task. </a:t>
            </a:r>
          </a:p>
          <a:p>
            <a:r>
              <a:rPr lang="en-US" dirty="0"/>
              <a:t>For instance : modelling activity can be initially in under development state. Then when certain processes or activities are going on it might be in awaiting changes state. Some reviews or revisions might be carried out on the developed or partially developed software. Hence under review or under revision might be some states</a:t>
            </a:r>
            <a:r>
              <a:rPr lang="en-US"/>
              <a:t>. </a:t>
            </a:r>
          </a:p>
          <a:p>
            <a:r>
              <a:rPr lang="en-US"/>
              <a:t>Finally </a:t>
            </a:r>
            <a:r>
              <a:rPr lang="en-US" dirty="0"/>
              <a:t>the software product goes in done state. Sometimes some inconsistencies in analysis model may trigger some changes in the existing product. Then for implementing those changes product has to undergo awaiting changes state.</a:t>
            </a:r>
          </a:p>
        </p:txBody>
      </p:sp>
    </p:spTree>
    <p:extLst>
      <p:ext uri="{BB962C8B-B14F-4D97-AF65-F5344CB8AC3E}">
        <p14:creationId xmlns:p14="http://schemas.microsoft.com/office/powerpoint/2010/main" val="33603276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Concurrent Development Cont.</a:t>
            </a:r>
          </a:p>
        </p:txBody>
      </p:sp>
      <p:sp>
        <p:nvSpPr>
          <p:cNvPr id="3" name="Content Placeholder 2"/>
          <p:cNvSpPr>
            <a:spLocks noGrp="1"/>
          </p:cNvSpPr>
          <p:nvPr>
            <p:ph idx="1"/>
          </p:nvPr>
        </p:nvSpPr>
        <p:spPr/>
        <p:txBody>
          <a:bodyPr/>
          <a:lstStyle/>
          <a:p>
            <a:pPr marL="0" indent="0">
              <a:buNone/>
            </a:pPr>
            <a:r>
              <a:rPr lang="en-US" b="1" dirty="0"/>
              <a:t>Advantages</a:t>
            </a:r>
          </a:p>
          <a:p>
            <a:r>
              <a:rPr lang="en-US" dirty="0"/>
              <a:t>All types of software development can be done using concurrent development model.</a:t>
            </a:r>
          </a:p>
          <a:p>
            <a:r>
              <a:rPr lang="en-US" dirty="0"/>
              <a:t>This model provides accurate picture of current state of project.</a:t>
            </a:r>
          </a:p>
          <a:p>
            <a:r>
              <a:rPr lang="en-US" dirty="0"/>
              <a:t>Each activity or task can be carried out concurrently. Hence this model is an efficient process model.</a:t>
            </a:r>
          </a:p>
          <a:p>
            <a:endParaRPr lang="en-US" dirty="0"/>
          </a:p>
        </p:txBody>
      </p:sp>
    </p:spTree>
    <p:extLst>
      <p:ext uri="{BB962C8B-B14F-4D97-AF65-F5344CB8AC3E}">
        <p14:creationId xmlns:p14="http://schemas.microsoft.com/office/powerpoint/2010/main" val="20753300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Application Domains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933" y="977717"/>
            <a:ext cx="5638799" cy="5499283"/>
          </a:xfrm>
          <a:prstGeom prst="rect">
            <a:avLst/>
          </a:prstGeom>
        </p:spPr>
      </p:pic>
      <p:sp>
        <p:nvSpPr>
          <p:cNvPr id="6" name="TextBox 5"/>
          <p:cNvSpPr txBox="1"/>
          <p:nvPr/>
        </p:nvSpPr>
        <p:spPr>
          <a:xfrm>
            <a:off x="3723658" y="1219200"/>
            <a:ext cx="1143000" cy="707886"/>
          </a:xfrm>
          <a:prstGeom prst="rect">
            <a:avLst/>
          </a:prstGeom>
          <a:noFill/>
        </p:spPr>
        <p:txBody>
          <a:bodyPr wrap="square" rtlCol="0">
            <a:spAutoFit/>
          </a:bodyPr>
          <a:lstStyle/>
          <a:p>
            <a:pPr algn="ctr"/>
            <a:r>
              <a:rPr lang="en-US" sz="2000" b="1" dirty="0"/>
              <a:t>System Software</a:t>
            </a:r>
          </a:p>
        </p:txBody>
      </p:sp>
      <p:sp>
        <p:nvSpPr>
          <p:cNvPr id="7" name="TextBox 6"/>
          <p:cNvSpPr txBox="1"/>
          <p:nvPr/>
        </p:nvSpPr>
        <p:spPr>
          <a:xfrm>
            <a:off x="5096332" y="2133600"/>
            <a:ext cx="1447800" cy="707886"/>
          </a:xfrm>
          <a:prstGeom prst="rect">
            <a:avLst/>
          </a:prstGeom>
          <a:noFill/>
        </p:spPr>
        <p:txBody>
          <a:bodyPr wrap="square" rtlCol="0">
            <a:spAutoFit/>
          </a:bodyPr>
          <a:lstStyle/>
          <a:p>
            <a:pPr algn="r"/>
            <a:r>
              <a:rPr lang="en-US" sz="2000" b="1" dirty="0"/>
              <a:t>Application</a:t>
            </a:r>
          </a:p>
          <a:p>
            <a:pPr algn="r"/>
            <a:r>
              <a:rPr lang="en-US" sz="2000" b="1" dirty="0"/>
              <a:t>Software</a:t>
            </a:r>
          </a:p>
        </p:txBody>
      </p:sp>
      <p:sp>
        <p:nvSpPr>
          <p:cNvPr id="9" name="TextBox 8"/>
          <p:cNvSpPr txBox="1"/>
          <p:nvPr/>
        </p:nvSpPr>
        <p:spPr>
          <a:xfrm>
            <a:off x="5477332" y="3672946"/>
            <a:ext cx="1447800" cy="1015663"/>
          </a:xfrm>
          <a:prstGeom prst="rect">
            <a:avLst/>
          </a:prstGeom>
          <a:noFill/>
        </p:spPr>
        <p:txBody>
          <a:bodyPr wrap="square" rtlCol="0">
            <a:spAutoFit/>
          </a:bodyPr>
          <a:lstStyle/>
          <a:p>
            <a:pPr algn="r"/>
            <a:r>
              <a:rPr lang="en-US" sz="2000" b="1" dirty="0">
                <a:solidFill>
                  <a:schemeClr val="bg1"/>
                </a:solidFill>
              </a:rPr>
              <a:t>Engineering  / Scientific Software</a:t>
            </a:r>
          </a:p>
        </p:txBody>
      </p:sp>
      <p:sp>
        <p:nvSpPr>
          <p:cNvPr id="10" name="TextBox 9"/>
          <p:cNvSpPr txBox="1"/>
          <p:nvPr/>
        </p:nvSpPr>
        <p:spPr>
          <a:xfrm>
            <a:off x="4486732" y="5388114"/>
            <a:ext cx="1447800" cy="707886"/>
          </a:xfrm>
          <a:prstGeom prst="rect">
            <a:avLst/>
          </a:prstGeom>
          <a:noFill/>
        </p:spPr>
        <p:txBody>
          <a:bodyPr wrap="square" rtlCol="0">
            <a:spAutoFit/>
          </a:bodyPr>
          <a:lstStyle/>
          <a:p>
            <a:pPr algn="r"/>
            <a:r>
              <a:rPr lang="en-US" sz="2000" b="1" dirty="0">
                <a:solidFill>
                  <a:schemeClr val="bg1"/>
                </a:solidFill>
              </a:rPr>
              <a:t>Embedded Software</a:t>
            </a:r>
          </a:p>
        </p:txBody>
      </p:sp>
      <p:sp>
        <p:nvSpPr>
          <p:cNvPr id="11" name="TextBox 10"/>
          <p:cNvSpPr txBox="1"/>
          <p:nvPr/>
        </p:nvSpPr>
        <p:spPr>
          <a:xfrm>
            <a:off x="2657932" y="5388114"/>
            <a:ext cx="1524000" cy="707886"/>
          </a:xfrm>
          <a:prstGeom prst="rect">
            <a:avLst/>
          </a:prstGeom>
          <a:noFill/>
        </p:spPr>
        <p:txBody>
          <a:bodyPr wrap="square" rtlCol="0">
            <a:spAutoFit/>
          </a:bodyPr>
          <a:lstStyle/>
          <a:p>
            <a:r>
              <a:rPr lang="en-US" sz="2000" b="1" dirty="0">
                <a:solidFill>
                  <a:schemeClr val="bg1"/>
                </a:solidFill>
              </a:rPr>
              <a:t>Product line Software</a:t>
            </a:r>
          </a:p>
        </p:txBody>
      </p:sp>
      <p:sp>
        <p:nvSpPr>
          <p:cNvPr id="12" name="TextBox 11"/>
          <p:cNvSpPr txBox="1"/>
          <p:nvPr/>
        </p:nvSpPr>
        <p:spPr>
          <a:xfrm>
            <a:off x="1752600" y="3787914"/>
            <a:ext cx="1469265" cy="707886"/>
          </a:xfrm>
          <a:prstGeom prst="rect">
            <a:avLst/>
          </a:prstGeom>
          <a:noFill/>
        </p:spPr>
        <p:txBody>
          <a:bodyPr wrap="square" rtlCol="0">
            <a:spAutoFit/>
          </a:bodyPr>
          <a:lstStyle/>
          <a:p>
            <a:r>
              <a:rPr lang="en-US" sz="2000" b="1" dirty="0"/>
              <a:t>Web Application</a:t>
            </a:r>
          </a:p>
        </p:txBody>
      </p:sp>
      <p:sp>
        <p:nvSpPr>
          <p:cNvPr id="13" name="TextBox 12"/>
          <p:cNvSpPr txBox="1"/>
          <p:nvPr/>
        </p:nvSpPr>
        <p:spPr>
          <a:xfrm>
            <a:off x="1950667" y="1981200"/>
            <a:ext cx="1545465" cy="1015663"/>
          </a:xfrm>
          <a:prstGeom prst="rect">
            <a:avLst/>
          </a:prstGeom>
          <a:noFill/>
        </p:spPr>
        <p:txBody>
          <a:bodyPr wrap="square" rtlCol="0">
            <a:spAutoFit/>
          </a:bodyPr>
          <a:lstStyle/>
          <a:p>
            <a:pPr algn="ctr"/>
            <a:r>
              <a:rPr lang="en-US" sz="2000" b="1" dirty="0"/>
              <a:t>Artificial intelligence Software</a:t>
            </a:r>
          </a:p>
        </p:txBody>
      </p:sp>
      <p:sp>
        <p:nvSpPr>
          <p:cNvPr id="14" name="Oval 13"/>
          <p:cNvSpPr/>
          <p:nvPr/>
        </p:nvSpPr>
        <p:spPr>
          <a:xfrm>
            <a:off x="3445690" y="2921358"/>
            <a:ext cx="1650642" cy="165064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6" name="TextBox 15"/>
          <p:cNvSpPr txBox="1"/>
          <p:nvPr/>
        </p:nvSpPr>
        <p:spPr>
          <a:xfrm>
            <a:off x="3419932" y="3143071"/>
            <a:ext cx="1714500" cy="1200329"/>
          </a:xfrm>
          <a:prstGeom prst="rect">
            <a:avLst/>
          </a:prstGeom>
          <a:noFill/>
        </p:spPr>
        <p:txBody>
          <a:bodyPr wrap="square" rtlCol="0">
            <a:spAutoFit/>
          </a:bodyPr>
          <a:lstStyle/>
          <a:p>
            <a:pPr algn="ctr"/>
            <a:r>
              <a:rPr lang="en-US" sz="2400" b="1" dirty="0"/>
              <a:t>Software Application Domains</a:t>
            </a:r>
          </a:p>
        </p:txBody>
      </p:sp>
      <p:pic>
        <p:nvPicPr>
          <p:cNvPr id="15" name="Picture 4" descr="Image result for windows 10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8591" y="1113506"/>
            <a:ext cx="1548677" cy="38774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turbo c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31532" y="1001977"/>
            <a:ext cx="434446" cy="43444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Image result for matlab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4942" y="4760395"/>
            <a:ext cx="1351800" cy="51124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autocad 2015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60854" y="3338410"/>
            <a:ext cx="1387901" cy="125131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Image result for linkedin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0011" y="4852130"/>
            <a:ext cx="1213518" cy="32947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Image result for facebook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1000" y="4249832"/>
            <a:ext cx="993891" cy="34488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siri logo"/>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9745" y="2556178"/>
            <a:ext cx="831168" cy="38283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Image result for google self driving ca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7200" y="1763303"/>
            <a:ext cx="1207086" cy="6789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Keypad Control for a Microwave Ove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980681" y="6002255"/>
            <a:ext cx="621940" cy="39182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Related imag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774439" y="5790950"/>
            <a:ext cx="1626931" cy="61009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5486858" y="1462089"/>
            <a:ext cx="3476168" cy="0"/>
          </a:xfrm>
          <a:prstGeom prst="line">
            <a:avLst/>
          </a:prstGeom>
          <a:ln>
            <a:solidFill>
              <a:srgbClr val="FF8C53"/>
            </a:solidFill>
          </a:ln>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6847029" y="3124200"/>
            <a:ext cx="2115997" cy="0"/>
          </a:xfrm>
          <a:prstGeom prst="line">
            <a:avLst/>
          </a:prstGeom>
          <a:ln>
            <a:solidFill>
              <a:srgbClr val="FF8C53"/>
            </a:solidFill>
          </a:ln>
        </p:spPr>
        <p:style>
          <a:lnRef idx="1">
            <a:schemeClr val="accent2"/>
          </a:lnRef>
          <a:fillRef idx="0">
            <a:schemeClr val="accent2"/>
          </a:fillRef>
          <a:effectRef idx="0">
            <a:schemeClr val="accent2"/>
          </a:effectRef>
          <a:fontRef idx="minor">
            <a:schemeClr val="tx1"/>
          </a:fontRef>
        </p:style>
      </p:cxnSp>
      <p:cxnSp>
        <p:nvCxnSpPr>
          <p:cNvPr id="27" name="Straight Connector 26"/>
          <p:cNvCxnSpPr/>
          <p:nvPr/>
        </p:nvCxnSpPr>
        <p:spPr>
          <a:xfrm>
            <a:off x="6856555" y="3238496"/>
            <a:ext cx="2115997" cy="0"/>
          </a:xfrm>
          <a:prstGeom prst="line">
            <a:avLst/>
          </a:prstGeom>
          <a:ln>
            <a:solidFill>
              <a:srgbClr val="5A5476"/>
            </a:solidFill>
          </a:ln>
        </p:spPr>
        <p:style>
          <a:lnRef idx="1">
            <a:schemeClr val="accent2"/>
          </a:lnRef>
          <a:fillRef idx="0">
            <a:schemeClr val="accent2"/>
          </a:fillRef>
          <a:effectRef idx="0">
            <a:schemeClr val="accent2"/>
          </a:effectRef>
          <a:fontRef idx="minor">
            <a:schemeClr val="tx1"/>
          </a:fontRef>
        </p:style>
      </p:cxnSp>
      <p:cxnSp>
        <p:nvCxnSpPr>
          <p:cNvPr id="28" name="Straight Connector 27"/>
          <p:cNvCxnSpPr/>
          <p:nvPr/>
        </p:nvCxnSpPr>
        <p:spPr>
          <a:xfrm>
            <a:off x="6426826" y="5383346"/>
            <a:ext cx="2609152" cy="0"/>
          </a:xfrm>
          <a:prstGeom prst="line">
            <a:avLst/>
          </a:prstGeom>
          <a:ln>
            <a:solidFill>
              <a:srgbClr val="5A5476"/>
            </a:solidFill>
          </a:ln>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a:off x="6344348" y="5486400"/>
            <a:ext cx="2691630" cy="0"/>
          </a:xfrm>
          <a:prstGeom prst="line">
            <a:avLst/>
          </a:prstGeom>
          <a:ln>
            <a:solidFill>
              <a:srgbClr val="0570A6"/>
            </a:solidFill>
          </a:ln>
        </p:spPr>
        <p:style>
          <a:lnRef idx="1">
            <a:schemeClr val="accent2"/>
          </a:lnRef>
          <a:fillRef idx="0">
            <a:schemeClr val="accent2"/>
          </a:fillRef>
          <a:effectRef idx="0">
            <a:schemeClr val="accent2"/>
          </a:effectRef>
          <a:fontRef idx="minor">
            <a:schemeClr val="tx1"/>
          </a:fontRef>
        </p:style>
      </p:cxnSp>
      <p:cxnSp>
        <p:nvCxnSpPr>
          <p:cNvPr id="32" name="Straight Connector 31"/>
          <p:cNvCxnSpPr/>
          <p:nvPr/>
        </p:nvCxnSpPr>
        <p:spPr>
          <a:xfrm>
            <a:off x="152400" y="5482281"/>
            <a:ext cx="2119101" cy="0"/>
          </a:xfrm>
          <a:prstGeom prst="line">
            <a:avLst/>
          </a:prstGeom>
          <a:ln>
            <a:solidFill>
              <a:srgbClr val="2590BA"/>
            </a:solidFill>
          </a:ln>
        </p:spPr>
        <p:style>
          <a:lnRef idx="1">
            <a:schemeClr val="accent2"/>
          </a:lnRef>
          <a:fillRef idx="0">
            <a:schemeClr val="accent2"/>
          </a:fillRef>
          <a:effectRef idx="0">
            <a:schemeClr val="accent2"/>
          </a:effectRef>
          <a:fontRef idx="minor">
            <a:schemeClr val="tx1"/>
          </a:fontRef>
        </p:style>
      </p:cxnSp>
      <p:cxnSp>
        <p:nvCxnSpPr>
          <p:cNvPr id="34" name="Straight Connector 33"/>
          <p:cNvCxnSpPr/>
          <p:nvPr/>
        </p:nvCxnSpPr>
        <p:spPr>
          <a:xfrm>
            <a:off x="152400" y="5389605"/>
            <a:ext cx="2042901" cy="0"/>
          </a:xfrm>
          <a:prstGeom prst="line">
            <a:avLst/>
          </a:prstGeom>
          <a:ln>
            <a:solidFill>
              <a:srgbClr val="34BBD1"/>
            </a:solidFill>
          </a:ln>
        </p:spPr>
        <p:style>
          <a:lnRef idx="1">
            <a:schemeClr val="accent2"/>
          </a:lnRef>
          <a:fillRef idx="0">
            <a:schemeClr val="accent2"/>
          </a:fillRef>
          <a:effectRef idx="0">
            <a:schemeClr val="accent2"/>
          </a:effectRef>
          <a:fontRef idx="minor">
            <a:schemeClr val="tx1"/>
          </a:fontRef>
        </p:style>
      </p:cxnSp>
      <p:cxnSp>
        <p:nvCxnSpPr>
          <p:cNvPr id="37" name="Straight Connector 36"/>
          <p:cNvCxnSpPr/>
          <p:nvPr/>
        </p:nvCxnSpPr>
        <p:spPr>
          <a:xfrm>
            <a:off x="152400" y="3247767"/>
            <a:ext cx="1600200" cy="0"/>
          </a:xfrm>
          <a:prstGeom prst="line">
            <a:avLst/>
          </a:prstGeom>
          <a:ln>
            <a:solidFill>
              <a:srgbClr val="34BBD1"/>
            </a:solidFill>
          </a:ln>
        </p:spPr>
        <p:style>
          <a:lnRef idx="1">
            <a:schemeClr val="accent2"/>
          </a:lnRef>
          <a:fillRef idx="0">
            <a:schemeClr val="accent2"/>
          </a:fillRef>
          <a:effectRef idx="0">
            <a:schemeClr val="accent2"/>
          </a:effectRef>
          <a:fontRef idx="minor">
            <a:schemeClr val="tx1"/>
          </a:fontRef>
        </p:style>
      </p:cxnSp>
      <p:cxnSp>
        <p:nvCxnSpPr>
          <p:cNvPr id="39" name="Straight Connector 38"/>
          <p:cNvCxnSpPr/>
          <p:nvPr/>
        </p:nvCxnSpPr>
        <p:spPr>
          <a:xfrm>
            <a:off x="152400" y="3114261"/>
            <a:ext cx="1620078" cy="0"/>
          </a:xfrm>
          <a:prstGeom prst="line">
            <a:avLst/>
          </a:prstGeom>
          <a:ln>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41" name="Straight Connector 40"/>
          <p:cNvCxnSpPr/>
          <p:nvPr/>
        </p:nvCxnSpPr>
        <p:spPr>
          <a:xfrm>
            <a:off x="152400" y="1466566"/>
            <a:ext cx="2983403" cy="0"/>
          </a:xfrm>
          <a:prstGeom prst="line">
            <a:avLst/>
          </a:prstGeom>
          <a:ln>
            <a:solidFill>
              <a:srgbClr val="000000"/>
            </a:solidFill>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5088" y="5628032"/>
            <a:ext cx="757524" cy="696922"/>
          </a:xfrm>
          <a:prstGeom prst="rect">
            <a:avLst/>
          </a:prstGeom>
        </p:spPr>
      </p:pic>
      <p:sp>
        <p:nvSpPr>
          <p:cNvPr id="8" name="TextBox 7"/>
          <p:cNvSpPr txBox="1"/>
          <p:nvPr/>
        </p:nvSpPr>
        <p:spPr>
          <a:xfrm>
            <a:off x="7206757" y="1819870"/>
            <a:ext cx="1441998" cy="923330"/>
          </a:xfrm>
          <a:prstGeom prst="rect">
            <a:avLst/>
          </a:prstGeom>
          <a:noFill/>
        </p:spPr>
        <p:txBody>
          <a:bodyPr wrap="none" rtlCol="0">
            <a:spAutoFit/>
          </a:bodyPr>
          <a:lstStyle/>
          <a:p>
            <a:pPr algn="ctr"/>
            <a:r>
              <a:rPr lang="en-US" b="1" dirty="0"/>
              <a:t>Point of Sale,</a:t>
            </a:r>
          </a:p>
          <a:p>
            <a:pPr algn="ctr"/>
            <a:r>
              <a:rPr lang="en-US" b="1" dirty="0"/>
              <a:t>Customized </a:t>
            </a:r>
          </a:p>
          <a:p>
            <a:pPr algn="ctr"/>
            <a:r>
              <a:rPr lang="en-US" b="1" dirty="0"/>
              <a:t>Software</a:t>
            </a:r>
          </a:p>
        </p:txBody>
      </p:sp>
      <p:pic>
        <p:nvPicPr>
          <p:cNvPr id="29" name="Picture 2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49999" y="3521801"/>
            <a:ext cx="605011" cy="442868"/>
          </a:xfrm>
          <a:prstGeom prst="rect">
            <a:avLst/>
          </a:prstGeom>
        </p:spPr>
      </p:pic>
    </p:spTree>
    <p:extLst>
      <p:ext uri="{BB962C8B-B14F-4D97-AF65-F5344CB8AC3E}">
        <p14:creationId xmlns:p14="http://schemas.microsoft.com/office/powerpoint/2010/main" val="166501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P spid="12" grpId="0"/>
      <p:bldP spid="13" grpId="0"/>
      <p:bldP spid="14" grpId="0" animBg="1"/>
      <p:bldP spid="1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SDLC </a:t>
            </a:r>
            <a:r>
              <a:rPr lang="en-US" b="1" dirty="0">
                <a:solidFill>
                  <a:srgbClr val="FF0000"/>
                </a:solidFill>
              </a:rPr>
              <a:t>without</a:t>
            </a:r>
            <a:r>
              <a:rPr lang="en-US" b="1" dirty="0"/>
              <a:t> Software Engineering</a:t>
            </a:r>
            <a:endParaRPr lang="en-US" dirty="0"/>
          </a:p>
        </p:txBody>
      </p:sp>
      <p:sp>
        <p:nvSpPr>
          <p:cNvPr id="4" name="Rectangle 3"/>
          <p:cNvSpPr/>
          <p:nvPr/>
        </p:nvSpPr>
        <p:spPr>
          <a:xfrm>
            <a:off x="419100" y="1066800"/>
            <a:ext cx="38481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Customer Requirement</a:t>
            </a:r>
          </a:p>
        </p:txBody>
      </p:sp>
      <p:sp>
        <p:nvSpPr>
          <p:cNvPr id="5" name="TextBox 4"/>
          <p:cNvSpPr txBox="1"/>
          <p:nvPr/>
        </p:nvSpPr>
        <p:spPr>
          <a:xfrm>
            <a:off x="419100" y="1676400"/>
            <a:ext cx="3848100"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Font typeface="Arial" panose="020B0604020202020204" pitchFamily="34" charset="0"/>
              <a:buChar char="•"/>
            </a:pPr>
            <a:r>
              <a:rPr lang="en-US" sz="2000" dirty="0"/>
              <a:t>Have one trunk</a:t>
            </a:r>
          </a:p>
          <a:p>
            <a:pPr marL="342900" indent="-342900">
              <a:buFont typeface="Arial" panose="020B0604020202020204" pitchFamily="34" charset="0"/>
              <a:buChar char="•"/>
            </a:pPr>
            <a:r>
              <a:rPr lang="en-US" sz="2000" dirty="0"/>
              <a:t>Have four legs</a:t>
            </a:r>
          </a:p>
          <a:p>
            <a:pPr marL="342900" indent="-342900">
              <a:buFont typeface="Arial" panose="020B0604020202020204" pitchFamily="34" charset="0"/>
              <a:buChar char="•"/>
            </a:pPr>
            <a:r>
              <a:rPr lang="en-US" sz="2000" dirty="0"/>
              <a:t>Should carry load both passenger &amp; cargo</a:t>
            </a:r>
          </a:p>
          <a:p>
            <a:pPr marL="342900" indent="-342900">
              <a:buFont typeface="Arial" panose="020B0604020202020204" pitchFamily="34" charset="0"/>
              <a:buChar char="•"/>
            </a:pPr>
            <a:r>
              <a:rPr lang="en-US" sz="2000" dirty="0"/>
              <a:t>Black in color</a:t>
            </a:r>
          </a:p>
          <a:p>
            <a:pPr marL="342900" indent="-342900">
              <a:buFont typeface="Arial" panose="020B0604020202020204" pitchFamily="34" charset="0"/>
              <a:buChar char="•"/>
            </a:pPr>
            <a:r>
              <a:rPr lang="en-US" sz="2000" dirty="0"/>
              <a:t>Should be herbivorous</a:t>
            </a:r>
          </a:p>
        </p:txBody>
      </p:sp>
      <p:sp>
        <p:nvSpPr>
          <p:cNvPr id="7" name="Rectangle 6"/>
          <p:cNvSpPr/>
          <p:nvPr/>
        </p:nvSpPr>
        <p:spPr>
          <a:xfrm>
            <a:off x="419100" y="3615392"/>
            <a:ext cx="3848100" cy="25952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564" y="3657600"/>
            <a:ext cx="2486372" cy="2400635"/>
          </a:xfrm>
          <a:prstGeom prst="rect">
            <a:avLst/>
          </a:prstGeom>
        </p:spPr>
      </p:pic>
      <p:sp>
        <p:nvSpPr>
          <p:cNvPr id="8" name="Rectangle 7"/>
          <p:cNvSpPr/>
          <p:nvPr/>
        </p:nvSpPr>
        <p:spPr>
          <a:xfrm>
            <a:off x="4724400" y="1066800"/>
            <a:ext cx="411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Solution</a:t>
            </a:r>
          </a:p>
        </p:txBody>
      </p:sp>
      <p:sp>
        <p:nvSpPr>
          <p:cNvPr id="9" name="TextBox 8"/>
          <p:cNvSpPr txBox="1"/>
          <p:nvPr/>
        </p:nvSpPr>
        <p:spPr>
          <a:xfrm>
            <a:off x="4724400" y="1676400"/>
            <a:ext cx="4114800"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Font typeface="Arial" panose="020B0604020202020204" pitchFamily="34" charset="0"/>
              <a:buChar char="•"/>
            </a:pPr>
            <a:r>
              <a:rPr lang="en-US" sz="2000" dirty="0"/>
              <a:t>Have one trunk</a:t>
            </a:r>
          </a:p>
          <a:p>
            <a:pPr marL="342900" indent="-342900">
              <a:buFont typeface="Arial" panose="020B0604020202020204" pitchFamily="34" charset="0"/>
              <a:buChar char="•"/>
            </a:pPr>
            <a:r>
              <a:rPr lang="en-US" sz="2000" dirty="0"/>
              <a:t>Have four legs</a:t>
            </a:r>
          </a:p>
          <a:p>
            <a:pPr marL="342900" indent="-342900">
              <a:buFont typeface="Arial" panose="020B0604020202020204" pitchFamily="34" charset="0"/>
              <a:buChar char="•"/>
            </a:pPr>
            <a:r>
              <a:rPr lang="en-US" sz="2000" dirty="0"/>
              <a:t>Should carry load both passenger &amp; cargo</a:t>
            </a:r>
          </a:p>
          <a:p>
            <a:pPr marL="342900" indent="-342900">
              <a:buFont typeface="Arial" panose="020B0604020202020204" pitchFamily="34" charset="0"/>
              <a:buChar char="•"/>
            </a:pPr>
            <a:r>
              <a:rPr lang="en-US" sz="2000" dirty="0"/>
              <a:t>Black in color</a:t>
            </a:r>
          </a:p>
          <a:p>
            <a:pPr marL="342900" indent="-342900">
              <a:buFont typeface="Arial" panose="020B0604020202020204" pitchFamily="34" charset="0"/>
              <a:buChar char="•"/>
            </a:pPr>
            <a:r>
              <a:rPr lang="en-US" sz="2000" dirty="0"/>
              <a:t>Should be herbivorous</a:t>
            </a:r>
          </a:p>
        </p:txBody>
      </p:sp>
      <p:sp>
        <p:nvSpPr>
          <p:cNvPr id="10" name="Rectangle 9"/>
          <p:cNvSpPr/>
          <p:nvPr/>
        </p:nvSpPr>
        <p:spPr>
          <a:xfrm>
            <a:off x="4724400" y="3615392"/>
            <a:ext cx="4114800" cy="25952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3721435"/>
            <a:ext cx="1981200" cy="2387600"/>
          </a:xfrm>
          <a:prstGeom prst="rect">
            <a:avLst/>
          </a:prstGeom>
        </p:spPr>
      </p:pic>
      <p:sp>
        <p:nvSpPr>
          <p:cNvPr id="15" name="TextBox 14"/>
          <p:cNvSpPr txBox="1"/>
          <p:nvPr/>
        </p:nvSpPr>
        <p:spPr>
          <a:xfrm>
            <a:off x="6832600" y="3957697"/>
            <a:ext cx="1981200" cy="2062103"/>
          </a:xfrm>
          <a:prstGeom prst="rect">
            <a:avLst/>
          </a:prstGeom>
          <a:noFill/>
        </p:spPr>
        <p:txBody>
          <a:bodyPr wrap="square" rtlCol="0">
            <a:spAutoFit/>
          </a:bodyPr>
          <a:lstStyle/>
          <a:p>
            <a:pPr algn="ctr"/>
            <a:r>
              <a:rPr lang="en-US" sz="3200" dirty="0"/>
              <a:t>Our value added</a:t>
            </a:r>
          </a:p>
          <a:p>
            <a:pPr algn="ctr"/>
            <a:r>
              <a:rPr lang="en-US" sz="3200" dirty="0"/>
              <a:t>Also gives milk</a:t>
            </a:r>
          </a:p>
        </p:txBody>
      </p:sp>
    </p:spTree>
    <p:extLst>
      <p:ext uri="{BB962C8B-B14F-4D97-AF65-F5344CB8AC3E}">
        <p14:creationId xmlns:p14="http://schemas.microsoft.com/office/powerpoint/2010/main" val="57807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5">
                                            <p:txEl>
                                              <p:pRg st="0" end="0"/>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75" y="1133475"/>
            <a:ext cx="2219325" cy="20669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2875" y="1066800"/>
            <a:ext cx="2143125" cy="21431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6289" y="1283625"/>
            <a:ext cx="2232911" cy="148590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4425" y="4114800"/>
            <a:ext cx="2466975" cy="185737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850" y="3919537"/>
            <a:ext cx="2724150" cy="2247900"/>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l="11628" r="7868"/>
          <a:stretch/>
        </p:blipFill>
        <p:spPr>
          <a:xfrm>
            <a:off x="6583752" y="4298288"/>
            <a:ext cx="2403685" cy="1492913"/>
          </a:xfrm>
          <a:prstGeom prst="rect">
            <a:avLst/>
          </a:prstGeom>
        </p:spPr>
      </p:pic>
      <p:sp>
        <p:nvSpPr>
          <p:cNvPr id="10" name="TextBox 9"/>
          <p:cNvSpPr txBox="1"/>
          <p:nvPr/>
        </p:nvSpPr>
        <p:spPr>
          <a:xfrm>
            <a:off x="1676400" y="3352800"/>
            <a:ext cx="1024639" cy="461665"/>
          </a:xfrm>
          <a:prstGeom prst="rect">
            <a:avLst/>
          </a:prstGeom>
          <a:noFill/>
        </p:spPr>
        <p:txBody>
          <a:bodyPr wrap="none" rtlCol="0">
            <a:spAutoFit/>
          </a:bodyPr>
          <a:lstStyle/>
          <a:p>
            <a:pPr algn="ctr"/>
            <a:r>
              <a:rPr lang="en-US" sz="2400" dirty="0"/>
              <a:t>Design</a:t>
            </a:r>
          </a:p>
        </p:txBody>
      </p:sp>
      <p:sp>
        <p:nvSpPr>
          <p:cNvPr id="11" name="TextBox 10"/>
          <p:cNvSpPr txBox="1"/>
          <p:nvPr/>
        </p:nvSpPr>
        <p:spPr>
          <a:xfrm>
            <a:off x="4593950" y="3352800"/>
            <a:ext cx="816250" cy="461665"/>
          </a:xfrm>
          <a:prstGeom prst="rect">
            <a:avLst/>
          </a:prstGeom>
          <a:noFill/>
        </p:spPr>
        <p:txBody>
          <a:bodyPr wrap="none" rtlCol="0">
            <a:spAutoFit/>
          </a:bodyPr>
          <a:lstStyle/>
          <a:p>
            <a:pPr algn="ctr"/>
            <a:r>
              <a:rPr lang="en-US" sz="2400" dirty="0"/>
              <a:t>Build</a:t>
            </a:r>
          </a:p>
        </p:txBody>
      </p:sp>
      <p:sp>
        <p:nvSpPr>
          <p:cNvPr id="12" name="TextBox 11"/>
          <p:cNvSpPr txBox="1"/>
          <p:nvPr/>
        </p:nvSpPr>
        <p:spPr>
          <a:xfrm>
            <a:off x="7162800" y="3352800"/>
            <a:ext cx="1163973" cy="461665"/>
          </a:xfrm>
          <a:prstGeom prst="rect">
            <a:avLst/>
          </a:prstGeom>
          <a:noFill/>
        </p:spPr>
        <p:txBody>
          <a:bodyPr wrap="none" rtlCol="0">
            <a:spAutoFit/>
          </a:bodyPr>
          <a:lstStyle/>
          <a:p>
            <a:pPr algn="ctr"/>
            <a:r>
              <a:rPr lang="en-US" sz="2400" dirty="0"/>
              <a:t>Product</a:t>
            </a:r>
          </a:p>
        </p:txBody>
      </p:sp>
      <p:sp>
        <p:nvSpPr>
          <p:cNvPr id="13" name="TextBox 12"/>
          <p:cNvSpPr txBox="1"/>
          <p:nvPr/>
        </p:nvSpPr>
        <p:spPr>
          <a:xfrm>
            <a:off x="284202" y="1066800"/>
            <a:ext cx="553998" cy="1878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wrap="square" rtlCol="0">
            <a:spAutoFit/>
          </a:bodyPr>
          <a:lstStyle/>
          <a:p>
            <a:pPr algn="ctr"/>
            <a:r>
              <a:rPr lang="en-US" sz="2400" b="1" dirty="0"/>
              <a:t>Engineering</a:t>
            </a:r>
          </a:p>
        </p:txBody>
      </p:sp>
      <p:sp>
        <p:nvSpPr>
          <p:cNvPr id="14" name="TextBox 13"/>
          <p:cNvSpPr txBox="1"/>
          <p:nvPr/>
        </p:nvSpPr>
        <p:spPr>
          <a:xfrm>
            <a:off x="284202" y="3362325"/>
            <a:ext cx="553998" cy="3038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wrap="square" rtlCol="0">
            <a:spAutoFit/>
          </a:bodyPr>
          <a:lstStyle/>
          <a:p>
            <a:pPr algn="ctr"/>
            <a:r>
              <a:rPr lang="en-US" sz="2400" b="1" dirty="0"/>
              <a:t>Software Engineering</a:t>
            </a:r>
          </a:p>
        </p:txBody>
      </p:sp>
      <p:cxnSp>
        <p:nvCxnSpPr>
          <p:cNvPr id="16" name="Straight Connector 15"/>
          <p:cNvCxnSpPr/>
          <p:nvPr/>
        </p:nvCxnSpPr>
        <p:spPr>
          <a:xfrm>
            <a:off x="1114425" y="3352800"/>
            <a:ext cx="77247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14425" y="3810000"/>
            <a:ext cx="77247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657600" y="1066800"/>
            <a:ext cx="0" cy="510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77000" y="1066800"/>
            <a:ext cx="0" cy="51006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28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23554</TotalTime>
  <Words>5448</Words>
  <Application>Microsoft Office PowerPoint</Application>
  <PresentationFormat>On-screen Show (4:3)</PresentationFormat>
  <Paragraphs>707</Paragraphs>
  <Slides>78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78</vt:i4>
      </vt:variant>
    </vt:vector>
  </HeadingPairs>
  <TitlesOfParts>
    <vt:vector size="89" baseType="lpstr">
      <vt:lpstr>Arial</vt:lpstr>
      <vt:lpstr>Calibri</vt:lpstr>
      <vt:lpstr>Cambria</vt:lpstr>
      <vt:lpstr>Open Sans</vt:lpstr>
      <vt:lpstr>Open Sans Extrabold</vt:lpstr>
      <vt:lpstr>Open Sans Semibold</vt:lpstr>
      <vt:lpstr>Roboto Condensed</vt:lpstr>
      <vt:lpstr>Times New Roman</vt:lpstr>
      <vt:lpstr>Wingdings</vt:lpstr>
      <vt:lpstr>Wingdings 3</vt:lpstr>
      <vt:lpstr>Office Theme</vt:lpstr>
      <vt:lpstr>PowerPoint Presentation</vt:lpstr>
      <vt:lpstr>Unit – 1: Introduction to Software Engineering </vt:lpstr>
      <vt:lpstr>Ariane 5 - One bug, one crash</vt:lpstr>
      <vt:lpstr>Y2K bug (millennium bug)</vt:lpstr>
      <vt:lpstr>Why to Study Software Engineering?</vt:lpstr>
      <vt:lpstr>Why to Study Software Engineering?</vt:lpstr>
      <vt:lpstr>Why to Study Software Engineering?</vt:lpstr>
      <vt:lpstr>SDLC without Software Engineering</vt:lpstr>
      <vt:lpstr>Software Engineering</vt:lpstr>
      <vt:lpstr>Software Engineering</vt:lpstr>
      <vt:lpstr>Software Engineering Cont.</vt:lpstr>
      <vt:lpstr>Software Engineering Cont.</vt:lpstr>
      <vt:lpstr>Changing nature of the software</vt:lpstr>
      <vt:lpstr>Characteristics of Software cont.</vt:lpstr>
      <vt:lpstr>Software is dead…..!</vt:lpstr>
      <vt:lpstr>What is Software?</vt:lpstr>
      <vt:lpstr>Legacy Software</vt:lpstr>
      <vt:lpstr>Software Development Myths</vt:lpstr>
      <vt:lpstr>Software Myths</vt:lpstr>
      <vt:lpstr>Management myth - 1 &amp; 2</vt:lpstr>
      <vt:lpstr>Management myth - 3 &amp; 4</vt:lpstr>
      <vt:lpstr>Customer myth - 1 &amp; 2</vt:lpstr>
      <vt:lpstr>Practitioner's (Developer) myth – 1 &amp; 2</vt:lpstr>
      <vt:lpstr>Practitioner's (Developer) myth – 3 &amp; 4</vt:lpstr>
      <vt:lpstr>Generic View of Process</vt:lpstr>
      <vt:lpstr>Generic View of Process</vt:lpstr>
      <vt:lpstr>Software Process</vt:lpstr>
      <vt:lpstr>Software Process</vt:lpstr>
      <vt:lpstr>Software Process Framework</vt:lpstr>
      <vt:lpstr>Process Framework Activities</vt:lpstr>
      <vt:lpstr>Types of Process Flow</vt:lpstr>
      <vt:lpstr>Umbrella Activities</vt:lpstr>
      <vt:lpstr>Umbrella Activities Cont.</vt:lpstr>
      <vt:lpstr>Umbrella Activities Cont.</vt:lpstr>
      <vt:lpstr>Umbrella Activities Cont.</vt:lpstr>
      <vt:lpstr>Software Engineering Layered Technology</vt:lpstr>
      <vt:lpstr>Software Engineering Layered Approach Cont.</vt:lpstr>
      <vt:lpstr>Software Engineering Layered Approach Cont.</vt:lpstr>
      <vt:lpstr>Capability Maturity Model Integration</vt:lpstr>
      <vt:lpstr>Capability Maturity Model Integration(cont…)</vt:lpstr>
      <vt:lpstr>Capability Maturity Model Integration(cont…)</vt:lpstr>
      <vt:lpstr>Capability Maturity Model Integration(cont…)</vt:lpstr>
      <vt:lpstr>Process Technology</vt:lpstr>
      <vt:lpstr>Product and Process</vt:lpstr>
      <vt:lpstr>Software Process Models</vt:lpstr>
      <vt:lpstr>SDLC Phases</vt:lpstr>
      <vt:lpstr>Different Process Models</vt:lpstr>
      <vt:lpstr>The Waterfall Model cont.</vt:lpstr>
      <vt:lpstr>The Waterfall Model cont.</vt:lpstr>
      <vt:lpstr>The Waterfall Model cont.</vt:lpstr>
      <vt:lpstr>The Waterfall Model cont.</vt:lpstr>
      <vt:lpstr>The Waterfall Model cont.</vt:lpstr>
      <vt:lpstr>Incremental Process Model</vt:lpstr>
      <vt:lpstr>Incremental Process Model cont.</vt:lpstr>
      <vt:lpstr>Incremental Process Model cont.</vt:lpstr>
      <vt:lpstr>Rapid Application Development Model</vt:lpstr>
      <vt:lpstr>RAD Model Cont.</vt:lpstr>
      <vt:lpstr>RAD Model Cont.</vt:lpstr>
      <vt:lpstr>RAD Model Cont.</vt:lpstr>
      <vt:lpstr>RAD Model Cont.</vt:lpstr>
      <vt:lpstr>Difference Between RAD and Incremental Model</vt:lpstr>
      <vt:lpstr>Evolutionary Process Models</vt:lpstr>
      <vt:lpstr>Prototyping model</vt:lpstr>
      <vt:lpstr>Prototyping model cont.</vt:lpstr>
      <vt:lpstr>Prototyping model cont.</vt:lpstr>
      <vt:lpstr>Prototyping model cont.</vt:lpstr>
      <vt:lpstr>The Spiral Model</vt:lpstr>
      <vt:lpstr>The Spiral Model cont.</vt:lpstr>
      <vt:lpstr>The Spiral Model cont.</vt:lpstr>
      <vt:lpstr>The Spiral Model cont.</vt:lpstr>
      <vt:lpstr>The Spiral Model cont.</vt:lpstr>
      <vt:lpstr>WIN-WIN Spiral Model</vt:lpstr>
      <vt:lpstr>WIN-WIN Spiral Model Cont.</vt:lpstr>
      <vt:lpstr>WIN-WIN Spiral Model Cont.</vt:lpstr>
      <vt:lpstr>Concurrent Development</vt:lpstr>
      <vt:lpstr>Concurrent Development Cont.</vt:lpstr>
      <vt:lpstr>Concurrent Development Cont.</vt:lpstr>
      <vt:lpstr>Software Application Domains</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Unit-1 - Introduction to Software &amp; Software Engineering - 2160701 - Software Engineering - DIET - Darshan Institute of Engineering and Technology</dc:title>
  <cp:keywords>Software Engineering</cp:keywords>
  <cp:lastModifiedBy>Windows User</cp:lastModifiedBy>
  <cp:revision>3336</cp:revision>
  <dcterms:created xsi:type="dcterms:W3CDTF">2013-05-17T03:00:03Z</dcterms:created>
  <dcterms:modified xsi:type="dcterms:W3CDTF">2022-01-10T04:04:12Z</dcterms:modified>
  <cp:category>Software Engineering</cp:category>
</cp:coreProperties>
</file>