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62" r:id="rId3"/>
    <p:sldId id="263" r:id="rId4"/>
    <p:sldId id="264" r:id="rId5"/>
    <p:sldId id="265" r:id="rId6"/>
    <p:sldId id="266" r:id="rId7"/>
    <p:sldId id="272" r:id="rId8"/>
    <p:sldId id="273" r:id="rId9"/>
    <p:sldId id="274" r:id="rId10"/>
    <p:sldId id="275" r:id="rId11"/>
    <p:sldId id="276" r:id="rId12"/>
    <p:sldId id="277" r:id="rId13"/>
    <p:sldId id="278" r:id="rId14"/>
    <p:sldId id="279" r:id="rId15"/>
    <p:sldId id="280" r:id="rId16"/>
    <p:sldId id="281" r:id="rId17"/>
    <p:sldId id="340" r:id="rId18"/>
    <p:sldId id="341" r:id="rId19"/>
    <p:sldId id="282" r:id="rId20"/>
    <p:sldId id="283" r:id="rId21"/>
    <p:sldId id="284" r:id="rId22"/>
    <p:sldId id="285" r:id="rId23"/>
    <p:sldId id="286" r:id="rId24"/>
    <p:sldId id="287" r:id="rId25"/>
    <p:sldId id="342" r:id="rId26"/>
    <p:sldId id="288" r:id="rId27"/>
    <p:sldId id="289" r:id="rId28"/>
    <p:sldId id="290" r:id="rId29"/>
    <p:sldId id="291" r:id="rId30"/>
    <p:sldId id="292" r:id="rId31"/>
    <p:sldId id="293" r:id="rId32"/>
    <p:sldId id="294" r:id="rId33"/>
    <p:sldId id="295" r:id="rId34"/>
    <p:sldId id="296" r:id="rId35"/>
    <p:sldId id="297" r:id="rId36"/>
    <p:sldId id="298" r:id="rId37"/>
    <p:sldId id="343" r:id="rId38"/>
    <p:sldId id="259" r:id="rId39"/>
    <p:sldId id="260" r:id="rId40"/>
    <p:sldId id="261"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00" r:id="rId61"/>
    <p:sldId id="320" r:id="rId62"/>
    <p:sldId id="321" r:id="rId63"/>
    <p:sldId id="322" r:id="rId64"/>
    <p:sldId id="324" r:id="rId65"/>
    <p:sldId id="323" r:id="rId66"/>
    <p:sldId id="329" r:id="rId67"/>
    <p:sldId id="330" r:id="rId68"/>
    <p:sldId id="331" r:id="rId69"/>
    <p:sldId id="325" r:id="rId70"/>
    <p:sldId id="332" r:id="rId71"/>
    <p:sldId id="345" r:id="rId72"/>
    <p:sldId id="348" r:id="rId73"/>
    <p:sldId id="349" r:id="rId74"/>
    <p:sldId id="350" r:id="rId75"/>
    <p:sldId id="351" r:id="rId76"/>
    <p:sldId id="347" r:id="rId77"/>
    <p:sldId id="352" r:id="rId78"/>
    <p:sldId id="353" r:id="rId79"/>
    <p:sldId id="344" r:id="rId8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26" y="-7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6FA44-8545-4309-B645-E21E070C329F}" type="datetimeFigureOut">
              <a:rPr lang="en-IN" smtClean="0"/>
              <a:pPr/>
              <a:t>10-02-2022</a:t>
            </a:fld>
            <a:endParaRPr lang="en-IN"/>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6E950-921B-4837-BFBB-E7AABA86C04E}" type="slidenum">
              <a:rPr lang="en-IN" smtClean="0"/>
              <a:pPr/>
              <a:t>‹#›</a:t>
            </a:fld>
            <a:endParaRPr lang="en-IN"/>
          </a:p>
        </p:txBody>
      </p:sp>
    </p:spTree>
    <p:extLst>
      <p:ext uri="{BB962C8B-B14F-4D97-AF65-F5344CB8AC3E}">
        <p14:creationId xmlns:p14="http://schemas.microsoft.com/office/powerpoint/2010/main" val="48711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Later on models are translated into implementation.</a:t>
            </a:r>
          </a:p>
          <a:p>
            <a:r>
              <a:rPr lang="en-IN" dirty="0"/>
              <a:t>Advantage</a:t>
            </a:r>
            <a:r>
              <a:rPr lang="en-IN" baseline="0" dirty="0"/>
              <a:t> in d</a:t>
            </a:r>
            <a:r>
              <a:rPr lang="en-IN" dirty="0"/>
              <a:t>ocumentation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Product designers build models to show their customers,</a:t>
            </a:r>
            <a:r>
              <a:rPr lang="en-IN" baseline="0" dirty="0"/>
              <a:t> </a:t>
            </a:r>
            <a:r>
              <a:rPr lang="en-IN" dirty="0"/>
              <a:t>Visualization: advertisement, Reduction in complexity:</a:t>
            </a:r>
            <a:r>
              <a:rPr lang="en-IN" baseline="0" dirty="0"/>
              <a:t> to understand system which are complex</a:t>
            </a:r>
            <a:endParaRPr lang="en-IN" dirty="0"/>
          </a:p>
          <a:p>
            <a:r>
              <a:rPr lang="en-IN" dirty="0"/>
              <a:t>Abstraction is incomplete,</a:t>
            </a:r>
            <a:r>
              <a:rPr lang="en-IN" baseline="0" dirty="0"/>
              <a:t> inaccurate, but captures crucial aspects of a system, it limits the universe so we can understand.</a:t>
            </a:r>
          </a:p>
          <a:p>
            <a:r>
              <a:rPr lang="en-IN" baseline="0" dirty="0"/>
              <a:t>Don’t search absolute truth, but for </a:t>
            </a:r>
            <a:r>
              <a:rPr lang="en-IN" baseline="0" dirty="0" err="1"/>
              <a:t>adequecy</a:t>
            </a:r>
            <a:r>
              <a:rPr lang="en-IN" baseline="0" dirty="0"/>
              <a:t> for some purpose. </a:t>
            </a:r>
            <a:endParaRPr lang="en-IN" dirty="0"/>
          </a:p>
        </p:txBody>
      </p:sp>
      <p:sp>
        <p:nvSpPr>
          <p:cNvPr id="4" name="Slide Number Placeholder 3"/>
          <p:cNvSpPr>
            <a:spLocks noGrp="1"/>
          </p:cNvSpPr>
          <p:nvPr>
            <p:ph type="sldNum" sz="quarter" idx="10"/>
          </p:nvPr>
        </p:nvSpPr>
        <p:spPr/>
        <p:txBody>
          <a:bodyPr/>
          <a:lstStyle/>
          <a:p>
            <a:fld id="{80B10131-256D-4C7E-9F8A-0E025CE98AA5}" type="slidenum">
              <a:rPr lang="en-IN" smtClean="0"/>
              <a:pPr/>
              <a:t>2</a:t>
            </a:fld>
            <a:endParaRPr lang="en-IN"/>
          </a:p>
        </p:txBody>
      </p:sp>
    </p:spTree>
    <p:extLst>
      <p:ext uri="{BB962C8B-B14F-4D97-AF65-F5344CB8AC3E}">
        <p14:creationId xmlns:p14="http://schemas.microsoft.com/office/powerpoint/2010/main" val="337486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B10131-256D-4C7E-9F8A-0E025CE98AA5}" type="slidenum">
              <a:rPr lang="en-IN" smtClean="0"/>
              <a:pPr/>
              <a:t>13</a:t>
            </a:fld>
            <a:endParaRPr lang="en-IN"/>
          </a:p>
        </p:txBody>
      </p:sp>
    </p:spTree>
    <p:extLst>
      <p:ext uri="{BB962C8B-B14F-4D97-AF65-F5344CB8AC3E}">
        <p14:creationId xmlns:p14="http://schemas.microsoft.com/office/powerpoint/2010/main" val="32274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0"/>
            <a:ext cx="7543800" cy="2161646"/>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92F88-52E1-463C-BBE1-A9028780CA73}" type="datetime1">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46D83-5EB9-4259-8C9B-BAD8AE47F509}" type="datetime1">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1752600" cy="487627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C993F-259D-4CCE-8985-C6FC543EE26C}" type="datetime1">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170521-128A-4A16-8B8E-F08314398B3A}" type="datetime1">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572000"/>
            <a:ext cx="7659687" cy="973667"/>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3210719"/>
            <a:ext cx="6135687" cy="136128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C902A-38E7-4CAD-A066-96B1DEA0401C}" type="datetime1">
              <a:rPr lang="en-IN" smtClean="0"/>
              <a:pPr/>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063D5-FF9A-4C6F-9094-A24B46C49068}" type="datetime1">
              <a:rPr lang="en-IN" smtClean="0"/>
              <a:pPr/>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BF1414-5916-4933-905D-71C207EF2A27}" type="datetime1">
              <a:rPr lang="en-IN" smtClean="0"/>
              <a:pPr/>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83B56-13D3-4439-BB5F-EEE248D6C293}" type="datetime1">
              <a:rPr lang="en-IN" smtClean="0"/>
              <a:pPr/>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2AD8A-0614-4250-AE7D-74AF5F805AB9}" type="datetime1">
              <a:rPr lang="en-IN" smtClean="0"/>
              <a:pPr/>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C6D3B-8B07-473D-A722-195EDF5A8D0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0"/>
            <a:ext cx="7772400" cy="49530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5080000"/>
            <a:ext cx="7772401" cy="5080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DE67A-5532-4E35-97FA-0FAD55A523E5}" type="datetime1">
              <a:rPr lang="en-IN" smtClean="0"/>
              <a:pPr/>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C6D3B-8B07-473D-A722-195EDF5A8D0B}" type="slidenum">
              <a:rPr lang="en-IN" smtClean="0"/>
              <a:pPr/>
              <a:t>‹#›</a:t>
            </a:fld>
            <a:endParaRPr lang="en-IN"/>
          </a:p>
        </p:txBody>
      </p:sp>
      <p:sp>
        <p:nvSpPr>
          <p:cNvPr id="9" name="Content Placeholder 8"/>
          <p:cNvSpPr>
            <a:spLocks noGrp="1"/>
          </p:cNvSpPr>
          <p:nvPr>
            <p:ph sz="quarter" idx="13"/>
          </p:nvPr>
        </p:nvSpPr>
        <p:spPr>
          <a:xfrm>
            <a:off x="304800" y="317500"/>
            <a:ext cx="7772400" cy="4119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999C16-BD63-4115-9E87-02468AB2BE21}" type="datetime1">
              <a:rPr lang="en-IN" smtClean="0"/>
              <a:pPr/>
              <a:t>10-02-2022</a:t>
            </a:fld>
            <a:endParaRPr lang="en-IN"/>
          </a:p>
        </p:txBody>
      </p:sp>
      <p:sp>
        <p:nvSpPr>
          <p:cNvPr id="9" name="Slide Number Placeholder 8"/>
          <p:cNvSpPr>
            <a:spLocks noGrp="1"/>
          </p:cNvSpPr>
          <p:nvPr>
            <p:ph type="sldNum" sz="quarter" idx="11"/>
          </p:nvPr>
        </p:nvSpPr>
        <p:spPr/>
        <p:txBody>
          <a:bodyPr/>
          <a:lstStyle/>
          <a:p>
            <a:fld id="{C78C6D3B-8B07-473D-A722-195EDF5A8D0B}"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7620000" cy="9525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333500"/>
            <a:ext cx="7620000" cy="4000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707467"/>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78C6D3B-8B07-473D-A722-195EDF5A8D0B}" type="slidenum">
              <a:rPr lang="en-IN" smtClean="0"/>
              <a:pPr/>
              <a:t>‹#›</a:t>
            </a:fld>
            <a:endParaRPr lang="en-IN"/>
          </a:p>
        </p:txBody>
      </p:sp>
      <p:sp>
        <p:nvSpPr>
          <p:cNvPr id="5" name="Footer Placeholder 4"/>
          <p:cNvSpPr>
            <a:spLocks noGrp="1"/>
          </p:cNvSpPr>
          <p:nvPr>
            <p:ph type="ftr" sz="quarter" idx="3"/>
          </p:nvPr>
        </p:nvSpPr>
        <p:spPr>
          <a:xfrm rot="16200000">
            <a:off x="7784184" y="3343487"/>
            <a:ext cx="1972734"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754552" y="1341120"/>
            <a:ext cx="2031999" cy="365760"/>
          </a:xfrm>
          <a:prstGeom prst="rect">
            <a:avLst/>
          </a:prstGeom>
        </p:spPr>
        <p:txBody>
          <a:bodyPr vert="horz" lIns="91440" tIns="45720" rIns="91440" bIns="45720" rtlCol="0" anchor="ctr"/>
          <a:lstStyle>
            <a:lvl1pPr algn="l">
              <a:defRPr sz="1200">
                <a:solidFill>
                  <a:schemeClr val="bg2"/>
                </a:solidFill>
              </a:defRPr>
            </a:lvl1pPr>
          </a:lstStyle>
          <a:p>
            <a:fld id="{08209B52-793B-4F85-9AF5-0BD482BF03F8}" type="datetime1">
              <a:rPr lang="en-IN" smtClean="0"/>
              <a:pPr/>
              <a:t>10-02-2022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6.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8.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46.png" /><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52.gif"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53.gif"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Unit-3</a:t>
            </a:r>
            <a:br>
              <a:rPr lang="en-US" b="1" dirty="0"/>
            </a:br>
            <a:r>
              <a:rPr lang="en-US" b="1" dirty="0"/>
              <a:t>Data Oriented Analysis &amp; Design</a:t>
            </a:r>
            <a:endParaRPr lang="en-IN" dirty="0"/>
          </a:p>
        </p:txBody>
      </p:sp>
      <p:sp>
        <p:nvSpPr>
          <p:cNvPr id="4" name="Slide Number Placeholder 3"/>
          <p:cNvSpPr>
            <a:spLocks noGrp="1"/>
          </p:cNvSpPr>
          <p:nvPr>
            <p:ph type="sldNum" sz="quarter" idx="12"/>
          </p:nvPr>
        </p:nvSpPr>
        <p:spPr/>
        <p:txBody>
          <a:bodyPr/>
          <a:lstStyle/>
          <a:p>
            <a:fld id="{C78C6D3B-8B07-473D-A722-195EDF5A8D0B}" type="slidenum">
              <a:rPr lang="en-IN" smtClean="0"/>
              <a:pPr/>
              <a:t>1</a:t>
            </a:fld>
            <a:endParaRPr lang="en-IN"/>
          </a:p>
        </p:txBody>
      </p:sp>
    </p:spTree>
    <p:extLst>
      <p:ext uri="{BB962C8B-B14F-4D97-AF65-F5344CB8AC3E}">
        <p14:creationId xmlns:p14="http://schemas.microsoft.com/office/powerpoint/2010/main" val="20698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7293"/>
          </a:xfrm>
        </p:spPr>
        <p:txBody>
          <a:bodyPr/>
          <a:lstStyle/>
          <a:p>
            <a:r>
              <a:rPr lang="en-IN" sz="3000" dirty="0"/>
              <a:t>Aggregation</a:t>
            </a:r>
          </a:p>
        </p:txBody>
      </p:sp>
      <p:sp>
        <p:nvSpPr>
          <p:cNvPr id="3" name="Content Placeholder 2"/>
          <p:cNvSpPr>
            <a:spLocks noGrp="1"/>
          </p:cNvSpPr>
          <p:nvPr>
            <p:ph idx="1"/>
          </p:nvPr>
        </p:nvSpPr>
        <p:spPr/>
        <p:txBody>
          <a:bodyPr/>
          <a:lstStyle/>
          <a:p>
            <a:pPr algn="just"/>
            <a:r>
              <a:rPr lang="en-IN" dirty="0"/>
              <a:t>Aggregation is string form of association in which an aggregate object is made of constituent parts.</a:t>
            </a:r>
          </a:p>
          <a:p>
            <a:pPr algn="just"/>
            <a:r>
              <a:rPr lang="en-IN" dirty="0"/>
              <a:t>Part-whole relationship</a:t>
            </a:r>
          </a:p>
          <a:p>
            <a:pPr algn="just"/>
            <a:r>
              <a:rPr lang="en-IN" dirty="0"/>
              <a:t>Aggregation vs. Association</a:t>
            </a:r>
          </a:p>
          <a:p>
            <a:pPr algn="just"/>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21" y="3157534"/>
            <a:ext cx="6202617" cy="164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10</a:t>
            </a:fld>
            <a:endParaRPr lang="en-IN"/>
          </a:p>
        </p:txBody>
      </p:sp>
    </p:spTree>
    <p:extLst>
      <p:ext uri="{BB962C8B-B14F-4D97-AF65-F5344CB8AC3E}">
        <p14:creationId xmlns:p14="http://schemas.microsoft.com/office/powerpoint/2010/main" val="110701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7300"/>
          </a:xfrm>
        </p:spPr>
        <p:txBody>
          <a:bodyPr/>
          <a:lstStyle/>
          <a:p>
            <a:r>
              <a:rPr lang="en-IN" sz="3000" dirty="0"/>
              <a:t>Composition</a:t>
            </a:r>
          </a:p>
        </p:txBody>
      </p:sp>
      <p:sp>
        <p:nvSpPr>
          <p:cNvPr id="3" name="Content Placeholder 2"/>
          <p:cNvSpPr>
            <a:spLocks noGrp="1"/>
          </p:cNvSpPr>
          <p:nvPr>
            <p:ph idx="1"/>
          </p:nvPr>
        </p:nvSpPr>
        <p:spPr/>
        <p:txBody>
          <a:bodyPr/>
          <a:lstStyle/>
          <a:p>
            <a:pPr algn="just"/>
            <a:r>
              <a:rPr lang="en-IN" dirty="0"/>
              <a:t>Composition is a form of aggregation with two additional constraints:</a:t>
            </a:r>
          </a:p>
          <a:p>
            <a:pPr marL="0" indent="0" algn="just">
              <a:buNone/>
            </a:pPr>
            <a:r>
              <a:rPr lang="en-IN" dirty="0"/>
              <a:t>    1. A constituent part can belong to at most one assembly. </a:t>
            </a:r>
          </a:p>
          <a:p>
            <a:pPr marL="0" indent="0" algn="just">
              <a:buNone/>
            </a:pPr>
            <a:r>
              <a:rPr lang="en-IN" dirty="0"/>
              <a:t>    2. It has a coincident lifetime with the whole assembly.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3475305"/>
            <a:ext cx="7416823" cy="151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11</a:t>
            </a:fld>
            <a:endParaRPr lang="en-IN"/>
          </a:p>
        </p:txBody>
      </p:sp>
    </p:spTree>
    <p:extLst>
      <p:ext uri="{BB962C8B-B14F-4D97-AF65-F5344CB8AC3E}">
        <p14:creationId xmlns:p14="http://schemas.microsoft.com/office/powerpoint/2010/main" val="77569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7280"/>
          </a:xfrm>
        </p:spPr>
        <p:txBody>
          <a:bodyPr/>
          <a:lstStyle/>
          <a:p>
            <a:r>
              <a:rPr lang="en-IN" dirty="0"/>
              <a:t>Example Airline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35017"/>
            <a:ext cx="7905750"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78C6D3B-8B07-473D-A722-195EDF5A8D0B}" type="slidenum">
              <a:rPr lang="en-IN" smtClean="0"/>
              <a:pPr/>
              <a:t>12</a:t>
            </a:fld>
            <a:endParaRPr lang="en-IN"/>
          </a:p>
        </p:txBody>
      </p:sp>
    </p:spTree>
    <p:extLst>
      <p:ext uri="{BB962C8B-B14F-4D97-AF65-F5344CB8AC3E}">
        <p14:creationId xmlns:p14="http://schemas.microsoft.com/office/powerpoint/2010/main" val="358481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78C6D3B-8B07-473D-A722-195EDF5A8D0B}" type="slidenum">
              <a:rPr lang="en-IN" smtClean="0"/>
              <a:pPr/>
              <a:t>13</a:t>
            </a:fld>
            <a:endParaRPr lang="en-IN"/>
          </a:p>
        </p:txBody>
      </p:sp>
      <p:pic>
        <p:nvPicPr>
          <p:cNvPr id="7" name="Picture 4" descr="Online shopping domain UML class diagram example."/>
          <p:cNvPicPr>
            <a:picLocks noChangeAspect="1" noChangeArrowheads="1"/>
          </p:cNvPicPr>
          <p:nvPr/>
        </p:nvPicPr>
        <p:blipFill rotWithShape="1">
          <a:blip r:embed="rId3">
            <a:extLst>
              <a:ext uri="{28A0092B-C50C-407E-A947-70E740481C1C}">
                <a14:useLocalDpi xmlns:a14="http://schemas.microsoft.com/office/drawing/2010/main" val="0"/>
              </a:ext>
            </a:extLst>
          </a:blip>
          <a:srcRect r="1503" b="4640"/>
          <a:stretch/>
        </p:blipFill>
        <p:spPr bwMode="auto">
          <a:xfrm>
            <a:off x="395536" y="265212"/>
            <a:ext cx="797296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9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Try to avoid n-</a:t>
            </a:r>
            <a:r>
              <a:rPr lang="en-IN" dirty="0" err="1"/>
              <a:t>ary</a:t>
            </a:r>
            <a:r>
              <a:rPr lang="en-IN" dirty="0"/>
              <a:t> associations.</a:t>
            </a:r>
          </a:p>
          <a:p>
            <a:pPr algn="just"/>
            <a:r>
              <a:rPr lang="en-IN" dirty="0"/>
              <a:t>Restrict generalization </a:t>
            </a:r>
            <a:r>
              <a:rPr lang="en-IN" dirty="0" err="1"/>
              <a:t>upto</a:t>
            </a:r>
            <a:r>
              <a:rPr lang="en-IN" dirty="0"/>
              <a:t> 4-5 levels.</a:t>
            </a:r>
          </a:p>
          <a:p>
            <a:pPr algn="just"/>
            <a:r>
              <a:rPr lang="en-IN" dirty="0"/>
              <a:t>Don’t get confused between aggregation and composition.</a:t>
            </a:r>
          </a:p>
          <a:p>
            <a:pPr algn="just"/>
            <a:r>
              <a:rPr lang="en-IN" dirty="0"/>
              <a:t>Associations are bidirectional, without specifying arrows.</a:t>
            </a:r>
          </a:p>
          <a:p>
            <a:pPr algn="just"/>
            <a:r>
              <a:rPr lang="en-IN" dirty="0"/>
              <a:t>Try to use minimal number of classes, avoid redundancy.</a:t>
            </a:r>
          </a:p>
          <a:p>
            <a:pPr algn="just"/>
            <a:endParaRPr lang="en-IN" dirty="0"/>
          </a:p>
        </p:txBody>
      </p:sp>
      <p:sp>
        <p:nvSpPr>
          <p:cNvPr id="4" name="Title 1"/>
          <p:cNvSpPr>
            <a:spLocks noGrp="1"/>
          </p:cNvSpPr>
          <p:nvPr>
            <p:ph type="title"/>
          </p:nvPr>
        </p:nvSpPr>
        <p:spPr>
          <a:xfrm>
            <a:off x="457200" y="0"/>
            <a:ext cx="8229600" cy="1057300"/>
          </a:xfrm>
        </p:spPr>
        <p:txBody>
          <a:bodyPr/>
          <a:lstStyle/>
          <a:p>
            <a:r>
              <a:rPr lang="en-IN" sz="3000" dirty="0"/>
              <a:t>Guidelines for class diagrams</a:t>
            </a:r>
          </a:p>
        </p:txBody>
      </p:sp>
      <p:sp>
        <p:nvSpPr>
          <p:cNvPr id="6" name="Slide Number Placeholder 5"/>
          <p:cNvSpPr>
            <a:spLocks noGrp="1"/>
          </p:cNvSpPr>
          <p:nvPr>
            <p:ph type="sldNum" sz="quarter" idx="12"/>
          </p:nvPr>
        </p:nvSpPr>
        <p:spPr/>
        <p:txBody>
          <a:bodyPr/>
          <a:lstStyle/>
          <a:p>
            <a:fld id="{C78C6D3B-8B07-473D-A722-195EDF5A8D0B}" type="slidenum">
              <a:rPr lang="en-IN" smtClean="0"/>
              <a:pPr/>
              <a:t>14</a:t>
            </a:fld>
            <a:endParaRPr lang="en-IN"/>
          </a:p>
        </p:txBody>
      </p:sp>
    </p:spTree>
    <p:extLst>
      <p:ext uri="{BB962C8B-B14F-4D97-AF65-F5344CB8AC3E}">
        <p14:creationId xmlns:p14="http://schemas.microsoft.com/office/powerpoint/2010/main" val="308143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Interaction Modelling</a:t>
            </a:r>
          </a:p>
        </p:txBody>
      </p:sp>
      <p:sp>
        <p:nvSpPr>
          <p:cNvPr id="3" name="Content Placeholder 2"/>
          <p:cNvSpPr>
            <a:spLocks noGrp="1"/>
          </p:cNvSpPr>
          <p:nvPr>
            <p:ph idx="1"/>
          </p:nvPr>
        </p:nvSpPr>
        <p:spPr/>
        <p:txBody>
          <a:bodyPr>
            <a:normAutofit lnSpcReduction="10000"/>
          </a:bodyPr>
          <a:lstStyle/>
          <a:p>
            <a:pPr algn="just"/>
            <a:r>
              <a:rPr lang="en-IN" dirty="0"/>
              <a:t>Class model describes the objects in a system and their relationships, and the interaction model describes how the objects interact.</a:t>
            </a:r>
          </a:p>
          <a:p>
            <a:pPr algn="just"/>
            <a:r>
              <a:rPr lang="en-IN" dirty="0"/>
              <a:t>Interactions can be modelled at different levels of abstractions. </a:t>
            </a:r>
          </a:p>
          <a:p>
            <a:pPr algn="just"/>
            <a:r>
              <a:rPr lang="en-IN" dirty="0"/>
              <a:t>At high level, </a:t>
            </a:r>
            <a:r>
              <a:rPr lang="en-IN" b="1" dirty="0"/>
              <a:t>use cases </a:t>
            </a:r>
            <a:r>
              <a:rPr lang="en-IN" dirty="0"/>
              <a:t>describe how a system interacts with outside actors.</a:t>
            </a:r>
          </a:p>
          <a:p>
            <a:pPr algn="just"/>
            <a:r>
              <a:rPr lang="en-IN" b="1" dirty="0"/>
              <a:t>Sequence diagram </a:t>
            </a:r>
            <a:r>
              <a:rPr lang="en-IN" dirty="0"/>
              <a:t>provides more detail and show the messages exchanged among a set of objects over time.</a:t>
            </a:r>
          </a:p>
          <a:p>
            <a:pPr algn="just"/>
            <a:r>
              <a:rPr lang="en-IN" b="1" dirty="0"/>
              <a:t>Activity diagram </a:t>
            </a:r>
            <a:r>
              <a:rPr lang="en-IN" dirty="0"/>
              <a:t>provides further detail and show the flow of control among the steps of a computation.</a:t>
            </a:r>
          </a:p>
        </p:txBody>
      </p:sp>
      <p:sp>
        <p:nvSpPr>
          <p:cNvPr id="6" name="Slide Number Placeholder 5"/>
          <p:cNvSpPr>
            <a:spLocks noGrp="1"/>
          </p:cNvSpPr>
          <p:nvPr>
            <p:ph type="sldNum" sz="quarter" idx="12"/>
          </p:nvPr>
        </p:nvSpPr>
        <p:spPr/>
        <p:txBody>
          <a:bodyPr/>
          <a:lstStyle/>
          <a:p>
            <a:fld id="{C78C6D3B-8B07-473D-A722-195EDF5A8D0B}" type="slidenum">
              <a:rPr lang="en-IN" smtClean="0"/>
              <a:pPr/>
              <a:t>15</a:t>
            </a:fld>
            <a:endParaRPr lang="en-IN"/>
          </a:p>
        </p:txBody>
      </p:sp>
    </p:spTree>
    <p:extLst>
      <p:ext uri="{BB962C8B-B14F-4D97-AF65-F5344CB8AC3E}">
        <p14:creationId xmlns:p14="http://schemas.microsoft.com/office/powerpoint/2010/main" val="341881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Model</a:t>
            </a:r>
          </a:p>
        </p:txBody>
      </p:sp>
      <p:sp>
        <p:nvSpPr>
          <p:cNvPr id="3" name="Content Placeholder 2"/>
          <p:cNvSpPr>
            <a:spLocks noGrp="1"/>
          </p:cNvSpPr>
          <p:nvPr>
            <p:ph idx="1"/>
          </p:nvPr>
        </p:nvSpPr>
        <p:spPr/>
        <p:txBody>
          <a:bodyPr>
            <a:normAutofit/>
          </a:bodyPr>
          <a:lstStyle/>
          <a:p>
            <a:r>
              <a:rPr lang="en-IN" dirty="0"/>
              <a:t>Actor: object or set of objects that communicates directly with the system.</a:t>
            </a:r>
          </a:p>
          <a:p>
            <a:r>
              <a:rPr lang="en-IN" dirty="0"/>
              <a:t>Use case: functionality that a system can provide by interacting with actors.</a:t>
            </a:r>
          </a:p>
        </p:txBody>
      </p:sp>
      <p:sp>
        <p:nvSpPr>
          <p:cNvPr id="6" name="Slide Number Placeholder 5"/>
          <p:cNvSpPr>
            <a:spLocks noGrp="1"/>
          </p:cNvSpPr>
          <p:nvPr>
            <p:ph type="sldNum" sz="quarter" idx="12"/>
          </p:nvPr>
        </p:nvSpPr>
        <p:spPr/>
        <p:txBody>
          <a:bodyPr/>
          <a:lstStyle/>
          <a:p>
            <a:fld id="{C78C6D3B-8B07-473D-A722-195EDF5A8D0B}" type="slidenum">
              <a:rPr lang="en-IN" smtClean="0"/>
              <a:pPr/>
              <a:t>16</a:t>
            </a:fld>
            <a:endParaRPr lang="en-IN"/>
          </a:p>
        </p:txBody>
      </p:sp>
    </p:spTree>
    <p:extLst>
      <p:ext uri="{BB962C8B-B14F-4D97-AF65-F5344CB8AC3E}">
        <p14:creationId xmlns:p14="http://schemas.microsoft.com/office/powerpoint/2010/main" val="339913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lstStyle/>
          <a:p>
            <a:pPr marL="0" indent="0" fontAlgn="base">
              <a:buNone/>
            </a:pPr>
            <a:r>
              <a:rPr lang="en-US" dirty="0"/>
              <a:t>UML use case diagrams are ideal for:</a:t>
            </a:r>
          </a:p>
          <a:p>
            <a:pPr fontAlgn="base"/>
            <a:r>
              <a:rPr lang="en-US" dirty="0"/>
              <a:t>Representing the goals of system-user interactions</a:t>
            </a:r>
          </a:p>
          <a:p>
            <a:pPr fontAlgn="base"/>
            <a:r>
              <a:rPr lang="en-US" dirty="0"/>
              <a:t>Defining and organizing functional requirements in a system</a:t>
            </a:r>
          </a:p>
          <a:p>
            <a:pPr fontAlgn="base"/>
            <a:r>
              <a:rPr lang="en-US" dirty="0"/>
              <a:t>Specifying the context and requirements of a system</a:t>
            </a:r>
          </a:p>
          <a:p>
            <a:pPr fontAlgn="base"/>
            <a:r>
              <a:rPr lang="en-US" dirty="0"/>
              <a:t>Modeling the basic flow of events in a use case</a:t>
            </a:r>
          </a:p>
          <a:p>
            <a:endParaRPr lang="en-US" dirty="0"/>
          </a:p>
        </p:txBody>
      </p:sp>
    </p:spTree>
    <p:extLst>
      <p:ext uri="{BB962C8B-B14F-4D97-AF65-F5344CB8AC3E}">
        <p14:creationId xmlns:p14="http://schemas.microsoft.com/office/powerpoint/2010/main" val="313755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 case diagram symbols and notation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Use cases:</a:t>
            </a:r>
            <a:r>
              <a:rPr lang="en-US" dirty="0"/>
              <a:t> Horizontally shaped ovals that represent the different uses that a user might have.</a:t>
            </a:r>
          </a:p>
          <a:p>
            <a:pPr fontAlgn="base"/>
            <a:r>
              <a:rPr lang="en-US" b="1" dirty="0"/>
              <a:t>Actors:</a:t>
            </a:r>
            <a:r>
              <a:rPr lang="en-US" dirty="0"/>
              <a:t> Stick figures that represent the people actually employing the use cases.</a:t>
            </a:r>
          </a:p>
          <a:p>
            <a:pPr fontAlgn="base"/>
            <a:r>
              <a:rPr lang="en-US" b="1" dirty="0"/>
              <a:t>Associations:</a:t>
            </a:r>
            <a:r>
              <a:rPr lang="en-US" dirty="0"/>
              <a:t> A line between actors and use cases. In complex diagrams, it is important to know which actors are associated with which use cases.</a:t>
            </a:r>
          </a:p>
          <a:p>
            <a:pPr fontAlgn="base"/>
            <a:r>
              <a:rPr lang="en-US" b="1" dirty="0"/>
              <a:t>System boundary boxes:</a:t>
            </a:r>
            <a:r>
              <a:rPr lang="en-US" dirty="0"/>
              <a:t> A box that sets a system scope to use cases. All use cases outside the box would be considered outside the scope of that system. For example, Psycho Killer is outside the scope of occupations in the chainsaw example found below.</a:t>
            </a:r>
          </a:p>
          <a:p>
            <a:pPr fontAlgn="base"/>
            <a:r>
              <a:rPr lang="en-US" b="1" dirty="0"/>
              <a:t>Packages:</a:t>
            </a:r>
            <a:r>
              <a:rPr lang="en-US" dirty="0"/>
              <a:t> A UML shape that allows you to put different elements into groups. Just as with component diagrams, these groupings are represented as file folders.</a:t>
            </a:r>
          </a:p>
          <a:p>
            <a:endParaRPr lang="en-US" dirty="0"/>
          </a:p>
        </p:txBody>
      </p:sp>
    </p:spTree>
    <p:extLst>
      <p:ext uri="{BB962C8B-B14F-4D97-AF65-F5344CB8AC3E}">
        <p14:creationId xmlns:p14="http://schemas.microsoft.com/office/powerpoint/2010/main" val="333426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8C6D3B-8B07-473D-A722-195EDF5A8D0B}" type="slidenum">
              <a:rPr lang="en-IN" smtClean="0"/>
              <a:pPr/>
              <a:t>19</a:t>
            </a:fld>
            <a:endParaRPr lang="en-IN"/>
          </a:p>
        </p:txBody>
      </p:sp>
      <p:pic>
        <p:nvPicPr>
          <p:cNvPr id="5" name="Picture 2" descr="Use cas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9460"/>
            <a:ext cx="7128792" cy="5536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05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a:t>
            </a:r>
          </a:p>
        </p:txBody>
      </p:sp>
      <p:sp>
        <p:nvSpPr>
          <p:cNvPr id="3" name="Content Placeholder 2"/>
          <p:cNvSpPr>
            <a:spLocks noGrp="1"/>
          </p:cNvSpPr>
          <p:nvPr>
            <p:ph idx="1"/>
          </p:nvPr>
        </p:nvSpPr>
        <p:spPr>
          <a:xfrm>
            <a:off x="323528" y="1201316"/>
            <a:ext cx="7704856" cy="4176463"/>
          </a:xfrm>
        </p:spPr>
        <p:txBody>
          <a:bodyPr>
            <a:normAutofit/>
          </a:bodyPr>
          <a:lstStyle/>
          <a:p>
            <a:pPr algn="just"/>
            <a:r>
              <a:rPr lang="en-IN" sz="2400" dirty="0"/>
              <a:t>A model is an abstraction of something for the purpose of understanding it before building it.</a:t>
            </a:r>
          </a:p>
          <a:p>
            <a:pPr lvl="1" algn="just"/>
            <a:r>
              <a:rPr lang="en-IN" sz="2400" dirty="0"/>
              <a:t>Both physical models and computer models are usually cheaper than building a complete system.</a:t>
            </a:r>
          </a:p>
          <a:p>
            <a:pPr lvl="1" algn="just"/>
            <a:r>
              <a:rPr lang="en-IN" sz="2400" dirty="0"/>
              <a:t>Communication with customers</a:t>
            </a:r>
          </a:p>
          <a:p>
            <a:pPr lvl="1" algn="just"/>
            <a:r>
              <a:rPr lang="en-IN" sz="2400" dirty="0"/>
              <a:t>Visualization</a:t>
            </a:r>
          </a:p>
          <a:p>
            <a:pPr lvl="1" algn="just"/>
            <a:r>
              <a:rPr lang="en-IN" sz="2400" dirty="0"/>
              <a:t>Reduction of complexity</a:t>
            </a:r>
          </a:p>
          <a:p>
            <a:pPr lvl="1" algn="just"/>
            <a:r>
              <a:rPr lang="en-IN" sz="2400" dirty="0"/>
              <a:t>Abstract view of the system</a:t>
            </a:r>
          </a:p>
        </p:txBody>
      </p:sp>
      <p:sp>
        <p:nvSpPr>
          <p:cNvPr id="6" name="Slide Number Placeholder 5"/>
          <p:cNvSpPr>
            <a:spLocks noGrp="1"/>
          </p:cNvSpPr>
          <p:nvPr>
            <p:ph type="sldNum" sz="quarter" idx="12"/>
          </p:nvPr>
        </p:nvSpPr>
        <p:spPr/>
        <p:txBody>
          <a:bodyPr/>
          <a:lstStyle/>
          <a:p>
            <a:fld id="{C78C6D3B-8B07-473D-A722-195EDF5A8D0B}" type="slidenum">
              <a:rPr lang="en-IN" smtClean="0"/>
              <a:pPr/>
              <a:t>2</a:t>
            </a:fld>
            <a:endParaRPr lang="en-IN"/>
          </a:p>
        </p:txBody>
      </p:sp>
    </p:spTree>
    <p:extLst>
      <p:ext uri="{BB962C8B-B14F-4D97-AF65-F5344CB8AC3E}">
        <p14:creationId xmlns:p14="http://schemas.microsoft.com/office/powerpoint/2010/main" val="359851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7293"/>
          </a:xfrm>
        </p:spPr>
        <p:txBody>
          <a:bodyPr/>
          <a:lstStyle/>
          <a:p>
            <a:r>
              <a:rPr lang="en-IN" sz="3000" dirty="0"/>
              <a:t>Use Case Relationships</a:t>
            </a:r>
          </a:p>
        </p:txBody>
      </p:sp>
      <p:sp>
        <p:nvSpPr>
          <p:cNvPr id="3" name="Content Placeholder 2"/>
          <p:cNvSpPr>
            <a:spLocks noGrp="1"/>
          </p:cNvSpPr>
          <p:nvPr>
            <p:ph idx="1"/>
          </p:nvPr>
        </p:nvSpPr>
        <p:spPr/>
        <p:txBody>
          <a:bodyPr/>
          <a:lstStyle/>
          <a:p>
            <a:r>
              <a:rPr lang="en-IN" dirty="0"/>
              <a:t>Include relationship</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2557467"/>
            <a:ext cx="6375045" cy="1252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20</a:t>
            </a:fld>
            <a:endParaRPr lang="en-IN"/>
          </a:p>
        </p:txBody>
      </p:sp>
    </p:spTree>
    <p:extLst>
      <p:ext uri="{BB962C8B-B14F-4D97-AF65-F5344CB8AC3E}">
        <p14:creationId xmlns:p14="http://schemas.microsoft.com/office/powerpoint/2010/main" val="167746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Exclude relationship</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16187"/>
            <a:ext cx="6516456" cy="106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78C6D3B-8B07-473D-A722-195EDF5A8D0B}" type="slidenum">
              <a:rPr lang="en-IN" smtClean="0"/>
              <a:pPr/>
              <a:t>21</a:t>
            </a:fld>
            <a:endParaRPr lang="en-IN"/>
          </a:p>
        </p:txBody>
      </p:sp>
    </p:spTree>
    <p:extLst>
      <p:ext uri="{BB962C8B-B14F-4D97-AF65-F5344CB8AC3E}">
        <p14:creationId xmlns:p14="http://schemas.microsoft.com/office/powerpoint/2010/main" val="3991401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Generalization relationship</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7407"/>
            <a:ext cx="4701974" cy="2208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78C6D3B-8B07-473D-A722-195EDF5A8D0B}" type="slidenum">
              <a:rPr lang="en-IN" smtClean="0"/>
              <a:pPr/>
              <a:t>22</a:t>
            </a:fld>
            <a:endParaRPr lang="en-IN"/>
          </a:p>
        </p:txBody>
      </p:sp>
    </p:spTree>
    <p:extLst>
      <p:ext uri="{BB962C8B-B14F-4D97-AF65-F5344CB8AC3E}">
        <p14:creationId xmlns:p14="http://schemas.microsoft.com/office/powerpoint/2010/main" val="978253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8C6D3B-8B07-473D-A722-195EDF5A8D0B}" type="slidenum">
              <a:rPr lang="en-IN" smtClean="0"/>
              <a:pPr/>
              <a:t>23</a:t>
            </a:fld>
            <a:endParaRPr lang="en-IN"/>
          </a:p>
        </p:txBody>
      </p:sp>
      <p:pic>
        <p:nvPicPr>
          <p:cNvPr id="5" name="Picture 4" descr="Use Cas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6281"/>
            <a:ext cx="6768752" cy="534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012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C6D3B-8B07-473D-A722-195EDF5A8D0B}" type="slidenum">
              <a:rPr lang="en-IN" smtClean="0"/>
              <a:pPr/>
              <a:t>24</a:t>
            </a:fld>
            <a:endParaRPr lang="en-IN"/>
          </a:p>
        </p:txBody>
      </p:sp>
      <p:pic>
        <p:nvPicPr>
          <p:cNvPr id="4" name="Picture 4" descr="usecas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488"/>
            <a:ext cx="6696744" cy="561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415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e case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0"/>
            <a:ext cx="729615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50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The actors need not be always persons.</a:t>
            </a:r>
          </a:p>
          <a:p>
            <a:pPr algn="just"/>
            <a:r>
              <a:rPr lang="en-IN" dirty="0"/>
              <a:t>Distinct behaviour sequence (exceptions) and error conditions.</a:t>
            </a:r>
          </a:p>
          <a:p>
            <a:pPr algn="just"/>
            <a:r>
              <a:rPr lang="en-IN" dirty="0"/>
              <a:t>Multiple actors can participate in a use case. </a:t>
            </a:r>
          </a:p>
          <a:p>
            <a:pPr algn="just"/>
            <a:r>
              <a:rPr lang="en-IN" dirty="0"/>
              <a:t>Every use case should have at least one actor, and every actor should participate in at least one use case.</a:t>
            </a:r>
          </a:p>
          <a:p>
            <a:pPr marL="0" indent="0" algn="just">
              <a:buNone/>
            </a:pPr>
            <a:endParaRPr lang="en-IN" dirty="0"/>
          </a:p>
        </p:txBody>
      </p:sp>
      <p:sp>
        <p:nvSpPr>
          <p:cNvPr id="5" name="Title 1"/>
          <p:cNvSpPr>
            <a:spLocks noGrp="1"/>
          </p:cNvSpPr>
          <p:nvPr>
            <p:ph type="title"/>
          </p:nvPr>
        </p:nvSpPr>
        <p:spPr>
          <a:xfrm>
            <a:off x="457200" y="0"/>
            <a:ext cx="8229600" cy="1057300"/>
          </a:xfrm>
        </p:spPr>
        <p:txBody>
          <a:bodyPr/>
          <a:lstStyle/>
          <a:p>
            <a:r>
              <a:rPr lang="en-IN" sz="3000" dirty="0"/>
              <a:t>Guidelines for use case diagrams</a:t>
            </a:r>
          </a:p>
        </p:txBody>
      </p:sp>
      <p:sp>
        <p:nvSpPr>
          <p:cNvPr id="6" name="Slide Number Placeholder 5"/>
          <p:cNvSpPr>
            <a:spLocks noGrp="1"/>
          </p:cNvSpPr>
          <p:nvPr>
            <p:ph type="sldNum" sz="quarter" idx="12"/>
          </p:nvPr>
        </p:nvSpPr>
        <p:spPr/>
        <p:txBody>
          <a:bodyPr/>
          <a:lstStyle/>
          <a:p>
            <a:fld id="{C78C6D3B-8B07-473D-A722-195EDF5A8D0B}" type="slidenum">
              <a:rPr lang="en-IN" smtClean="0"/>
              <a:pPr/>
              <a:t>26</a:t>
            </a:fld>
            <a:endParaRPr lang="en-IN"/>
          </a:p>
        </p:txBody>
      </p:sp>
    </p:spTree>
    <p:extLst>
      <p:ext uri="{BB962C8B-B14F-4D97-AF65-F5344CB8AC3E}">
        <p14:creationId xmlns:p14="http://schemas.microsoft.com/office/powerpoint/2010/main" val="3234429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Model</a:t>
            </a:r>
          </a:p>
        </p:txBody>
      </p:sp>
      <p:sp>
        <p:nvSpPr>
          <p:cNvPr id="3" name="Content Placeholder 2"/>
          <p:cNvSpPr>
            <a:spLocks noGrp="1"/>
          </p:cNvSpPr>
          <p:nvPr>
            <p:ph idx="1"/>
          </p:nvPr>
        </p:nvSpPr>
        <p:spPr/>
        <p:txBody>
          <a:bodyPr/>
          <a:lstStyle/>
          <a:p>
            <a:pPr algn="just"/>
            <a:r>
              <a:rPr lang="en-IN" dirty="0"/>
              <a:t>A sequence diagram shows participants in an interaction and the sequence of messages among them.</a:t>
            </a:r>
          </a:p>
          <a:p>
            <a:pPr algn="just"/>
            <a:r>
              <a:rPr lang="en-IN" dirty="0"/>
              <a:t>Components of Sequence Model:</a:t>
            </a:r>
          </a:p>
          <a:p>
            <a:pPr lvl="1" algn="just"/>
            <a:r>
              <a:rPr lang="en-IN" dirty="0"/>
              <a:t>Lifeline</a:t>
            </a:r>
          </a:p>
          <a:p>
            <a:pPr lvl="1" algn="just"/>
            <a:r>
              <a:rPr lang="en-IN" dirty="0"/>
              <a:t>Message</a:t>
            </a:r>
          </a:p>
          <a:p>
            <a:pPr lvl="1" algn="just"/>
            <a:r>
              <a:rPr lang="en-IN" dirty="0"/>
              <a:t>Concurrent signals</a:t>
            </a:r>
          </a:p>
          <a:p>
            <a:pPr algn="just"/>
            <a:r>
              <a:rPr lang="en-IN" dirty="0"/>
              <a:t>Each use case requires one or more sequence diagrams to describe its behaviour.</a:t>
            </a:r>
          </a:p>
          <a:p>
            <a:pPr algn="just"/>
            <a:r>
              <a:rPr lang="en-IN" dirty="0"/>
              <a:t>Each sequence diagram shows a particular behaviour sequence of a use case.</a:t>
            </a:r>
          </a:p>
          <a:p>
            <a:pPr algn="just"/>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pPr/>
              <a:t>27</a:t>
            </a:fld>
            <a:endParaRPr lang="en-IN"/>
          </a:p>
        </p:txBody>
      </p:sp>
    </p:spTree>
    <p:extLst>
      <p:ext uri="{BB962C8B-B14F-4D97-AF65-F5344CB8AC3E}">
        <p14:creationId xmlns:p14="http://schemas.microsoft.com/office/powerpoint/2010/main" val="1359921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337220"/>
            <a:ext cx="7005959" cy="508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28</a:t>
            </a:fld>
            <a:endParaRPr lang="en-IN"/>
          </a:p>
        </p:txBody>
      </p:sp>
    </p:spTree>
    <p:extLst>
      <p:ext uri="{BB962C8B-B14F-4D97-AF65-F5344CB8AC3E}">
        <p14:creationId xmlns:p14="http://schemas.microsoft.com/office/powerpoint/2010/main" val="247489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1297327"/>
            <a:ext cx="6363791" cy="308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29</a:t>
            </a:fld>
            <a:endParaRPr lang="en-IN"/>
          </a:p>
        </p:txBody>
      </p:sp>
    </p:spTree>
    <p:extLst>
      <p:ext uri="{BB962C8B-B14F-4D97-AF65-F5344CB8AC3E}">
        <p14:creationId xmlns:p14="http://schemas.microsoft.com/office/powerpoint/2010/main" val="227376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Model</a:t>
            </a:r>
          </a:p>
        </p:txBody>
      </p:sp>
      <p:sp>
        <p:nvSpPr>
          <p:cNvPr id="3" name="Content Placeholder 2"/>
          <p:cNvSpPr>
            <a:spLocks noGrp="1"/>
          </p:cNvSpPr>
          <p:nvPr>
            <p:ph idx="1"/>
          </p:nvPr>
        </p:nvSpPr>
        <p:spPr>
          <a:xfrm>
            <a:off x="107504" y="1537354"/>
            <a:ext cx="8229600" cy="3567783"/>
          </a:xfrm>
        </p:spPr>
        <p:txBody>
          <a:bodyPr/>
          <a:lstStyle/>
          <a:p>
            <a:pPr algn="just"/>
            <a:r>
              <a:rPr lang="en-IN" dirty="0"/>
              <a:t>A class describe a group of objects with the same properties.</a:t>
            </a:r>
          </a:p>
          <a:p>
            <a:pPr algn="just"/>
            <a:r>
              <a:rPr lang="en-IN" dirty="0"/>
              <a:t>Objects in a class have the same attributes and behaviour.</a:t>
            </a:r>
          </a:p>
          <a:p>
            <a:pPr algn="just"/>
            <a:r>
              <a:rPr lang="en-IN" dirty="0"/>
              <a:t>Class diagram provides a graphical notation for modelling classes and their relationships.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877613"/>
            <a:ext cx="8074454" cy="101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3</a:t>
            </a:fld>
            <a:endParaRPr lang="en-IN"/>
          </a:p>
        </p:txBody>
      </p:sp>
    </p:spTree>
    <p:extLst>
      <p:ext uri="{BB962C8B-B14F-4D97-AF65-F5344CB8AC3E}">
        <p14:creationId xmlns:p14="http://schemas.microsoft.com/office/powerpoint/2010/main" val="1291828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1717373"/>
            <a:ext cx="6993383" cy="257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30</a:t>
            </a:fld>
            <a:endParaRPr lang="en-IN"/>
          </a:p>
        </p:txBody>
      </p:sp>
    </p:spTree>
    <p:extLst>
      <p:ext uri="{BB962C8B-B14F-4D97-AF65-F5344CB8AC3E}">
        <p14:creationId xmlns:p14="http://schemas.microsoft.com/office/powerpoint/2010/main" val="1576015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78C6D3B-8B07-473D-A722-195EDF5A8D0B}" type="slidenum">
              <a:rPr lang="en-IN" smtClean="0"/>
              <a:pPr/>
              <a:t>31</a:t>
            </a:fld>
            <a:endParaRPr lang="en-IN"/>
          </a:p>
        </p:txBody>
      </p:sp>
      <p:pic>
        <p:nvPicPr>
          <p:cNvPr id="7" name="Picture 2" descr="library management system UML sequence diagram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7220"/>
            <a:ext cx="7920880" cy="521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4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Break large interactions into small tasks and prepare a sequence diagram for each of them.</a:t>
            </a:r>
          </a:p>
          <a:p>
            <a:r>
              <a:rPr lang="en-IN" dirty="0"/>
              <a:t>Prepare separate sequence diagram for each error condition.</a:t>
            </a:r>
          </a:p>
          <a:p>
            <a:endParaRPr lang="en-IN" dirty="0"/>
          </a:p>
        </p:txBody>
      </p:sp>
      <p:sp>
        <p:nvSpPr>
          <p:cNvPr id="4" name="Title 1"/>
          <p:cNvSpPr>
            <a:spLocks noGrp="1"/>
          </p:cNvSpPr>
          <p:nvPr>
            <p:ph type="title"/>
          </p:nvPr>
        </p:nvSpPr>
        <p:spPr>
          <a:xfrm>
            <a:off x="457200" y="0"/>
            <a:ext cx="8229600" cy="1057300"/>
          </a:xfrm>
        </p:spPr>
        <p:txBody>
          <a:bodyPr/>
          <a:lstStyle/>
          <a:p>
            <a:r>
              <a:rPr lang="en-IN" sz="3000" dirty="0"/>
              <a:t>Guidelines for sequence diagrams</a:t>
            </a:r>
          </a:p>
        </p:txBody>
      </p:sp>
      <p:sp>
        <p:nvSpPr>
          <p:cNvPr id="6" name="Slide Number Placeholder 5"/>
          <p:cNvSpPr>
            <a:spLocks noGrp="1"/>
          </p:cNvSpPr>
          <p:nvPr>
            <p:ph type="sldNum" sz="quarter" idx="12"/>
          </p:nvPr>
        </p:nvSpPr>
        <p:spPr/>
        <p:txBody>
          <a:bodyPr/>
          <a:lstStyle/>
          <a:p>
            <a:fld id="{C78C6D3B-8B07-473D-A722-195EDF5A8D0B}" type="slidenum">
              <a:rPr lang="en-IN" smtClean="0"/>
              <a:pPr/>
              <a:t>32</a:t>
            </a:fld>
            <a:endParaRPr lang="en-IN"/>
          </a:p>
        </p:txBody>
      </p:sp>
    </p:spTree>
    <p:extLst>
      <p:ext uri="{BB962C8B-B14F-4D97-AF65-F5344CB8AC3E}">
        <p14:creationId xmlns:p14="http://schemas.microsoft.com/office/powerpoint/2010/main" val="855522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 Model</a:t>
            </a:r>
          </a:p>
        </p:txBody>
      </p:sp>
      <p:sp>
        <p:nvSpPr>
          <p:cNvPr id="3" name="Content Placeholder 2"/>
          <p:cNvSpPr>
            <a:spLocks noGrp="1"/>
          </p:cNvSpPr>
          <p:nvPr>
            <p:ph idx="1"/>
          </p:nvPr>
        </p:nvSpPr>
        <p:spPr/>
        <p:txBody>
          <a:bodyPr/>
          <a:lstStyle/>
          <a:p>
            <a:pPr algn="just"/>
            <a:r>
              <a:rPr lang="en-IN" dirty="0"/>
              <a:t>An activity diagram shows flow of control, similar to a sequence diagram, but focuses on operations rather than objects.</a:t>
            </a:r>
          </a:p>
          <a:p>
            <a:pPr algn="just"/>
            <a:r>
              <a:rPr lang="en-IN" dirty="0"/>
              <a:t>Unlike a flow chart, an activity diagram can show both sequential and concurrent flow of control.</a:t>
            </a:r>
          </a:p>
          <a:p>
            <a:pPr algn="just"/>
            <a:r>
              <a:rPr lang="en-IN" dirty="0"/>
              <a:t>Branches</a:t>
            </a:r>
          </a:p>
          <a:p>
            <a:pPr algn="just"/>
            <a:r>
              <a:rPr lang="en-IN" dirty="0"/>
              <a:t>Initiation and termination</a:t>
            </a:r>
          </a:p>
          <a:p>
            <a:pPr algn="just"/>
            <a:r>
              <a:rPr lang="en-IN" dirty="0"/>
              <a:t>Concurrent activities (fork and merge)</a:t>
            </a:r>
          </a:p>
          <a:p>
            <a:pPr algn="just"/>
            <a:endParaRPr lang="en-IN" dirty="0"/>
          </a:p>
        </p:txBody>
      </p:sp>
      <p:sp>
        <p:nvSpPr>
          <p:cNvPr id="6" name="Slide Number Placeholder 5"/>
          <p:cNvSpPr>
            <a:spLocks noGrp="1"/>
          </p:cNvSpPr>
          <p:nvPr>
            <p:ph type="sldNum" sz="quarter" idx="12"/>
          </p:nvPr>
        </p:nvSpPr>
        <p:spPr/>
        <p:txBody>
          <a:bodyPr/>
          <a:lstStyle/>
          <a:p>
            <a:fld id="{C78C6D3B-8B07-473D-A722-195EDF5A8D0B}" type="slidenum">
              <a:rPr lang="en-IN" smtClean="0"/>
              <a:pPr/>
              <a:t>33</a:t>
            </a:fld>
            <a:endParaRPr lang="en-IN"/>
          </a:p>
        </p:txBody>
      </p:sp>
    </p:spTree>
    <p:extLst>
      <p:ext uri="{BB962C8B-B14F-4D97-AF65-F5344CB8AC3E}">
        <p14:creationId xmlns:p14="http://schemas.microsoft.com/office/powerpoint/2010/main" val="1283708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577247"/>
            <a:ext cx="6444753" cy="476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34</a:t>
            </a:fld>
            <a:endParaRPr lang="en-IN"/>
          </a:p>
        </p:txBody>
      </p:sp>
    </p:spTree>
    <p:extLst>
      <p:ext uri="{BB962C8B-B14F-4D97-AF65-F5344CB8AC3E}">
        <p14:creationId xmlns:p14="http://schemas.microsoft.com/office/powerpoint/2010/main" val="905954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77347"/>
            <a:ext cx="7614220" cy="30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35</a:t>
            </a:fld>
            <a:endParaRPr lang="en-IN"/>
          </a:p>
        </p:txBody>
      </p:sp>
    </p:spTree>
    <p:extLst>
      <p:ext uri="{BB962C8B-B14F-4D97-AF65-F5344CB8AC3E}">
        <p14:creationId xmlns:p14="http://schemas.microsoft.com/office/powerpoint/2010/main" val="2003492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78C6D3B-8B07-473D-A722-195EDF5A8D0B}" type="slidenum">
              <a:rPr lang="en-IN" smtClean="0"/>
              <a:pPr/>
              <a:t>36</a:t>
            </a:fld>
            <a:endParaRPr lang="en-IN"/>
          </a:p>
        </p:txBody>
      </p:sp>
      <p:pic>
        <p:nvPicPr>
          <p:cNvPr id="7" name="Picture 2" descr="activit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1196"/>
            <a:ext cx="8103714" cy="54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3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 example of UML activity diagram for online shopping."/>
          <p:cNvPicPr>
            <a:picLocks noChangeAspect="1" noChangeArrowheads="1"/>
          </p:cNvPicPr>
          <p:nvPr/>
        </p:nvPicPr>
        <p:blipFill rotWithShape="1">
          <a:blip r:embed="rId2">
            <a:extLst>
              <a:ext uri="{28A0092B-C50C-407E-A947-70E740481C1C}">
                <a14:useLocalDpi xmlns:a14="http://schemas.microsoft.com/office/drawing/2010/main" val="0"/>
              </a:ext>
            </a:extLst>
          </a:blip>
          <a:srcRect t="5571"/>
          <a:stretch/>
        </p:blipFill>
        <p:spPr bwMode="auto">
          <a:xfrm>
            <a:off x="251104" y="121196"/>
            <a:ext cx="7993304" cy="545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718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a:t>Data objects</a:t>
            </a:r>
          </a:p>
        </p:txBody>
      </p:sp>
      <p:sp>
        <p:nvSpPr>
          <p:cNvPr id="3" name="Content Placeholder 2"/>
          <p:cNvSpPr>
            <a:spLocks noGrp="1"/>
          </p:cNvSpPr>
          <p:nvPr>
            <p:ph idx="1"/>
          </p:nvPr>
        </p:nvSpPr>
        <p:spPr>
          <a:xfrm>
            <a:off x="457200" y="769268"/>
            <a:ext cx="7620000" cy="4824536"/>
          </a:xfrm>
        </p:spPr>
        <p:txBody>
          <a:bodyPr/>
          <a:lstStyle/>
          <a:p>
            <a:pPr algn="just"/>
            <a:r>
              <a:rPr lang="en-IN" dirty="0"/>
              <a:t>It is set of attributes that will be manipulated within the software. It can be a person, organization, device or software product.</a:t>
            </a:r>
          </a:p>
          <a:p>
            <a:pPr algn="just"/>
            <a:r>
              <a:rPr lang="en-IN" dirty="0"/>
              <a:t>Each instance of data object can be identified with the help of unique identifier. E.g. Roll No.</a:t>
            </a:r>
          </a:p>
          <a:p>
            <a:pPr algn="just"/>
            <a:r>
              <a:rPr lang="en-IN" dirty="0"/>
              <a:t>The system cannot perform without accessing to the instances of object. Each object is described by attributes.</a:t>
            </a:r>
          </a:p>
          <a:p>
            <a:pPr algn="just"/>
            <a:r>
              <a:rPr lang="en-IN" dirty="0"/>
              <a:t>It is a collection of attributes that act as an aspect, characteristic, quantity or descriptor of the object.</a:t>
            </a:r>
          </a:p>
        </p:txBody>
      </p:sp>
      <p:sp>
        <p:nvSpPr>
          <p:cNvPr id="4" name="Slide Number Placeholder 3"/>
          <p:cNvSpPr>
            <a:spLocks noGrp="1"/>
          </p:cNvSpPr>
          <p:nvPr>
            <p:ph type="sldNum" sz="quarter" idx="12"/>
          </p:nvPr>
        </p:nvSpPr>
        <p:spPr/>
        <p:txBody>
          <a:bodyPr/>
          <a:lstStyle/>
          <a:p>
            <a:fld id="{C78C6D3B-8B07-473D-A722-195EDF5A8D0B}" type="slidenum">
              <a:rPr lang="en-IN" smtClean="0"/>
              <a:pPr/>
              <a:t>38</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68307723"/>
              </p:ext>
            </p:extLst>
          </p:nvPr>
        </p:nvGraphicFramePr>
        <p:xfrm>
          <a:off x="251520" y="4225652"/>
          <a:ext cx="1224136" cy="7416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tblGrid>
              <a:tr h="370840">
                <a:tc>
                  <a:txBody>
                    <a:bodyPr/>
                    <a:lstStyle/>
                    <a:p>
                      <a:pPr algn="ctr"/>
                      <a:r>
                        <a:rPr lang="en-IN" dirty="0">
                          <a:solidFill>
                            <a:schemeClr val="tx1"/>
                          </a:solidFill>
                        </a:rPr>
                        <a:t>Object</a:t>
                      </a:r>
                    </a:p>
                  </a:txBody>
                  <a:tcPr/>
                </a:tc>
                <a:extLst>
                  <a:ext uri="{0D108BD9-81ED-4DB2-BD59-A6C34878D82A}">
                    <a16:rowId xmlns:a16="http://schemas.microsoft.com/office/drawing/2014/main" val="10000"/>
                  </a:ext>
                </a:extLst>
              </a:tr>
              <a:tr h="370840">
                <a:tc>
                  <a:txBody>
                    <a:bodyPr/>
                    <a:lstStyle/>
                    <a:p>
                      <a:pPr algn="ctr"/>
                      <a:r>
                        <a:rPr lang="en-IN" dirty="0">
                          <a:solidFill>
                            <a:schemeClr val="tx1"/>
                          </a:solidFill>
                        </a:rPr>
                        <a:t>Attributes</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835696" y="4153644"/>
            <a:ext cx="6336704" cy="1200329"/>
          </a:xfrm>
          <a:prstGeom prst="rect">
            <a:avLst/>
          </a:prstGeom>
          <a:noFill/>
        </p:spPr>
        <p:txBody>
          <a:bodyPr wrap="square" rtlCol="0">
            <a:spAutoFit/>
          </a:bodyPr>
          <a:lstStyle/>
          <a:p>
            <a:pPr algn="just"/>
            <a:r>
              <a:rPr lang="en-IN" b="1" dirty="0"/>
              <a:t>Typical data objects are:-</a:t>
            </a:r>
          </a:p>
          <a:p>
            <a:pPr algn="just"/>
            <a:r>
              <a:rPr lang="en-IN" dirty="0"/>
              <a:t>External Entities (printer </a:t>
            </a:r>
            <a:r>
              <a:rPr lang="en-IN" dirty="0" err="1"/>
              <a:t>etc</a:t>
            </a:r>
            <a:r>
              <a:rPr lang="en-IN" dirty="0"/>
              <a:t>), Things (</a:t>
            </a:r>
            <a:r>
              <a:rPr lang="en-IN" dirty="0" err="1"/>
              <a:t>repports</a:t>
            </a:r>
            <a:r>
              <a:rPr lang="en-IN" dirty="0"/>
              <a:t> </a:t>
            </a:r>
            <a:r>
              <a:rPr lang="en-IN" dirty="0" err="1"/>
              <a:t>etc</a:t>
            </a:r>
            <a:r>
              <a:rPr lang="en-IN" dirty="0"/>
              <a:t>), </a:t>
            </a:r>
            <a:r>
              <a:rPr lang="en-IN" dirty="0" err="1"/>
              <a:t>Occurences</a:t>
            </a:r>
            <a:r>
              <a:rPr lang="en-IN" dirty="0"/>
              <a:t> (alarm </a:t>
            </a:r>
            <a:r>
              <a:rPr lang="en-IN" dirty="0" err="1"/>
              <a:t>etc</a:t>
            </a:r>
            <a:r>
              <a:rPr lang="en-IN" dirty="0"/>
              <a:t>), Roles (manager </a:t>
            </a:r>
            <a:r>
              <a:rPr lang="en-IN" dirty="0" err="1"/>
              <a:t>etc</a:t>
            </a:r>
            <a:r>
              <a:rPr lang="en-IN" dirty="0"/>
              <a:t>), Places (workshops </a:t>
            </a:r>
            <a:r>
              <a:rPr lang="en-IN" dirty="0" err="1"/>
              <a:t>etc</a:t>
            </a:r>
            <a:r>
              <a:rPr lang="en-IN" dirty="0"/>
              <a:t>), Organizational Units (departments </a:t>
            </a:r>
            <a:r>
              <a:rPr lang="en-IN" dirty="0" err="1"/>
              <a:t>etc</a:t>
            </a:r>
            <a:r>
              <a:rPr lang="en-IN" dirty="0"/>
              <a:t>), Structures (files </a:t>
            </a:r>
            <a:r>
              <a:rPr lang="en-IN" dirty="0" err="1"/>
              <a:t>etc</a:t>
            </a:r>
            <a:r>
              <a:rPr lang="en-IN" dirty="0"/>
              <a:t>)</a:t>
            </a:r>
          </a:p>
        </p:txBody>
      </p:sp>
    </p:spTree>
    <p:extLst>
      <p:ext uri="{BB962C8B-B14F-4D97-AF65-F5344CB8AC3E}">
        <p14:creationId xmlns:p14="http://schemas.microsoft.com/office/powerpoint/2010/main" val="100434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Attributes</a:t>
            </a:r>
          </a:p>
        </p:txBody>
      </p:sp>
      <p:sp>
        <p:nvSpPr>
          <p:cNvPr id="3" name="Content Placeholder 2"/>
          <p:cNvSpPr>
            <a:spLocks noGrp="1"/>
          </p:cNvSpPr>
          <p:nvPr>
            <p:ph idx="1"/>
          </p:nvPr>
        </p:nvSpPr>
        <p:spPr/>
        <p:txBody>
          <a:bodyPr/>
          <a:lstStyle/>
          <a:p>
            <a:pPr algn="just"/>
            <a:r>
              <a:rPr lang="en-IN" dirty="0"/>
              <a:t>Attributes defines properties of data object.</a:t>
            </a:r>
          </a:p>
          <a:p>
            <a:pPr algn="just"/>
            <a:r>
              <a:rPr lang="en-IN" dirty="0"/>
              <a:t>Three types of attributes:</a:t>
            </a:r>
          </a:p>
          <a:p>
            <a:pPr lvl="1" algn="just"/>
            <a:r>
              <a:rPr lang="en-IN" dirty="0"/>
              <a:t>Naming attribute – Used to name an instance of data object.</a:t>
            </a:r>
          </a:p>
          <a:p>
            <a:pPr lvl="1" algn="just"/>
            <a:r>
              <a:rPr lang="en-IN" dirty="0"/>
              <a:t>Descriptive attribute – Used to describe characteristics or features of the data object.</a:t>
            </a:r>
          </a:p>
          <a:p>
            <a:pPr lvl="1" algn="just"/>
            <a:r>
              <a:rPr lang="en-IN" dirty="0"/>
              <a:t>Referential attribute – These are the attributes that are used in making the reference to another instance to another table.</a:t>
            </a:r>
          </a:p>
        </p:txBody>
      </p:sp>
      <p:sp>
        <p:nvSpPr>
          <p:cNvPr id="4" name="Slide Number Placeholder 3"/>
          <p:cNvSpPr>
            <a:spLocks noGrp="1"/>
          </p:cNvSpPr>
          <p:nvPr>
            <p:ph type="sldNum" sz="quarter" idx="12"/>
          </p:nvPr>
        </p:nvSpPr>
        <p:spPr/>
        <p:txBody>
          <a:bodyPr/>
          <a:lstStyle/>
          <a:p>
            <a:fld id="{C78C6D3B-8B07-473D-A722-195EDF5A8D0B}" type="slidenum">
              <a:rPr lang="en-IN" smtClean="0"/>
              <a:pPr/>
              <a:t>39</a:t>
            </a:fld>
            <a:endParaRPr lang="en-IN"/>
          </a:p>
        </p:txBody>
      </p:sp>
    </p:spTree>
    <p:extLst>
      <p:ext uri="{BB962C8B-B14F-4D97-AF65-F5344CB8AC3E}">
        <p14:creationId xmlns:p14="http://schemas.microsoft.com/office/powerpoint/2010/main" val="41745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51520" y="985293"/>
            <a:ext cx="7920880" cy="1656183"/>
          </a:xfrm>
        </p:spPr>
        <p:txBody>
          <a:bodyPr>
            <a:normAutofit/>
          </a:bodyPr>
          <a:lstStyle/>
          <a:p>
            <a:pPr algn="just"/>
            <a:r>
              <a:rPr lang="en-IN" dirty="0"/>
              <a:t>An operation is a function or procedure that may be applied to or by objects in a class.</a:t>
            </a:r>
          </a:p>
          <a:p>
            <a:pPr algn="just"/>
            <a:r>
              <a:rPr lang="en-IN" dirty="0"/>
              <a:t>A method is the implementation of an operation for a class.</a:t>
            </a:r>
          </a:p>
        </p:txBody>
      </p:sp>
      <p:sp>
        <p:nvSpPr>
          <p:cNvPr id="6" name="Title 1"/>
          <p:cNvSpPr>
            <a:spLocks noGrp="1"/>
          </p:cNvSpPr>
          <p:nvPr>
            <p:ph type="title"/>
          </p:nvPr>
        </p:nvSpPr>
        <p:spPr>
          <a:xfrm>
            <a:off x="457200" y="0"/>
            <a:ext cx="8229600" cy="997293"/>
          </a:xfrm>
        </p:spPr>
        <p:txBody>
          <a:bodyPr/>
          <a:lstStyle/>
          <a:p>
            <a:r>
              <a:rPr lang="en-IN" sz="3000" dirty="0"/>
              <a:t>Attributes and Operations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857500"/>
            <a:ext cx="3822724" cy="197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78C6D3B-8B07-473D-A722-195EDF5A8D0B}" type="slidenum">
              <a:rPr lang="en-IN" smtClean="0"/>
              <a:pPr/>
              <a:t>4</a:t>
            </a:fld>
            <a:endParaRPr lang="en-IN"/>
          </a:p>
        </p:txBody>
      </p:sp>
    </p:spTree>
    <p:extLst>
      <p:ext uri="{BB962C8B-B14F-4D97-AF65-F5344CB8AC3E}">
        <p14:creationId xmlns:p14="http://schemas.microsoft.com/office/powerpoint/2010/main" val="2689339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Relationship</a:t>
            </a:r>
          </a:p>
        </p:txBody>
      </p:sp>
      <p:sp>
        <p:nvSpPr>
          <p:cNvPr id="3" name="Content Placeholder 2"/>
          <p:cNvSpPr>
            <a:spLocks noGrp="1"/>
          </p:cNvSpPr>
          <p:nvPr>
            <p:ph idx="1"/>
          </p:nvPr>
        </p:nvSpPr>
        <p:spPr/>
        <p:txBody>
          <a:bodyPr/>
          <a:lstStyle/>
          <a:p>
            <a:r>
              <a:rPr lang="en-IN" dirty="0"/>
              <a:t>It represents connection between data objects.</a:t>
            </a:r>
          </a:p>
          <a:p>
            <a:r>
              <a:rPr lang="en-IN" dirty="0"/>
              <a:t>For example:</a:t>
            </a:r>
          </a:p>
          <a:p>
            <a:pPr lvl="1"/>
            <a:r>
              <a:rPr lang="en-IN" dirty="0"/>
              <a:t>Customer and Order are two classes then relationship is:</a:t>
            </a:r>
          </a:p>
          <a:p>
            <a:pPr lvl="1"/>
            <a:r>
              <a:rPr lang="en-IN" dirty="0"/>
              <a:t>Customer gives order</a:t>
            </a:r>
          </a:p>
        </p:txBody>
      </p:sp>
      <p:sp>
        <p:nvSpPr>
          <p:cNvPr id="4" name="Slide Number Placeholder 3"/>
          <p:cNvSpPr>
            <a:spLocks noGrp="1"/>
          </p:cNvSpPr>
          <p:nvPr>
            <p:ph type="sldNum" sz="quarter" idx="12"/>
          </p:nvPr>
        </p:nvSpPr>
        <p:spPr/>
        <p:txBody>
          <a:bodyPr/>
          <a:lstStyle/>
          <a:p>
            <a:fld id="{C78C6D3B-8B07-473D-A722-195EDF5A8D0B}" type="slidenum">
              <a:rPr lang="en-IN" smtClean="0"/>
              <a:pPr/>
              <a:t>40</a:t>
            </a:fld>
            <a:endParaRPr lang="en-IN"/>
          </a:p>
        </p:txBody>
      </p:sp>
    </p:spTree>
    <p:extLst>
      <p:ext uri="{BB962C8B-B14F-4D97-AF65-F5344CB8AC3E}">
        <p14:creationId xmlns:p14="http://schemas.microsoft.com/office/powerpoint/2010/main" val="3676230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7280"/>
          </a:xfrm>
        </p:spPr>
        <p:txBody>
          <a:bodyPr/>
          <a:lstStyle/>
          <a:p>
            <a:r>
              <a:rPr lang="en-IN" dirty="0"/>
              <a:t>E-R Model</a:t>
            </a:r>
          </a:p>
        </p:txBody>
      </p:sp>
      <p:sp>
        <p:nvSpPr>
          <p:cNvPr id="3" name="Content Placeholder 2"/>
          <p:cNvSpPr>
            <a:spLocks noGrp="1"/>
          </p:cNvSpPr>
          <p:nvPr>
            <p:ph sz="quarter" idx="1"/>
          </p:nvPr>
        </p:nvSpPr>
        <p:spPr>
          <a:xfrm>
            <a:off x="158824" y="877280"/>
            <a:ext cx="8229600" cy="4440493"/>
          </a:xfrm>
        </p:spPr>
        <p:txBody>
          <a:bodyPr>
            <a:noAutofit/>
          </a:bodyPr>
          <a:lstStyle/>
          <a:p>
            <a:pPr algn="just">
              <a:spcBef>
                <a:spcPts val="0"/>
              </a:spcBef>
            </a:pPr>
            <a:r>
              <a:rPr lang="en-US" dirty="0"/>
              <a:t>The ER model defines the conceptual view of a database. </a:t>
            </a:r>
          </a:p>
          <a:p>
            <a:pPr algn="just">
              <a:spcBef>
                <a:spcPts val="0"/>
              </a:spcBef>
            </a:pPr>
            <a:endParaRPr lang="en-US" dirty="0"/>
          </a:p>
          <a:p>
            <a:pPr algn="just">
              <a:spcBef>
                <a:spcPts val="0"/>
              </a:spcBef>
            </a:pPr>
            <a:r>
              <a:rPr lang="en-US" dirty="0"/>
              <a:t>ER Model is a database modeling technique that generates an abstract diagram or visual representation of a system’s data that can be helpful in designing a relational database. These diagrams are known as entity-relationship diagrams, ER diagrams or ERDs.</a:t>
            </a:r>
          </a:p>
          <a:p>
            <a:pPr algn="just">
              <a:spcBef>
                <a:spcPts val="0"/>
              </a:spcBef>
            </a:pPr>
            <a:endParaRPr lang="en-US" dirty="0"/>
          </a:p>
          <a:p>
            <a:pPr algn="just">
              <a:spcBef>
                <a:spcPts val="0"/>
              </a:spcBef>
            </a:pPr>
            <a:r>
              <a:rPr lang="en-US" dirty="0"/>
              <a:t>It works around real-world entities and the associations among them. </a:t>
            </a:r>
          </a:p>
          <a:p>
            <a:pPr algn="just">
              <a:spcBef>
                <a:spcPts val="0"/>
              </a:spcBef>
            </a:pPr>
            <a:endParaRPr lang="en-US" dirty="0"/>
          </a:p>
          <a:p>
            <a:pPr algn="just">
              <a:spcBef>
                <a:spcPts val="0"/>
              </a:spcBef>
            </a:pPr>
            <a:r>
              <a:rPr lang="en-US" dirty="0"/>
              <a:t>At view level, the ER model is considered a good option for designing databases.</a:t>
            </a:r>
            <a:endParaRPr lang="en-IN" dirty="0"/>
          </a:p>
        </p:txBody>
      </p:sp>
    </p:spTree>
    <p:extLst>
      <p:ext uri="{BB962C8B-B14F-4D97-AF65-F5344CB8AC3E}">
        <p14:creationId xmlns:p14="http://schemas.microsoft.com/office/powerpoint/2010/main" val="128572388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dirty="0">
                <a:solidFill>
                  <a:schemeClr val="tx2"/>
                </a:solidFill>
              </a:rPr>
              <a:t>ER Model Concepts</a:t>
            </a:r>
          </a:p>
        </p:txBody>
      </p:sp>
      <p:sp>
        <p:nvSpPr>
          <p:cNvPr id="8195" name="Content Placeholder 2"/>
          <p:cNvSpPr>
            <a:spLocks noGrp="1"/>
          </p:cNvSpPr>
          <p:nvPr>
            <p:ph sz="quarter" idx="1"/>
          </p:nvPr>
        </p:nvSpPr>
        <p:spPr>
          <a:xfrm>
            <a:off x="179512" y="1206500"/>
            <a:ext cx="8136904" cy="4111273"/>
          </a:xfrm>
        </p:spPr>
        <p:txBody>
          <a:bodyPr>
            <a:normAutofit/>
          </a:bodyPr>
          <a:lstStyle/>
          <a:p>
            <a:pPr algn="just" eaLnBrk="1" hangingPunct="1">
              <a:defRPr/>
            </a:pPr>
            <a:endParaRPr lang="en-US" dirty="0"/>
          </a:p>
          <a:p>
            <a:pPr marL="0" algn="just">
              <a:lnSpc>
                <a:spcPct val="90000"/>
              </a:lnSpc>
              <a:spcBef>
                <a:spcPts val="0"/>
              </a:spcBef>
              <a:defRPr/>
            </a:pPr>
            <a:r>
              <a:rPr lang="en-US" dirty="0"/>
              <a:t>ER model has three main concepts:</a:t>
            </a:r>
          </a:p>
          <a:p>
            <a:pPr marL="457200" lvl="1" indent="-274320" algn="just">
              <a:lnSpc>
                <a:spcPct val="90000"/>
              </a:lnSpc>
              <a:spcBef>
                <a:spcPts val="0"/>
              </a:spcBef>
              <a:defRPr/>
            </a:pPr>
            <a:endParaRPr lang="en-US" sz="2400" dirty="0"/>
          </a:p>
          <a:p>
            <a:pPr marL="457200" lvl="1" indent="-274320" algn="just">
              <a:lnSpc>
                <a:spcPct val="90000"/>
              </a:lnSpc>
              <a:spcBef>
                <a:spcPts val="0"/>
              </a:spcBef>
              <a:defRPr/>
            </a:pPr>
            <a:r>
              <a:rPr lang="en-US" sz="2400" dirty="0"/>
              <a:t>Entities(and their entity types and entity sets)</a:t>
            </a:r>
          </a:p>
          <a:p>
            <a:pPr marL="457200" lvl="1" indent="-274320" algn="just">
              <a:lnSpc>
                <a:spcPct val="90000"/>
              </a:lnSpc>
              <a:spcBef>
                <a:spcPts val="0"/>
              </a:spcBef>
              <a:defRPr/>
            </a:pPr>
            <a:endParaRPr lang="fr-FR" sz="2400" dirty="0"/>
          </a:p>
          <a:p>
            <a:pPr marL="457200" lvl="1" indent="-274320" algn="just">
              <a:lnSpc>
                <a:spcPct val="90000"/>
              </a:lnSpc>
              <a:spcBef>
                <a:spcPts val="0"/>
              </a:spcBef>
              <a:defRPr/>
            </a:pPr>
            <a:r>
              <a:rPr lang="fr-FR" sz="2400" dirty="0" err="1"/>
              <a:t>Attributes</a:t>
            </a:r>
            <a:r>
              <a:rPr lang="fr-FR" sz="2400" dirty="0"/>
              <a:t> (simple, composite, </a:t>
            </a:r>
            <a:r>
              <a:rPr lang="fr-FR" sz="2400" dirty="0" err="1"/>
              <a:t>multivalued</a:t>
            </a:r>
            <a:r>
              <a:rPr lang="fr-FR" sz="2400" dirty="0"/>
              <a:t>)</a:t>
            </a:r>
          </a:p>
          <a:p>
            <a:pPr marL="457200" lvl="1" indent="-274320" algn="just">
              <a:lnSpc>
                <a:spcPct val="90000"/>
              </a:lnSpc>
              <a:spcBef>
                <a:spcPts val="0"/>
              </a:spcBef>
              <a:defRPr/>
            </a:pPr>
            <a:endParaRPr lang="en-US" sz="2400" dirty="0"/>
          </a:p>
          <a:p>
            <a:pPr marL="457200" lvl="1" indent="-274320" algn="just">
              <a:lnSpc>
                <a:spcPct val="90000"/>
              </a:lnSpc>
              <a:spcBef>
                <a:spcPts val="0"/>
              </a:spcBef>
              <a:defRPr/>
            </a:pPr>
            <a:r>
              <a:rPr lang="en-US" sz="2400" dirty="0"/>
              <a:t>Relationships (and their relationship types and relationship sets)</a:t>
            </a:r>
          </a:p>
        </p:txBody>
      </p:sp>
    </p:spTree>
    <p:extLst>
      <p:ext uri="{BB962C8B-B14F-4D97-AF65-F5344CB8AC3E}">
        <p14:creationId xmlns:p14="http://schemas.microsoft.com/office/powerpoint/2010/main" val="264140028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952500"/>
          </a:xfrm>
        </p:spPr>
        <p:txBody>
          <a:bodyPr/>
          <a:lstStyle/>
          <a:p>
            <a:pPr eaLnBrk="1" fontAlgn="auto" hangingPunct="1">
              <a:spcAft>
                <a:spcPts val="0"/>
              </a:spcAft>
              <a:defRPr/>
            </a:pPr>
            <a:r>
              <a:rPr lang="en-US" dirty="0">
                <a:solidFill>
                  <a:schemeClr val="tx2"/>
                </a:solidFill>
              </a:rPr>
              <a:t>Entity</a:t>
            </a:r>
          </a:p>
        </p:txBody>
      </p:sp>
      <p:sp>
        <p:nvSpPr>
          <p:cNvPr id="9219" name="Content Placeholder 2"/>
          <p:cNvSpPr>
            <a:spLocks noGrp="1"/>
          </p:cNvSpPr>
          <p:nvPr>
            <p:ph sz="quarter" idx="1"/>
          </p:nvPr>
        </p:nvSpPr>
        <p:spPr>
          <a:xfrm>
            <a:off x="179512" y="1206500"/>
            <a:ext cx="8147248" cy="4231287"/>
          </a:xfrm>
        </p:spPr>
        <p:txBody>
          <a:bodyPr>
            <a:normAutofit fontScale="92500" lnSpcReduction="10000"/>
          </a:bodyPr>
          <a:lstStyle/>
          <a:p>
            <a:pPr algn="just">
              <a:spcBef>
                <a:spcPts val="0"/>
              </a:spcBef>
            </a:pPr>
            <a:r>
              <a:rPr lang="en-US" sz="2800" dirty="0"/>
              <a:t>An entity is an object that exists and is distinguishable from other objects.</a:t>
            </a:r>
          </a:p>
          <a:p>
            <a:pPr algn="just">
              <a:spcBef>
                <a:spcPts val="0"/>
              </a:spcBef>
            </a:pPr>
            <a:endParaRPr lang="en-US" sz="2800" dirty="0"/>
          </a:p>
          <a:p>
            <a:pPr algn="just">
              <a:spcBef>
                <a:spcPts val="0"/>
              </a:spcBef>
            </a:pPr>
            <a:r>
              <a:rPr lang="en-US" sz="2800" dirty="0"/>
              <a:t>Entities are specific objects or things in the real-world that are represented in the database.</a:t>
            </a:r>
          </a:p>
          <a:p>
            <a:pPr algn="just">
              <a:spcBef>
                <a:spcPts val="0"/>
              </a:spcBef>
            </a:pPr>
            <a:endParaRPr lang="en-US" sz="2800" dirty="0"/>
          </a:p>
          <a:p>
            <a:pPr algn="just">
              <a:spcBef>
                <a:spcPts val="0"/>
              </a:spcBef>
            </a:pPr>
            <a:r>
              <a:rPr lang="en-US" sz="2800" dirty="0"/>
              <a:t>Entity may be an object with a physical existence for example student.</a:t>
            </a:r>
          </a:p>
          <a:p>
            <a:pPr algn="just">
              <a:spcBef>
                <a:spcPts val="0"/>
              </a:spcBef>
            </a:pPr>
            <a:endParaRPr lang="en-US" sz="2800" dirty="0"/>
          </a:p>
          <a:p>
            <a:pPr algn="just">
              <a:spcBef>
                <a:spcPts val="0"/>
              </a:spcBef>
            </a:pPr>
            <a:r>
              <a:rPr lang="en-US" sz="2800" dirty="0"/>
              <a:t>Entity may be an object with a conceptual existence for example a company, a job, a university course.</a:t>
            </a:r>
            <a:endParaRPr lang="en-US" dirty="0"/>
          </a:p>
          <a:p>
            <a:pPr algn="just" eaLnBrk="1" hangingPunct="1"/>
            <a:endParaRPr lang="en-US" dirty="0"/>
          </a:p>
        </p:txBody>
      </p:sp>
    </p:spTree>
    <p:extLst>
      <p:ext uri="{BB962C8B-B14F-4D97-AF65-F5344CB8AC3E}">
        <p14:creationId xmlns:p14="http://schemas.microsoft.com/office/powerpoint/2010/main" val="291271395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dirty="0">
                <a:solidFill>
                  <a:schemeClr val="tx2"/>
                </a:solidFill>
              </a:rPr>
              <a:t>Entity Sets </a:t>
            </a:r>
          </a:p>
        </p:txBody>
      </p:sp>
      <p:sp>
        <p:nvSpPr>
          <p:cNvPr id="3" name="Content Placeholder 2"/>
          <p:cNvSpPr>
            <a:spLocks noGrp="1"/>
          </p:cNvSpPr>
          <p:nvPr>
            <p:ph sz="quarter" idx="1"/>
          </p:nvPr>
        </p:nvSpPr>
        <p:spPr>
          <a:xfrm>
            <a:off x="323528" y="1206500"/>
            <a:ext cx="7848872" cy="4171280"/>
          </a:xfrm>
        </p:spPr>
        <p:txBody>
          <a:bodyPr>
            <a:noAutofit/>
          </a:bodyPr>
          <a:lstStyle/>
          <a:p>
            <a:pPr marL="274320" indent="-274320" algn="just" eaLnBrk="1" fontAlgn="auto" hangingPunct="1">
              <a:spcAft>
                <a:spcPts val="0"/>
              </a:spcAft>
              <a:buFont typeface="Wingdings 2"/>
              <a:buChar char=""/>
              <a:defRPr/>
            </a:pPr>
            <a:endParaRPr lang="en-US" sz="1600" dirty="0"/>
          </a:p>
          <a:p>
            <a:pPr algn="just" fontAlgn="auto">
              <a:spcBef>
                <a:spcPts val="0"/>
              </a:spcBef>
              <a:spcAft>
                <a:spcPts val="0"/>
              </a:spcAft>
              <a:defRPr/>
            </a:pPr>
            <a:r>
              <a:rPr lang="en-US" sz="2400" dirty="0"/>
              <a:t>An entity set is a set of entities of the same type that share the same properties.</a:t>
            </a:r>
          </a:p>
          <a:p>
            <a:pPr algn="just" fontAlgn="auto">
              <a:spcBef>
                <a:spcPts val="0"/>
              </a:spcBef>
              <a:spcAft>
                <a:spcPts val="0"/>
              </a:spcAft>
              <a:defRPr/>
            </a:pPr>
            <a:endParaRPr lang="en-US" sz="2400" dirty="0"/>
          </a:p>
          <a:p>
            <a:pPr algn="just" fontAlgn="auto">
              <a:spcBef>
                <a:spcPts val="0"/>
              </a:spcBef>
              <a:spcAft>
                <a:spcPts val="0"/>
              </a:spcAft>
              <a:defRPr/>
            </a:pPr>
            <a:r>
              <a:rPr lang="en-US" sz="2400" dirty="0"/>
              <a:t>The set of all persons who are customers at a given bank can be defines as the entity set customer.</a:t>
            </a:r>
          </a:p>
          <a:p>
            <a:pPr algn="just" fontAlgn="auto">
              <a:spcBef>
                <a:spcPts val="0"/>
              </a:spcBef>
              <a:spcAft>
                <a:spcPts val="0"/>
              </a:spcAft>
              <a:defRPr/>
            </a:pPr>
            <a:endParaRPr lang="en-US" sz="2400" dirty="0"/>
          </a:p>
          <a:p>
            <a:pPr algn="just" fontAlgn="auto">
              <a:spcBef>
                <a:spcPts val="0"/>
              </a:spcBef>
              <a:spcAft>
                <a:spcPts val="0"/>
              </a:spcAft>
              <a:defRPr/>
            </a:pPr>
            <a:r>
              <a:rPr lang="en-US" sz="2400" dirty="0"/>
              <a:t>The entity loan might represent the set of all loans to be awarded by a particular bank.</a:t>
            </a:r>
          </a:p>
        </p:txBody>
      </p:sp>
    </p:spTree>
    <p:extLst>
      <p:ext uri="{BB962C8B-B14F-4D97-AF65-F5344CB8AC3E}">
        <p14:creationId xmlns:p14="http://schemas.microsoft.com/office/powerpoint/2010/main" val="371391809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193"/>
            <a:ext cx="7239000" cy="720080"/>
          </a:xfrm>
        </p:spPr>
        <p:txBody>
          <a:bodyPr/>
          <a:lstStyle/>
          <a:p>
            <a:pPr eaLnBrk="1" fontAlgn="auto" hangingPunct="1">
              <a:spcAft>
                <a:spcPts val="0"/>
              </a:spcAft>
              <a:defRPr/>
            </a:pPr>
            <a:r>
              <a:rPr lang="en-US" dirty="0">
                <a:solidFill>
                  <a:schemeClr val="tx2"/>
                </a:solidFill>
              </a:rPr>
              <a:t>Attribute</a:t>
            </a:r>
          </a:p>
        </p:txBody>
      </p:sp>
      <p:sp>
        <p:nvSpPr>
          <p:cNvPr id="11267" name="Content Placeholder 2"/>
          <p:cNvSpPr>
            <a:spLocks noGrp="1"/>
          </p:cNvSpPr>
          <p:nvPr>
            <p:ph sz="quarter" idx="1"/>
          </p:nvPr>
        </p:nvSpPr>
        <p:spPr>
          <a:xfrm>
            <a:off x="323528" y="937287"/>
            <a:ext cx="7992888" cy="4440493"/>
          </a:xfrm>
        </p:spPr>
        <p:txBody>
          <a:bodyPr>
            <a:normAutofit/>
          </a:bodyPr>
          <a:lstStyle/>
          <a:p>
            <a:pPr algn="just">
              <a:lnSpc>
                <a:spcPct val="90000"/>
              </a:lnSpc>
              <a:spcBef>
                <a:spcPts val="0"/>
              </a:spcBef>
              <a:defRPr/>
            </a:pPr>
            <a:r>
              <a:rPr lang="en-US" sz="2400" dirty="0"/>
              <a:t>An entity is represented by a set of attributes, that is descriptive properties possessed by all members of an entity set.</a:t>
            </a:r>
          </a:p>
          <a:p>
            <a:pPr marL="274320" lvl="1" indent="-274320" algn="just">
              <a:spcBef>
                <a:spcPts val="0"/>
              </a:spcBef>
              <a:buClr>
                <a:schemeClr val="accent1"/>
              </a:buClr>
              <a:defRPr/>
            </a:pPr>
            <a:endParaRPr lang="en-US" sz="2400" dirty="0"/>
          </a:p>
          <a:p>
            <a:pPr marL="274320" lvl="1" indent="-274320" algn="just">
              <a:spcBef>
                <a:spcPts val="0"/>
              </a:spcBef>
              <a:buClr>
                <a:schemeClr val="accent1"/>
              </a:buClr>
              <a:defRPr/>
            </a:pPr>
            <a:r>
              <a:rPr lang="en-US" sz="2400" dirty="0"/>
              <a:t>For example, an STUDENT entity may have the attributes ID, Name, Address, Gender, Birth Date.</a:t>
            </a:r>
          </a:p>
          <a:p>
            <a:pPr algn="just">
              <a:spcBef>
                <a:spcPts val="0"/>
              </a:spcBef>
              <a:defRPr/>
            </a:pPr>
            <a:endParaRPr lang="en-US" sz="2400" dirty="0"/>
          </a:p>
          <a:p>
            <a:pPr algn="just" eaLnBrk="1" hangingPunct="1"/>
            <a:endParaRPr lang="en-US" sz="2400" dirty="0"/>
          </a:p>
          <a:p>
            <a:pPr algn="just" eaLnBrk="1" hangingPunct="1"/>
            <a:endParaRPr lang="en-US" sz="2400" dirty="0"/>
          </a:p>
        </p:txBody>
      </p:sp>
      <p:pic>
        <p:nvPicPr>
          <p:cNvPr id="4" name="Picture 2"/>
          <p:cNvPicPr>
            <a:picLocks noChangeAspect="1" noChangeArrowheads="1"/>
          </p:cNvPicPr>
          <p:nvPr/>
        </p:nvPicPr>
        <p:blipFill>
          <a:blip r:embed="rId2" cstate="print"/>
          <a:srcRect/>
          <a:stretch>
            <a:fillRect/>
          </a:stretch>
        </p:blipFill>
        <p:spPr bwMode="auto">
          <a:xfrm>
            <a:off x="323528" y="3397560"/>
            <a:ext cx="7992888" cy="2015773"/>
          </a:xfrm>
          <a:prstGeom prst="rect">
            <a:avLst/>
          </a:prstGeom>
          <a:noFill/>
          <a:ln w="9525">
            <a:noFill/>
            <a:miter lim="800000"/>
            <a:headEnd/>
            <a:tailEnd/>
          </a:ln>
        </p:spPr>
      </p:pic>
    </p:spTree>
    <p:extLst>
      <p:ext uri="{BB962C8B-B14F-4D97-AF65-F5344CB8AC3E}">
        <p14:creationId xmlns:p14="http://schemas.microsoft.com/office/powerpoint/2010/main" val="160425526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Notations</a:t>
            </a:r>
          </a:p>
        </p:txBody>
      </p:sp>
      <p:sp>
        <p:nvSpPr>
          <p:cNvPr id="8" name="Rectangle 7"/>
          <p:cNvSpPr/>
          <p:nvPr/>
        </p:nvSpPr>
        <p:spPr>
          <a:xfrm>
            <a:off x="899592" y="1561356"/>
            <a:ext cx="1944216"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131840" y="1633364"/>
            <a:ext cx="1152128" cy="369332"/>
          </a:xfrm>
          <a:prstGeom prst="rect">
            <a:avLst/>
          </a:prstGeom>
          <a:noFill/>
        </p:spPr>
        <p:txBody>
          <a:bodyPr wrap="square" rtlCol="0">
            <a:spAutoFit/>
          </a:bodyPr>
          <a:lstStyle/>
          <a:p>
            <a:r>
              <a:rPr lang="en-IN" dirty="0"/>
              <a:t>Entity</a:t>
            </a:r>
          </a:p>
        </p:txBody>
      </p:sp>
      <p:sp>
        <p:nvSpPr>
          <p:cNvPr id="10" name="Rectangle 9"/>
          <p:cNvSpPr/>
          <p:nvPr/>
        </p:nvSpPr>
        <p:spPr>
          <a:xfrm>
            <a:off x="885788" y="2569468"/>
            <a:ext cx="1944216"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118036" y="2641476"/>
            <a:ext cx="1381956" cy="369332"/>
          </a:xfrm>
          <a:prstGeom prst="rect">
            <a:avLst/>
          </a:prstGeom>
          <a:noFill/>
        </p:spPr>
        <p:txBody>
          <a:bodyPr wrap="square" rtlCol="0">
            <a:spAutoFit/>
          </a:bodyPr>
          <a:lstStyle/>
          <a:p>
            <a:r>
              <a:rPr lang="en-IN" dirty="0"/>
              <a:t>Weak Entity</a:t>
            </a:r>
          </a:p>
        </p:txBody>
      </p:sp>
      <p:sp>
        <p:nvSpPr>
          <p:cNvPr id="22" name="Rectangle 21"/>
          <p:cNvSpPr/>
          <p:nvPr/>
        </p:nvSpPr>
        <p:spPr>
          <a:xfrm>
            <a:off x="971600" y="2641476"/>
            <a:ext cx="1800200"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118367" y="3361556"/>
            <a:ext cx="1152128" cy="369332"/>
          </a:xfrm>
          <a:prstGeom prst="rect">
            <a:avLst/>
          </a:prstGeom>
          <a:noFill/>
        </p:spPr>
        <p:txBody>
          <a:bodyPr wrap="square" rtlCol="0">
            <a:spAutoFit/>
          </a:bodyPr>
          <a:lstStyle/>
          <a:p>
            <a:r>
              <a:rPr lang="en-IN" dirty="0"/>
              <a:t>Attribute</a:t>
            </a:r>
          </a:p>
        </p:txBody>
      </p:sp>
      <p:sp>
        <p:nvSpPr>
          <p:cNvPr id="9" name="Oval 8"/>
          <p:cNvSpPr/>
          <p:nvPr/>
        </p:nvSpPr>
        <p:spPr>
          <a:xfrm>
            <a:off x="755576" y="3289548"/>
            <a:ext cx="221844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3203848" y="4009628"/>
            <a:ext cx="1944216" cy="369332"/>
          </a:xfrm>
          <a:prstGeom prst="rect">
            <a:avLst/>
          </a:prstGeom>
          <a:noFill/>
        </p:spPr>
        <p:txBody>
          <a:bodyPr wrap="square" rtlCol="0">
            <a:spAutoFit/>
          </a:bodyPr>
          <a:lstStyle/>
          <a:p>
            <a:r>
              <a:rPr lang="en-IN" dirty="0"/>
              <a:t>Derived Attribute</a:t>
            </a:r>
          </a:p>
        </p:txBody>
      </p:sp>
      <p:pic>
        <p:nvPicPr>
          <p:cNvPr id="26" name="Picture 25"/>
          <p:cNvPicPr>
            <a:picLocks noChangeAspect="1"/>
          </p:cNvPicPr>
          <p:nvPr/>
        </p:nvPicPr>
        <p:blipFill rotWithShape="1">
          <a:blip r:embed="rId2">
            <a:extLst>
              <a:ext uri="{28A0092B-C50C-407E-A947-70E740481C1C}">
                <a14:useLocalDpi xmlns:a14="http://schemas.microsoft.com/office/drawing/2010/main" val="0"/>
              </a:ext>
            </a:extLst>
          </a:blip>
          <a:srcRect b="35421"/>
          <a:stretch/>
        </p:blipFill>
        <p:spPr>
          <a:xfrm>
            <a:off x="722186" y="3955097"/>
            <a:ext cx="2251833" cy="547455"/>
          </a:xfrm>
          <a:prstGeom prst="rect">
            <a:avLst/>
          </a:prstGeom>
        </p:spPr>
      </p:pic>
      <p:sp>
        <p:nvSpPr>
          <p:cNvPr id="32" name="TextBox 31"/>
          <p:cNvSpPr txBox="1"/>
          <p:nvPr/>
        </p:nvSpPr>
        <p:spPr>
          <a:xfrm>
            <a:off x="3310568" y="4729708"/>
            <a:ext cx="1693480" cy="369332"/>
          </a:xfrm>
          <a:prstGeom prst="rect">
            <a:avLst/>
          </a:prstGeom>
          <a:noFill/>
        </p:spPr>
        <p:txBody>
          <a:bodyPr wrap="square" rtlCol="0">
            <a:spAutoFit/>
          </a:bodyPr>
          <a:lstStyle/>
          <a:p>
            <a:r>
              <a:rPr lang="en-IN" dirty="0"/>
              <a:t>Key Attribute</a:t>
            </a:r>
          </a:p>
        </p:txBody>
      </p:sp>
      <p:sp>
        <p:nvSpPr>
          <p:cNvPr id="33" name="Oval 32"/>
          <p:cNvSpPr/>
          <p:nvPr/>
        </p:nvSpPr>
        <p:spPr>
          <a:xfrm>
            <a:off x="947777" y="4657700"/>
            <a:ext cx="221844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1480935" y="4729708"/>
            <a:ext cx="1152128" cy="369332"/>
          </a:xfrm>
          <a:prstGeom prst="rect">
            <a:avLst/>
          </a:prstGeom>
          <a:noFill/>
        </p:spPr>
        <p:txBody>
          <a:bodyPr wrap="square" rtlCol="0">
            <a:spAutoFit/>
          </a:bodyPr>
          <a:lstStyle/>
          <a:p>
            <a:r>
              <a:rPr lang="en-IN" b="1" u="sng" dirty="0"/>
              <a:t>Attribute</a:t>
            </a:r>
          </a:p>
        </p:txBody>
      </p:sp>
      <p:sp>
        <p:nvSpPr>
          <p:cNvPr id="36" name="TextBox 35"/>
          <p:cNvSpPr txBox="1"/>
          <p:nvPr/>
        </p:nvSpPr>
        <p:spPr>
          <a:xfrm>
            <a:off x="6779720" y="1489348"/>
            <a:ext cx="1392679" cy="646331"/>
          </a:xfrm>
          <a:prstGeom prst="rect">
            <a:avLst/>
          </a:prstGeom>
          <a:noFill/>
        </p:spPr>
        <p:txBody>
          <a:bodyPr wrap="square" rtlCol="0">
            <a:spAutoFit/>
          </a:bodyPr>
          <a:lstStyle/>
          <a:p>
            <a:r>
              <a:rPr lang="en-IN" dirty="0"/>
              <a:t>Multivalued Attribute</a:t>
            </a:r>
          </a:p>
        </p:txBody>
      </p:sp>
      <p:sp>
        <p:nvSpPr>
          <p:cNvPr id="37" name="Oval 36"/>
          <p:cNvSpPr/>
          <p:nvPr/>
        </p:nvSpPr>
        <p:spPr>
          <a:xfrm>
            <a:off x="4499992" y="1498640"/>
            <a:ext cx="201622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4716016" y="1578124"/>
            <a:ext cx="1675328" cy="3618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p:cNvSpPr txBox="1"/>
          <p:nvPr/>
        </p:nvSpPr>
        <p:spPr>
          <a:xfrm>
            <a:off x="6974180" y="2420704"/>
            <a:ext cx="1414243" cy="369332"/>
          </a:xfrm>
          <a:prstGeom prst="rect">
            <a:avLst/>
          </a:prstGeom>
          <a:noFill/>
        </p:spPr>
        <p:txBody>
          <a:bodyPr wrap="square" rtlCol="0">
            <a:spAutoFit/>
          </a:bodyPr>
          <a:lstStyle/>
          <a:p>
            <a:r>
              <a:rPr lang="en-IN" dirty="0"/>
              <a:t>Relationship</a:t>
            </a:r>
          </a:p>
        </p:txBody>
      </p:sp>
      <p:sp>
        <p:nvSpPr>
          <p:cNvPr id="29" name="Diamond 28"/>
          <p:cNvSpPr/>
          <p:nvPr/>
        </p:nvSpPr>
        <p:spPr>
          <a:xfrm>
            <a:off x="4835504" y="2137420"/>
            <a:ext cx="1464688" cy="1008112"/>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963154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dirty="0">
                <a:solidFill>
                  <a:schemeClr val="tx2"/>
                </a:solidFill>
              </a:rPr>
              <a:t>Types of Attributes</a:t>
            </a:r>
          </a:p>
        </p:txBody>
      </p:sp>
      <p:sp>
        <p:nvSpPr>
          <p:cNvPr id="13315" name="Content Placeholder 2"/>
          <p:cNvSpPr>
            <a:spLocks noGrp="1"/>
          </p:cNvSpPr>
          <p:nvPr>
            <p:ph sz="quarter" idx="1"/>
          </p:nvPr>
        </p:nvSpPr>
        <p:spPr>
          <a:xfrm>
            <a:off x="323528" y="1206500"/>
            <a:ext cx="8363272" cy="4231287"/>
          </a:xfrm>
        </p:spPr>
        <p:txBody>
          <a:bodyPr>
            <a:noAutofit/>
          </a:bodyPr>
          <a:lstStyle/>
          <a:p>
            <a:pPr marL="0" algn="just" eaLnBrk="1" hangingPunct="1">
              <a:lnSpc>
                <a:spcPct val="80000"/>
              </a:lnSpc>
              <a:spcBef>
                <a:spcPts val="0"/>
              </a:spcBef>
            </a:pPr>
            <a:endParaRPr lang="en-US" sz="2800" dirty="0"/>
          </a:p>
          <a:p>
            <a:pPr marL="0" algn="just" eaLnBrk="1" hangingPunct="1">
              <a:lnSpc>
                <a:spcPct val="80000"/>
              </a:lnSpc>
              <a:spcBef>
                <a:spcPts val="0"/>
              </a:spcBef>
            </a:pPr>
            <a:r>
              <a:rPr lang="en-US" sz="2800" dirty="0"/>
              <a:t>Simple or Atomic Attribute</a:t>
            </a:r>
          </a:p>
          <a:p>
            <a:pPr marL="0" algn="just" eaLnBrk="1" hangingPunct="1">
              <a:lnSpc>
                <a:spcPct val="80000"/>
              </a:lnSpc>
              <a:spcBef>
                <a:spcPts val="0"/>
              </a:spcBef>
            </a:pPr>
            <a:endParaRPr lang="en-US" sz="2800" dirty="0"/>
          </a:p>
          <a:p>
            <a:pPr marL="0" algn="just" eaLnBrk="1" hangingPunct="1">
              <a:lnSpc>
                <a:spcPct val="80000"/>
              </a:lnSpc>
              <a:spcBef>
                <a:spcPts val="0"/>
              </a:spcBef>
            </a:pPr>
            <a:r>
              <a:rPr lang="en-US" sz="2800" dirty="0"/>
              <a:t>Composite Attribute</a:t>
            </a:r>
          </a:p>
          <a:p>
            <a:pPr marL="0" algn="just" eaLnBrk="1" hangingPunct="1">
              <a:lnSpc>
                <a:spcPct val="80000"/>
              </a:lnSpc>
              <a:spcBef>
                <a:spcPts val="0"/>
              </a:spcBef>
            </a:pPr>
            <a:endParaRPr lang="en-US" sz="2800" dirty="0"/>
          </a:p>
          <a:p>
            <a:pPr marL="0" algn="just" eaLnBrk="1" hangingPunct="1">
              <a:lnSpc>
                <a:spcPct val="80000"/>
              </a:lnSpc>
              <a:spcBef>
                <a:spcPts val="0"/>
              </a:spcBef>
            </a:pPr>
            <a:r>
              <a:rPr lang="en-US" sz="2800" dirty="0"/>
              <a:t>Single-Valued Attribute</a:t>
            </a:r>
          </a:p>
          <a:p>
            <a:pPr marL="0" algn="just" eaLnBrk="1" hangingPunct="1">
              <a:lnSpc>
                <a:spcPct val="80000"/>
              </a:lnSpc>
              <a:spcBef>
                <a:spcPts val="0"/>
              </a:spcBef>
            </a:pPr>
            <a:endParaRPr lang="en-US" sz="2800" dirty="0"/>
          </a:p>
          <a:p>
            <a:pPr marL="0" algn="just" eaLnBrk="1" hangingPunct="1">
              <a:lnSpc>
                <a:spcPct val="80000"/>
              </a:lnSpc>
              <a:spcBef>
                <a:spcPts val="0"/>
              </a:spcBef>
            </a:pPr>
            <a:r>
              <a:rPr lang="en-US" sz="2800" dirty="0"/>
              <a:t>Multi-valued Attribute</a:t>
            </a:r>
          </a:p>
          <a:p>
            <a:pPr marL="0" indent="0" algn="just" eaLnBrk="1" hangingPunct="1">
              <a:lnSpc>
                <a:spcPct val="80000"/>
              </a:lnSpc>
              <a:spcBef>
                <a:spcPts val="0"/>
              </a:spcBef>
              <a:buNone/>
            </a:pPr>
            <a:endParaRPr lang="en-US" sz="2800" dirty="0"/>
          </a:p>
          <a:p>
            <a:pPr marL="0" algn="just" eaLnBrk="1" hangingPunct="1">
              <a:lnSpc>
                <a:spcPct val="80000"/>
              </a:lnSpc>
              <a:spcBef>
                <a:spcPts val="0"/>
              </a:spcBef>
            </a:pPr>
            <a:r>
              <a:rPr lang="en-US" sz="2800" dirty="0"/>
              <a:t>Derived Attribute</a:t>
            </a:r>
          </a:p>
        </p:txBody>
      </p:sp>
    </p:spTree>
    <p:extLst>
      <p:ext uri="{BB962C8B-B14F-4D97-AF65-F5344CB8AC3E}">
        <p14:creationId xmlns:p14="http://schemas.microsoft.com/office/powerpoint/2010/main" val="83641932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sz="3800" dirty="0">
                <a:solidFill>
                  <a:schemeClr val="tx2"/>
                </a:solidFill>
              </a:rPr>
              <a:t>Simple or Atomic Attribute</a:t>
            </a:r>
          </a:p>
        </p:txBody>
      </p:sp>
      <p:sp>
        <p:nvSpPr>
          <p:cNvPr id="14339" name="Content Placeholder 2"/>
          <p:cNvSpPr>
            <a:spLocks noGrp="1"/>
          </p:cNvSpPr>
          <p:nvPr>
            <p:ph sz="quarter" idx="1"/>
          </p:nvPr>
        </p:nvSpPr>
        <p:spPr>
          <a:xfrm>
            <a:off x="323528" y="1357333"/>
            <a:ext cx="8363272" cy="4020447"/>
          </a:xfrm>
        </p:spPr>
        <p:txBody>
          <a:bodyPr>
            <a:normAutofit/>
          </a:bodyPr>
          <a:lstStyle/>
          <a:p>
            <a:pPr algn="just">
              <a:lnSpc>
                <a:spcPct val="80000"/>
              </a:lnSpc>
              <a:spcBef>
                <a:spcPts val="0"/>
              </a:spcBef>
            </a:pPr>
            <a:r>
              <a:rPr lang="en-US" sz="3200" dirty="0"/>
              <a:t>It cannot be divided into simpler components Example age of an employee.</a:t>
            </a:r>
          </a:p>
          <a:p>
            <a:pPr algn="just" eaLnBrk="1" hangingPunct="1">
              <a:buFont typeface="Wingdings 2" pitchFamily="18" charset="2"/>
              <a:buNone/>
            </a:pPr>
            <a:br>
              <a:rPr lang="en-US" sz="2800" dirty="0"/>
            </a:br>
            <a:endParaRPr lang="en-US" sz="2800" dirty="0"/>
          </a:p>
        </p:txBody>
      </p:sp>
      <p:pic>
        <p:nvPicPr>
          <p:cNvPr id="14340" name="Picture 2"/>
          <p:cNvPicPr>
            <a:picLocks noChangeAspect="1" noChangeArrowheads="1"/>
          </p:cNvPicPr>
          <p:nvPr/>
        </p:nvPicPr>
        <p:blipFill>
          <a:blip r:embed="rId2" cstate="print"/>
          <a:srcRect/>
          <a:stretch>
            <a:fillRect/>
          </a:stretch>
        </p:blipFill>
        <p:spPr bwMode="auto">
          <a:xfrm>
            <a:off x="457200" y="2730500"/>
            <a:ext cx="7239000" cy="1963208"/>
          </a:xfrm>
          <a:prstGeom prst="rect">
            <a:avLst/>
          </a:prstGeom>
          <a:noFill/>
          <a:ln w="9525">
            <a:noFill/>
            <a:miter lim="800000"/>
            <a:headEnd/>
            <a:tailEnd/>
          </a:ln>
        </p:spPr>
      </p:pic>
    </p:spTree>
    <p:extLst>
      <p:ext uri="{BB962C8B-B14F-4D97-AF65-F5344CB8AC3E}">
        <p14:creationId xmlns:p14="http://schemas.microsoft.com/office/powerpoint/2010/main" val="286249233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87"/>
            <a:ext cx="8363272" cy="952500"/>
          </a:xfrm>
        </p:spPr>
        <p:txBody>
          <a:bodyPr/>
          <a:lstStyle/>
          <a:p>
            <a:pPr eaLnBrk="1" fontAlgn="auto" hangingPunct="1">
              <a:spcAft>
                <a:spcPts val="0"/>
              </a:spcAft>
              <a:defRPr/>
            </a:pPr>
            <a:r>
              <a:rPr lang="en-US" dirty="0">
                <a:solidFill>
                  <a:schemeClr val="tx2"/>
                </a:solidFill>
              </a:rPr>
              <a:t>Composite Attribute</a:t>
            </a:r>
          </a:p>
        </p:txBody>
      </p:sp>
      <p:sp>
        <p:nvSpPr>
          <p:cNvPr id="15363" name="Content Placeholder 4"/>
          <p:cNvSpPr>
            <a:spLocks noGrp="1"/>
          </p:cNvSpPr>
          <p:nvPr>
            <p:ph sz="quarter" idx="1"/>
          </p:nvPr>
        </p:nvSpPr>
        <p:spPr>
          <a:xfrm>
            <a:off x="323528" y="1206500"/>
            <a:ext cx="7920880" cy="4231287"/>
          </a:xfrm>
        </p:spPr>
        <p:txBody>
          <a:bodyPr>
            <a:normAutofit/>
          </a:bodyPr>
          <a:lstStyle/>
          <a:p>
            <a:pPr algn="just">
              <a:lnSpc>
                <a:spcPct val="80000"/>
              </a:lnSpc>
              <a:spcBef>
                <a:spcPts val="0"/>
              </a:spcBef>
            </a:pPr>
            <a:r>
              <a:rPr lang="en-US" dirty="0"/>
              <a:t>Composite Attributes can be divided into smaller subparts, which represent more basic attributes with independent meanings.</a:t>
            </a:r>
          </a:p>
          <a:p>
            <a:pPr algn="just">
              <a:lnSpc>
                <a:spcPct val="80000"/>
              </a:lnSpc>
              <a:spcBef>
                <a:spcPts val="0"/>
              </a:spcBef>
            </a:pPr>
            <a:endParaRPr lang="en-US" dirty="0"/>
          </a:p>
          <a:p>
            <a:pPr algn="just">
              <a:lnSpc>
                <a:spcPct val="80000"/>
              </a:lnSpc>
              <a:spcBef>
                <a:spcPts val="0"/>
              </a:spcBef>
            </a:pPr>
            <a:r>
              <a:rPr lang="en-US" dirty="0"/>
              <a:t>The attribute may be composed of several components. For example: </a:t>
            </a:r>
            <a:r>
              <a:rPr lang="en-US" sz="2400" dirty="0"/>
              <a:t>Address(House#, Street, City, State, </a:t>
            </a:r>
            <a:r>
              <a:rPr lang="en-US" sz="2400" dirty="0" err="1"/>
              <a:t>ZipCode</a:t>
            </a:r>
            <a:r>
              <a:rPr lang="en-US" sz="2400" dirty="0"/>
              <a:t>, Country), or Name(</a:t>
            </a:r>
            <a:r>
              <a:rPr lang="en-US" sz="2400" dirty="0" err="1"/>
              <a:t>FirstName</a:t>
            </a:r>
            <a:r>
              <a:rPr lang="en-US" sz="2400" dirty="0"/>
              <a:t>, </a:t>
            </a:r>
            <a:r>
              <a:rPr lang="en-US" sz="2400" dirty="0" err="1"/>
              <a:t>MiddleName</a:t>
            </a:r>
            <a:r>
              <a:rPr lang="en-US" sz="2400" dirty="0"/>
              <a:t>, </a:t>
            </a:r>
            <a:r>
              <a:rPr lang="en-US" sz="2400" dirty="0" err="1"/>
              <a:t>LastName</a:t>
            </a:r>
            <a:r>
              <a:rPr lang="en-US" sz="2400" dirty="0"/>
              <a:t>).</a:t>
            </a:r>
          </a:p>
          <a:p>
            <a:pPr algn="just">
              <a:lnSpc>
                <a:spcPct val="80000"/>
              </a:lnSpc>
              <a:spcBef>
                <a:spcPts val="0"/>
              </a:spcBef>
            </a:pPr>
            <a:endParaRPr lang="en-US" dirty="0"/>
          </a:p>
          <a:p>
            <a:pPr algn="just">
              <a:lnSpc>
                <a:spcPct val="80000"/>
              </a:lnSpc>
              <a:spcBef>
                <a:spcPts val="0"/>
              </a:spcBef>
            </a:pPr>
            <a:r>
              <a:rPr lang="en-US" dirty="0"/>
              <a:t>Composition may form a hierarchy where some components are themselves composite.</a:t>
            </a:r>
          </a:p>
        </p:txBody>
      </p:sp>
    </p:spTree>
    <p:extLst>
      <p:ext uri="{BB962C8B-B14F-4D97-AF65-F5344CB8AC3E}">
        <p14:creationId xmlns:p14="http://schemas.microsoft.com/office/powerpoint/2010/main" val="251393188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97327"/>
            <a:ext cx="6624736" cy="392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0"/>
            <a:ext cx="8229600" cy="997293"/>
          </a:xfrm>
        </p:spPr>
        <p:txBody>
          <a:bodyPr/>
          <a:lstStyle/>
          <a:p>
            <a:r>
              <a:rPr lang="en-IN" sz="3000" dirty="0"/>
              <a:t>Links and Associations</a:t>
            </a:r>
          </a:p>
        </p:txBody>
      </p:sp>
      <p:sp>
        <p:nvSpPr>
          <p:cNvPr id="6" name="Slide Number Placeholder 5"/>
          <p:cNvSpPr>
            <a:spLocks noGrp="1"/>
          </p:cNvSpPr>
          <p:nvPr>
            <p:ph type="sldNum" sz="quarter" idx="12"/>
          </p:nvPr>
        </p:nvSpPr>
        <p:spPr/>
        <p:txBody>
          <a:bodyPr/>
          <a:lstStyle/>
          <a:p>
            <a:fld id="{C78C6D3B-8B07-473D-A722-195EDF5A8D0B}" type="slidenum">
              <a:rPr lang="en-IN" smtClean="0"/>
              <a:pPr/>
              <a:t>5</a:t>
            </a:fld>
            <a:endParaRPr lang="en-IN"/>
          </a:p>
        </p:txBody>
      </p:sp>
    </p:spTree>
    <p:extLst>
      <p:ext uri="{BB962C8B-B14F-4D97-AF65-F5344CB8AC3E}">
        <p14:creationId xmlns:p14="http://schemas.microsoft.com/office/powerpoint/2010/main" val="2625310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dirty="0">
                <a:solidFill>
                  <a:schemeClr val="tx2"/>
                </a:solidFill>
              </a:rPr>
              <a:t>Example </a:t>
            </a:r>
          </a:p>
        </p:txBody>
      </p:sp>
      <p:pic>
        <p:nvPicPr>
          <p:cNvPr id="16388" name="Picture 2"/>
          <p:cNvPicPr>
            <a:picLocks noChangeAspect="1" noChangeArrowheads="1"/>
          </p:cNvPicPr>
          <p:nvPr/>
        </p:nvPicPr>
        <p:blipFill>
          <a:blip r:embed="rId2" cstate="print"/>
          <a:srcRect/>
          <a:stretch>
            <a:fillRect/>
          </a:stretch>
        </p:blipFill>
        <p:spPr bwMode="auto">
          <a:xfrm>
            <a:off x="323528" y="1397000"/>
            <a:ext cx="7920880" cy="3860767"/>
          </a:xfrm>
          <a:prstGeom prst="rect">
            <a:avLst/>
          </a:prstGeom>
          <a:noFill/>
          <a:ln w="9525">
            <a:noFill/>
            <a:miter lim="800000"/>
            <a:headEnd/>
            <a:tailEnd/>
          </a:ln>
        </p:spPr>
      </p:pic>
    </p:spTree>
    <p:extLst>
      <p:ext uri="{BB962C8B-B14F-4D97-AF65-F5344CB8AC3E}">
        <p14:creationId xmlns:p14="http://schemas.microsoft.com/office/powerpoint/2010/main" val="1814142181"/>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7239000" cy="952500"/>
          </a:xfrm>
        </p:spPr>
        <p:txBody>
          <a:bodyPr/>
          <a:lstStyle/>
          <a:p>
            <a:pPr eaLnBrk="1" fontAlgn="auto" hangingPunct="1">
              <a:spcAft>
                <a:spcPts val="0"/>
              </a:spcAft>
              <a:defRPr/>
            </a:pPr>
            <a:r>
              <a:rPr lang="en-US" dirty="0">
                <a:solidFill>
                  <a:schemeClr val="tx2"/>
                </a:solidFill>
              </a:rPr>
              <a:t>Single Valued Attribute</a:t>
            </a:r>
          </a:p>
        </p:txBody>
      </p:sp>
      <p:sp>
        <p:nvSpPr>
          <p:cNvPr id="17411" name="Content Placeholder 2"/>
          <p:cNvSpPr>
            <a:spLocks noGrp="1"/>
          </p:cNvSpPr>
          <p:nvPr>
            <p:ph sz="quarter" idx="1"/>
          </p:nvPr>
        </p:nvSpPr>
        <p:spPr>
          <a:xfrm>
            <a:off x="323528" y="1206500"/>
            <a:ext cx="7920880" cy="4171280"/>
          </a:xfrm>
        </p:spPr>
        <p:txBody>
          <a:bodyPr>
            <a:normAutofit/>
          </a:bodyPr>
          <a:lstStyle/>
          <a:p>
            <a:pPr algn="just">
              <a:lnSpc>
                <a:spcPct val="80000"/>
              </a:lnSpc>
              <a:spcBef>
                <a:spcPts val="0"/>
              </a:spcBef>
            </a:pPr>
            <a:endParaRPr lang="en-US" sz="2400" dirty="0"/>
          </a:p>
          <a:p>
            <a:pPr algn="just">
              <a:lnSpc>
                <a:spcPct val="80000"/>
              </a:lnSpc>
              <a:spcBef>
                <a:spcPts val="0"/>
              </a:spcBef>
            </a:pPr>
            <a:r>
              <a:rPr lang="en-US" sz="2400" dirty="0"/>
              <a:t>Single valued attribute has a single value for a particular entity.</a:t>
            </a:r>
          </a:p>
          <a:p>
            <a:pPr algn="just">
              <a:lnSpc>
                <a:spcPct val="80000"/>
              </a:lnSpc>
              <a:spcBef>
                <a:spcPts val="0"/>
              </a:spcBef>
            </a:pPr>
            <a:endParaRPr lang="en-US" sz="2400" dirty="0"/>
          </a:p>
          <a:p>
            <a:pPr algn="just">
              <a:lnSpc>
                <a:spcPct val="80000"/>
              </a:lnSpc>
              <a:spcBef>
                <a:spcPts val="0"/>
              </a:spcBef>
            </a:pPr>
            <a:r>
              <a:rPr lang="en-US" sz="2400" dirty="0"/>
              <a:t>E.g.: age of employee. There can be only one value for this.</a:t>
            </a:r>
            <a:endParaRPr lang="en-US" sz="2000" dirty="0"/>
          </a:p>
          <a:p>
            <a:pPr algn="just" eaLnBrk="1" hangingPunct="1"/>
            <a:endParaRPr lang="en-US" sz="2000" dirty="0"/>
          </a:p>
          <a:p>
            <a:pPr algn="just" eaLnBrk="1" hangingPunct="1"/>
            <a:endParaRPr lang="en-US" sz="2000" dirty="0"/>
          </a:p>
        </p:txBody>
      </p:sp>
      <p:pic>
        <p:nvPicPr>
          <p:cNvPr id="17412" name="Picture 2"/>
          <p:cNvPicPr>
            <a:picLocks noChangeAspect="1" noChangeArrowheads="1"/>
          </p:cNvPicPr>
          <p:nvPr/>
        </p:nvPicPr>
        <p:blipFill>
          <a:blip r:embed="rId2" cstate="print"/>
          <a:srcRect/>
          <a:stretch>
            <a:fillRect/>
          </a:stretch>
        </p:blipFill>
        <p:spPr bwMode="auto">
          <a:xfrm>
            <a:off x="323528" y="3001516"/>
            <a:ext cx="7632848" cy="2487083"/>
          </a:xfrm>
          <a:prstGeom prst="rect">
            <a:avLst/>
          </a:prstGeom>
          <a:noFill/>
          <a:ln w="9525">
            <a:noFill/>
            <a:miter lim="800000"/>
            <a:headEnd/>
            <a:tailEnd/>
          </a:ln>
        </p:spPr>
      </p:pic>
    </p:spTree>
    <p:extLst>
      <p:ext uri="{BB962C8B-B14F-4D97-AF65-F5344CB8AC3E}">
        <p14:creationId xmlns:p14="http://schemas.microsoft.com/office/powerpoint/2010/main" val="139366236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33"/>
            <a:ext cx="7239000" cy="952500"/>
          </a:xfrm>
        </p:spPr>
        <p:txBody>
          <a:bodyPr/>
          <a:lstStyle/>
          <a:p>
            <a:pPr eaLnBrk="1" fontAlgn="auto" hangingPunct="1">
              <a:spcAft>
                <a:spcPts val="0"/>
              </a:spcAft>
              <a:defRPr/>
            </a:pPr>
            <a:r>
              <a:rPr lang="en-US" dirty="0">
                <a:solidFill>
                  <a:schemeClr val="tx2"/>
                </a:solidFill>
              </a:rPr>
              <a:t>Multi-valued Attribute</a:t>
            </a:r>
          </a:p>
        </p:txBody>
      </p:sp>
      <p:sp>
        <p:nvSpPr>
          <p:cNvPr id="18435" name="Content Placeholder 4"/>
          <p:cNvSpPr>
            <a:spLocks noGrp="1"/>
          </p:cNvSpPr>
          <p:nvPr>
            <p:ph sz="quarter" idx="1"/>
          </p:nvPr>
        </p:nvSpPr>
        <p:spPr>
          <a:xfrm>
            <a:off x="323528" y="937287"/>
            <a:ext cx="7992888" cy="4560507"/>
          </a:xfrm>
        </p:spPr>
        <p:txBody>
          <a:bodyPr>
            <a:normAutofit/>
          </a:bodyPr>
          <a:lstStyle/>
          <a:p>
            <a:pPr algn="just">
              <a:lnSpc>
                <a:spcPct val="80000"/>
              </a:lnSpc>
              <a:spcBef>
                <a:spcPts val="0"/>
              </a:spcBef>
            </a:pPr>
            <a:r>
              <a:rPr lang="en-US" sz="2400" dirty="0"/>
              <a:t>Multi-valued attribute has multiple values.</a:t>
            </a:r>
          </a:p>
          <a:p>
            <a:pPr algn="just">
              <a:lnSpc>
                <a:spcPct val="80000"/>
              </a:lnSpc>
              <a:spcBef>
                <a:spcPts val="0"/>
              </a:spcBef>
            </a:pPr>
            <a:endParaRPr lang="en-US" sz="2400" dirty="0"/>
          </a:p>
          <a:p>
            <a:pPr algn="just">
              <a:lnSpc>
                <a:spcPct val="80000"/>
              </a:lnSpc>
              <a:spcBef>
                <a:spcPts val="0"/>
              </a:spcBef>
            </a:pPr>
            <a:r>
              <a:rPr lang="en-US" sz="2400" dirty="0"/>
              <a:t>Example: skill set of employee</a:t>
            </a:r>
          </a:p>
          <a:p>
            <a:pPr algn="just">
              <a:lnSpc>
                <a:spcPct val="80000"/>
              </a:lnSpc>
              <a:spcBef>
                <a:spcPts val="0"/>
              </a:spcBef>
            </a:pPr>
            <a:endParaRPr lang="en-US" sz="2400" dirty="0"/>
          </a:p>
          <a:p>
            <a:pPr algn="just">
              <a:lnSpc>
                <a:spcPct val="80000"/>
              </a:lnSpc>
              <a:spcBef>
                <a:spcPts val="0"/>
              </a:spcBef>
            </a:pPr>
            <a:r>
              <a:rPr lang="en-US" sz="2400" dirty="0"/>
              <a:t>Another example, employee entity set with the attribute phone number.</a:t>
            </a:r>
          </a:p>
          <a:p>
            <a:pPr algn="just">
              <a:lnSpc>
                <a:spcPct val="80000"/>
              </a:lnSpc>
              <a:spcBef>
                <a:spcPts val="0"/>
              </a:spcBef>
            </a:pPr>
            <a:endParaRPr lang="en-US" sz="2400" dirty="0"/>
          </a:p>
          <a:p>
            <a:pPr algn="just">
              <a:lnSpc>
                <a:spcPct val="80000"/>
              </a:lnSpc>
              <a:spcBef>
                <a:spcPts val="0"/>
              </a:spcBef>
            </a:pPr>
            <a:r>
              <a:rPr lang="en-US" sz="2400" dirty="0"/>
              <a:t>An employee may have zero, one or several phone numbers.</a:t>
            </a:r>
            <a:endParaRPr lang="en-US" sz="2000" dirty="0"/>
          </a:p>
          <a:p>
            <a:pPr algn="just" eaLnBrk="1" hangingPunct="1">
              <a:buFont typeface="Wingdings 2" pitchFamily="18" charset="2"/>
              <a:buNone/>
            </a:pPr>
            <a:br>
              <a:rPr lang="en-US" sz="2000" dirty="0"/>
            </a:br>
            <a:endParaRPr lang="en-US" sz="2000" dirty="0"/>
          </a:p>
        </p:txBody>
      </p:sp>
      <p:pic>
        <p:nvPicPr>
          <p:cNvPr id="18436" name="Picture 2"/>
          <p:cNvPicPr>
            <a:picLocks noChangeAspect="1" noChangeArrowheads="1"/>
          </p:cNvPicPr>
          <p:nvPr/>
        </p:nvPicPr>
        <p:blipFill>
          <a:blip r:embed="rId2" cstate="print"/>
          <a:srcRect/>
          <a:stretch>
            <a:fillRect/>
          </a:stretch>
        </p:blipFill>
        <p:spPr bwMode="auto">
          <a:xfrm>
            <a:off x="467544" y="3417597"/>
            <a:ext cx="7848872" cy="2063440"/>
          </a:xfrm>
          <a:prstGeom prst="rect">
            <a:avLst/>
          </a:prstGeom>
          <a:noFill/>
          <a:ln w="9525">
            <a:noFill/>
            <a:miter lim="800000"/>
            <a:headEnd/>
            <a:tailEnd/>
          </a:ln>
        </p:spPr>
      </p:pic>
    </p:spTree>
    <p:extLst>
      <p:ext uri="{BB962C8B-B14F-4D97-AF65-F5344CB8AC3E}">
        <p14:creationId xmlns:p14="http://schemas.microsoft.com/office/powerpoint/2010/main" val="5761438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17240"/>
            <a:ext cx="8291264" cy="952500"/>
          </a:xfrm>
        </p:spPr>
        <p:txBody>
          <a:bodyPr>
            <a:normAutofit fontScale="90000"/>
          </a:bodyPr>
          <a:lstStyle/>
          <a:p>
            <a:pPr eaLnBrk="1" fontAlgn="auto" hangingPunct="1">
              <a:spcAft>
                <a:spcPts val="0"/>
              </a:spcAft>
              <a:defRPr/>
            </a:pPr>
            <a:r>
              <a:rPr lang="en-US" dirty="0">
                <a:solidFill>
                  <a:schemeClr val="tx2"/>
                </a:solidFill>
              </a:rPr>
              <a:t>Derived Attribute and Stored Attribute</a:t>
            </a:r>
          </a:p>
        </p:txBody>
      </p:sp>
      <p:sp>
        <p:nvSpPr>
          <p:cNvPr id="3" name="Content Placeholder 2"/>
          <p:cNvSpPr>
            <a:spLocks noGrp="1"/>
          </p:cNvSpPr>
          <p:nvPr>
            <p:ph sz="quarter" idx="1"/>
          </p:nvPr>
        </p:nvSpPr>
        <p:spPr>
          <a:xfrm>
            <a:off x="457200" y="1417340"/>
            <a:ext cx="7715200" cy="4080454"/>
          </a:xfrm>
        </p:spPr>
        <p:txBody>
          <a:bodyPr>
            <a:noAutofit/>
          </a:bodyPr>
          <a:lstStyle/>
          <a:p>
            <a:pPr algn="just" fontAlgn="auto">
              <a:lnSpc>
                <a:spcPct val="90000"/>
              </a:lnSpc>
              <a:spcBef>
                <a:spcPts val="0"/>
              </a:spcBef>
              <a:spcAft>
                <a:spcPts val="0"/>
              </a:spcAft>
              <a:defRPr/>
            </a:pPr>
            <a:r>
              <a:rPr lang="en-US" sz="2800" dirty="0"/>
              <a:t>The value of this type of attribute can be derived from the values of other related attributes or entities.</a:t>
            </a:r>
          </a:p>
        </p:txBody>
      </p:sp>
      <p:pic>
        <p:nvPicPr>
          <p:cNvPr id="19460" name="Picture 2"/>
          <p:cNvPicPr>
            <a:picLocks noChangeAspect="1" noChangeArrowheads="1"/>
          </p:cNvPicPr>
          <p:nvPr/>
        </p:nvPicPr>
        <p:blipFill>
          <a:blip r:embed="rId2" cstate="print"/>
          <a:srcRect/>
          <a:stretch>
            <a:fillRect/>
          </a:stretch>
        </p:blipFill>
        <p:spPr bwMode="auto">
          <a:xfrm>
            <a:off x="755578" y="2927531"/>
            <a:ext cx="2952327" cy="2450249"/>
          </a:xfrm>
          <a:prstGeom prst="rect">
            <a:avLst/>
          </a:prstGeom>
          <a:noFill/>
          <a:ln w="9525">
            <a:noFill/>
            <a:miter lim="800000"/>
            <a:headEnd/>
            <a:tailEnd/>
          </a:ln>
        </p:spPr>
      </p:pic>
      <p:pic>
        <p:nvPicPr>
          <p:cNvPr id="19461" name="Picture 2"/>
          <p:cNvPicPr>
            <a:picLocks noChangeAspect="1" noChangeArrowheads="1"/>
          </p:cNvPicPr>
          <p:nvPr/>
        </p:nvPicPr>
        <p:blipFill>
          <a:blip r:embed="rId3" cstate="print"/>
          <a:srcRect/>
          <a:stretch>
            <a:fillRect/>
          </a:stretch>
        </p:blipFill>
        <p:spPr bwMode="auto">
          <a:xfrm>
            <a:off x="4932040" y="2935155"/>
            <a:ext cx="3240360" cy="2382618"/>
          </a:xfrm>
          <a:prstGeom prst="rect">
            <a:avLst/>
          </a:prstGeom>
          <a:noFill/>
          <a:ln w="9525">
            <a:noFill/>
            <a:miter lim="800000"/>
            <a:headEnd/>
            <a:tailEnd/>
          </a:ln>
        </p:spPr>
      </p:pic>
    </p:spTree>
    <p:extLst>
      <p:ext uri="{BB962C8B-B14F-4D97-AF65-F5344CB8AC3E}">
        <p14:creationId xmlns:p14="http://schemas.microsoft.com/office/powerpoint/2010/main" val="98155602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76200" y="105833"/>
            <a:ext cx="8672264" cy="910167"/>
          </a:xfrm>
        </p:spPr>
        <p:txBody>
          <a:bodyPr>
            <a:normAutofit fontScale="90000"/>
          </a:bodyPr>
          <a:lstStyle/>
          <a:p>
            <a:pPr>
              <a:defRPr/>
            </a:pPr>
            <a:r>
              <a:rPr lang="en-US" sz="2800" dirty="0">
                <a:solidFill>
                  <a:schemeClr val="tx2"/>
                </a:solidFill>
              </a:rPr>
              <a:t>E-R Diagram with Composite, Multi-valued, And Derived Attributes</a:t>
            </a:r>
          </a:p>
        </p:txBody>
      </p:sp>
      <p:pic>
        <p:nvPicPr>
          <p:cNvPr id="44035" name="Picture 3"/>
          <p:cNvPicPr>
            <a:picLocks noChangeAspect="1" noChangeArrowheads="1"/>
          </p:cNvPicPr>
          <p:nvPr/>
        </p:nvPicPr>
        <p:blipFill>
          <a:blip r:embed="rId2" cstate="print"/>
          <a:srcRect l="948" t="14647" r="1704" b="16919"/>
          <a:stretch>
            <a:fillRect/>
          </a:stretch>
        </p:blipFill>
        <p:spPr bwMode="auto">
          <a:xfrm>
            <a:off x="467544" y="1270000"/>
            <a:ext cx="7848872" cy="4047773"/>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3751489976"/>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20"/>
            <a:ext cx="8363272" cy="952500"/>
          </a:xfrm>
        </p:spPr>
        <p:txBody>
          <a:bodyPr/>
          <a:lstStyle/>
          <a:p>
            <a:pPr eaLnBrk="1" hangingPunct="1">
              <a:defRPr/>
            </a:pPr>
            <a:r>
              <a:rPr lang="en-US" dirty="0">
                <a:solidFill>
                  <a:schemeClr val="tx2"/>
                </a:solidFill>
              </a:rPr>
              <a:t>Mapping Cardinalities</a:t>
            </a:r>
          </a:p>
        </p:txBody>
      </p:sp>
      <p:sp>
        <p:nvSpPr>
          <p:cNvPr id="23555" name="Content Placeholder 2"/>
          <p:cNvSpPr>
            <a:spLocks noGrp="1"/>
          </p:cNvSpPr>
          <p:nvPr>
            <p:ph sz="quarter" idx="1"/>
          </p:nvPr>
        </p:nvSpPr>
        <p:spPr>
          <a:xfrm>
            <a:off x="395536" y="877280"/>
            <a:ext cx="7848872" cy="4500500"/>
          </a:xfrm>
        </p:spPr>
        <p:txBody>
          <a:bodyPr>
            <a:normAutofit fontScale="55000" lnSpcReduction="20000"/>
          </a:bodyPr>
          <a:lstStyle/>
          <a:p>
            <a:pPr algn="just">
              <a:lnSpc>
                <a:spcPct val="90000"/>
              </a:lnSpc>
              <a:spcBef>
                <a:spcPts val="0"/>
              </a:spcBef>
              <a:defRPr/>
            </a:pPr>
            <a:endParaRPr lang="en-US" sz="3600" dirty="0"/>
          </a:p>
          <a:p>
            <a:pPr algn="just">
              <a:lnSpc>
                <a:spcPct val="90000"/>
              </a:lnSpc>
              <a:spcBef>
                <a:spcPts val="0"/>
              </a:spcBef>
              <a:defRPr/>
            </a:pPr>
            <a:r>
              <a:rPr lang="en-US" sz="4100" dirty="0"/>
              <a:t>Mapping cardinality or cardinality ratio express the number of entities to which another entity can be associated via a relationship set.</a:t>
            </a:r>
          </a:p>
          <a:p>
            <a:pPr algn="just">
              <a:lnSpc>
                <a:spcPct val="90000"/>
              </a:lnSpc>
              <a:spcBef>
                <a:spcPts val="0"/>
              </a:spcBef>
              <a:defRPr/>
            </a:pPr>
            <a:endParaRPr lang="en-US" sz="4100" dirty="0"/>
          </a:p>
          <a:p>
            <a:pPr algn="just">
              <a:lnSpc>
                <a:spcPct val="90000"/>
              </a:lnSpc>
              <a:spcBef>
                <a:spcPts val="0"/>
              </a:spcBef>
              <a:defRPr/>
            </a:pPr>
            <a:r>
              <a:rPr lang="en-US" sz="4100" dirty="0"/>
              <a:t>Most useful in describing binary relationship sets, although they can contribute to the description of relationship sets that involve more than two entity sets.</a:t>
            </a:r>
          </a:p>
          <a:p>
            <a:pPr algn="just">
              <a:lnSpc>
                <a:spcPct val="90000"/>
              </a:lnSpc>
              <a:spcBef>
                <a:spcPts val="0"/>
              </a:spcBef>
              <a:defRPr/>
            </a:pPr>
            <a:endParaRPr lang="en-US" sz="4100" dirty="0"/>
          </a:p>
          <a:p>
            <a:pPr algn="just">
              <a:lnSpc>
                <a:spcPct val="90000"/>
              </a:lnSpc>
              <a:spcBef>
                <a:spcPts val="0"/>
              </a:spcBef>
              <a:defRPr/>
            </a:pPr>
            <a:r>
              <a:rPr lang="en-US" sz="4100" dirty="0"/>
              <a:t>For a binary relationship set R between entity sets A and B, the mapping cardinalities must be one of the following:</a:t>
            </a:r>
          </a:p>
          <a:p>
            <a:pPr lvl="1" algn="just">
              <a:lnSpc>
                <a:spcPct val="90000"/>
              </a:lnSpc>
              <a:spcBef>
                <a:spcPts val="0"/>
              </a:spcBef>
              <a:defRPr/>
            </a:pPr>
            <a:endParaRPr lang="en-US" sz="3200" dirty="0"/>
          </a:p>
          <a:p>
            <a:pPr lvl="1" algn="just">
              <a:lnSpc>
                <a:spcPct val="90000"/>
              </a:lnSpc>
              <a:spcBef>
                <a:spcPts val="200"/>
              </a:spcBef>
              <a:defRPr/>
            </a:pPr>
            <a:r>
              <a:rPr lang="en-US" sz="4100" dirty="0"/>
              <a:t>One to one</a:t>
            </a:r>
          </a:p>
          <a:p>
            <a:pPr lvl="1" algn="just">
              <a:lnSpc>
                <a:spcPct val="90000"/>
              </a:lnSpc>
              <a:spcBef>
                <a:spcPts val="200"/>
              </a:spcBef>
              <a:defRPr/>
            </a:pPr>
            <a:r>
              <a:rPr lang="en-US" sz="4100" dirty="0"/>
              <a:t>One to many</a:t>
            </a:r>
          </a:p>
          <a:p>
            <a:pPr lvl="1" algn="just">
              <a:lnSpc>
                <a:spcPct val="90000"/>
              </a:lnSpc>
              <a:spcBef>
                <a:spcPts val="200"/>
              </a:spcBef>
              <a:defRPr/>
            </a:pPr>
            <a:r>
              <a:rPr lang="en-US" sz="4100" dirty="0"/>
              <a:t>Many to one</a:t>
            </a:r>
          </a:p>
          <a:p>
            <a:pPr lvl="1" algn="just">
              <a:lnSpc>
                <a:spcPct val="90000"/>
              </a:lnSpc>
              <a:spcBef>
                <a:spcPts val="200"/>
              </a:spcBef>
              <a:defRPr/>
            </a:pPr>
            <a:r>
              <a:rPr lang="en-US" sz="4100" dirty="0"/>
              <a:t>Many to many</a:t>
            </a:r>
          </a:p>
        </p:txBody>
      </p:sp>
    </p:spTree>
    <p:extLst>
      <p:ext uri="{BB962C8B-B14F-4D97-AF65-F5344CB8AC3E}">
        <p14:creationId xmlns:p14="http://schemas.microsoft.com/office/powerpoint/2010/main" val="176837495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2833"/>
            <a:ext cx="7772400" cy="952500"/>
          </a:xfrm>
        </p:spPr>
        <p:txBody>
          <a:bodyPr/>
          <a:lstStyle/>
          <a:p>
            <a:pPr eaLnBrk="1" hangingPunct="1">
              <a:defRPr/>
            </a:pPr>
            <a:r>
              <a:rPr lang="en-US" dirty="0">
                <a:solidFill>
                  <a:schemeClr val="tx2"/>
                </a:solidFill>
              </a:rPr>
              <a:t>Participation Constraints</a:t>
            </a:r>
          </a:p>
        </p:txBody>
      </p:sp>
      <p:sp>
        <p:nvSpPr>
          <p:cNvPr id="31747" name="Content Placeholder 2"/>
          <p:cNvSpPr>
            <a:spLocks noGrp="1"/>
          </p:cNvSpPr>
          <p:nvPr>
            <p:ph sz="quarter" idx="1"/>
          </p:nvPr>
        </p:nvSpPr>
        <p:spPr>
          <a:xfrm>
            <a:off x="395536" y="877280"/>
            <a:ext cx="7920880" cy="4500500"/>
          </a:xfrm>
        </p:spPr>
        <p:txBody>
          <a:bodyPr>
            <a:normAutofit/>
          </a:bodyPr>
          <a:lstStyle/>
          <a:p>
            <a:pPr algn="just"/>
            <a:r>
              <a:rPr lang="en-US" b="1" dirty="0"/>
              <a:t>Total Participation</a:t>
            </a:r>
            <a:r>
              <a:rPr lang="en-US" dirty="0"/>
              <a:t> − Each entity is involved in the relationship. Total participation is represented by double lines. E.g. every loan entity to be related to at least one customer through borrow relationship. </a:t>
            </a:r>
          </a:p>
          <a:p>
            <a:pPr algn="just"/>
            <a:endParaRPr lang="en-US" sz="1400" dirty="0"/>
          </a:p>
          <a:p>
            <a:pPr algn="just"/>
            <a:r>
              <a:rPr lang="en-US" b="1" dirty="0"/>
              <a:t>Partial participation</a:t>
            </a:r>
            <a:r>
              <a:rPr lang="en-US" dirty="0"/>
              <a:t> − Not all entities are involved in the relationship. Partial participation is represented by single lines. E.g. the participation of customer in the borrower relationship set is partial as not all customer has borrowed loan from bank.</a:t>
            </a:r>
          </a:p>
        </p:txBody>
      </p:sp>
      <p:pic>
        <p:nvPicPr>
          <p:cNvPr id="19458" name="Picture 2" descr="Participation Constraints"/>
          <p:cNvPicPr>
            <a:picLocks noChangeAspect="1" noChangeArrowheads="1"/>
          </p:cNvPicPr>
          <p:nvPr/>
        </p:nvPicPr>
        <p:blipFill>
          <a:blip r:embed="rId2" cstate="print"/>
          <a:srcRect/>
          <a:stretch>
            <a:fillRect/>
          </a:stretch>
        </p:blipFill>
        <p:spPr bwMode="auto">
          <a:xfrm>
            <a:off x="755576" y="3973624"/>
            <a:ext cx="7560840" cy="1620180"/>
          </a:xfrm>
          <a:prstGeom prst="rect">
            <a:avLst/>
          </a:prstGeom>
          <a:noFill/>
        </p:spPr>
      </p:pic>
    </p:spTree>
    <p:extLst>
      <p:ext uri="{BB962C8B-B14F-4D97-AF65-F5344CB8AC3E}">
        <p14:creationId xmlns:p14="http://schemas.microsoft.com/office/powerpoint/2010/main" val="156830121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9900" y="249267"/>
            <a:ext cx="8267700" cy="508000"/>
          </a:xfrm>
        </p:spPr>
        <p:txBody>
          <a:bodyPr>
            <a:normAutofit fontScale="90000"/>
          </a:bodyPr>
          <a:lstStyle/>
          <a:p>
            <a:pPr>
              <a:defRPr/>
            </a:pPr>
            <a:r>
              <a:rPr lang="en-US" dirty="0">
                <a:solidFill>
                  <a:schemeClr val="tx2"/>
                </a:solidFill>
              </a:rPr>
              <a:t>E-R Diagrams</a:t>
            </a:r>
          </a:p>
        </p:txBody>
      </p:sp>
      <p:sp>
        <p:nvSpPr>
          <p:cNvPr id="43011" name="Rectangle 7"/>
          <p:cNvSpPr>
            <a:spLocks noChangeArrowheads="1"/>
          </p:cNvSpPr>
          <p:nvPr/>
        </p:nvSpPr>
        <p:spPr bwMode="auto">
          <a:xfrm>
            <a:off x="228600" y="817273"/>
            <a:ext cx="8015808" cy="4707227"/>
          </a:xfrm>
          <a:prstGeom prst="rect">
            <a:avLst/>
          </a:prstGeom>
          <a:noFill/>
          <a:ln w="9525">
            <a:noFill/>
            <a:miter lim="800000"/>
            <a:headEnd/>
            <a:tailEnd/>
          </a:ln>
        </p:spPr>
        <p:txBody>
          <a:bodyPr/>
          <a:lstStyle/>
          <a:p>
            <a:pPr marL="274320" indent="-274320" algn="just">
              <a:lnSpc>
                <a:spcPct val="90000"/>
              </a:lnSpc>
              <a:buClr>
                <a:schemeClr val="accent1"/>
              </a:buClr>
              <a:buSzPct val="85000"/>
              <a:buFont typeface="Wingdings 2"/>
              <a:buChar char=""/>
              <a:defRPr/>
            </a:pPr>
            <a:r>
              <a:rPr lang="en-US" sz="2400" dirty="0">
                <a:latin typeface="+mj-lt"/>
              </a:rPr>
              <a:t>An E-R diagram can express the overall logical structure of a database graphically.</a:t>
            </a:r>
          </a:p>
          <a:p>
            <a:pPr marL="731520" lvl="1" indent="-274320" algn="just">
              <a:lnSpc>
                <a:spcPct val="90000"/>
              </a:lnSpc>
              <a:buClr>
                <a:schemeClr val="accent1"/>
              </a:buClr>
              <a:buSzPct val="85000"/>
              <a:buFont typeface="Wingdings 2"/>
              <a:buChar char=""/>
              <a:defRPr/>
            </a:pPr>
            <a:r>
              <a:rPr lang="en-US" sz="2400" dirty="0">
                <a:latin typeface="+mj-lt"/>
              </a:rPr>
              <a:t>Rectangles represent entity sets.</a:t>
            </a:r>
          </a:p>
          <a:p>
            <a:pPr marL="731520" lvl="1" indent="-274320" algn="just">
              <a:lnSpc>
                <a:spcPct val="90000"/>
              </a:lnSpc>
              <a:buClr>
                <a:schemeClr val="accent1"/>
              </a:buClr>
              <a:buSzPct val="85000"/>
              <a:buFont typeface="Wingdings 2"/>
              <a:buChar char=""/>
              <a:defRPr/>
            </a:pPr>
            <a:r>
              <a:rPr lang="en-US" sz="2400" dirty="0">
                <a:latin typeface="+mj-lt"/>
              </a:rPr>
              <a:t>Diamonds represent relationship sets.</a:t>
            </a:r>
          </a:p>
          <a:p>
            <a:pPr marL="731520" lvl="1" indent="-274320" algn="just">
              <a:lnSpc>
                <a:spcPct val="90000"/>
              </a:lnSpc>
              <a:buClr>
                <a:schemeClr val="accent1"/>
              </a:buClr>
              <a:buSzPct val="85000"/>
              <a:buFont typeface="Wingdings 2"/>
              <a:buChar char=""/>
              <a:defRPr/>
            </a:pPr>
            <a:r>
              <a:rPr lang="en-US" sz="2400" dirty="0">
                <a:latin typeface="+mj-lt"/>
              </a:rPr>
              <a:t>Lines link attributes to entity sets and entity sets to relationship sets.</a:t>
            </a:r>
          </a:p>
          <a:p>
            <a:pPr marL="731520" lvl="1" indent="-274320" algn="just">
              <a:lnSpc>
                <a:spcPct val="90000"/>
              </a:lnSpc>
              <a:buClr>
                <a:schemeClr val="accent1"/>
              </a:buClr>
              <a:buSzPct val="85000"/>
              <a:buFont typeface="Wingdings 2"/>
              <a:buChar char=""/>
              <a:defRPr/>
            </a:pPr>
            <a:r>
              <a:rPr lang="en-US" sz="2400" dirty="0">
                <a:latin typeface="+mj-lt"/>
              </a:rPr>
              <a:t>Ellipses represent attributes</a:t>
            </a:r>
          </a:p>
          <a:p>
            <a:pPr marL="1188720" lvl="3" indent="-274320" algn="just">
              <a:lnSpc>
                <a:spcPct val="90000"/>
              </a:lnSpc>
              <a:buClr>
                <a:schemeClr val="accent1"/>
              </a:buClr>
              <a:buSzPct val="85000"/>
              <a:buFont typeface="Wingdings 2"/>
              <a:buChar char=""/>
              <a:defRPr/>
            </a:pPr>
            <a:r>
              <a:rPr lang="en-US" sz="2400" dirty="0">
                <a:latin typeface="+mj-lt"/>
              </a:rPr>
              <a:t>Double ellipses represent multi-valued attributes.</a:t>
            </a:r>
          </a:p>
          <a:p>
            <a:pPr marL="1188720" lvl="3" indent="-274320" algn="just">
              <a:lnSpc>
                <a:spcPct val="90000"/>
              </a:lnSpc>
              <a:buClr>
                <a:schemeClr val="accent1"/>
              </a:buClr>
              <a:buSzPct val="85000"/>
              <a:buFont typeface="Wingdings 2"/>
              <a:buChar char=""/>
              <a:defRPr/>
            </a:pPr>
            <a:r>
              <a:rPr lang="en-US" sz="2400" dirty="0">
                <a:latin typeface="+mj-lt"/>
              </a:rPr>
              <a:t>Dashed ellipses denote derived attributes.</a:t>
            </a:r>
          </a:p>
          <a:p>
            <a:pPr marL="731520" lvl="1" indent="-274320" algn="just">
              <a:lnSpc>
                <a:spcPct val="90000"/>
              </a:lnSpc>
              <a:buClr>
                <a:schemeClr val="accent1"/>
              </a:buClr>
              <a:buSzPct val="85000"/>
              <a:buFont typeface="Wingdings 2"/>
              <a:buChar char=""/>
              <a:defRPr/>
            </a:pPr>
            <a:r>
              <a:rPr lang="en-US" sz="2400" dirty="0">
                <a:latin typeface="+mj-lt"/>
              </a:rPr>
              <a:t>Underline indicates primary key attributes.</a:t>
            </a:r>
          </a:p>
          <a:p>
            <a:pPr marL="731520" lvl="1" indent="-274320" algn="just">
              <a:lnSpc>
                <a:spcPct val="90000"/>
              </a:lnSpc>
              <a:buClr>
                <a:schemeClr val="accent1"/>
              </a:buClr>
              <a:buSzPct val="85000"/>
              <a:buFont typeface="Wingdings 2"/>
              <a:buChar char=""/>
              <a:defRPr/>
            </a:pPr>
            <a:r>
              <a:rPr lang="en-US" sz="2400" dirty="0">
                <a:latin typeface="+mj-lt"/>
              </a:rPr>
              <a:t>Double Lines indicate total participation of an entity in a relationship set.</a:t>
            </a:r>
          </a:p>
          <a:p>
            <a:pPr marL="731520" lvl="1" indent="-274320" algn="just">
              <a:lnSpc>
                <a:spcPct val="90000"/>
              </a:lnSpc>
              <a:buClr>
                <a:schemeClr val="accent1"/>
              </a:buClr>
              <a:buSzPct val="85000"/>
              <a:buFont typeface="Wingdings 2"/>
              <a:buChar char=""/>
              <a:defRPr/>
            </a:pPr>
            <a:r>
              <a:rPr lang="en-US" sz="2400" dirty="0">
                <a:latin typeface="+mj-lt"/>
              </a:rPr>
              <a:t>Double rectangles represent weak entity sets.</a:t>
            </a:r>
          </a:p>
        </p:txBody>
      </p:sp>
    </p:spTree>
    <p:extLst>
      <p:ext uri="{BB962C8B-B14F-4D97-AF65-F5344CB8AC3E}">
        <p14:creationId xmlns:p14="http://schemas.microsoft.com/office/powerpoint/2010/main" val="7747822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7267"/>
          </a:xfrm>
        </p:spPr>
        <p:txBody>
          <a:bodyPr/>
          <a:lstStyle/>
          <a:p>
            <a:r>
              <a:rPr lang="en-US" dirty="0"/>
              <a:t>Example 1</a:t>
            </a:r>
          </a:p>
        </p:txBody>
      </p:sp>
      <p:sp>
        <p:nvSpPr>
          <p:cNvPr id="3" name="Content Placeholder 2"/>
          <p:cNvSpPr>
            <a:spLocks noGrp="1"/>
          </p:cNvSpPr>
          <p:nvPr>
            <p:ph sz="quarter" idx="1"/>
          </p:nvPr>
        </p:nvSpPr>
        <p:spPr>
          <a:xfrm>
            <a:off x="457200" y="697260"/>
            <a:ext cx="8229600" cy="4407876"/>
          </a:xfrm>
        </p:spPr>
        <p:txBody>
          <a:bodyPr/>
          <a:lstStyle/>
          <a:p>
            <a:r>
              <a:rPr lang="en-US" dirty="0"/>
              <a:t>Library System</a:t>
            </a:r>
          </a:p>
          <a:p>
            <a:endParaRPr lang="en-US" dirty="0"/>
          </a:p>
        </p:txBody>
      </p:sp>
      <p:pic>
        <p:nvPicPr>
          <p:cNvPr id="6" name="Picture 5" descr="ER Lib.jpg"/>
          <p:cNvPicPr>
            <a:picLocks noChangeAspect="1"/>
          </p:cNvPicPr>
          <p:nvPr/>
        </p:nvPicPr>
        <p:blipFill>
          <a:blip r:embed="rId2" cstate="print"/>
          <a:stretch>
            <a:fillRect/>
          </a:stretch>
        </p:blipFill>
        <p:spPr>
          <a:xfrm>
            <a:off x="209872" y="1117307"/>
            <a:ext cx="7962528" cy="4260473"/>
          </a:xfrm>
          <a:prstGeom prst="rect">
            <a:avLst/>
          </a:prstGeom>
        </p:spPr>
      </p:pic>
    </p:spTree>
    <p:extLst>
      <p:ext uri="{BB962C8B-B14F-4D97-AF65-F5344CB8AC3E}">
        <p14:creationId xmlns:p14="http://schemas.microsoft.com/office/powerpoint/2010/main" val="402718412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7267"/>
          </a:xfrm>
        </p:spPr>
        <p:txBody>
          <a:bodyPr/>
          <a:lstStyle/>
          <a:p>
            <a:r>
              <a:rPr lang="en-US" dirty="0"/>
              <a:t>Example 2</a:t>
            </a:r>
          </a:p>
        </p:txBody>
      </p:sp>
      <p:sp>
        <p:nvSpPr>
          <p:cNvPr id="3" name="Content Placeholder 2"/>
          <p:cNvSpPr>
            <a:spLocks noGrp="1"/>
          </p:cNvSpPr>
          <p:nvPr>
            <p:ph sz="quarter" idx="1"/>
          </p:nvPr>
        </p:nvSpPr>
        <p:spPr>
          <a:xfrm>
            <a:off x="457200" y="697260"/>
            <a:ext cx="8229600" cy="4407876"/>
          </a:xfrm>
        </p:spPr>
        <p:txBody>
          <a:bodyPr/>
          <a:lstStyle/>
          <a:p>
            <a:r>
              <a:rPr lang="en-US" dirty="0"/>
              <a:t>Banking System</a:t>
            </a:r>
          </a:p>
          <a:p>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467545" y="1107282"/>
            <a:ext cx="7776863" cy="4210492"/>
          </a:xfrm>
          <a:prstGeom prst="rect">
            <a:avLst/>
          </a:prstGeom>
          <a:noFill/>
          <a:ln w="9525">
            <a:noFill/>
            <a:miter lim="800000"/>
            <a:headEnd/>
            <a:tailEnd/>
          </a:ln>
        </p:spPr>
      </p:pic>
    </p:spTree>
    <p:extLst>
      <p:ext uri="{BB962C8B-B14F-4D97-AF65-F5344CB8AC3E}">
        <p14:creationId xmlns:p14="http://schemas.microsoft.com/office/powerpoint/2010/main" val="279810123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7287"/>
          </a:xfrm>
        </p:spPr>
        <p:txBody>
          <a:bodyPr/>
          <a:lstStyle/>
          <a:p>
            <a:r>
              <a:rPr lang="en-IN" sz="3000" dirty="0"/>
              <a:t>Multiplicity</a:t>
            </a:r>
          </a:p>
        </p:txBody>
      </p:sp>
      <p:sp>
        <p:nvSpPr>
          <p:cNvPr id="3" name="Content Placeholder 2"/>
          <p:cNvSpPr>
            <a:spLocks noGrp="1"/>
          </p:cNvSpPr>
          <p:nvPr>
            <p:ph idx="1"/>
          </p:nvPr>
        </p:nvSpPr>
        <p:spPr>
          <a:xfrm>
            <a:off x="179512" y="1177314"/>
            <a:ext cx="8229600" cy="3927823"/>
          </a:xfrm>
        </p:spPr>
        <p:txBody>
          <a:bodyPr/>
          <a:lstStyle/>
          <a:p>
            <a:pPr algn="just"/>
            <a:r>
              <a:rPr lang="en-IN" dirty="0"/>
              <a:t>Multiplicity specifies the number of instances of one class that may relate to single instance of an associated class.</a:t>
            </a:r>
          </a:p>
          <a:p>
            <a:r>
              <a:rPr lang="en-IN" dirty="0"/>
              <a:t>Ex: 1; 1…* ; 3…5 ; 0…1 ; *</a:t>
            </a:r>
          </a:p>
          <a:p>
            <a:r>
              <a:rPr lang="en-IN" dirty="0"/>
              <a:t>Multiplicity is constraint on cardinality.</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3337553"/>
            <a:ext cx="6788843" cy="110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6</a:t>
            </a:fld>
            <a:endParaRPr lang="en-IN"/>
          </a:p>
        </p:txBody>
      </p:sp>
    </p:spTree>
    <p:extLst>
      <p:ext uri="{BB962C8B-B14F-4D97-AF65-F5344CB8AC3E}">
        <p14:creationId xmlns:p14="http://schemas.microsoft.com/office/powerpoint/2010/main" val="2414873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20"/>
            <a:ext cx="8388424" cy="952500"/>
          </a:xfrm>
        </p:spPr>
        <p:txBody>
          <a:bodyPr/>
          <a:lstStyle/>
          <a:p>
            <a:r>
              <a:rPr lang="en-IN" dirty="0"/>
              <a:t>Guidelines to design E-R Diagram</a:t>
            </a:r>
          </a:p>
        </p:txBody>
      </p:sp>
      <p:sp>
        <p:nvSpPr>
          <p:cNvPr id="3" name="Content Placeholder 2"/>
          <p:cNvSpPr>
            <a:spLocks noGrp="1"/>
          </p:cNvSpPr>
          <p:nvPr>
            <p:ph idx="1"/>
          </p:nvPr>
        </p:nvSpPr>
        <p:spPr>
          <a:xfrm>
            <a:off x="179512" y="1129308"/>
            <a:ext cx="7897688" cy="4260304"/>
          </a:xfrm>
        </p:spPr>
        <p:txBody>
          <a:bodyPr>
            <a:noAutofit/>
          </a:bodyPr>
          <a:lstStyle/>
          <a:p>
            <a:pPr algn="just"/>
            <a:r>
              <a:rPr lang="en-IN" dirty="0"/>
              <a:t>During requirement elicitation process, the requirements should be collected in such way that we can evolve input, output data objects &amp; external entities for system modelling.</a:t>
            </a:r>
          </a:p>
          <a:p>
            <a:pPr algn="just"/>
            <a:r>
              <a:rPr lang="en-IN" dirty="0"/>
              <a:t>The analysis &amp; customer should be in position to define relationship between data objects.</a:t>
            </a:r>
          </a:p>
          <a:p>
            <a:pPr algn="just"/>
            <a:r>
              <a:rPr lang="en-IN" dirty="0"/>
              <a:t>When connection between data objects is identified the object relationship pair must be established.</a:t>
            </a:r>
          </a:p>
          <a:p>
            <a:pPr algn="just"/>
            <a:r>
              <a:rPr lang="en-IN" dirty="0"/>
              <a:t>For each object relationship pair the cardinality &amp; modality is set.</a:t>
            </a:r>
          </a:p>
          <a:p>
            <a:pPr algn="just"/>
            <a:r>
              <a:rPr lang="en-IN" dirty="0"/>
              <a:t>The attributes of each entity must be defined.</a:t>
            </a:r>
          </a:p>
          <a:p>
            <a:pPr algn="just"/>
            <a:r>
              <a:rPr lang="en-IN" dirty="0"/>
              <a:t>The entity relationship diagram is formalized &amp; reviewed.</a:t>
            </a:r>
          </a:p>
          <a:p>
            <a:pPr algn="just"/>
            <a:r>
              <a:rPr lang="en-IN" dirty="0"/>
              <a:t>All the above steps are repeated until data modelling is complete.</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60</a:t>
            </a:fld>
            <a:endParaRPr lang="en-IN"/>
          </a:p>
        </p:txBody>
      </p:sp>
    </p:spTree>
    <p:extLst>
      <p:ext uri="{BB962C8B-B14F-4D97-AF65-F5344CB8AC3E}">
        <p14:creationId xmlns:p14="http://schemas.microsoft.com/office/powerpoint/2010/main" val="362200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28"/>
            <a:ext cx="7620000" cy="952500"/>
          </a:xfrm>
        </p:spPr>
        <p:txBody>
          <a:bodyPr/>
          <a:lstStyle/>
          <a:p>
            <a:r>
              <a:rPr lang="en-IN" dirty="0"/>
              <a:t>Data Flow Model</a:t>
            </a:r>
          </a:p>
        </p:txBody>
      </p:sp>
      <p:sp>
        <p:nvSpPr>
          <p:cNvPr id="3" name="Content Placeholder 2"/>
          <p:cNvSpPr>
            <a:spLocks noGrp="1"/>
          </p:cNvSpPr>
          <p:nvPr>
            <p:ph idx="1"/>
          </p:nvPr>
        </p:nvSpPr>
        <p:spPr>
          <a:xfrm>
            <a:off x="179512" y="841276"/>
            <a:ext cx="8064896" cy="4752528"/>
          </a:xfrm>
        </p:spPr>
        <p:txBody>
          <a:bodyPr>
            <a:normAutofit lnSpcReduction="10000"/>
          </a:bodyPr>
          <a:lstStyle/>
          <a:p>
            <a:pPr algn="just"/>
            <a:r>
              <a:rPr lang="en-IN" dirty="0"/>
              <a:t>The data flow diagram depict the information flow &amp; transforms that are applied on the data as it moves from input &amp; output.</a:t>
            </a:r>
          </a:p>
          <a:p>
            <a:pPr algn="just"/>
            <a:r>
              <a:rPr lang="en-IN" dirty="0"/>
              <a:t>The data flow diagrams are used to represent the system at any level of abstraction.</a:t>
            </a:r>
          </a:p>
          <a:p>
            <a:pPr algn="just"/>
            <a:r>
              <a:rPr lang="en-IN" dirty="0"/>
              <a:t>The DFD can be partitioned into levels that represent increase in information flow &amp; detailed functionality.</a:t>
            </a:r>
          </a:p>
          <a:p>
            <a:pPr algn="just"/>
            <a:r>
              <a:rPr lang="en-IN" dirty="0"/>
              <a:t>A level 0 DFD is called as ‘fundamental system model’ or ‘context model’ representing the entire system. </a:t>
            </a:r>
          </a:p>
          <a:p>
            <a:pPr algn="just"/>
            <a:r>
              <a:rPr lang="en-IN" dirty="0"/>
              <a:t>Each process shown in level 1 represents the sub functions of overall system.</a:t>
            </a:r>
          </a:p>
          <a:p>
            <a:pPr algn="just"/>
            <a:r>
              <a:rPr lang="en-IN" dirty="0"/>
              <a:t>The number of levels in DFD can be increased until every process represents the basic functionality.</a:t>
            </a:r>
          </a:p>
          <a:p>
            <a:pPr algn="just"/>
            <a:r>
              <a:rPr lang="en-IN" dirty="0"/>
              <a:t>As the number of levels gets increased in the DFD, information flow gets refined.</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61</a:t>
            </a:fld>
            <a:endParaRPr lang="en-IN"/>
          </a:p>
        </p:txBody>
      </p:sp>
    </p:spTree>
    <p:extLst>
      <p:ext uri="{BB962C8B-B14F-4D97-AF65-F5344CB8AC3E}">
        <p14:creationId xmlns:p14="http://schemas.microsoft.com/office/powerpoint/2010/main" val="4957883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08000"/>
            <a:ext cx="8568952" cy="707886"/>
          </a:xfrm>
          <a:prstGeom prst="rect">
            <a:avLst/>
          </a:prstGeom>
          <a:noFill/>
        </p:spPr>
        <p:txBody>
          <a:bodyPr wrap="square" lIns="91440" tIns="45720" rIns="91440" bIns="45720">
            <a:spAutoFit/>
          </a:bodyPr>
          <a:lstStyle/>
          <a:p>
            <a:pPr>
              <a:spcBef>
                <a:spcPct val="0"/>
              </a:spcBef>
            </a:pPr>
            <a:r>
              <a:rPr lang="en-US" sz="4000" dirty="0">
                <a:solidFill>
                  <a:schemeClr val="tx2"/>
                </a:solidFill>
                <a:latin typeface="+mj-lt"/>
                <a:ea typeface="+mj-ea"/>
                <a:cs typeface="+mj-cs"/>
              </a:rPr>
              <a:t>Notations</a:t>
            </a:r>
          </a:p>
        </p:txBody>
      </p:sp>
      <p:pic>
        <p:nvPicPr>
          <p:cNvPr id="43010" name="Picture 2" descr="C:\Users\PsYcHo\Desktop\Captur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652" r="41318"/>
          <a:stretch/>
        </p:blipFill>
        <p:spPr bwMode="auto">
          <a:xfrm>
            <a:off x="3048002" y="2488557"/>
            <a:ext cx="1743918" cy="3052834"/>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Connector 2"/>
          <p:cNvSpPr/>
          <p:nvPr/>
        </p:nvSpPr>
        <p:spPr>
          <a:xfrm>
            <a:off x="3048002" y="1561356"/>
            <a:ext cx="1379982" cy="9272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p:cNvCxnSpPr/>
          <p:nvPr/>
        </p:nvCxnSpPr>
        <p:spPr>
          <a:xfrm>
            <a:off x="3059832" y="1849388"/>
            <a:ext cx="1368152" cy="0"/>
          </a:xfrm>
          <a:prstGeom prst="line">
            <a:avLst/>
          </a:prstGeom>
          <a:ln>
            <a:solidFill>
              <a:schemeClr val="accent1"/>
            </a:solidFill>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4791920" y="1705372"/>
            <a:ext cx="1652288" cy="369332"/>
          </a:xfrm>
          <a:prstGeom prst="rect">
            <a:avLst/>
          </a:prstGeom>
          <a:noFill/>
        </p:spPr>
        <p:txBody>
          <a:bodyPr wrap="square" rtlCol="0">
            <a:spAutoFit/>
          </a:bodyPr>
          <a:lstStyle/>
          <a:p>
            <a:r>
              <a:rPr lang="en-IN" dirty="0"/>
              <a:t>Process</a:t>
            </a:r>
          </a:p>
        </p:txBody>
      </p:sp>
      <p:sp>
        <p:nvSpPr>
          <p:cNvPr id="15" name="TextBox 14"/>
          <p:cNvSpPr txBox="1"/>
          <p:nvPr/>
        </p:nvSpPr>
        <p:spPr>
          <a:xfrm>
            <a:off x="4791920" y="2785492"/>
            <a:ext cx="1652288" cy="369332"/>
          </a:xfrm>
          <a:prstGeom prst="rect">
            <a:avLst/>
          </a:prstGeom>
          <a:noFill/>
        </p:spPr>
        <p:txBody>
          <a:bodyPr wrap="square" rtlCol="0">
            <a:spAutoFit/>
          </a:bodyPr>
          <a:lstStyle/>
          <a:p>
            <a:r>
              <a:rPr lang="en-IN" dirty="0"/>
              <a:t>Data Store</a:t>
            </a:r>
          </a:p>
        </p:txBody>
      </p:sp>
      <p:sp>
        <p:nvSpPr>
          <p:cNvPr id="16" name="TextBox 15"/>
          <p:cNvSpPr txBox="1"/>
          <p:nvPr/>
        </p:nvSpPr>
        <p:spPr>
          <a:xfrm>
            <a:off x="4791920" y="3661981"/>
            <a:ext cx="1652288" cy="369332"/>
          </a:xfrm>
          <a:prstGeom prst="rect">
            <a:avLst/>
          </a:prstGeom>
          <a:noFill/>
        </p:spPr>
        <p:txBody>
          <a:bodyPr wrap="square" rtlCol="0">
            <a:spAutoFit/>
          </a:bodyPr>
          <a:lstStyle/>
          <a:p>
            <a:r>
              <a:rPr lang="en-IN" dirty="0"/>
              <a:t>External Entity</a:t>
            </a:r>
          </a:p>
        </p:txBody>
      </p:sp>
      <p:sp>
        <p:nvSpPr>
          <p:cNvPr id="17" name="TextBox 16"/>
          <p:cNvSpPr txBox="1"/>
          <p:nvPr/>
        </p:nvSpPr>
        <p:spPr>
          <a:xfrm>
            <a:off x="4796930" y="4729708"/>
            <a:ext cx="1652288" cy="369332"/>
          </a:xfrm>
          <a:prstGeom prst="rect">
            <a:avLst/>
          </a:prstGeom>
          <a:noFill/>
        </p:spPr>
        <p:txBody>
          <a:bodyPr wrap="square" rtlCol="0">
            <a:spAutoFit/>
          </a:bodyPr>
          <a:lstStyle/>
          <a:p>
            <a:r>
              <a:rPr lang="en-IN" dirty="0"/>
              <a:t>Flow of Data</a:t>
            </a:r>
          </a:p>
        </p:txBody>
      </p:sp>
    </p:spTree>
    <p:extLst>
      <p:ext uri="{BB962C8B-B14F-4D97-AF65-F5344CB8AC3E}">
        <p14:creationId xmlns:p14="http://schemas.microsoft.com/office/powerpoint/2010/main" val="4774414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Guidelines to design DFD</a:t>
            </a:r>
          </a:p>
        </p:txBody>
      </p:sp>
      <p:sp>
        <p:nvSpPr>
          <p:cNvPr id="4" name="Content Placeholder 3"/>
          <p:cNvSpPr>
            <a:spLocks noGrp="1"/>
          </p:cNvSpPr>
          <p:nvPr>
            <p:ph idx="1"/>
          </p:nvPr>
        </p:nvSpPr>
        <p:spPr/>
        <p:txBody>
          <a:bodyPr/>
          <a:lstStyle/>
          <a:p>
            <a:pPr algn="just"/>
            <a:r>
              <a:rPr lang="en-IN" dirty="0"/>
              <a:t>Level 0 DFD i.e. context level DFD should depict the system as a single bubble(process).</a:t>
            </a:r>
          </a:p>
          <a:p>
            <a:pPr algn="just"/>
            <a:r>
              <a:rPr lang="en-IN" dirty="0"/>
              <a:t>Primary input &amp; output should be carefully identified.</a:t>
            </a:r>
          </a:p>
          <a:p>
            <a:pPr algn="just"/>
            <a:r>
              <a:rPr lang="en-IN" dirty="0"/>
              <a:t>While doing the refinement isolate process, data objects &amp; data stores to represent the next level.</a:t>
            </a:r>
          </a:p>
          <a:p>
            <a:pPr algn="just"/>
            <a:r>
              <a:rPr lang="en-IN" dirty="0"/>
              <a:t>All the processes &amp; arrows should be appropriately named.</a:t>
            </a:r>
          </a:p>
          <a:p>
            <a:pPr algn="just"/>
            <a:r>
              <a:rPr lang="en-IN" dirty="0"/>
              <a:t>One process at a time should be refined.</a:t>
            </a:r>
          </a:p>
          <a:p>
            <a:pPr algn="just"/>
            <a:r>
              <a:rPr lang="en-IN" dirty="0"/>
              <a:t>Information flow continuity must be maintained from level to level. </a:t>
            </a:r>
          </a:p>
        </p:txBody>
      </p:sp>
      <p:sp>
        <p:nvSpPr>
          <p:cNvPr id="2" name="Slide Number Placeholder 1"/>
          <p:cNvSpPr>
            <a:spLocks noGrp="1"/>
          </p:cNvSpPr>
          <p:nvPr>
            <p:ph type="sldNum" sz="quarter" idx="12"/>
          </p:nvPr>
        </p:nvSpPr>
        <p:spPr/>
        <p:txBody>
          <a:bodyPr/>
          <a:lstStyle/>
          <a:p>
            <a:fld id="{C78C6D3B-8B07-473D-A722-195EDF5A8D0B}" type="slidenum">
              <a:rPr lang="en-IN" smtClean="0"/>
              <a:pPr/>
              <a:t>63</a:t>
            </a:fld>
            <a:endParaRPr lang="en-IN"/>
          </a:p>
        </p:txBody>
      </p:sp>
    </p:spTree>
    <p:extLst>
      <p:ext uri="{BB962C8B-B14F-4D97-AF65-F5344CB8AC3E}">
        <p14:creationId xmlns:p14="http://schemas.microsoft.com/office/powerpoint/2010/main" val="4234599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36"/>
            <a:ext cx="7620000" cy="952500"/>
          </a:xfrm>
        </p:spPr>
        <p:txBody>
          <a:bodyPr/>
          <a:lstStyle/>
          <a:p>
            <a:r>
              <a:rPr lang="en-IN" dirty="0"/>
              <a:t>Rules for designing DFD</a:t>
            </a:r>
          </a:p>
        </p:txBody>
      </p:sp>
      <p:sp>
        <p:nvSpPr>
          <p:cNvPr id="3" name="Content Placeholder 2"/>
          <p:cNvSpPr>
            <a:spLocks noGrp="1"/>
          </p:cNvSpPr>
          <p:nvPr>
            <p:ph idx="1"/>
          </p:nvPr>
        </p:nvSpPr>
        <p:spPr>
          <a:xfrm>
            <a:off x="179512" y="769268"/>
            <a:ext cx="8136904" cy="5256584"/>
          </a:xfrm>
        </p:spPr>
        <p:txBody>
          <a:bodyPr>
            <a:normAutofit fontScale="92500"/>
          </a:bodyPr>
          <a:lstStyle/>
          <a:p>
            <a:pPr algn="just"/>
            <a:r>
              <a:rPr lang="en-IN" dirty="0"/>
              <a:t>No process can have only outputs or inputs. The process have both inputs and outputs.</a:t>
            </a:r>
          </a:p>
          <a:p>
            <a:pPr algn="just"/>
            <a:r>
              <a:rPr lang="en-IN" dirty="0"/>
              <a:t>The verb phrases in the problem description can be identified as processes in the system.</a:t>
            </a:r>
          </a:p>
          <a:p>
            <a:pPr algn="just"/>
            <a:r>
              <a:rPr lang="en-IN" dirty="0"/>
              <a:t>There should not be a direct flow between data stores and external entity. This flow should go through a process.</a:t>
            </a:r>
          </a:p>
          <a:p>
            <a:pPr algn="just"/>
            <a:r>
              <a:rPr lang="en-IN" dirty="0"/>
              <a:t>Data store labels should be noun phrases from problem description.</a:t>
            </a:r>
          </a:p>
          <a:p>
            <a:pPr algn="just"/>
            <a:r>
              <a:rPr lang="en-IN" dirty="0"/>
              <a:t>No data should move directly between external entities.</a:t>
            </a:r>
          </a:p>
          <a:p>
            <a:pPr algn="just"/>
            <a:r>
              <a:rPr lang="en-IN" dirty="0"/>
              <a:t>Generally source and sink labels are noun phrases.</a:t>
            </a:r>
          </a:p>
          <a:p>
            <a:pPr algn="just"/>
            <a:r>
              <a:rPr lang="en-IN" dirty="0"/>
              <a:t>Interactions between external entities is outside scope of the system and therefore not represented in DFD.</a:t>
            </a:r>
          </a:p>
          <a:p>
            <a:pPr algn="just"/>
            <a:r>
              <a:rPr lang="en-IN" dirty="0"/>
              <a:t>Data flow from process to a data store is managed (U/I/D).</a:t>
            </a:r>
          </a:p>
          <a:p>
            <a:pPr algn="just"/>
            <a:r>
              <a:rPr lang="en-IN" dirty="0"/>
              <a:t>Data flow from data store to process is for retrieving using information.</a:t>
            </a:r>
          </a:p>
          <a:p>
            <a:pPr algn="just"/>
            <a:r>
              <a:rPr lang="en-IN" dirty="0"/>
              <a:t>Data flow labels are noun phrases from problem description.</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64</a:t>
            </a:fld>
            <a:endParaRPr lang="en-IN"/>
          </a:p>
        </p:txBody>
      </p:sp>
    </p:spTree>
    <p:extLst>
      <p:ext uri="{BB962C8B-B14F-4D97-AF65-F5344CB8AC3E}">
        <p14:creationId xmlns:p14="http://schemas.microsoft.com/office/powerpoint/2010/main" val="258573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Text Box 8"/>
          <p:cNvSpPr txBox="1">
            <a:spLocks noChangeArrowheads="1"/>
          </p:cNvSpPr>
          <p:nvPr/>
        </p:nvSpPr>
        <p:spPr bwMode="auto">
          <a:xfrm>
            <a:off x="0" y="0"/>
            <a:ext cx="9144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4000" dirty="0">
                <a:solidFill>
                  <a:schemeClr val="tx2"/>
                </a:solidFill>
                <a:latin typeface="+mj-lt"/>
                <a:ea typeface="+mj-ea"/>
                <a:cs typeface="+mj-cs"/>
              </a:rPr>
              <a:t>Process Decomposition</a:t>
            </a:r>
          </a:p>
        </p:txBody>
      </p:sp>
      <p:sp>
        <p:nvSpPr>
          <p:cNvPr id="22538" name="Oval 10"/>
          <p:cNvSpPr>
            <a:spLocks noChangeArrowheads="1"/>
          </p:cNvSpPr>
          <p:nvPr/>
        </p:nvSpPr>
        <p:spPr bwMode="auto">
          <a:xfrm>
            <a:off x="5334000" y="4254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4.1</a:t>
            </a:r>
          </a:p>
          <a:p>
            <a:pPr algn="ctr" eaLnBrk="0" hangingPunct="0"/>
            <a:r>
              <a:rPr lang="en-US" sz="1200">
                <a:latin typeface="Arial Narrow" pitchFamily="34" charset="0"/>
              </a:rPr>
              <a:t>Record Time Worked</a:t>
            </a:r>
          </a:p>
        </p:txBody>
      </p:sp>
      <p:sp>
        <p:nvSpPr>
          <p:cNvPr id="22539" name="Oval 11"/>
          <p:cNvSpPr>
            <a:spLocks noChangeArrowheads="1"/>
          </p:cNvSpPr>
          <p:nvPr/>
        </p:nvSpPr>
        <p:spPr bwMode="auto">
          <a:xfrm>
            <a:off x="6400800" y="4254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4.2</a:t>
            </a:r>
          </a:p>
          <a:p>
            <a:pPr algn="ctr" eaLnBrk="0" hangingPunct="0"/>
            <a:r>
              <a:rPr lang="en-US" sz="1200">
                <a:latin typeface="Arial Narrow" pitchFamily="34" charset="0"/>
              </a:rPr>
              <a:t>Calculate Payroll</a:t>
            </a:r>
          </a:p>
        </p:txBody>
      </p:sp>
      <p:sp>
        <p:nvSpPr>
          <p:cNvPr id="22540" name="Oval 12"/>
          <p:cNvSpPr>
            <a:spLocks noChangeArrowheads="1"/>
          </p:cNvSpPr>
          <p:nvPr/>
        </p:nvSpPr>
        <p:spPr bwMode="auto">
          <a:xfrm>
            <a:off x="7467600" y="4254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4.3</a:t>
            </a:r>
          </a:p>
          <a:p>
            <a:pPr algn="ctr" eaLnBrk="0" hangingPunct="0"/>
            <a:r>
              <a:rPr lang="en-US" sz="1200">
                <a:latin typeface="Arial Narrow" pitchFamily="34" charset="0"/>
              </a:rPr>
              <a:t>Pay Employee</a:t>
            </a:r>
          </a:p>
        </p:txBody>
      </p:sp>
      <p:sp>
        <p:nvSpPr>
          <p:cNvPr id="22541" name="Oval 13"/>
          <p:cNvSpPr>
            <a:spLocks noChangeArrowheads="1"/>
          </p:cNvSpPr>
          <p:nvPr/>
        </p:nvSpPr>
        <p:spPr bwMode="auto">
          <a:xfrm>
            <a:off x="5334000" y="3048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3.1</a:t>
            </a:r>
          </a:p>
          <a:p>
            <a:pPr algn="ctr" eaLnBrk="0" hangingPunct="0"/>
            <a:r>
              <a:rPr lang="en-US" sz="1200">
                <a:latin typeface="Arial Narrow" pitchFamily="34" charset="0"/>
              </a:rPr>
              <a:t>Produce Purchase Order</a:t>
            </a:r>
          </a:p>
        </p:txBody>
      </p:sp>
      <p:sp>
        <p:nvSpPr>
          <p:cNvPr id="22542" name="Oval 14"/>
          <p:cNvSpPr>
            <a:spLocks noChangeArrowheads="1"/>
          </p:cNvSpPr>
          <p:nvPr/>
        </p:nvSpPr>
        <p:spPr bwMode="auto">
          <a:xfrm>
            <a:off x="6400800" y="3048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3.2</a:t>
            </a:r>
          </a:p>
          <a:p>
            <a:pPr algn="ctr" eaLnBrk="0" hangingPunct="0"/>
            <a:r>
              <a:rPr lang="en-US" sz="1200">
                <a:latin typeface="Arial Narrow" pitchFamily="34" charset="0"/>
              </a:rPr>
              <a:t>Receive Items</a:t>
            </a:r>
          </a:p>
        </p:txBody>
      </p:sp>
      <p:sp>
        <p:nvSpPr>
          <p:cNvPr id="22543" name="Oval 15"/>
          <p:cNvSpPr>
            <a:spLocks noChangeArrowheads="1"/>
          </p:cNvSpPr>
          <p:nvPr/>
        </p:nvSpPr>
        <p:spPr bwMode="auto">
          <a:xfrm>
            <a:off x="7467600" y="3048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3.3</a:t>
            </a:r>
          </a:p>
          <a:p>
            <a:pPr algn="ctr" eaLnBrk="0" hangingPunct="0"/>
            <a:r>
              <a:rPr lang="en-US" sz="1200">
                <a:latin typeface="Arial Narrow" pitchFamily="34" charset="0"/>
              </a:rPr>
              <a:t>Pay Vendor</a:t>
            </a:r>
          </a:p>
        </p:txBody>
      </p:sp>
      <p:sp>
        <p:nvSpPr>
          <p:cNvPr id="22544" name="Oval 16"/>
          <p:cNvSpPr>
            <a:spLocks noChangeArrowheads="1"/>
          </p:cNvSpPr>
          <p:nvPr/>
        </p:nvSpPr>
        <p:spPr bwMode="auto">
          <a:xfrm>
            <a:off x="5334000" y="1905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2.1</a:t>
            </a:r>
          </a:p>
          <a:p>
            <a:pPr algn="ctr" eaLnBrk="0" hangingPunct="0"/>
            <a:r>
              <a:rPr lang="en-US" sz="1200">
                <a:latin typeface="Arial Narrow" pitchFamily="34" charset="0"/>
              </a:rPr>
              <a:t>Serve Product</a:t>
            </a:r>
          </a:p>
        </p:txBody>
      </p:sp>
      <p:sp>
        <p:nvSpPr>
          <p:cNvPr id="22545" name="Oval 17"/>
          <p:cNvSpPr>
            <a:spLocks noChangeArrowheads="1"/>
          </p:cNvSpPr>
          <p:nvPr/>
        </p:nvSpPr>
        <p:spPr bwMode="auto">
          <a:xfrm>
            <a:off x="6400800" y="1905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2.2</a:t>
            </a:r>
          </a:p>
          <a:p>
            <a:pPr algn="ctr" eaLnBrk="0" hangingPunct="0"/>
            <a:r>
              <a:rPr lang="en-US" sz="1200">
                <a:latin typeface="Arial Narrow" pitchFamily="34" charset="0"/>
              </a:rPr>
              <a:t>Produce Product</a:t>
            </a:r>
          </a:p>
        </p:txBody>
      </p:sp>
      <p:sp>
        <p:nvSpPr>
          <p:cNvPr id="22546" name="Oval 18"/>
          <p:cNvSpPr>
            <a:spLocks noChangeArrowheads="1"/>
          </p:cNvSpPr>
          <p:nvPr/>
        </p:nvSpPr>
        <p:spPr bwMode="auto">
          <a:xfrm>
            <a:off x="7467600" y="1905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2.3</a:t>
            </a:r>
          </a:p>
          <a:p>
            <a:pPr algn="ctr" eaLnBrk="0" hangingPunct="0"/>
            <a:r>
              <a:rPr lang="en-US" sz="1200">
                <a:latin typeface="Arial Narrow" pitchFamily="34" charset="0"/>
              </a:rPr>
              <a:t>Store</a:t>
            </a:r>
          </a:p>
          <a:p>
            <a:pPr algn="ctr" eaLnBrk="0" hangingPunct="0"/>
            <a:r>
              <a:rPr lang="en-US" sz="1200">
                <a:latin typeface="Arial Narrow" pitchFamily="34" charset="0"/>
              </a:rPr>
              <a:t>Product</a:t>
            </a:r>
          </a:p>
        </p:txBody>
      </p:sp>
      <p:sp>
        <p:nvSpPr>
          <p:cNvPr id="22547" name="Oval 19"/>
          <p:cNvSpPr>
            <a:spLocks noChangeArrowheads="1"/>
          </p:cNvSpPr>
          <p:nvPr/>
        </p:nvSpPr>
        <p:spPr bwMode="auto">
          <a:xfrm>
            <a:off x="5334000" y="825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1.1</a:t>
            </a:r>
          </a:p>
          <a:p>
            <a:pPr algn="ctr" eaLnBrk="0" hangingPunct="0"/>
            <a:r>
              <a:rPr lang="en-US" sz="1200">
                <a:latin typeface="Arial Narrow" pitchFamily="34" charset="0"/>
              </a:rPr>
              <a:t>Record Order</a:t>
            </a:r>
          </a:p>
        </p:txBody>
      </p:sp>
      <p:sp>
        <p:nvSpPr>
          <p:cNvPr id="22548" name="Oval 20"/>
          <p:cNvSpPr>
            <a:spLocks noChangeArrowheads="1"/>
          </p:cNvSpPr>
          <p:nvPr/>
        </p:nvSpPr>
        <p:spPr bwMode="auto">
          <a:xfrm>
            <a:off x="6400800" y="825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eaLnBrk="0" hangingPunct="0"/>
            <a:r>
              <a:rPr lang="en-US" sz="1200" u="sng">
                <a:latin typeface="Arial Narrow" pitchFamily="34" charset="0"/>
              </a:rPr>
              <a:t>1.2</a:t>
            </a:r>
          </a:p>
          <a:p>
            <a:pPr algn="ctr" eaLnBrk="0" hangingPunct="0"/>
            <a:r>
              <a:rPr lang="en-US" sz="1200">
                <a:latin typeface="Arial Narrow" pitchFamily="34" charset="0"/>
              </a:rPr>
              <a:t>Receive Payment</a:t>
            </a:r>
          </a:p>
        </p:txBody>
      </p:sp>
      <p:sp>
        <p:nvSpPr>
          <p:cNvPr id="22549" name="Oval 21"/>
          <p:cNvSpPr>
            <a:spLocks noChangeArrowheads="1"/>
          </p:cNvSpPr>
          <p:nvPr/>
        </p:nvSpPr>
        <p:spPr bwMode="auto">
          <a:xfrm>
            <a:off x="3200400" y="1905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 rIns="18288" anchor="ctr"/>
          <a:lstStyle/>
          <a:p>
            <a:pPr algn="ctr" eaLnBrk="0" hangingPunct="0"/>
            <a:r>
              <a:rPr lang="en-US" sz="1200" u="sng">
                <a:latin typeface="Arial Narrow" pitchFamily="34" charset="0"/>
              </a:rPr>
              <a:t>2.0</a:t>
            </a:r>
          </a:p>
          <a:p>
            <a:pPr algn="ctr" eaLnBrk="0" hangingPunct="0"/>
            <a:r>
              <a:rPr lang="en-US" sz="1200">
                <a:latin typeface="Arial Narrow" pitchFamily="34" charset="0"/>
              </a:rPr>
              <a:t>Production</a:t>
            </a:r>
          </a:p>
        </p:txBody>
      </p:sp>
      <p:sp>
        <p:nvSpPr>
          <p:cNvPr id="22550" name="Oval 22"/>
          <p:cNvSpPr>
            <a:spLocks noChangeArrowheads="1"/>
          </p:cNvSpPr>
          <p:nvPr/>
        </p:nvSpPr>
        <p:spPr bwMode="auto">
          <a:xfrm>
            <a:off x="3200400" y="825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 rIns="18288" anchor="ctr"/>
          <a:lstStyle/>
          <a:p>
            <a:pPr algn="ctr" eaLnBrk="0" hangingPunct="0"/>
            <a:r>
              <a:rPr lang="en-US" sz="1200" u="sng">
                <a:latin typeface="Arial Narrow" pitchFamily="34" charset="0"/>
              </a:rPr>
              <a:t>1.0</a:t>
            </a:r>
          </a:p>
          <a:p>
            <a:pPr algn="ctr" eaLnBrk="0" hangingPunct="0"/>
            <a:r>
              <a:rPr lang="en-US" sz="1200">
                <a:latin typeface="Arial Narrow" pitchFamily="34" charset="0"/>
              </a:rPr>
              <a:t>Sale</a:t>
            </a:r>
          </a:p>
        </p:txBody>
      </p:sp>
      <p:sp>
        <p:nvSpPr>
          <p:cNvPr id="22551" name="Oval 23"/>
          <p:cNvSpPr>
            <a:spLocks noChangeArrowheads="1"/>
          </p:cNvSpPr>
          <p:nvPr/>
        </p:nvSpPr>
        <p:spPr bwMode="auto">
          <a:xfrm>
            <a:off x="3200400" y="30480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p>
            <a:pPr algn="ctr" eaLnBrk="0" hangingPunct="0"/>
            <a:r>
              <a:rPr lang="en-US" sz="1200" u="sng">
                <a:latin typeface="Arial Narrow" pitchFamily="34" charset="0"/>
              </a:rPr>
              <a:t>3.0</a:t>
            </a:r>
          </a:p>
          <a:p>
            <a:pPr algn="ctr" eaLnBrk="0" hangingPunct="0"/>
            <a:r>
              <a:rPr lang="en-US" sz="1200">
                <a:latin typeface="Arial Narrow" pitchFamily="34" charset="0"/>
              </a:rPr>
              <a:t>Procure-ment</a:t>
            </a:r>
          </a:p>
        </p:txBody>
      </p:sp>
      <p:sp>
        <p:nvSpPr>
          <p:cNvPr id="22552" name="Oval 24"/>
          <p:cNvSpPr>
            <a:spLocks noChangeArrowheads="1"/>
          </p:cNvSpPr>
          <p:nvPr/>
        </p:nvSpPr>
        <p:spPr bwMode="auto">
          <a:xfrm>
            <a:off x="3209925" y="4254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p>
            <a:pPr algn="ctr" eaLnBrk="0" hangingPunct="0"/>
            <a:r>
              <a:rPr lang="en-US" sz="1200" u="sng">
                <a:latin typeface="Arial Narrow" pitchFamily="34" charset="0"/>
              </a:rPr>
              <a:t>4.0</a:t>
            </a:r>
          </a:p>
          <a:p>
            <a:pPr algn="ctr" eaLnBrk="0" hangingPunct="0"/>
            <a:r>
              <a:rPr lang="en-US" sz="1200">
                <a:latin typeface="Arial Narrow" pitchFamily="34" charset="0"/>
              </a:rPr>
              <a:t>Payroll</a:t>
            </a:r>
          </a:p>
        </p:txBody>
      </p:sp>
      <p:sp>
        <p:nvSpPr>
          <p:cNvPr id="22553" name="Oval 25"/>
          <p:cNvSpPr>
            <a:spLocks noChangeArrowheads="1"/>
          </p:cNvSpPr>
          <p:nvPr/>
        </p:nvSpPr>
        <p:spPr bwMode="auto">
          <a:xfrm>
            <a:off x="1066800" y="2603500"/>
            <a:ext cx="914400" cy="76200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 rIns="18288" anchor="ctr"/>
          <a:lstStyle/>
          <a:p>
            <a:pPr algn="ctr" eaLnBrk="0" hangingPunct="0"/>
            <a:r>
              <a:rPr lang="en-US" sz="1200" u="sng">
                <a:latin typeface="Arial Narrow" pitchFamily="34" charset="0"/>
              </a:rPr>
              <a:t>0.0</a:t>
            </a:r>
          </a:p>
          <a:p>
            <a:pPr algn="ctr" eaLnBrk="0" hangingPunct="0"/>
            <a:r>
              <a:rPr lang="en-US" sz="1200">
                <a:latin typeface="Arial Narrow" pitchFamily="34" charset="0"/>
              </a:rPr>
              <a:t>Lemonade System</a:t>
            </a:r>
          </a:p>
        </p:txBody>
      </p:sp>
      <p:cxnSp>
        <p:nvCxnSpPr>
          <p:cNvPr id="22555" name="AutoShape 27"/>
          <p:cNvCxnSpPr>
            <a:cxnSpLocks noChangeShapeType="1"/>
            <a:stCxn id="22553" idx="0"/>
            <a:endCxn id="22550" idx="2"/>
          </p:cNvCxnSpPr>
          <p:nvPr/>
        </p:nvCxnSpPr>
        <p:spPr bwMode="auto">
          <a:xfrm flipV="1">
            <a:off x="1524001" y="1206500"/>
            <a:ext cx="1666875" cy="1389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6" name="AutoShape 28"/>
          <p:cNvCxnSpPr>
            <a:cxnSpLocks noChangeShapeType="1"/>
            <a:stCxn id="22553" idx="7"/>
            <a:endCxn id="22549" idx="2"/>
          </p:cNvCxnSpPr>
          <p:nvPr/>
        </p:nvCxnSpPr>
        <p:spPr bwMode="auto">
          <a:xfrm flipV="1">
            <a:off x="1847851" y="2286000"/>
            <a:ext cx="1343025" cy="420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7" name="AutoShape 29"/>
          <p:cNvCxnSpPr>
            <a:cxnSpLocks noChangeShapeType="1"/>
            <a:stCxn id="22553" idx="5"/>
            <a:endCxn id="22551" idx="2"/>
          </p:cNvCxnSpPr>
          <p:nvPr/>
        </p:nvCxnSpPr>
        <p:spPr bwMode="auto">
          <a:xfrm>
            <a:off x="1847851" y="3262313"/>
            <a:ext cx="1343025" cy="1666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8" name="AutoShape 30"/>
          <p:cNvCxnSpPr>
            <a:cxnSpLocks noChangeShapeType="1"/>
            <a:stCxn id="22553" idx="4"/>
            <a:endCxn id="22552" idx="2"/>
          </p:cNvCxnSpPr>
          <p:nvPr/>
        </p:nvCxnSpPr>
        <p:spPr bwMode="auto">
          <a:xfrm>
            <a:off x="1524000" y="3373438"/>
            <a:ext cx="1676400" cy="1262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9" name="AutoShape 31"/>
          <p:cNvCxnSpPr>
            <a:cxnSpLocks noChangeShapeType="1"/>
            <a:stCxn id="22550" idx="4"/>
            <a:endCxn id="22547" idx="4"/>
          </p:cNvCxnSpPr>
          <p:nvPr/>
        </p:nvCxnSpPr>
        <p:spPr bwMode="auto">
          <a:xfrm rot="16200000" flipH="1">
            <a:off x="4723739" y="529299"/>
            <a:ext cx="1323" cy="21336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0" name="AutoShape 32"/>
          <p:cNvCxnSpPr>
            <a:cxnSpLocks noChangeShapeType="1"/>
            <a:stCxn id="22550" idx="4"/>
            <a:endCxn id="22548" idx="4"/>
          </p:cNvCxnSpPr>
          <p:nvPr/>
        </p:nvCxnSpPr>
        <p:spPr bwMode="auto">
          <a:xfrm rot="16200000" flipH="1">
            <a:off x="5257139" y="-4101"/>
            <a:ext cx="1323" cy="32004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1" name="AutoShape 33"/>
          <p:cNvCxnSpPr>
            <a:cxnSpLocks noChangeShapeType="1"/>
            <a:stCxn id="22549" idx="4"/>
            <a:endCxn id="22544" idx="4"/>
          </p:cNvCxnSpPr>
          <p:nvPr/>
        </p:nvCxnSpPr>
        <p:spPr bwMode="auto">
          <a:xfrm rot="16200000" flipH="1">
            <a:off x="4723739" y="1608799"/>
            <a:ext cx="1323" cy="21336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2" name="AutoShape 34"/>
          <p:cNvCxnSpPr>
            <a:cxnSpLocks noChangeShapeType="1"/>
            <a:stCxn id="22549" idx="4"/>
            <a:endCxn id="22545" idx="4"/>
          </p:cNvCxnSpPr>
          <p:nvPr/>
        </p:nvCxnSpPr>
        <p:spPr bwMode="auto">
          <a:xfrm rot="16200000" flipH="1">
            <a:off x="5257139" y="1075399"/>
            <a:ext cx="1323" cy="32004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3" name="AutoShape 35"/>
          <p:cNvCxnSpPr>
            <a:cxnSpLocks noChangeShapeType="1"/>
            <a:stCxn id="22549" idx="4"/>
            <a:endCxn id="22546" idx="4"/>
          </p:cNvCxnSpPr>
          <p:nvPr/>
        </p:nvCxnSpPr>
        <p:spPr bwMode="auto">
          <a:xfrm rot="16200000" flipH="1">
            <a:off x="5790539" y="541999"/>
            <a:ext cx="1323" cy="42672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4" name="AutoShape 36"/>
          <p:cNvCxnSpPr>
            <a:cxnSpLocks noChangeShapeType="1"/>
            <a:stCxn id="22551" idx="4"/>
            <a:endCxn id="22541" idx="4"/>
          </p:cNvCxnSpPr>
          <p:nvPr/>
        </p:nvCxnSpPr>
        <p:spPr bwMode="auto">
          <a:xfrm rot="16200000" flipH="1">
            <a:off x="4723739" y="2751799"/>
            <a:ext cx="1323" cy="21336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5" name="AutoShape 37"/>
          <p:cNvCxnSpPr>
            <a:cxnSpLocks noChangeShapeType="1"/>
            <a:stCxn id="22551" idx="4"/>
            <a:endCxn id="22542" idx="4"/>
          </p:cNvCxnSpPr>
          <p:nvPr/>
        </p:nvCxnSpPr>
        <p:spPr bwMode="auto">
          <a:xfrm rot="16200000" flipH="1">
            <a:off x="5257139" y="2218399"/>
            <a:ext cx="1323" cy="32004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6" name="AutoShape 38"/>
          <p:cNvCxnSpPr>
            <a:cxnSpLocks noChangeShapeType="1"/>
            <a:stCxn id="22551" idx="4"/>
            <a:endCxn id="22543" idx="4"/>
          </p:cNvCxnSpPr>
          <p:nvPr/>
        </p:nvCxnSpPr>
        <p:spPr bwMode="auto">
          <a:xfrm rot="16200000" flipH="1">
            <a:off x="5790539" y="1684999"/>
            <a:ext cx="1323" cy="4267200"/>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7" name="AutoShape 39"/>
          <p:cNvCxnSpPr>
            <a:cxnSpLocks noChangeShapeType="1"/>
            <a:stCxn id="22552" idx="4"/>
            <a:endCxn id="22538" idx="4"/>
          </p:cNvCxnSpPr>
          <p:nvPr/>
        </p:nvCxnSpPr>
        <p:spPr bwMode="auto">
          <a:xfrm rot="16200000" flipH="1">
            <a:off x="4728502" y="3963062"/>
            <a:ext cx="1323" cy="21240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8" name="AutoShape 40"/>
          <p:cNvCxnSpPr>
            <a:cxnSpLocks noChangeShapeType="1"/>
            <a:stCxn id="22552" idx="4"/>
            <a:endCxn id="22539" idx="4"/>
          </p:cNvCxnSpPr>
          <p:nvPr/>
        </p:nvCxnSpPr>
        <p:spPr bwMode="auto">
          <a:xfrm rot="16200000" flipH="1">
            <a:off x="5261902" y="3429662"/>
            <a:ext cx="1323" cy="31908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69" name="AutoShape 41"/>
          <p:cNvCxnSpPr>
            <a:cxnSpLocks noChangeShapeType="1"/>
            <a:stCxn id="22552" idx="4"/>
            <a:endCxn id="22540" idx="4"/>
          </p:cNvCxnSpPr>
          <p:nvPr/>
        </p:nvCxnSpPr>
        <p:spPr bwMode="auto">
          <a:xfrm rot="16200000" flipH="1">
            <a:off x="5795302" y="2896262"/>
            <a:ext cx="1323" cy="42576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70" name="Text Box 42"/>
          <p:cNvSpPr txBox="1">
            <a:spLocks noChangeArrowheads="1"/>
          </p:cNvSpPr>
          <p:nvPr/>
        </p:nvSpPr>
        <p:spPr bwMode="auto">
          <a:xfrm>
            <a:off x="1905000" y="5207000"/>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dirty="0">
                <a:solidFill>
                  <a:schemeClr val="accent2"/>
                </a:solidFill>
              </a:rPr>
              <a:t>Level 1</a:t>
            </a:r>
          </a:p>
        </p:txBody>
      </p:sp>
      <p:sp>
        <p:nvSpPr>
          <p:cNvPr id="22571" name="Text Box 43"/>
          <p:cNvSpPr txBox="1">
            <a:spLocks noChangeArrowheads="1"/>
          </p:cNvSpPr>
          <p:nvPr/>
        </p:nvSpPr>
        <p:spPr bwMode="auto">
          <a:xfrm>
            <a:off x="5334000" y="5207000"/>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solidFill>
                  <a:schemeClr val="accent2"/>
                </a:solidFill>
              </a:rPr>
              <a:t>Level 2</a:t>
            </a:r>
          </a:p>
        </p:txBody>
      </p:sp>
      <p:sp>
        <p:nvSpPr>
          <p:cNvPr id="22572" name="Text Box 44"/>
          <p:cNvSpPr txBox="1">
            <a:spLocks noChangeArrowheads="1"/>
          </p:cNvSpPr>
          <p:nvPr/>
        </p:nvSpPr>
        <p:spPr bwMode="auto">
          <a:xfrm>
            <a:off x="-108520" y="5200934"/>
            <a:ext cx="3048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dirty="0">
                <a:solidFill>
                  <a:schemeClr val="accent2"/>
                </a:solidFill>
              </a:rPr>
              <a:t>Context Level (Level 0)</a:t>
            </a:r>
          </a:p>
        </p:txBody>
      </p:sp>
      <p:sp>
        <p:nvSpPr>
          <p:cNvPr id="22573" name="Line 45"/>
          <p:cNvSpPr>
            <a:spLocks noChangeShapeType="1"/>
          </p:cNvSpPr>
          <p:nvPr/>
        </p:nvSpPr>
        <p:spPr bwMode="auto">
          <a:xfrm>
            <a:off x="2939480" y="635000"/>
            <a:ext cx="0" cy="4889500"/>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4" name="Line 46"/>
          <p:cNvSpPr>
            <a:spLocks noChangeShapeType="1"/>
          </p:cNvSpPr>
          <p:nvPr/>
        </p:nvSpPr>
        <p:spPr bwMode="auto">
          <a:xfrm>
            <a:off x="4800600" y="635000"/>
            <a:ext cx="0" cy="4889500"/>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99242843"/>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(Library System DFD)</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66</a:t>
            </a:fld>
            <a:endParaRPr lang="en-IN"/>
          </a:p>
        </p:txBody>
      </p:sp>
      <p:sp>
        <p:nvSpPr>
          <p:cNvPr id="7" name="TextBox 6"/>
          <p:cNvSpPr txBox="1"/>
          <p:nvPr/>
        </p:nvSpPr>
        <p:spPr>
          <a:xfrm>
            <a:off x="2987824" y="5233764"/>
            <a:ext cx="3168352" cy="369332"/>
          </a:xfrm>
          <a:prstGeom prst="rect">
            <a:avLst/>
          </a:prstGeom>
          <a:noFill/>
        </p:spPr>
        <p:txBody>
          <a:bodyPr wrap="square" rtlCol="0">
            <a:spAutoFit/>
          </a:bodyPr>
          <a:lstStyle/>
          <a:p>
            <a:pPr algn="ctr"/>
            <a:r>
              <a:rPr lang="en-IN" dirty="0"/>
              <a:t>Fig: Level - 0 Context Level DFD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17" y="1633364"/>
            <a:ext cx="7724775"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2212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28"/>
            <a:ext cx="7620000" cy="952500"/>
          </a:xfrm>
        </p:spPr>
        <p:txBody>
          <a:bodyPr/>
          <a:lstStyle/>
          <a:p>
            <a:r>
              <a:rPr lang="en-IN" dirty="0"/>
              <a:t>Continued…</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67</a:t>
            </a:fld>
            <a:endParaRPr lang="en-IN"/>
          </a:p>
        </p:txBody>
      </p:sp>
      <p:sp>
        <p:nvSpPr>
          <p:cNvPr id="6" name="TextBox 5"/>
          <p:cNvSpPr txBox="1"/>
          <p:nvPr/>
        </p:nvSpPr>
        <p:spPr>
          <a:xfrm>
            <a:off x="2987824" y="5296480"/>
            <a:ext cx="3168352" cy="369332"/>
          </a:xfrm>
          <a:prstGeom prst="rect">
            <a:avLst/>
          </a:prstGeom>
          <a:noFill/>
        </p:spPr>
        <p:txBody>
          <a:bodyPr wrap="square" rtlCol="0">
            <a:spAutoFit/>
          </a:bodyPr>
          <a:lstStyle/>
          <a:p>
            <a:pPr algn="ctr"/>
            <a:r>
              <a:rPr lang="en-IN" dirty="0"/>
              <a:t>Fig: Level - 1 DFD</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46" r="3661" b="1982"/>
          <a:stretch/>
        </p:blipFill>
        <p:spPr bwMode="auto">
          <a:xfrm>
            <a:off x="251520" y="913284"/>
            <a:ext cx="8024819" cy="4383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859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28"/>
            <a:ext cx="7620000" cy="952500"/>
          </a:xfrm>
        </p:spPr>
        <p:txBody>
          <a:bodyPr/>
          <a:lstStyle/>
          <a:p>
            <a:r>
              <a:rPr lang="en-IN" dirty="0"/>
              <a:t>Continued…</a:t>
            </a:r>
          </a:p>
        </p:txBody>
      </p:sp>
      <p:sp>
        <p:nvSpPr>
          <p:cNvPr id="4" name="Slide Number Placeholder 3"/>
          <p:cNvSpPr>
            <a:spLocks noGrp="1"/>
          </p:cNvSpPr>
          <p:nvPr>
            <p:ph type="sldNum" sz="quarter" idx="12"/>
          </p:nvPr>
        </p:nvSpPr>
        <p:spPr/>
        <p:txBody>
          <a:bodyPr/>
          <a:lstStyle/>
          <a:p>
            <a:fld id="{C78C6D3B-8B07-473D-A722-195EDF5A8D0B}" type="slidenum">
              <a:rPr lang="en-IN" smtClean="0"/>
              <a:pPr/>
              <a:t>68</a:t>
            </a:fld>
            <a:endParaRPr lang="en-IN"/>
          </a:p>
        </p:txBody>
      </p:sp>
      <p:sp>
        <p:nvSpPr>
          <p:cNvPr id="6" name="TextBox 5"/>
          <p:cNvSpPr txBox="1"/>
          <p:nvPr/>
        </p:nvSpPr>
        <p:spPr>
          <a:xfrm>
            <a:off x="2987824" y="5296480"/>
            <a:ext cx="3168352" cy="369332"/>
          </a:xfrm>
          <a:prstGeom prst="rect">
            <a:avLst/>
          </a:prstGeom>
          <a:noFill/>
        </p:spPr>
        <p:txBody>
          <a:bodyPr wrap="square" rtlCol="0">
            <a:spAutoFit/>
          </a:bodyPr>
          <a:lstStyle/>
          <a:p>
            <a:pPr algn="ctr"/>
            <a:r>
              <a:rPr lang="en-IN" dirty="0"/>
              <a:t>Fig: Level - 2 DFD</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97" t="1418" r="1320"/>
          <a:stretch/>
        </p:blipFill>
        <p:spPr bwMode="auto">
          <a:xfrm>
            <a:off x="251520" y="769268"/>
            <a:ext cx="8064896" cy="4527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0601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4828"/>
            <a:ext cx="7620000" cy="952500"/>
          </a:xfrm>
        </p:spPr>
        <p:txBody>
          <a:bodyPr/>
          <a:lstStyle/>
          <a:p>
            <a:r>
              <a:rPr lang="en-IN" dirty="0"/>
              <a:t>Control Flow Model (CFD)</a:t>
            </a:r>
          </a:p>
        </p:txBody>
      </p:sp>
      <p:sp>
        <p:nvSpPr>
          <p:cNvPr id="4" name="Content Placeholder 3"/>
          <p:cNvSpPr>
            <a:spLocks noGrp="1"/>
          </p:cNvSpPr>
          <p:nvPr>
            <p:ph idx="1"/>
          </p:nvPr>
        </p:nvSpPr>
        <p:spPr>
          <a:xfrm>
            <a:off x="179512" y="769268"/>
            <a:ext cx="8064896" cy="4824536"/>
          </a:xfrm>
        </p:spPr>
        <p:txBody>
          <a:bodyPr>
            <a:normAutofit lnSpcReduction="10000"/>
          </a:bodyPr>
          <a:lstStyle/>
          <a:p>
            <a:pPr algn="just"/>
            <a:r>
              <a:rPr lang="en-IN" dirty="0"/>
              <a:t>The CFD shows the same processes as in DFD but rather than showing data flow they show control flows.</a:t>
            </a:r>
          </a:p>
          <a:p>
            <a:pPr algn="just"/>
            <a:r>
              <a:rPr lang="en-IN" dirty="0"/>
              <a:t>CFD show how events flow among processes. It also shows how external events activate the processes.</a:t>
            </a:r>
          </a:p>
          <a:p>
            <a:pPr algn="just"/>
            <a:r>
              <a:rPr lang="en-IN" dirty="0"/>
              <a:t>The dashed arrow is used to represent the event.</a:t>
            </a:r>
          </a:p>
          <a:p>
            <a:pPr algn="just"/>
            <a:r>
              <a:rPr lang="en-IN" dirty="0"/>
              <a:t>A solid bar is used to represent the window. This window is used to control the processes used in the DFD based on the event that is passed through the window.</a:t>
            </a:r>
          </a:p>
          <a:p>
            <a:pPr algn="just"/>
            <a:r>
              <a:rPr lang="en-IN" dirty="0"/>
              <a:t>Instead of representing control process directly in the model the specifications are used to represent how processes are controlled.</a:t>
            </a:r>
          </a:p>
          <a:p>
            <a:pPr algn="just"/>
            <a:r>
              <a:rPr lang="en-IN" dirty="0"/>
              <a:t>When a data input is given to the process a data condition should occur to get the control output.</a:t>
            </a:r>
          </a:p>
          <a:p>
            <a:pPr algn="just"/>
            <a:r>
              <a:rPr lang="en-IN" dirty="0"/>
              <a:t>There are two commonly used representation of specification: Control Specification(CSPEC) &amp; Process Specification (PSPEC).</a:t>
            </a:r>
          </a:p>
        </p:txBody>
      </p:sp>
      <p:sp>
        <p:nvSpPr>
          <p:cNvPr id="2" name="Slide Number Placeholder 1"/>
          <p:cNvSpPr>
            <a:spLocks noGrp="1"/>
          </p:cNvSpPr>
          <p:nvPr>
            <p:ph type="sldNum" sz="quarter" idx="12"/>
          </p:nvPr>
        </p:nvSpPr>
        <p:spPr/>
        <p:txBody>
          <a:bodyPr/>
          <a:lstStyle/>
          <a:p>
            <a:fld id="{C78C6D3B-8B07-473D-A722-195EDF5A8D0B}" type="slidenum">
              <a:rPr lang="en-IN" smtClean="0"/>
              <a:pPr/>
              <a:t>69</a:t>
            </a:fld>
            <a:endParaRPr lang="en-IN"/>
          </a:p>
        </p:txBody>
      </p:sp>
    </p:spTree>
    <p:extLst>
      <p:ext uri="{BB962C8B-B14F-4D97-AF65-F5344CB8AC3E}">
        <p14:creationId xmlns:p14="http://schemas.microsoft.com/office/powerpoint/2010/main" val="347977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7280"/>
          </a:xfrm>
        </p:spPr>
        <p:txBody>
          <a:bodyPr/>
          <a:lstStyle/>
          <a:p>
            <a:r>
              <a:rPr lang="en-IN" sz="3000" dirty="0"/>
              <a:t>Generalization</a:t>
            </a:r>
          </a:p>
        </p:txBody>
      </p:sp>
      <p:sp>
        <p:nvSpPr>
          <p:cNvPr id="3" name="Content Placeholder 2"/>
          <p:cNvSpPr>
            <a:spLocks noGrp="1"/>
          </p:cNvSpPr>
          <p:nvPr>
            <p:ph idx="1"/>
          </p:nvPr>
        </p:nvSpPr>
        <p:spPr>
          <a:xfrm>
            <a:off x="457200" y="1117307"/>
            <a:ext cx="8229600" cy="3987829"/>
          </a:xfrm>
        </p:spPr>
        <p:txBody>
          <a:bodyPr/>
          <a:lstStyle/>
          <a:p>
            <a:pPr algn="just"/>
            <a:r>
              <a:rPr lang="en-IN" dirty="0"/>
              <a:t>Relationship between superclass and subclasses.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17373"/>
            <a:ext cx="660235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78C6D3B-8B07-473D-A722-195EDF5A8D0B}" type="slidenum">
              <a:rPr lang="en-IN" smtClean="0"/>
              <a:pPr/>
              <a:t>7</a:t>
            </a:fld>
            <a:endParaRPr lang="en-IN"/>
          </a:p>
        </p:txBody>
      </p:sp>
    </p:spTree>
    <p:extLst>
      <p:ext uri="{BB962C8B-B14F-4D97-AF65-F5344CB8AC3E}">
        <p14:creationId xmlns:p14="http://schemas.microsoft.com/office/powerpoint/2010/main" val="25727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20"/>
            <a:ext cx="8208912" cy="952500"/>
          </a:xfrm>
        </p:spPr>
        <p:txBody>
          <a:bodyPr/>
          <a:lstStyle/>
          <a:p>
            <a:r>
              <a:rPr lang="en-IN" dirty="0"/>
              <a:t>Designing Control Flow Diagrams</a:t>
            </a:r>
          </a:p>
        </p:txBody>
      </p:sp>
      <p:sp>
        <p:nvSpPr>
          <p:cNvPr id="3" name="Content Placeholder 2"/>
          <p:cNvSpPr>
            <a:spLocks noGrp="1"/>
          </p:cNvSpPr>
          <p:nvPr>
            <p:ph idx="1"/>
          </p:nvPr>
        </p:nvSpPr>
        <p:spPr>
          <a:xfrm>
            <a:off x="251520" y="913284"/>
            <a:ext cx="7992888" cy="4896544"/>
          </a:xfrm>
        </p:spPr>
        <p:txBody>
          <a:bodyPr>
            <a:normAutofit fontScale="92500" lnSpcReduction="10000"/>
          </a:bodyPr>
          <a:lstStyle/>
          <a:p>
            <a:pPr algn="just"/>
            <a:r>
              <a:rPr lang="en-IN" dirty="0"/>
              <a:t>There are certain applications which are event driven rather than being data driven. They produce control information rather than producing data. Such applications can be </a:t>
            </a:r>
            <a:r>
              <a:rPr lang="en-IN" dirty="0" err="1"/>
              <a:t>modeled</a:t>
            </a:r>
            <a:r>
              <a:rPr lang="en-IN" dirty="0"/>
              <a:t> with the control information along with data flow </a:t>
            </a:r>
            <a:r>
              <a:rPr lang="en-IN" dirty="0" err="1"/>
              <a:t>modeling</a:t>
            </a:r>
            <a:r>
              <a:rPr lang="en-IN" dirty="0"/>
              <a:t>.</a:t>
            </a:r>
          </a:p>
          <a:p>
            <a:pPr algn="just"/>
            <a:r>
              <a:rPr lang="en-IN" dirty="0"/>
              <a:t>A graphical model used to represent the control information along with the data flow model is called control flow model.</a:t>
            </a:r>
          </a:p>
          <a:p>
            <a:pPr algn="just"/>
            <a:r>
              <a:rPr lang="en-IN" dirty="0"/>
              <a:t>Following guidelines are used  to draw CFD:</a:t>
            </a:r>
          </a:p>
          <a:p>
            <a:pPr lvl="1" algn="just"/>
            <a:r>
              <a:rPr lang="en-IN" dirty="0"/>
              <a:t>List all sensors that can be read.</a:t>
            </a:r>
          </a:p>
          <a:p>
            <a:pPr lvl="1" algn="just"/>
            <a:r>
              <a:rPr lang="en-IN" dirty="0"/>
              <a:t>List all the interrupt conditions.</a:t>
            </a:r>
          </a:p>
          <a:p>
            <a:pPr lvl="1" algn="just"/>
            <a:r>
              <a:rPr lang="en-IN" dirty="0"/>
              <a:t>List all the data conditions.</a:t>
            </a:r>
          </a:p>
          <a:p>
            <a:pPr lvl="1" algn="just"/>
            <a:r>
              <a:rPr lang="en-IN" dirty="0"/>
              <a:t>List all the switches actuated by the operator.</a:t>
            </a:r>
          </a:p>
          <a:p>
            <a:pPr lvl="1" algn="just"/>
            <a:r>
              <a:rPr lang="en-IN" dirty="0"/>
              <a:t>Use noun/verb parsing techniques to identify control information.</a:t>
            </a:r>
          </a:p>
          <a:p>
            <a:pPr lvl="1" algn="just"/>
            <a:r>
              <a:rPr lang="en-IN" dirty="0"/>
              <a:t>Describe behaviour of system by identifying the states. Define the transition between the states.</a:t>
            </a:r>
          </a:p>
          <a:p>
            <a:pPr lvl="1" algn="just"/>
            <a:r>
              <a:rPr lang="en-IN" dirty="0"/>
              <a:t>Avoid common errors while specifying the control.</a:t>
            </a:r>
          </a:p>
        </p:txBody>
      </p:sp>
      <p:sp>
        <p:nvSpPr>
          <p:cNvPr id="4" name="Slide Number Placeholder 3"/>
          <p:cNvSpPr>
            <a:spLocks noGrp="1"/>
          </p:cNvSpPr>
          <p:nvPr>
            <p:ph type="sldNum" sz="quarter" idx="12"/>
          </p:nvPr>
        </p:nvSpPr>
        <p:spPr/>
        <p:txBody>
          <a:bodyPr/>
          <a:lstStyle/>
          <a:p>
            <a:fld id="{C78C6D3B-8B07-473D-A722-195EDF5A8D0B}" type="slidenum">
              <a:rPr lang="en-IN" smtClean="0"/>
              <a:pPr/>
              <a:t>70</a:t>
            </a:fld>
            <a:endParaRPr lang="en-IN"/>
          </a:p>
        </p:txBody>
      </p:sp>
    </p:spTree>
    <p:extLst>
      <p:ext uri="{BB962C8B-B14F-4D97-AF65-F5344CB8AC3E}">
        <p14:creationId xmlns:p14="http://schemas.microsoft.com/office/powerpoint/2010/main" val="15557684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20"/>
            <a:ext cx="7620000" cy="952500"/>
          </a:xfrm>
        </p:spPr>
        <p:txBody>
          <a:bodyPr/>
          <a:lstStyle/>
          <a:p>
            <a:r>
              <a:rPr lang="en-IN" dirty="0"/>
              <a:t>State(Behavioural) Model</a:t>
            </a:r>
          </a:p>
        </p:txBody>
      </p:sp>
      <p:sp>
        <p:nvSpPr>
          <p:cNvPr id="3" name="Content Placeholder 2"/>
          <p:cNvSpPr>
            <a:spLocks noGrp="1"/>
          </p:cNvSpPr>
          <p:nvPr>
            <p:ph idx="1"/>
          </p:nvPr>
        </p:nvSpPr>
        <p:spPr>
          <a:xfrm>
            <a:off x="179512" y="913284"/>
            <a:ext cx="8208912" cy="4801716"/>
          </a:xfrm>
        </p:spPr>
        <p:txBody>
          <a:bodyPr>
            <a:normAutofit lnSpcReduction="10000"/>
          </a:bodyPr>
          <a:lstStyle/>
          <a:p>
            <a:pPr fontAlgn="base"/>
            <a:r>
              <a:rPr lang="en-US" dirty="0"/>
              <a:t>There are two types of diagrams in UML :</a:t>
            </a:r>
          </a:p>
          <a:p>
            <a:pPr marL="868680" lvl="1" indent="-457200" fontAlgn="base">
              <a:buFont typeface="+mj-lt"/>
              <a:buAutoNum type="arabicPeriod"/>
            </a:pPr>
            <a:r>
              <a:rPr lang="en-US" b="1" dirty="0"/>
              <a:t>Structure Diagrams –</a:t>
            </a:r>
            <a:r>
              <a:rPr lang="en-US" dirty="0"/>
              <a:t> Used to model the static structure of a system, for example- class diagram, object diagram etc.</a:t>
            </a:r>
          </a:p>
          <a:p>
            <a:pPr marL="868680" lvl="1" indent="-457200" fontAlgn="base">
              <a:buFont typeface="+mj-lt"/>
              <a:buAutoNum type="arabicPeriod"/>
            </a:pPr>
            <a:r>
              <a:rPr lang="en-US" b="1" dirty="0"/>
              <a:t>Behavior diagram –</a:t>
            </a:r>
            <a:r>
              <a:rPr lang="en-US" dirty="0"/>
              <a:t> Used to model the dynamic change in the system over time. They are used to model and construct the functionality of a system. for example- Interaction diagrams and State diagrams.</a:t>
            </a:r>
          </a:p>
          <a:p>
            <a:pPr algn="just"/>
            <a:r>
              <a:rPr lang="en-US" dirty="0"/>
              <a:t>A </a:t>
            </a:r>
            <a:r>
              <a:rPr lang="en-US" b="1" dirty="0"/>
              <a:t>state diagram</a:t>
            </a:r>
            <a:r>
              <a:rPr lang="en-US" dirty="0"/>
              <a:t> is used to represent the condition of the system or part of the system at finite instances of time. It’s a </a:t>
            </a:r>
            <a:r>
              <a:rPr lang="en-US" b="1" dirty="0"/>
              <a:t>behavioral</a:t>
            </a:r>
            <a:r>
              <a:rPr lang="en-US" dirty="0"/>
              <a:t> diagram and it represents the behavior using finite state transitions. State diagrams are also referred to as </a:t>
            </a:r>
            <a:r>
              <a:rPr lang="en-US" b="1" dirty="0"/>
              <a:t>State machines, state transition diagram</a:t>
            </a:r>
            <a:r>
              <a:rPr lang="en-US" dirty="0"/>
              <a:t> and </a:t>
            </a:r>
            <a:r>
              <a:rPr lang="en-US" b="1" dirty="0"/>
              <a:t>State-chart Diagrams</a:t>
            </a:r>
            <a:r>
              <a:rPr lang="en-US" dirty="0"/>
              <a:t>. </a:t>
            </a:r>
          </a:p>
          <a:p>
            <a:pPr algn="just"/>
            <a:r>
              <a:rPr lang="en-US" dirty="0"/>
              <a:t>State diagram is used to model the dynamic behavior of a class in response to time and changing external stimuli. </a:t>
            </a:r>
          </a:p>
        </p:txBody>
      </p:sp>
      <p:sp>
        <p:nvSpPr>
          <p:cNvPr id="4" name="Slide Number Placeholder 3"/>
          <p:cNvSpPr>
            <a:spLocks noGrp="1"/>
          </p:cNvSpPr>
          <p:nvPr>
            <p:ph type="sldNum" sz="quarter" idx="12"/>
          </p:nvPr>
        </p:nvSpPr>
        <p:spPr/>
        <p:txBody>
          <a:bodyPr/>
          <a:lstStyle/>
          <a:p>
            <a:fld id="{C78C6D3B-8B07-473D-A722-195EDF5A8D0B}" type="slidenum">
              <a:rPr lang="en-IN" smtClean="0"/>
              <a:pPr/>
              <a:t>71</a:t>
            </a:fld>
            <a:endParaRPr lang="en-IN"/>
          </a:p>
        </p:txBody>
      </p:sp>
    </p:spTree>
    <p:extLst>
      <p:ext uri="{BB962C8B-B14F-4D97-AF65-F5344CB8AC3E}">
        <p14:creationId xmlns:p14="http://schemas.microsoft.com/office/powerpoint/2010/main" val="10332106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effectLst/>
              </a:rPr>
              <a:t>Basic components of a state chart diagram</a:t>
            </a:r>
            <a:endParaRPr lang="en-US" dirty="0"/>
          </a:p>
        </p:txBody>
      </p:sp>
      <p:sp>
        <p:nvSpPr>
          <p:cNvPr id="3" name="Content Placeholder 2"/>
          <p:cNvSpPr>
            <a:spLocks noGrp="1"/>
          </p:cNvSpPr>
          <p:nvPr>
            <p:ph idx="1"/>
          </p:nvPr>
        </p:nvSpPr>
        <p:spPr/>
        <p:txBody>
          <a:bodyPr/>
          <a:lstStyle/>
          <a:p>
            <a:r>
              <a:rPr lang="en-US" b="1" dirty="0"/>
              <a:t>Initial state –</a:t>
            </a:r>
            <a:r>
              <a:rPr lang="en-US" dirty="0"/>
              <a:t> We use a black filled circle represent the initial state of a System or a class.</a:t>
            </a:r>
            <a:br>
              <a:rPr lang="en-US" dirty="0"/>
            </a:br>
            <a:endParaRPr lang="en-US" dirty="0"/>
          </a:p>
          <a:p>
            <a:endParaRPr lang="en-US" dirty="0"/>
          </a:p>
          <a:p>
            <a:r>
              <a:rPr lang="en-US" b="1" dirty="0"/>
              <a:t>Transition –</a:t>
            </a:r>
            <a:r>
              <a:rPr lang="en-US" dirty="0"/>
              <a:t> We use a solid arrow to represent the transition or change of control from one state to another. The arrow is labelled with the event which causes the change in state.</a:t>
            </a:r>
            <a:br>
              <a:rPr lang="en-US" dirty="0"/>
            </a:br>
            <a:endParaRPr lang="en-US" dirty="0"/>
          </a:p>
        </p:txBody>
      </p:sp>
      <p:pic>
        <p:nvPicPr>
          <p:cNvPr id="1026" name="Picture 2"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1" y="2077414"/>
            <a:ext cx="390525" cy="3254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ML-Stat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88" y="4237654"/>
            <a:ext cx="3629025" cy="48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03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idx="1"/>
          </p:nvPr>
        </p:nvSpPr>
        <p:spPr/>
        <p:txBody>
          <a:bodyPr>
            <a:normAutofit/>
          </a:bodyPr>
          <a:lstStyle/>
          <a:p>
            <a:r>
              <a:rPr lang="en-US" b="1" dirty="0"/>
              <a:t>State –</a:t>
            </a:r>
            <a:r>
              <a:rPr lang="en-US" dirty="0"/>
              <a:t> We use a rounded rectangle to represent a state. A state represents the conditions or circumstances of an object of a class at an instant of time.</a:t>
            </a:r>
          </a:p>
          <a:p>
            <a:endParaRPr lang="en-US" dirty="0"/>
          </a:p>
          <a:p>
            <a:r>
              <a:rPr lang="en-US" b="1" dirty="0"/>
              <a:t>Fork –</a:t>
            </a:r>
            <a:r>
              <a:rPr lang="en-US" dirty="0"/>
              <a:t> We use a rounded solid rectangular bar to represent a Fork notation with incoming arrow from the parent state and outgoing arrows towards the newly created states. We use the fork notation to represent a state splitting into two or more concurrent states.</a:t>
            </a:r>
            <a:br>
              <a:rPr lang="en-US" dirty="0"/>
            </a:br>
            <a:br>
              <a:rPr lang="en-US" dirty="0"/>
            </a:br>
            <a:endParaRPr lang="en-US" dirty="0"/>
          </a:p>
        </p:txBody>
      </p:sp>
      <p:pic>
        <p:nvPicPr>
          <p:cNvPr id="2052" name="Picture 4"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635" y="2257434"/>
            <a:ext cx="1152525" cy="4841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UML-Stat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5" y="4357667"/>
            <a:ext cx="3438525" cy="112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03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Join –</a:t>
            </a:r>
            <a:r>
              <a:rPr lang="en-US" dirty="0"/>
              <a:t> We use a rounded solid rectangular bar to represent a Join notation with incoming arrows from the joining states and outgoing arrow towards the common goal state. We use the join notation when two or more states concurrently converge into one on the occurrence of an event or events.</a:t>
            </a:r>
          </a:p>
          <a:p>
            <a:r>
              <a:rPr lang="en-US" b="1" dirty="0"/>
              <a:t>Self transition –</a:t>
            </a:r>
            <a:r>
              <a:rPr lang="en-US" dirty="0"/>
              <a:t> We use a solid arrow pointing back to the state itself to represent a self transition. There might be scenarios when the state of the object does not change upon the occurrence of an event. We use self transitions to represent such cases.</a:t>
            </a:r>
            <a:br>
              <a:rPr lang="en-US" dirty="0"/>
            </a:br>
            <a:br>
              <a:rPr lang="en-US" dirty="0"/>
            </a:br>
            <a:endParaRPr lang="en-US" dirty="0"/>
          </a:p>
        </p:txBody>
      </p:sp>
      <p:pic>
        <p:nvPicPr>
          <p:cNvPr id="3074" name="Picture 2"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6" y="172765"/>
            <a:ext cx="3438525" cy="11607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UML-Stat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247885"/>
            <a:ext cx="1657350"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6894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Composite state –</a:t>
            </a:r>
            <a:r>
              <a:rPr lang="en-US" dirty="0"/>
              <a:t> We use a rounded rectangle to represent a composite state also. We represent a state with internal activities using a composite state.</a:t>
            </a:r>
          </a:p>
          <a:p>
            <a:endParaRPr lang="en-US" dirty="0"/>
          </a:p>
          <a:p>
            <a:endParaRPr lang="en-US" dirty="0"/>
          </a:p>
          <a:p>
            <a:endParaRPr lang="en-US" dirty="0"/>
          </a:p>
          <a:p>
            <a:r>
              <a:rPr lang="en-US" b="1" dirty="0"/>
              <a:t>Final state –</a:t>
            </a:r>
            <a:r>
              <a:rPr lang="en-US" dirty="0"/>
              <a:t> We use a filled circle within a circle notation to represent the final state in a state machine diagram.</a:t>
            </a:r>
            <a:br>
              <a:rPr lang="en-US" dirty="0"/>
            </a:br>
            <a:br>
              <a:rPr lang="en-US" dirty="0"/>
            </a:br>
            <a:endParaRPr lang="en-US" dirty="0"/>
          </a:p>
        </p:txBody>
      </p:sp>
      <p:pic>
        <p:nvPicPr>
          <p:cNvPr id="4098" name="Picture 2"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9" y="2545134"/>
            <a:ext cx="1495425" cy="9604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ML-Stat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168" y="4620948"/>
            <a:ext cx="581025" cy="48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714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4" name="Slide Number Placeholder 3"/>
          <p:cNvSpPr>
            <a:spLocks noGrp="1"/>
          </p:cNvSpPr>
          <p:nvPr>
            <p:ph type="sldNum" sz="quarter" idx="12"/>
          </p:nvPr>
        </p:nvSpPr>
        <p:spPr/>
        <p:txBody>
          <a:bodyPr/>
          <a:lstStyle/>
          <a:p>
            <a:fld id="{C78C6D3B-8B07-473D-A722-195EDF5A8D0B}" type="slidenum">
              <a:rPr lang="en-IN" smtClean="0"/>
              <a:pPr/>
              <a:t>76</a:t>
            </a:fld>
            <a:endParaRPr lang="en-IN"/>
          </a:p>
        </p:txBody>
      </p:sp>
      <p:pic>
        <p:nvPicPr>
          <p:cNvPr id="5" name="Picture 2" descr="UML-State-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913284"/>
            <a:ext cx="792088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07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 Statechart for a ses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7193"/>
            <a:ext cx="6624736" cy="55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645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 Statechart for a transa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0"/>
            <a:ext cx="6192688" cy="553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819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8C6D3B-8B07-473D-A722-195EDF5A8D0B}" type="slidenum">
              <a:rPr lang="en-IN" smtClean="0"/>
              <a:pPr/>
              <a:t>79</a:t>
            </a:fld>
            <a:endParaRPr lang="en-IN"/>
          </a:p>
        </p:txBody>
      </p:sp>
      <p:sp>
        <p:nvSpPr>
          <p:cNvPr id="5" name="Rectangle 4"/>
          <p:cNvSpPr/>
          <p:nvPr/>
        </p:nvSpPr>
        <p:spPr>
          <a:xfrm>
            <a:off x="2496369" y="2303502"/>
            <a:ext cx="4151266" cy="1107996"/>
          </a:xfrm>
          <a:prstGeom prst="rect">
            <a:avLst/>
          </a:prstGeom>
          <a:noFill/>
        </p:spPr>
        <p:txBody>
          <a:bodyPr wrap="none" lIns="91440" tIns="45720" rIns="91440" bIns="45720">
            <a:spAutoFit/>
          </a:bodyPr>
          <a:lstStyle/>
          <a:p>
            <a:pPr algn="ctr"/>
            <a:r>
              <a:rPr lang="en-US" sz="6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p>
        </p:txBody>
      </p:sp>
    </p:spTree>
    <p:extLst>
      <p:ext uri="{BB962C8B-B14F-4D97-AF65-F5344CB8AC3E}">
        <p14:creationId xmlns:p14="http://schemas.microsoft.com/office/powerpoint/2010/main" val="60919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7287"/>
          </a:xfrm>
        </p:spPr>
        <p:txBody>
          <a:bodyPr/>
          <a:lstStyle/>
          <a:p>
            <a:r>
              <a:rPr lang="en-IN" sz="3000" dirty="0"/>
              <a:t>Visibility </a:t>
            </a:r>
          </a:p>
        </p:txBody>
      </p:sp>
      <p:sp>
        <p:nvSpPr>
          <p:cNvPr id="3" name="Content Placeholder 2"/>
          <p:cNvSpPr>
            <a:spLocks noGrp="1"/>
          </p:cNvSpPr>
          <p:nvPr>
            <p:ph idx="1"/>
          </p:nvPr>
        </p:nvSpPr>
        <p:spPr/>
        <p:txBody>
          <a:bodyPr/>
          <a:lstStyle/>
          <a:p>
            <a:pPr algn="just"/>
            <a:r>
              <a:rPr lang="en-IN" dirty="0"/>
              <a:t>Visibility refers to the ability of a method to reference a feature from another class.</a:t>
            </a:r>
          </a:p>
          <a:p>
            <a:pPr algn="just"/>
            <a:r>
              <a:rPr lang="en-IN" dirty="0"/>
              <a:t>It has possible values of public (+), private (-), protected (#). </a:t>
            </a:r>
          </a:p>
        </p:txBody>
      </p:sp>
      <p:sp>
        <p:nvSpPr>
          <p:cNvPr id="6" name="Slide Number Placeholder 5"/>
          <p:cNvSpPr>
            <a:spLocks noGrp="1"/>
          </p:cNvSpPr>
          <p:nvPr>
            <p:ph type="sldNum" sz="quarter" idx="12"/>
          </p:nvPr>
        </p:nvSpPr>
        <p:spPr/>
        <p:txBody>
          <a:bodyPr/>
          <a:lstStyle/>
          <a:p>
            <a:fld id="{C78C6D3B-8B07-473D-A722-195EDF5A8D0B}" type="slidenum">
              <a:rPr lang="en-IN" smtClean="0"/>
              <a:pPr/>
              <a:t>8</a:t>
            </a:fld>
            <a:endParaRPr lang="en-IN"/>
          </a:p>
        </p:txBody>
      </p:sp>
    </p:spTree>
    <p:extLst>
      <p:ext uri="{BB962C8B-B14F-4D97-AF65-F5344CB8AC3E}">
        <p14:creationId xmlns:p14="http://schemas.microsoft.com/office/powerpoint/2010/main" val="77681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7300"/>
          </a:xfrm>
        </p:spPr>
        <p:txBody>
          <a:bodyPr/>
          <a:lstStyle/>
          <a:p>
            <a:r>
              <a:rPr lang="en-IN" sz="3000" dirty="0"/>
              <a:t>N-</a:t>
            </a:r>
            <a:r>
              <a:rPr lang="en-IN" sz="3000" dirty="0" err="1"/>
              <a:t>ary</a:t>
            </a:r>
            <a:r>
              <a:rPr lang="en-IN" sz="3000" dirty="0"/>
              <a:t> associations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37353"/>
            <a:ext cx="6116808" cy="13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78C6D3B-8B07-473D-A722-195EDF5A8D0B}" type="slidenum">
              <a:rPr lang="en-IN" smtClean="0"/>
              <a:pPr/>
              <a:t>9</a:t>
            </a:fld>
            <a:endParaRPr lang="en-IN"/>
          </a:p>
        </p:txBody>
      </p:sp>
    </p:spTree>
    <p:extLst>
      <p:ext uri="{BB962C8B-B14F-4D97-AF65-F5344CB8AC3E}">
        <p14:creationId xmlns:p14="http://schemas.microsoft.com/office/powerpoint/2010/main" val="4287379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970</TotalTime>
  <Words>2549</Words>
  <Application>Microsoft Office PowerPoint</Application>
  <PresentationFormat>On-screen Show (16:10)</PresentationFormat>
  <Paragraphs>402</Paragraphs>
  <Slides>79</Slides>
  <Notes>2</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Adjacency</vt:lpstr>
      <vt:lpstr>Unit-3 Data Oriented Analysis &amp; Design</vt:lpstr>
      <vt:lpstr>Modelling </vt:lpstr>
      <vt:lpstr>Class Model</vt:lpstr>
      <vt:lpstr>Attributes and Operations</vt:lpstr>
      <vt:lpstr>Links and Associations</vt:lpstr>
      <vt:lpstr>Multiplicity</vt:lpstr>
      <vt:lpstr>Generalization</vt:lpstr>
      <vt:lpstr>Visibility </vt:lpstr>
      <vt:lpstr>N-ary associations</vt:lpstr>
      <vt:lpstr>Aggregation</vt:lpstr>
      <vt:lpstr>Composition</vt:lpstr>
      <vt:lpstr>Example Airline System</vt:lpstr>
      <vt:lpstr>PowerPoint Presentation</vt:lpstr>
      <vt:lpstr>Guidelines for class diagrams</vt:lpstr>
      <vt:lpstr>Interaction Modelling</vt:lpstr>
      <vt:lpstr>Use Case Model</vt:lpstr>
      <vt:lpstr>Conti…</vt:lpstr>
      <vt:lpstr>Use case diagram symbols and notation</vt:lpstr>
      <vt:lpstr>PowerPoint Presentation</vt:lpstr>
      <vt:lpstr>Use Case Relationships</vt:lpstr>
      <vt:lpstr>PowerPoint Presentation</vt:lpstr>
      <vt:lpstr>PowerPoint Presentation</vt:lpstr>
      <vt:lpstr>PowerPoint Presentation</vt:lpstr>
      <vt:lpstr>PowerPoint Presentation</vt:lpstr>
      <vt:lpstr>PowerPoint Presentation</vt:lpstr>
      <vt:lpstr>Guidelines for use case diagrams</vt:lpstr>
      <vt:lpstr>Sequence Model</vt:lpstr>
      <vt:lpstr>PowerPoint Presentation</vt:lpstr>
      <vt:lpstr>PowerPoint Presentation</vt:lpstr>
      <vt:lpstr>PowerPoint Presentation</vt:lpstr>
      <vt:lpstr>PowerPoint Presentation</vt:lpstr>
      <vt:lpstr>Guidelines for sequence diagrams</vt:lpstr>
      <vt:lpstr>Activity Model</vt:lpstr>
      <vt:lpstr>PowerPoint Presentation</vt:lpstr>
      <vt:lpstr>PowerPoint Presentation</vt:lpstr>
      <vt:lpstr>PowerPoint Presentation</vt:lpstr>
      <vt:lpstr>PowerPoint Presentation</vt:lpstr>
      <vt:lpstr>Data objects</vt:lpstr>
      <vt:lpstr>Attributes</vt:lpstr>
      <vt:lpstr>Relationship</vt:lpstr>
      <vt:lpstr>E-R Model</vt:lpstr>
      <vt:lpstr>ER Model Concepts</vt:lpstr>
      <vt:lpstr>Entity</vt:lpstr>
      <vt:lpstr>Entity Sets </vt:lpstr>
      <vt:lpstr>Attribute</vt:lpstr>
      <vt:lpstr>Notations</vt:lpstr>
      <vt:lpstr>Types of Attributes</vt:lpstr>
      <vt:lpstr>Simple or Atomic Attribute</vt:lpstr>
      <vt:lpstr>Composite Attribute</vt:lpstr>
      <vt:lpstr>Example </vt:lpstr>
      <vt:lpstr>Single Valued Attribute</vt:lpstr>
      <vt:lpstr>Multi-valued Attribute</vt:lpstr>
      <vt:lpstr>Derived Attribute and Stored Attribute</vt:lpstr>
      <vt:lpstr>E-R Diagram with Composite, Multi-valued, And Derived Attributes</vt:lpstr>
      <vt:lpstr>Mapping Cardinalities</vt:lpstr>
      <vt:lpstr>Participation Constraints</vt:lpstr>
      <vt:lpstr>E-R Diagrams</vt:lpstr>
      <vt:lpstr>Example 1</vt:lpstr>
      <vt:lpstr>Example 2</vt:lpstr>
      <vt:lpstr>Guidelines to design E-R Diagram</vt:lpstr>
      <vt:lpstr>Data Flow Model</vt:lpstr>
      <vt:lpstr>PowerPoint Presentation</vt:lpstr>
      <vt:lpstr>Guidelines to design DFD</vt:lpstr>
      <vt:lpstr>Rules for designing DFD</vt:lpstr>
      <vt:lpstr>PowerPoint Presentation</vt:lpstr>
      <vt:lpstr>Example (Library System DFD)</vt:lpstr>
      <vt:lpstr>Continued…</vt:lpstr>
      <vt:lpstr>Continued…</vt:lpstr>
      <vt:lpstr>Control Flow Model (CFD)</vt:lpstr>
      <vt:lpstr>Designing Control Flow Diagrams</vt:lpstr>
      <vt:lpstr>State(Behavioural) Model</vt:lpstr>
      <vt:lpstr>Basic components of a state chart diagram</vt:lpstr>
      <vt:lpstr>Conti…</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Data Oriented Analysis &amp; Design</dc:title>
  <dc:creator>Windows User</dc:creator>
  <cp:lastModifiedBy>Unknown User</cp:lastModifiedBy>
  <cp:revision>68</cp:revision>
  <dcterms:created xsi:type="dcterms:W3CDTF">2020-01-09T04:33:23Z</dcterms:created>
  <dcterms:modified xsi:type="dcterms:W3CDTF">2022-02-10T04:32:28Z</dcterms:modified>
</cp:coreProperties>
</file>