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2" r:id="rId3"/>
    <p:sldId id="288" r:id="rId4"/>
    <p:sldId id="263" r:id="rId5"/>
    <p:sldId id="264" r:id="rId6"/>
    <p:sldId id="265" r:id="rId7"/>
    <p:sldId id="266" r:id="rId8"/>
    <p:sldId id="267" r:id="rId9"/>
    <p:sldId id="268" r:id="rId10"/>
    <p:sldId id="269" r:id="rId11"/>
    <p:sldId id="270" r:id="rId12"/>
    <p:sldId id="271" r:id="rId13"/>
    <p:sldId id="289" r:id="rId14"/>
    <p:sldId id="272" r:id="rId15"/>
    <p:sldId id="273" r:id="rId16"/>
    <p:sldId id="275" r:id="rId17"/>
    <p:sldId id="276" r:id="rId18"/>
    <p:sldId id="277" r:id="rId19"/>
    <p:sldId id="278" r:id="rId20"/>
    <p:sldId id="291" r:id="rId21"/>
    <p:sldId id="292"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290" r:id="rId37"/>
    <p:sldId id="279" r:id="rId38"/>
  </p:sldIdLst>
  <p:sldSz cx="9144000" cy="5715000" type="screen16x10"/>
  <p:notesSz cx="6858000" cy="9144000"/>
  <p:defaultTextStyle>
    <a:defPPr>
      <a:defRPr lang="en-US"/>
    </a:defPPr>
    <a:lvl1pPr marL="0" algn="l" defTabSz="914260" rtl="0" eaLnBrk="1" latinLnBrk="0" hangingPunct="1">
      <a:defRPr sz="1800" kern="1200">
        <a:solidFill>
          <a:schemeClr val="tx1"/>
        </a:solidFill>
        <a:latin typeface="+mn-lt"/>
        <a:ea typeface="+mn-ea"/>
        <a:cs typeface="+mn-cs"/>
      </a:defRPr>
    </a:lvl1pPr>
    <a:lvl2pPr marL="457130" algn="l" defTabSz="914260" rtl="0" eaLnBrk="1" latinLnBrk="0" hangingPunct="1">
      <a:defRPr sz="1800" kern="1200">
        <a:solidFill>
          <a:schemeClr val="tx1"/>
        </a:solidFill>
        <a:latin typeface="+mn-lt"/>
        <a:ea typeface="+mn-ea"/>
        <a:cs typeface="+mn-cs"/>
      </a:defRPr>
    </a:lvl2pPr>
    <a:lvl3pPr marL="914260" algn="l" defTabSz="914260" rtl="0" eaLnBrk="1" latinLnBrk="0" hangingPunct="1">
      <a:defRPr sz="1800" kern="1200">
        <a:solidFill>
          <a:schemeClr val="tx1"/>
        </a:solidFill>
        <a:latin typeface="+mn-lt"/>
        <a:ea typeface="+mn-ea"/>
        <a:cs typeface="+mn-cs"/>
      </a:defRPr>
    </a:lvl3pPr>
    <a:lvl4pPr marL="1371391" algn="l" defTabSz="914260" rtl="0" eaLnBrk="1" latinLnBrk="0" hangingPunct="1">
      <a:defRPr sz="1800" kern="1200">
        <a:solidFill>
          <a:schemeClr val="tx1"/>
        </a:solidFill>
        <a:latin typeface="+mn-lt"/>
        <a:ea typeface="+mn-ea"/>
        <a:cs typeface="+mn-cs"/>
      </a:defRPr>
    </a:lvl4pPr>
    <a:lvl5pPr marL="1828520" algn="l" defTabSz="914260" rtl="0" eaLnBrk="1" latinLnBrk="0" hangingPunct="1">
      <a:defRPr sz="1800" kern="1200">
        <a:solidFill>
          <a:schemeClr val="tx1"/>
        </a:solidFill>
        <a:latin typeface="+mn-lt"/>
        <a:ea typeface="+mn-ea"/>
        <a:cs typeface="+mn-cs"/>
      </a:defRPr>
    </a:lvl5pPr>
    <a:lvl6pPr marL="2285651" algn="l" defTabSz="914260" rtl="0" eaLnBrk="1" latinLnBrk="0" hangingPunct="1">
      <a:defRPr sz="1800" kern="1200">
        <a:solidFill>
          <a:schemeClr val="tx1"/>
        </a:solidFill>
        <a:latin typeface="+mn-lt"/>
        <a:ea typeface="+mn-ea"/>
        <a:cs typeface="+mn-cs"/>
      </a:defRPr>
    </a:lvl6pPr>
    <a:lvl7pPr marL="2742780" algn="l" defTabSz="914260" rtl="0" eaLnBrk="1" latinLnBrk="0" hangingPunct="1">
      <a:defRPr sz="1800" kern="1200">
        <a:solidFill>
          <a:schemeClr val="tx1"/>
        </a:solidFill>
        <a:latin typeface="+mn-lt"/>
        <a:ea typeface="+mn-ea"/>
        <a:cs typeface="+mn-cs"/>
      </a:defRPr>
    </a:lvl7pPr>
    <a:lvl8pPr marL="3199911" algn="l" defTabSz="914260" rtl="0" eaLnBrk="1" latinLnBrk="0" hangingPunct="1">
      <a:defRPr sz="1800" kern="1200">
        <a:solidFill>
          <a:schemeClr val="tx1"/>
        </a:solidFill>
        <a:latin typeface="+mn-lt"/>
        <a:ea typeface="+mn-ea"/>
        <a:cs typeface="+mn-cs"/>
      </a:defRPr>
    </a:lvl8pPr>
    <a:lvl9pPr marL="3657040" algn="l" defTabSz="91426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32" y="7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6FA44-8545-4309-B645-E21E070C329F}" type="datetimeFigureOut">
              <a:rPr lang="en-IN" smtClean="0"/>
              <a:t>28-01-2022</a:t>
            </a:fld>
            <a:endParaRPr lang="en-IN"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26E950-921B-4837-BFBB-E7AABA86C04E}" type="slidenum">
              <a:rPr lang="en-IN" smtClean="0"/>
              <a:t>‹#›</a:t>
            </a:fld>
            <a:endParaRPr lang="en-IN" dirty="0"/>
          </a:p>
        </p:txBody>
      </p:sp>
    </p:spTree>
    <p:extLst>
      <p:ext uri="{BB962C8B-B14F-4D97-AF65-F5344CB8AC3E}">
        <p14:creationId xmlns:p14="http://schemas.microsoft.com/office/powerpoint/2010/main" val="487110847"/>
      </p:ext>
    </p:extLst>
  </p:cSld>
  <p:clrMap bg1="lt1" tx1="dk1" bg2="lt2" tx2="dk2" accent1="accent1" accent2="accent2" accent3="accent3" accent4="accent4" accent5="accent5" accent6="accent6" hlink="hlink" folHlink="folHlink"/>
  <p:notesStyle>
    <a:lvl1pPr marL="0" algn="l" defTabSz="914260" rtl="0" eaLnBrk="1" latinLnBrk="0" hangingPunct="1">
      <a:defRPr sz="1200" kern="1200">
        <a:solidFill>
          <a:schemeClr val="tx1"/>
        </a:solidFill>
        <a:latin typeface="+mn-lt"/>
        <a:ea typeface="+mn-ea"/>
        <a:cs typeface="+mn-cs"/>
      </a:defRPr>
    </a:lvl1pPr>
    <a:lvl2pPr marL="457130" algn="l" defTabSz="914260" rtl="0" eaLnBrk="1" latinLnBrk="0" hangingPunct="1">
      <a:defRPr sz="1200" kern="1200">
        <a:solidFill>
          <a:schemeClr val="tx1"/>
        </a:solidFill>
        <a:latin typeface="+mn-lt"/>
        <a:ea typeface="+mn-ea"/>
        <a:cs typeface="+mn-cs"/>
      </a:defRPr>
    </a:lvl2pPr>
    <a:lvl3pPr marL="914260" algn="l" defTabSz="914260" rtl="0" eaLnBrk="1" latinLnBrk="0" hangingPunct="1">
      <a:defRPr sz="1200" kern="1200">
        <a:solidFill>
          <a:schemeClr val="tx1"/>
        </a:solidFill>
        <a:latin typeface="+mn-lt"/>
        <a:ea typeface="+mn-ea"/>
        <a:cs typeface="+mn-cs"/>
      </a:defRPr>
    </a:lvl3pPr>
    <a:lvl4pPr marL="1371391" algn="l" defTabSz="914260" rtl="0" eaLnBrk="1" latinLnBrk="0" hangingPunct="1">
      <a:defRPr sz="1200" kern="1200">
        <a:solidFill>
          <a:schemeClr val="tx1"/>
        </a:solidFill>
        <a:latin typeface="+mn-lt"/>
        <a:ea typeface="+mn-ea"/>
        <a:cs typeface="+mn-cs"/>
      </a:defRPr>
    </a:lvl4pPr>
    <a:lvl5pPr marL="1828520" algn="l" defTabSz="914260" rtl="0" eaLnBrk="1" latinLnBrk="0" hangingPunct="1">
      <a:defRPr sz="1200" kern="1200">
        <a:solidFill>
          <a:schemeClr val="tx1"/>
        </a:solidFill>
        <a:latin typeface="+mn-lt"/>
        <a:ea typeface="+mn-ea"/>
        <a:cs typeface="+mn-cs"/>
      </a:defRPr>
    </a:lvl5pPr>
    <a:lvl6pPr marL="2285651" algn="l" defTabSz="914260" rtl="0" eaLnBrk="1" latinLnBrk="0" hangingPunct="1">
      <a:defRPr sz="1200" kern="1200">
        <a:solidFill>
          <a:schemeClr val="tx1"/>
        </a:solidFill>
        <a:latin typeface="+mn-lt"/>
        <a:ea typeface="+mn-ea"/>
        <a:cs typeface="+mn-cs"/>
      </a:defRPr>
    </a:lvl6pPr>
    <a:lvl7pPr marL="2742780" algn="l" defTabSz="914260" rtl="0" eaLnBrk="1" latinLnBrk="0" hangingPunct="1">
      <a:defRPr sz="1200" kern="1200">
        <a:solidFill>
          <a:schemeClr val="tx1"/>
        </a:solidFill>
        <a:latin typeface="+mn-lt"/>
        <a:ea typeface="+mn-ea"/>
        <a:cs typeface="+mn-cs"/>
      </a:defRPr>
    </a:lvl7pPr>
    <a:lvl8pPr marL="3199911" algn="l" defTabSz="914260" rtl="0" eaLnBrk="1" latinLnBrk="0" hangingPunct="1">
      <a:defRPr sz="1200" kern="1200">
        <a:solidFill>
          <a:schemeClr val="tx1"/>
        </a:solidFill>
        <a:latin typeface="+mn-lt"/>
        <a:ea typeface="+mn-ea"/>
        <a:cs typeface="+mn-cs"/>
      </a:defRPr>
    </a:lvl8pPr>
    <a:lvl9pPr marL="3657040" algn="l" defTabSz="91426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IN" dirty="0" smtClean="0"/>
              <a:t>Later on models are translated into implementation.</a:t>
            </a:r>
          </a:p>
          <a:p>
            <a:r>
              <a:rPr lang="en-IN" dirty="0" smtClean="0"/>
              <a:t>Advantage</a:t>
            </a:r>
            <a:r>
              <a:rPr lang="en-IN" baseline="0" dirty="0" smtClean="0"/>
              <a:t> in d</a:t>
            </a:r>
            <a:r>
              <a:rPr lang="en-IN" dirty="0" smtClean="0"/>
              <a:t>ocumentation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Product designers build models to show their customers,</a:t>
            </a:r>
            <a:r>
              <a:rPr lang="en-IN" baseline="0" dirty="0" smtClean="0"/>
              <a:t> </a:t>
            </a:r>
            <a:r>
              <a:rPr lang="en-IN" dirty="0" smtClean="0"/>
              <a:t>Visualization: advertisement, Reduction in complexity:</a:t>
            </a:r>
            <a:r>
              <a:rPr lang="en-IN" baseline="0" dirty="0" smtClean="0"/>
              <a:t> to understand system which are complex</a:t>
            </a:r>
            <a:endParaRPr lang="en-IN" dirty="0" smtClean="0"/>
          </a:p>
          <a:p>
            <a:r>
              <a:rPr lang="en-IN" dirty="0" smtClean="0"/>
              <a:t>Abstraction is incomplete,</a:t>
            </a:r>
            <a:r>
              <a:rPr lang="en-IN" baseline="0" dirty="0" smtClean="0"/>
              <a:t> inaccurate, but captures crucial aspects of a system, it limits the universe so we can understand.</a:t>
            </a:r>
          </a:p>
          <a:p>
            <a:r>
              <a:rPr lang="en-IN" baseline="0" dirty="0" smtClean="0"/>
              <a:t>Don’t search absolute truth, but for adequecy for some purpose. </a:t>
            </a:r>
            <a:endParaRPr lang="en-IN" dirty="0"/>
          </a:p>
        </p:txBody>
      </p:sp>
      <p:sp>
        <p:nvSpPr>
          <p:cNvPr id="4" name="Slide Number Placeholder 3"/>
          <p:cNvSpPr>
            <a:spLocks noGrp="1"/>
          </p:cNvSpPr>
          <p:nvPr>
            <p:ph type="sldNum" sz="quarter" idx="10"/>
          </p:nvPr>
        </p:nvSpPr>
        <p:spPr/>
        <p:txBody>
          <a:bodyPr/>
          <a:lstStyle/>
          <a:p>
            <a:fld id="{80B10131-256D-4C7E-9F8A-0E025CE98AA5}" type="slidenum">
              <a:rPr lang="en-IN" smtClean="0"/>
              <a:t>2</a:t>
            </a:fld>
            <a:endParaRPr lang="en-IN" dirty="0"/>
          </a:p>
        </p:txBody>
      </p:sp>
    </p:spTree>
    <p:extLst>
      <p:ext uri="{BB962C8B-B14F-4D97-AF65-F5344CB8AC3E}">
        <p14:creationId xmlns:p14="http://schemas.microsoft.com/office/powerpoint/2010/main" val="337486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IN" dirty="0" smtClean="0"/>
              <a:t>Later on models are translated into implementation.</a:t>
            </a:r>
          </a:p>
          <a:p>
            <a:r>
              <a:rPr lang="en-IN" dirty="0" smtClean="0"/>
              <a:t>Advantage</a:t>
            </a:r>
            <a:r>
              <a:rPr lang="en-IN" baseline="0" dirty="0" smtClean="0"/>
              <a:t> in d</a:t>
            </a:r>
            <a:r>
              <a:rPr lang="en-IN" dirty="0" smtClean="0"/>
              <a:t>ocumentation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Product designers build models to show their customers,</a:t>
            </a:r>
            <a:r>
              <a:rPr lang="en-IN" baseline="0" dirty="0" smtClean="0"/>
              <a:t> </a:t>
            </a:r>
            <a:r>
              <a:rPr lang="en-IN" dirty="0" smtClean="0"/>
              <a:t>Visualization: advertisement, Reduction in complexity:</a:t>
            </a:r>
            <a:r>
              <a:rPr lang="en-IN" baseline="0" dirty="0" smtClean="0"/>
              <a:t> to understand system which are complex</a:t>
            </a:r>
            <a:endParaRPr lang="en-IN" dirty="0" smtClean="0"/>
          </a:p>
          <a:p>
            <a:r>
              <a:rPr lang="en-IN" dirty="0" smtClean="0"/>
              <a:t>Abstraction is incomplete,</a:t>
            </a:r>
            <a:r>
              <a:rPr lang="en-IN" baseline="0" dirty="0" smtClean="0"/>
              <a:t> inaccurate, but captures crucial aspects of a system, it limits the universe so we can understand.</a:t>
            </a:r>
          </a:p>
          <a:p>
            <a:r>
              <a:rPr lang="en-IN" baseline="0" dirty="0" smtClean="0"/>
              <a:t>Don’t search absolute truth, but for adequecy for some purpose. </a:t>
            </a:r>
            <a:endParaRPr lang="en-IN" dirty="0"/>
          </a:p>
        </p:txBody>
      </p:sp>
      <p:sp>
        <p:nvSpPr>
          <p:cNvPr id="4" name="Slide Number Placeholder 3"/>
          <p:cNvSpPr>
            <a:spLocks noGrp="1"/>
          </p:cNvSpPr>
          <p:nvPr>
            <p:ph type="sldNum" sz="quarter" idx="10"/>
          </p:nvPr>
        </p:nvSpPr>
        <p:spPr/>
        <p:txBody>
          <a:bodyPr/>
          <a:lstStyle/>
          <a:p>
            <a:fld id="{80B10131-256D-4C7E-9F8A-0E025CE98AA5}" type="slidenum">
              <a:rPr lang="en-IN" smtClean="0"/>
              <a:t>3</a:t>
            </a:fld>
            <a:endParaRPr lang="en-IN" dirty="0"/>
          </a:p>
        </p:txBody>
      </p:sp>
    </p:spTree>
    <p:extLst>
      <p:ext uri="{BB962C8B-B14F-4D97-AF65-F5344CB8AC3E}">
        <p14:creationId xmlns:p14="http://schemas.microsoft.com/office/powerpoint/2010/main" val="314173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26E950-921B-4837-BFBB-E7AABA86C04E}" type="slidenum">
              <a:rPr lang="en-IN" smtClean="0"/>
              <a:t>33</a:t>
            </a:fld>
            <a:endParaRPr lang="en-IN" dirty="0"/>
          </a:p>
        </p:txBody>
      </p:sp>
    </p:spTree>
    <p:extLst>
      <p:ext uri="{BB962C8B-B14F-4D97-AF65-F5344CB8AC3E}">
        <p14:creationId xmlns:p14="http://schemas.microsoft.com/office/powerpoint/2010/main" val="386105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7501"/>
            <a:ext cx="7543800" cy="2161646"/>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2" y="3810000"/>
            <a:ext cx="6461760" cy="889000"/>
          </a:xfrm>
        </p:spPr>
        <p:txBody>
          <a:bodyPr anchor="t">
            <a:normAutofit/>
          </a:bodyPr>
          <a:lstStyle>
            <a:lvl1pPr marL="0" indent="0" algn="l">
              <a:buNone/>
              <a:defRPr sz="2000">
                <a:solidFill>
                  <a:schemeClr val="tx1">
                    <a:tint val="75000"/>
                  </a:schemeClr>
                </a:solidFill>
              </a:defRPr>
            </a:lvl1pPr>
            <a:lvl2pPr marL="457130" indent="0" algn="ctr">
              <a:buNone/>
              <a:defRPr>
                <a:solidFill>
                  <a:schemeClr val="tx1">
                    <a:tint val="75000"/>
                  </a:schemeClr>
                </a:solidFill>
              </a:defRPr>
            </a:lvl2pPr>
            <a:lvl3pPr marL="914260" indent="0" algn="ctr">
              <a:buNone/>
              <a:defRPr>
                <a:solidFill>
                  <a:schemeClr val="tx1">
                    <a:tint val="75000"/>
                  </a:schemeClr>
                </a:solidFill>
              </a:defRPr>
            </a:lvl3pPr>
            <a:lvl4pPr marL="1371391" indent="0" algn="ctr">
              <a:buNone/>
              <a:defRPr>
                <a:solidFill>
                  <a:schemeClr val="tx1">
                    <a:tint val="75000"/>
                  </a:schemeClr>
                </a:solidFill>
              </a:defRPr>
            </a:lvl4pPr>
            <a:lvl5pPr marL="1828520" indent="0" algn="ctr">
              <a:buNone/>
              <a:defRPr>
                <a:solidFill>
                  <a:schemeClr val="tx1">
                    <a:tint val="75000"/>
                  </a:schemeClr>
                </a:solidFill>
              </a:defRPr>
            </a:lvl5pPr>
            <a:lvl6pPr marL="2285651" indent="0" algn="ctr">
              <a:buNone/>
              <a:defRPr>
                <a:solidFill>
                  <a:schemeClr val="tx1">
                    <a:tint val="75000"/>
                  </a:schemeClr>
                </a:solidFill>
              </a:defRPr>
            </a:lvl6pPr>
            <a:lvl7pPr marL="2742780" indent="0" algn="ctr">
              <a:buNone/>
              <a:defRPr>
                <a:solidFill>
                  <a:schemeClr val="tx1">
                    <a:tint val="75000"/>
                  </a:schemeClr>
                </a:solidFill>
              </a:defRPr>
            </a:lvl7pPr>
            <a:lvl8pPr marL="3199911" indent="0" algn="ctr">
              <a:buNone/>
              <a:defRPr>
                <a:solidFill>
                  <a:schemeClr val="tx1">
                    <a:tint val="75000"/>
                  </a:schemeClr>
                </a:solidFill>
              </a:defRPr>
            </a:lvl8pPr>
            <a:lvl9pPr marL="365704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D92F88-52E1-463C-BBE1-A9028780CA73}" type="datetime1">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8C6D3B-8B07-473D-A722-195EDF5A8D0B}"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46D83-5EB9-4259-8C9B-BAD8AE47F509}" type="datetime1">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8C6D3B-8B07-473D-A722-195EDF5A8D0B}"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228869"/>
            <a:ext cx="1752600" cy="4876271"/>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28869"/>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C993F-259D-4CCE-8985-C6FC543EE26C}" type="datetime1">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8C6D3B-8B07-473D-A722-195EDF5A8D0B}"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70521-128A-4A16-8B8E-F08314398B3A}" type="datetime1">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8C6D3B-8B07-473D-A722-195EDF5A8D0B}"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9" y="4572005"/>
            <a:ext cx="7659687" cy="973667"/>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7" y="3210719"/>
            <a:ext cx="6135687" cy="1361282"/>
          </a:xfrm>
        </p:spPr>
        <p:txBody>
          <a:bodyPr anchor="b"/>
          <a:lstStyle>
            <a:lvl1pPr marL="0" indent="0">
              <a:buNone/>
              <a:defRPr sz="2000">
                <a:solidFill>
                  <a:schemeClr val="tx1">
                    <a:tint val="75000"/>
                  </a:schemeClr>
                </a:solidFill>
              </a:defRPr>
            </a:lvl1pPr>
            <a:lvl2pPr marL="457130" indent="0">
              <a:buNone/>
              <a:defRPr sz="1800">
                <a:solidFill>
                  <a:schemeClr val="tx1">
                    <a:tint val="75000"/>
                  </a:schemeClr>
                </a:solidFill>
              </a:defRPr>
            </a:lvl2pPr>
            <a:lvl3pPr marL="914260" indent="0">
              <a:buNone/>
              <a:defRPr sz="1600">
                <a:solidFill>
                  <a:schemeClr val="tx1">
                    <a:tint val="75000"/>
                  </a:schemeClr>
                </a:solidFill>
              </a:defRPr>
            </a:lvl3pPr>
            <a:lvl4pPr marL="1371391" indent="0">
              <a:buNone/>
              <a:defRPr sz="1400">
                <a:solidFill>
                  <a:schemeClr val="tx1">
                    <a:tint val="75000"/>
                  </a:schemeClr>
                </a:solidFill>
              </a:defRPr>
            </a:lvl4pPr>
            <a:lvl5pPr marL="1828520" indent="0">
              <a:buNone/>
              <a:defRPr sz="1400">
                <a:solidFill>
                  <a:schemeClr val="tx1">
                    <a:tint val="75000"/>
                  </a:schemeClr>
                </a:solidFill>
              </a:defRPr>
            </a:lvl5pPr>
            <a:lvl6pPr marL="2285651" indent="0">
              <a:buNone/>
              <a:defRPr sz="1400">
                <a:solidFill>
                  <a:schemeClr val="tx1">
                    <a:tint val="75000"/>
                  </a:schemeClr>
                </a:solidFill>
              </a:defRPr>
            </a:lvl6pPr>
            <a:lvl7pPr marL="2742780" indent="0">
              <a:buNone/>
              <a:defRPr sz="1400">
                <a:solidFill>
                  <a:schemeClr val="tx1">
                    <a:tint val="75000"/>
                  </a:schemeClr>
                </a:solidFill>
              </a:defRPr>
            </a:lvl7pPr>
            <a:lvl8pPr marL="3199911" indent="0">
              <a:buNone/>
              <a:defRPr sz="1400">
                <a:solidFill>
                  <a:schemeClr val="tx1">
                    <a:tint val="75000"/>
                  </a:schemeClr>
                </a:solidFill>
              </a:defRPr>
            </a:lvl8pPr>
            <a:lvl9pPr marL="365704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2C902A-38E7-4CAD-A066-96B1DEA0401C}" type="datetime1">
              <a:rPr lang="en-IN" smtClean="0"/>
              <a:t>28-01-2022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8C6D3B-8B07-473D-A722-195EDF5A8D0B}"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80160"/>
            <a:ext cx="3657600" cy="38252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280160"/>
            <a:ext cx="3657600" cy="38252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4063D5-FF9A-4C6F-9094-A24B46C49068}" type="datetime1">
              <a:rPr lang="en-IN" smtClean="0"/>
              <a:t>28-01-2022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8C6D3B-8B07-473D-A722-195EDF5A8D0B}"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6"/>
            <a:ext cx="3657600" cy="533135"/>
          </a:xfrm>
        </p:spPr>
        <p:txBody>
          <a:bodyPr anchor="b">
            <a:noAutofit/>
          </a:bodyPr>
          <a:lstStyle>
            <a:lvl1pPr marL="0" indent="0" algn="ctr">
              <a:buNone/>
              <a:defRPr sz="2000" b="1">
                <a:solidFill>
                  <a:schemeClr val="tx2"/>
                </a:solidFill>
              </a:defRPr>
            </a:lvl1pPr>
            <a:lvl2pPr marL="457130" indent="0">
              <a:buNone/>
              <a:defRPr sz="2000" b="1"/>
            </a:lvl2pPr>
            <a:lvl3pPr marL="914260" indent="0">
              <a:buNone/>
              <a:defRPr sz="1800" b="1"/>
            </a:lvl3pPr>
            <a:lvl4pPr marL="1371391" indent="0">
              <a:buNone/>
              <a:defRPr sz="1600" b="1"/>
            </a:lvl4pPr>
            <a:lvl5pPr marL="1828520" indent="0">
              <a:buNone/>
              <a:defRPr sz="1600" b="1"/>
            </a:lvl5pPr>
            <a:lvl6pPr marL="2285651" indent="0">
              <a:buNone/>
              <a:defRPr sz="1600" b="1"/>
            </a:lvl6pPr>
            <a:lvl7pPr marL="2742780" indent="0">
              <a:buNone/>
              <a:defRPr sz="1600" b="1"/>
            </a:lvl7pPr>
            <a:lvl8pPr marL="3199911" indent="0">
              <a:buNone/>
              <a:defRPr sz="1600" b="1"/>
            </a:lvl8pPr>
            <a:lvl9pPr marL="365704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3657600"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279266"/>
            <a:ext cx="3657600" cy="533135"/>
          </a:xfrm>
        </p:spPr>
        <p:txBody>
          <a:bodyPr anchor="b">
            <a:noAutofit/>
          </a:bodyPr>
          <a:lstStyle>
            <a:lvl1pPr marL="0" indent="0" algn="ctr">
              <a:buNone/>
              <a:defRPr sz="2000" b="1">
                <a:solidFill>
                  <a:schemeClr val="tx2"/>
                </a:solidFill>
              </a:defRPr>
            </a:lvl1pPr>
            <a:lvl2pPr marL="457130" indent="0">
              <a:buNone/>
              <a:defRPr sz="2000" b="1"/>
            </a:lvl2pPr>
            <a:lvl3pPr marL="914260" indent="0">
              <a:buNone/>
              <a:defRPr sz="1800" b="1"/>
            </a:lvl3pPr>
            <a:lvl4pPr marL="1371391" indent="0">
              <a:buNone/>
              <a:defRPr sz="1600" b="1"/>
            </a:lvl4pPr>
            <a:lvl5pPr marL="1828520" indent="0">
              <a:buNone/>
              <a:defRPr sz="1600" b="1"/>
            </a:lvl5pPr>
            <a:lvl6pPr marL="2285651" indent="0">
              <a:buNone/>
              <a:defRPr sz="1600" b="1"/>
            </a:lvl6pPr>
            <a:lvl7pPr marL="2742780" indent="0">
              <a:buNone/>
              <a:defRPr sz="1600" b="1"/>
            </a:lvl7pPr>
            <a:lvl8pPr marL="3199911" indent="0">
              <a:buNone/>
              <a:defRPr sz="1600" b="1"/>
            </a:lvl8pPr>
            <a:lvl9pPr marL="365704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812396"/>
            <a:ext cx="3657600"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BF1414-5916-4933-905D-71C207EF2A27}" type="datetime1">
              <a:rPr lang="en-IN" smtClean="0"/>
              <a:t>28-01-2022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78C6D3B-8B07-473D-A722-195EDF5A8D0B}"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83B56-13D3-4439-BB5F-EEE248D6C293}" type="datetime1">
              <a:rPr lang="en-IN" smtClean="0"/>
              <a:t>28-01-2022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78C6D3B-8B07-473D-A722-195EDF5A8D0B}"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2AD8A-0614-4250-AE7D-74AF5F805AB9}" type="datetime1">
              <a:rPr lang="en-IN" smtClean="0"/>
              <a:t>28-01-2022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78C6D3B-8B07-473D-A722-195EDF5A8D0B}"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3" y="4579620"/>
            <a:ext cx="7772400" cy="49530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802" y="5080000"/>
            <a:ext cx="7772401" cy="508000"/>
          </a:xfrm>
        </p:spPr>
        <p:txBody>
          <a:bodyPr>
            <a:normAutofit/>
          </a:bodyPr>
          <a:lstStyle>
            <a:lvl1pPr marL="0" indent="0" algn="ctr">
              <a:buNone/>
              <a:defRPr sz="1600"/>
            </a:lvl1pPr>
            <a:lvl2pPr marL="457130" indent="0">
              <a:buNone/>
              <a:defRPr sz="1200"/>
            </a:lvl2pPr>
            <a:lvl3pPr marL="914260" indent="0">
              <a:buNone/>
              <a:defRPr sz="1000"/>
            </a:lvl3pPr>
            <a:lvl4pPr marL="1371391" indent="0">
              <a:buNone/>
              <a:defRPr sz="900"/>
            </a:lvl4pPr>
            <a:lvl5pPr marL="1828520" indent="0">
              <a:buNone/>
              <a:defRPr sz="900"/>
            </a:lvl5pPr>
            <a:lvl6pPr marL="2285651" indent="0">
              <a:buNone/>
              <a:defRPr sz="900"/>
            </a:lvl6pPr>
            <a:lvl7pPr marL="2742780" indent="0">
              <a:buNone/>
              <a:defRPr sz="900"/>
            </a:lvl7pPr>
            <a:lvl8pPr marL="3199911" indent="0">
              <a:buNone/>
              <a:defRPr sz="900"/>
            </a:lvl8pPr>
            <a:lvl9pPr marL="365704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DE67A-5532-4E35-97FA-0FAD55A523E5}" type="datetime1">
              <a:rPr lang="en-IN" smtClean="0"/>
              <a:t>28-01-2022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8C6D3B-8B07-473D-A722-195EDF5A8D0B}" type="slidenum">
              <a:rPr lang="en-IN" smtClean="0"/>
              <a:t>‹#›</a:t>
            </a:fld>
            <a:endParaRPr lang="en-IN" dirty="0"/>
          </a:p>
        </p:txBody>
      </p:sp>
      <p:sp>
        <p:nvSpPr>
          <p:cNvPr id="9" name="Content Placeholder 8"/>
          <p:cNvSpPr>
            <a:spLocks noGrp="1"/>
          </p:cNvSpPr>
          <p:nvPr>
            <p:ph sz="quarter" idx="13"/>
          </p:nvPr>
        </p:nvSpPr>
        <p:spPr>
          <a:xfrm>
            <a:off x="304802" y="317503"/>
            <a:ext cx="7772400" cy="41190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5" y="4579398"/>
            <a:ext cx="7772400" cy="495522"/>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 y="0"/>
            <a:ext cx="8458200" cy="4572000"/>
          </a:xfrm>
        </p:spPr>
        <p:txBody>
          <a:bodyPr/>
          <a:lstStyle>
            <a:lvl1pPr marL="0" indent="0">
              <a:buNone/>
              <a:defRPr sz="3200"/>
            </a:lvl1pPr>
            <a:lvl2pPr marL="457130" indent="0">
              <a:buNone/>
              <a:defRPr sz="2800"/>
            </a:lvl2pPr>
            <a:lvl3pPr marL="914260" indent="0">
              <a:buNone/>
              <a:defRPr sz="2400"/>
            </a:lvl3pPr>
            <a:lvl4pPr marL="1371391" indent="0">
              <a:buNone/>
              <a:defRPr sz="2000"/>
            </a:lvl4pPr>
            <a:lvl5pPr marL="1828520" indent="0">
              <a:buNone/>
              <a:defRPr sz="2000"/>
            </a:lvl5pPr>
            <a:lvl6pPr marL="2285651" indent="0">
              <a:buNone/>
              <a:defRPr sz="2000"/>
            </a:lvl6pPr>
            <a:lvl7pPr marL="2742780" indent="0">
              <a:buNone/>
              <a:defRPr sz="2000"/>
            </a:lvl7pPr>
            <a:lvl8pPr marL="3199911" indent="0">
              <a:buNone/>
              <a:defRPr sz="2000"/>
            </a:lvl8pPr>
            <a:lvl9pPr marL="365704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5" y="5080001"/>
            <a:ext cx="7772400" cy="510540"/>
          </a:xfrm>
        </p:spPr>
        <p:txBody>
          <a:bodyPr>
            <a:normAutofit/>
          </a:bodyPr>
          <a:lstStyle>
            <a:lvl1pPr marL="0" indent="0" algn="ctr">
              <a:buNone/>
              <a:defRPr sz="1600"/>
            </a:lvl1pPr>
            <a:lvl2pPr marL="457130" indent="0">
              <a:buNone/>
              <a:defRPr sz="1200"/>
            </a:lvl2pPr>
            <a:lvl3pPr marL="914260" indent="0">
              <a:buNone/>
              <a:defRPr sz="1000"/>
            </a:lvl3pPr>
            <a:lvl4pPr marL="1371391" indent="0">
              <a:buNone/>
              <a:defRPr sz="900"/>
            </a:lvl4pPr>
            <a:lvl5pPr marL="1828520" indent="0">
              <a:buNone/>
              <a:defRPr sz="900"/>
            </a:lvl5pPr>
            <a:lvl6pPr marL="2285651" indent="0">
              <a:buNone/>
              <a:defRPr sz="900"/>
            </a:lvl6pPr>
            <a:lvl7pPr marL="2742780" indent="0">
              <a:buNone/>
              <a:defRPr sz="900"/>
            </a:lvl7pPr>
            <a:lvl8pPr marL="3199911" indent="0">
              <a:buNone/>
              <a:defRPr sz="900"/>
            </a:lvl8pPr>
            <a:lvl9pPr marL="365704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8999C16-BD63-4115-9E87-02468AB2BE21}" type="datetime1">
              <a:rPr lang="en-IN" smtClean="0"/>
              <a:t>28-01-2022</a:t>
            </a:fld>
            <a:endParaRPr lang="en-IN" dirty="0"/>
          </a:p>
        </p:txBody>
      </p:sp>
      <p:sp>
        <p:nvSpPr>
          <p:cNvPr id="9" name="Slide Number Placeholder 8"/>
          <p:cNvSpPr>
            <a:spLocks noGrp="1"/>
          </p:cNvSpPr>
          <p:nvPr>
            <p:ph type="sldNum" sz="quarter" idx="11"/>
          </p:nvPr>
        </p:nvSpPr>
        <p:spPr/>
        <p:txBody>
          <a:bodyPr/>
          <a:lstStyle/>
          <a:p>
            <a:fld id="{C78C6D3B-8B07-473D-A722-195EDF5A8D0B}" type="slidenum">
              <a:rPr lang="en-IN" smtClean="0"/>
              <a:t>‹#›</a:t>
            </a:fld>
            <a:endParaRPr lang="en-IN" dirty="0"/>
          </a:p>
        </p:txBody>
      </p:sp>
      <p:sp>
        <p:nvSpPr>
          <p:cNvPr id="10" name="Footer Placeholder 9"/>
          <p:cNvSpPr>
            <a:spLocks noGrp="1"/>
          </p:cNvSpPr>
          <p:nvPr>
            <p:ph type="ftr" sz="quarter" idx="12"/>
          </p:nvPr>
        </p:nvSpPr>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7620000" cy="952500"/>
          </a:xfrm>
          <a:prstGeom prst="rect">
            <a:avLst/>
          </a:prstGeom>
        </p:spPr>
        <p:txBody>
          <a:bodyPr vert="horz" lIns="91426" tIns="45713" rIns="91426" bIns="45713"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33500"/>
            <a:ext cx="7620000" cy="4000500"/>
          </a:xfrm>
          <a:prstGeom prst="rect">
            <a:avLst/>
          </a:prstGeom>
        </p:spPr>
        <p:txBody>
          <a:bodyPr vert="horz" lIns="91426" tIns="45713" rIns="91426"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2" y="0"/>
            <a:ext cx="685800" cy="5715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dirty="0"/>
          </a:p>
        </p:txBody>
      </p:sp>
      <p:sp>
        <p:nvSpPr>
          <p:cNvPr id="8" name="Rectangle 7"/>
          <p:cNvSpPr/>
          <p:nvPr/>
        </p:nvSpPr>
        <p:spPr>
          <a:xfrm>
            <a:off x="8458202" y="4572000"/>
            <a:ext cx="685800" cy="57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dirty="0"/>
          </a:p>
        </p:txBody>
      </p:sp>
      <p:sp>
        <p:nvSpPr>
          <p:cNvPr id="6" name="Slide Number Placeholder 5"/>
          <p:cNvSpPr>
            <a:spLocks noGrp="1"/>
          </p:cNvSpPr>
          <p:nvPr>
            <p:ph type="sldNum" sz="quarter" idx="4"/>
          </p:nvPr>
        </p:nvSpPr>
        <p:spPr>
          <a:xfrm>
            <a:off x="8531791" y="4707467"/>
            <a:ext cx="548640" cy="33020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78C6D3B-8B07-473D-A722-195EDF5A8D0B}" type="slidenum">
              <a:rPr lang="en-IN" smtClean="0"/>
              <a:t>‹#›</a:t>
            </a:fld>
            <a:endParaRPr lang="en-IN" dirty="0"/>
          </a:p>
        </p:txBody>
      </p:sp>
      <p:sp>
        <p:nvSpPr>
          <p:cNvPr id="5" name="Footer Placeholder 4"/>
          <p:cNvSpPr>
            <a:spLocks noGrp="1"/>
          </p:cNvSpPr>
          <p:nvPr>
            <p:ph type="ftr" sz="quarter" idx="3"/>
          </p:nvPr>
        </p:nvSpPr>
        <p:spPr>
          <a:xfrm rot="16200000">
            <a:off x="7784186" y="3343487"/>
            <a:ext cx="1972734" cy="365760"/>
          </a:xfrm>
          <a:prstGeom prst="rect">
            <a:avLst/>
          </a:prstGeom>
        </p:spPr>
        <p:txBody>
          <a:bodyPr vert="horz" lIns="91426" tIns="45713" rIns="91426" bIns="45713" rtlCol="0" anchor="ctr"/>
          <a:lstStyle>
            <a:lvl1pPr algn="r">
              <a:defRPr sz="1200">
                <a:solidFill>
                  <a:schemeClr val="bg2"/>
                </a:solidFill>
              </a:defRPr>
            </a:lvl1pPr>
          </a:lstStyle>
          <a:p>
            <a:endParaRPr lang="en-IN" dirty="0"/>
          </a:p>
        </p:txBody>
      </p:sp>
      <p:sp>
        <p:nvSpPr>
          <p:cNvPr id="4" name="Date Placeholder 3"/>
          <p:cNvSpPr>
            <a:spLocks noGrp="1"/>
          </p:cNvSpPr>
          <p:nvPr>
            <p:ph type="dt" sz="half" idx="2"/>
          </p:nvPr>
        </p:nvSpPr>
        <p:spPr>
          <a:xfrm rot="16200000">
            <a:off x="7754556" y="1341120"/>
            <a:ext cx="2031999" cy="365760"/>
          </a:xfrm>
          <a:prstGeom prst="rect">
            <a:avLst/>
          </a:prstGeom>
        </p:spPr>
        <p:txBody>
          <a:bodyPr vert="horz" lIns="91426" tIns="45713" rIns="91426" bIns="45713" rtlCol="0" anchor="ctr"/>
          <a:lstStyle>
            <a:lvl1pPr algn="l">
              <a:defRPr sz="1200">
                <a:solidFill>
                  <a:schemeClr val="bg2"/>
                </a:solidFill>
              </a:defRPr>
            </a:lvl1pPr>
          </a:lstStyle>
          <a:p>
            <a:fld id="{08209B52-793B-4F85-9AF5-0BD482BF03F8}" type="datetime1">
              <a:rPr lang="en-IN" smtClean="0"/>
              <a:t>28-01-2022</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26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847" indent="-228565" algn="l" defTabSz="91426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39982" indent="-228565" algn="l" defTabSz="91426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686" indent="-228565" algn="l" defTabSz="91426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79965" indent="-228565" algn="l" defTabSz="91426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242" indent="-228565" algn="l" defTabSz="91426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096" indent="-182852" algn="l" defTabSz="91426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19947" indent="-182852" algn="l" defTabSz="91426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2798" indent="-182852" algn="l" defTabSz="91426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5651" indent="-182852" algn="l" defTabSz="91426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260" rtl="0" eaLnBrk="1" latinLnBrk="0" hangingPunct="1">
        <a:defRPr sz="1800" kern="1200">
          <a:solidFill>
            <a:schemeClr val="tx1"/>
          </a:solidFill>
          <a:latin typeface="+mn-lt"/>
          <a:ea typeface="+mn-ea"/>
          <a:cs typeface="+mn-cs"/>
        </a:defRPr>
      </a:lvl1pPr>
      <a:lvl2pPr marL="457130" algn="l" defTabSz="914260" rtl="0" eaLnBrk="1" latinLnBrk="0" hangingPunct="1">
        <a:defRPr sz="1800" kern="1200">
          <a:solidFill>
            <a:schemeClr val="tx1"/>
          </a:solidFill>
          <a:latin typeface="+mn-lt"/>
          <a:ea typeface="+mn-ea"/>
          <a:cs typeface="+mn-cs"/>
        </a:defRPr>
      </a:lvl2pPr>
      <a:lvl3pPr marL="914260" algn="l" defTabSz="914260" rtl="0" eaLnBrk="1" latinLnBrk="0" hangingPunct="1">
        <a:defRPr sz="1800" kern="1200">
          <a:solidFill>
            <a:schemeClr val="tx1"/>
          </a:solidFill>
          <a:latin typeface="+mn-lt"/>
          <a:ea typeface="+mn-ea"/>
          <a:cs typeface="+mn-cs"/>
        </a:defRPr>
      </a:lvl3pPr>
      <a:lvl4pPr marL="1371391" algn="l" defTabSz="914260" rtl="0" eaLnBrk="1" latinLnBrk="0" hangingPunct="1">
        <a:defRPr sz="1800" kern="1200">
          <a:solidFill>
            <a:schemeClr val="tx1"/>
          </a:solidFill>
          <a:latin typeface="+mn-lt"/>
          <a:ea typeface="+mn-ea"/>
          <a:cs typeface="+mn-cs"/>
        </a:defRPr>
      </a:lvl4pPr>
      <a:lvl5pPr marL="1828520" algn="l" defTabSz="914260" rtl="0" eaLnBrk="1" latinLnBrk="0" hangingPunct="1">
        <a:defRPr sz="1800" kern="1200">
          <a:solidFill>
            <a:schemeClr val="tx1"/>
          </a:solidFill>
          <a:latin typeface="+mn-lt"/>
          <a:ea typeface="+mn-ea"/>
          <a:cs typeface="+mn-cs"/>
        </a:defRPr>
      </a:lvl5pPr>
      <a:lvl6pPr marL="2285651" algn="l" defTabSz="914260" rtl="0" eaLnBrk="1" latinLnBrk="0" hangingPunct="1">
        <a:defRPr sz="1800" kern="1200">
          <a:solidFill>
            <a:schemeClr val="tx1"/>
          </a:solidFill>
          <a:latin typeface="+mn-lt"/>
          <a:ea typeface="+mn-ea"/>
          <a:cs typeface="+mn-cs"/>
        </a:defRPr>
      </a:lvl6pPr>
      <a:lvl7pPr marL="2742780" algn="l" defTabSz="914260" rtl="0" eaLnBrk="1" latinLnBrk="0" hangingPunct="1">
        <a:defRPr sz="1800" kern="1200">
          <a:solidFill>
            <a:schemeClr val="tx1"/>
          </a:solidFill>
          <a:latin typeface="+mn-lt"/>
          <a:ea typeface="+mn-ea"/>
          <a:cs typeface="+mn-cs"/>
        </a:defRPr>
      </a:lvl7pPr>
      <a:lvl8pPr marL="3199911" algn="l" defTabSz="914260" rtl="0" eaLnBrk="1" latinLnBrk="0" hangingPunct="1">
        <a:defRPr sz="1800" kern="1200">
          <a:solidFill>
            <a:schemeClr val="tx1"/>
          </a:solidFill>
          <a:latin typeface="+mn-lt"/>
          <a:ea typeface="+mn-ea"/>
          <a:cs typeface="+mn-cs"/>
        </a:defRPr>
      </a:lvl8pPr>
      <a:lvl9pPr marL="3657040" algn="l" defTabSz="91426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Unit-3</a:t>
            </a:r>
            <a:br>
              <a:rPr lang="en-US" b="1" dirty="0" smtClean="0"/>
            </a:br>
            <a:r>
              <a:rPr lang="en-US" b="1" dirty="0" smtClean="0"/>
              <a:t>User Interface Design</a:t>
            </a:r>
            <a:endParaRPr lang="en-IN" dirty="0"/>
          </a:p>
        </p:txBody>
      </p:sp>
      <p:sp>
        <p:nvSpPr>
          <p:cNvPr id="4" name="Slide Number Placeholder 3"/>
          <p:cNvSpPr>
            <a:spLocks noGrp="1"/>
          </p:cNvSpPr>
          <p:nvPr>
            <p:ph type="sldNum" sz="quarter" idx="12"/>
          </p:nvPr>
        </p:nvSpPr>
        <p:spPr/>
        <p:txBody>
          <a:bodyPr/>
          <a:lstStyle/>
          <a:p>
            <a:fld id="{C78C6D3B-8B07-473D-A722-195EDF5A8D0B}" type="slidenum">
              <a:rPr lang="en-IN" smtClean="0"/>
              <a:t>1</a:t>
            </a:fld>
            <a:endParaRPr lang="en-IN" dirty="0"/>
          </a:p>
        </p:txBody>
      </p:sp>
    </p:spTree>
    <p:extLst>
      <p:ext uri="{BB962C8B-B14F-4D97-AF65-F5344CB8AC3E}">
        <p14:creationId xmlns:p14="http://schemas.microsoft.com/office/powerpoint/2010/main" val="2069850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8" y="-166836"/>
            <a:ext cx="8748000" cy="952500"/>
          </a:xfrm>
        </p:spPr>
        <p:txBody>
          <a:bodyPr/>
          <a:lstStyle/>
          <a:p>
            <a:r>
              <a:rPr lang="en-IN" dirty="0" smtClean="0"/>
              <a:t>3.2.3 Make the Interface Consistent</a:t>
            </a:r>
            <a:endParaRPr lang="en-IN" dirty="0"/>
          </a:p>
        </p:txBody>
      </p:sp>
      <p:sp>
        <p:nvSpPr>
          <p:cNvPr id="3" name="Content Placeholder 2"/>
          <p:cNvSpPr>
            <a:spLocks noGrp="1"/>
          </p:cNvSpPr>
          <p:nvPr>
            <p:ph idx="1"/>
          </p:nvPr>
        </p:nvSpPr>
        <p:spPr>
          <a:xfrm>
            <a:off x="179514" y="625254"/>
            <a:ext cx="8064896" cy="4896544"/>
          </a:xfrm>
        </p:spPr>
        <p:txBody>
          <a:bodyPr>
            <a:normAutofit/>
          </a:bodyPr>
          <a:lstStyle/>
          <a:p>
            <a:pPr algn="just"/>
            <a:r>
              <a:rPr lang="en-IN" dirty="0" smtClean="0"/>
              <a:t>The user interface should be consistent. This consistency is maintained at three levels such as follow:</a:t>
            </a:r>
          </a:p>
          <a:p>
            <a:pPr lvl="1" algn="just"/>
            <a:r>
              <a:rPr lang="en-IN" dirty="0" smtClean="0"/>
              <a:t>The visual information should be consistent throughout and it should be as per design standards.</a:t>
            </a:r>
          </a:p>
          <a:p>
            <a:pPr lvl="1" algn="just"/>
            <a:r>
              <a:rPr lang="en-IN" dirty="0" smtClean="0"/>
              <a:t>There should be limited set of input holding non conflicting information.</a:t>
            </a:r>
          </a:p>
          <a:p>
            <a:pPr lvl="1" algn="just"/>
            <a:r>
              <a:rPr lang="en-IN" dirty="0" smtClean="0"/>
              <a:t>The information flow from one task to another should be consistent.</a:t>
            </a:r>
          </a:p>
          <a:p>
            <a:pPr algn="just"/>
            <a:r>
              <a:rPr lang="en-IN" dirty="0" smtClean="0"/>
              <a:t> Following are some principals for consistent interface design:</a:t>
            </a:r>
          </a:p>
          <a:p>
            <a:pPr marL="571413" indent="-457130" algn="just">
              <a:buFont typeface="+mj-lt"/>
              <a:buAutoNum type="alphaLcPeriod"/>
            </a:pPr>
            <a:r>
              <a:rPr lang="en-IN" dirty="0" smtClean="0"/>
              <a:t>Allow user direct the current task into meaningful manner</a:t>
            </a:r>
          </a:p>
          <a:p>
            <a:pPr lvl="1" algn="just"/>
            <a:r>
              <a:rPr lang="en-IN" dirty="0" smtClean="0"/>
              <a:t>This principal suggests that create a user interface with proper indicators on it so that user can understand his current task and how to proceed for new task.</a:t>
            </a:r>
          </a:p>
        </p:txBody>
      </p:sp>
      <p:sp>
        <p:nvSpPr>
          <p:cNvPr id="4" name="Slide Number Placeholder 3"/>
          <p:cNvSpPr>
            <a:spLocks noGrp="1"/>
          </p:cNvSpPr>
          <p:nvPr>
            <p:ph type="sldNum" sz="quarter" idx="12"/>
          </p:nvPr>
        </p:nvSpPr>
        <p:spPr/>
        <p:txBody>
          <a:bodyPr/>
          <a:lstStyle/>
          <a:p>
            <a:fld id="{C78C6D3B-8B07-473D-A722-195EDF5A8D0B}" type="slidenum">
              <a:rPr lang="en-IN" smtClean="0"/>
              <a:t>10</a:t>
            </a:fld>
            <a:endParaRPr lang="en-IN" dirty="0"/>
          </a:p>
        </p:txBody>
      </p:sp>
    </p:spTree>
    <p:extLst>
      <p:ext uri="{BB962C8B-B14F-4D97-AF65-F5344CB8AC3E}">
        <p14:creationId xmlns:p14="http://schemas.microsoft.com/office/powerpoint/2010/main" val="409592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36"/>
            <a:ext cx="7620000" cy="952500"/>
          </a:xfrm>
        </p:spPr>
        <p:txBody>
          <a:bodyPr/>
          <a:lstStyle/>
          <a:p>
            <a:r>
              <a:rPr lang="en-IN" dirty="0" smtClean="0"/>
              <a:t>Continued…</a:t>
            </a:r>
            <a:endParaRPr lang="en-IN" dirty="0"/>
          </a:p>
        </p:txBody>
      </p:sp>
      <p:sp>
        <p:nvSpPr>
          <p:cNvPr id="3" name="Content Placeholder 2"/>
          <p:cNvSpPr>
            <a:spLocks noGrp="1"/>
          </p:cNvSpPr>
          <p:nvPr>
            <p:ph idx="1"/>
          </p:nvPr>
        </p:nvSpPr>
        <p:spPr>
          <a:xfrm>
            <a:off x="179514" y="625254"/>
            <a:ext cx="8064896" cy="4896544"/>
          </a:xfrm>
        </p:spPr>
        <p:txBody>
          <a:bodyPr>
            <a:normAutofit lnSpcReduction="10000"/>
          </a:bodyPr>
          <a:lstStyle/>
          <a:p>
            <a:pPr marL="571413" indent="-457130" algn="just">
              <a:buClr>
                <a:srgbClr val="A9A57C"/>
              </a:buClr>
              <a:buFont typeface="+mj-lt"/>
              <a:buAutoNum type="alphaLcPeriod" startAt="2"/>
            </a:pPr>
            <a:r>
              <a:rPr lang="en-IN" sz="2000" dirty="0">
                <a:solidFill>
                  <a:srgbClr val="2F2B20"/>
                </a:solidFill>
              </a:rPr>
              <a:t>Maintain consistence across family of product</a:t>
            </a:r>
          </a:p>
          <a:p>
            <a:pPr lvl="1" algn="just">
              <a:buClr>
                <a:srgbClr val="9CBEBD"/>
              </a:buClr>
            </a:pPr>
            <a:r>
              <a:rPr lang="en-IN" dirty="0" smtClean="0">
                <a:solidFill>
                  <a:srgbClr val="2F2B20"/>
                </a:solidFill>
              </a:rPr>
              <a:t>If an application come in a packaged manner then every product of that application family should posses the consistent user interface. E.g. Microsoft Office family products has several applications such as MS word, MS excel and so on. The interface of each of this product is consistent. That means there is title bar, menu bar having menus like File, Edit, View etc. on every product’s interface. Then tool bar and then design layouts are placed on interface.</a:t>
            </a:r>
            <a:endParaRPr lang="en-IN" dirty="0">
              <a:solidFill>
                <a:srgbClr val="2F2B20"/>
              </a:solidFill>
            </a:endParaRPr>
          </a:p>
          <a:p>
            <a:pPr marL="628554" indent="-514272" algn="just">
              <a:buFont typeface="+mj-lt"/>
              <a:buAutoNum type="alphaLcPeriod" startAt="3"/>
            </a:pPr>
            <a:r>
              <a:rPr lang="en-IN" dirty="0" smtClean="0"/>
              <a:t>If certain standards are maintained in previous model of application do not change it until and unless it is necessary</a:t>
            </a:r>
          </a:p>
          <a:p>
            <a:pPr lvl="1" algn="just"/>
            <a:r>
              <a:rPr lang="en-IN" dirty="0" smtClean="0"/>
              <a:t>Certain sequence of operation becomes a standard for the user, then do not change these standards because user becomes habitual with such practices. For instance, control + s is for saving the file then it has become a standard rule. Now, if any other shortcut key is allowed for save or control + s used for some other purpose then it becomes annoying for customer.</a:t>
            </a:r>
          </a:p>
        </p:txBody>
      </p:sp>
      <p:sp>
        <p:nvSpPr>
          <p:cNvPr id="4" name="Slide Number Placeholder 3"/>
          <p:cNvSpPr>
            <a:spLocks noGrp="1"/>
          </p:cNvSpPr>
          <p:nvPr>
            <p:ph type="sldNum" sz="quarter" idx="12"/>
          </p:nvPr>
        </p:nvSpPr>
        <p:spPr/>
        <p:txBody>
          <a:bodyPr/>
          <a:lstStyle/>
          <a:p>
            <a:fld id="{C78C6D3B-8B07-473D-A722-195EDF5A8D0B}" type="slidenum">
              <a:rPr lang="en-IN" smtClean="0"/>
              <a:t>11</a:t>
            </a:fld>
            <a:endParaRPr lang="en-IN" dirty="0"/>
          </a:p>
        </p:txBody>
      </p:sp>
    </p:spTree>
    <p:extLst>
      <p:ext uri="{BB962C8B-B14F-4D97-AF65-F5344CB8AC3E}">
        <p14:creationId xmlns:p14="http://schemas.microsoft.com/office/powerpoint/2010/main" val="3077509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4" y="913285"/>
            <a:ext cx="8064896" cy="720079"/>
          </a:xfrm>
        </p:spPr>
        <p:txBody>
          <a:bodyPr>
            <a:noAutofit/>
          </a:bodyPr>
          <a:lstStyle/>
          <a:p>
            <a:pPr marL="114282" indent="0" algn="ctr">
              <a:buNone/>
            </a:pPr>
            <a:r>
              <a:rPr lang="en-IN" sz="4000" b="1" dirty="0" smtClean="0">
                <a:latin typeface="+mj-lt"/>
              </a:rPr>
              <a:t>User Interface Analysis and Design</a:t>
            </a:r>
          </a:p>
        </p:txBody>
      </p:sp>
      <p:sp>
        <p:nvSpPr>
          <p:cNvPr id="4" name="Slide Number Placeholder 3"/>
          <p:cNvSpPr>
            <a:spLocks noGrp="1"/>
          </p:cNvSpPr>
          <p:nvPr>
            <p:ph type="sldNum" sz="quarter" idx="12"/>
          </p:nvPr>
        </p:nvSpPr>
        <p:spPr/>
        <p:txBody>
          <a:bodyPr/>
          <a:lstStyle/>
          <a:p>
            <a:fld id="{C78C6D3B-8B07-473D-A722-195EDF5A8D0B}" type="slidenum">
              <a:rPr lang="en-IN" smtClean="0"/>
              <a:t>12</a:t>
            </a:fld>
            <a:endParaRPr lang="en-IN" dirty="0"/>
          </a:p>
        </p:txBody>
      </p:sp>
    </p:spTree>
    <p:extLst>
      <p:ext uri="{BB962C8B-B14F-4D97-AF65-F5344CB8AC3E}">
        <p14:creationId xmlns:p14="http://schemas.microsoft.com/office/powerpoint/2010/main" val="366210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7620000" cy="952500"/>
          </a:xfrm>
        </p:spPr>
        <p:txBody>
          <a:bodyPr/>
          <a:lstStyle/>
          <a:p>
            <a:r>
              <a:rPr lang="en-IN" dirty="0" smtClean="0"/>
              <a:t>3.3 Interface Design Model</a:t>
            </a:r>
            <a:endParaRPr lang="en-IN" dirty="0"/>
          </a:p>
        </p:txBody>
      </p:sp>
      <p:sp>
        <p:nvSpPr>
          <p:cNvPr id="3" name="Content Placeholder 2"/>
          <p:cNvSpPr>
            <a:spLocks noGrp="1"/>
          </p:cNvSpPr>
          <p:nvPr>
            <p:ph idx="1"/>
          </p:nvPr>
        </p:nvSpPr>
        <p:spPr>
          <a:xfrm>
            <a:off x="251524" y="913285"/>
            <a:ext cx="8064896" cy="4608512"/>
          </a:xfrm>
        </p:spPr>
        <p:txBody>
          <a:bodyPr/>
          <a:lstStyle/>
          <a:p>
            <a:pPr algn="just"/>
            <a:r>
              <a:rPr lang="en-IN" dirty="0" smtClean="0"/>
              <a:t>User interface analysis and design can be done with the help of following steps:</a:t>
            </a:r>
          </a:p>
          <a:p>
            <a:pPr lvl="1" algn="just"/>
            <a:r>
              <a:rPr lang="en-IN" dirty="0" smtClean="0"/>
              <a:t>Create different models for system functions</a:t>
            </a:r>
          </a:p>
          <a:p>
            <a:pPr lvl="1" algn="just"/>
            <a:r>
              <a:rPr lang="en-IN" dirty="0" smtClean="0"/>
              <a:t>In order to perform these functions identify the human-computer interface tasks</a:t>
            </a:r>
          </a:p>
          <a:p>
            <a:pPr lvl="1" algn="just"/>
            <a:r>
              <a:rPr lang="en-IN" dirty="0" smtClean="0"/>
              <a:t>Prepare all interface designs by solving various design issues</a:t>
            </a:r>
          </a:p>
          <a:p>
            <a:pPr lvl="1" algn="just"/>
            <a:r>
              <a:rPr lang="en-IN" dirty="0" smtClean="0"/>
              <a:t>Apply modern tools and techniques to prototype the design</a:t>
            </a:r>
          </a:p>
          <a:p>
            <a:pPr lvl="1" algn="just"/>
            <a:r>
              <a:rPr lang="en-IN" dirty="0" smtClean="0"/>
              <a:t>Implement design model</a:t>
            </a:r>
          </a:p>
          <a:p>
            <a:pPr lvl="1" algn="just"/>
            <a:r>
              <a:rPr lang="en-IN" dirty="0" smtClean="0"/>
              <a:t>Evaluate the design from end user to bring quality in it</a:t>
            </a:r>
          </a:p>
          <a:p>
            <a:pPr algn="just"/>
            <a:r>
              <a:rPr lang="en-IN" dirty="0" smtClean="0"/>
              <a:t>These steps can be broadly categorized in two classes</a:t>
            </a:r>
          </a:p>
          <a:p>
            <a:pPr lvl="1" algn="just"/>
            <a:r>
              <a:rPr lang="en-IN" dirty="0" smtClean="0"/>
              <a:t>Interface analysis and design models</a:t>
            </a:r>
          </a:p>
          <a:p>
            <a:pPr lvl="1" algn="just"/>
            <a:r>
              <a:rPr lang="en-IN" dirty="0" smtClean="0"/>
              <a:t>The process</a:t>
            </a:r>
            <a:endParaRPr lang="en-IN" dirty="0"/>
          </a:p>
          <a:p>
            <a:pPr marL="411418" lvl="1" indent="0" algn="just">
              <a:buNone/>
            </a:pPr>
            <a:endParaRPr lang="en-IN" dirty="0" smtClean="0"/>
          </a:p>
        </p:txBody>
      </p:sp>
      <p:sp>
        <p:nvSpPr>
          <p:cNvPr id="4" name="Slide Number Placeholder 3"/>
          <p:cNvSpPr>
            <a:spLocks noGrp="1"/>
          </p:cNvSpPr>
          <p:nvPr>
            <p:ph type="sldNum" sz="quarter" idx="12"/>
          </p:nvPr>
        </p:nvSpPr>
        <p:spPr/>
        <p:txBody>
          <a:bodyPr/>
          <a:lstStyle/>
          <a:p>
            <a:fld id="{C78C6D3B-8B07-473D-A722-195EDF5A8D0B}" type="slidenum">
              <a:rPr lang="en-IN" smtClean="0"/>
              <a:t>13</a:t>
            </a:fld>
            <a:endParaRPr lang="en-IN" dirty="0"/>
          </a:p>
        </p:txBody>
      </p:sp>
    </p:spTree>
    <p:extLst>
      <p:ext uri="{BB962C8B-B14F-4D97-AF65-F5344CB8AC3E}">
        <p14:creationId xmlns:p14="http://schemas.microsoft.com/office/powerpoint/2010/main" val="3883792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8460432" cy="553244"/>
          </a:xfrm>
        </p:spPr>
        <p:txBody>
          <a:bodyPr/>
          <a:lstStyle/>
          <a:p>
            <a:r>
              <a:rPr lang="en-IN" sz="4000" dirty="0"/>
              <a:t>3.3.1 Interface Analysis &amp; Design Model</a:t>
            </a:r>
          </a:p>
        </p:txBody>
      </p:sp>
      <p:sp>
        <p:nvSpPr>
          <p:cNvPr id="3" name="Content Placeholder 2"/>
          <p:cNvSpPr>
            <a:spLocks noGrp="1"/>
          </p:cNvSpPr>
          <p:nvPr>
            <p:ph idx="1"/>
          </p:nvPr>
        </p:nvSpPr>
        <p:spPr>
          <a:xfrm>
            <a:off x="2" y="553245"/>
            <a:ext cx="8399325" cy="4968552"/>
          </a:xfrm>
        </p:spPr>
        <p:txBody>
          <a:bodyPr/>
          <a:lstStyle/>
          <a:p>
            <a:pPr algn="just"/>
            <a:r>
              <a:rPr lang="en-IN" dirty="0" smtClean="0"/>
              <a:t>There are </a:t>
            </a:r>
            <a:r>
              <a:rPr lang="en-IN" dirty="0"/>
              <a:t>four types of </a:t>
            </a:r>
            <a:r>
              <a:rPr lang="en-IN" dirty="0" smtClean="0"/>
              <a:t>models that can be prepared in interface </a:t>
            </a:r>
            <a:r>
              <a:rPr lang="en-IN" dirty="0"/>
              <a:t>analysis and </a:t>
            </a:r>
            <a:r>
              <a:rPr lang="en-IN" dirty="0" smtClean="0"/>
              <a:t>design.</a:t>
            </a:r>
          </a:p>
          <a:p>
            <a:pPr algn="just"/>
            <a:endParaRPr lang="en-IN" dirty="0"/>
          </a:p>
          <a:p>
            <a:pPr algn="just">
              <a:spcBef>
                <a:spcPts val="0"/>
              </a:spcBef>
            </a:pPr>
            <a:r>
              <a:rPr lang="en-IN" dirty="0" smtClean="0"/>
              <a:t>User </a:t>
            </a:r>
            <a:r>
              <a:rPr lang="en-IN" dirty="0"/>
              <a:t>Model</a:t>
            </a:r>
          </a:p>
          <a:p>
            <a:pPr lvl="1" algn="just">
              <a:spcBef>
                <a:spcPts val="0"/>
              </a:spcBef>
            </a:pPr>
            <a:r>
              <a:rPr lang="en-IN" dirty="0"/>
              <a:t>To design any user interface it is a must to understand the user who is using the system. Hence, in this model the profile of user is prepared by considering age, education and cultural background. The software engineer prepares user model. There are three kinds of users</a:t>
            </a:r>
          </a:p>
          <a:p>
            <a:pPr algn="just"/>
            <a:endParaRPr lang="en-IN" dirty="0" smtClean="0"/>
          </a:p>
          <a:p>
            <a:pPr algn="just"/>
            <a:endParaRPr lang="en-IN" dirty="0"/>
          </a:p>
        </p:txBody>
      </p:sp>
      <p:sp>
        <p:nvSpPr>
          <p:cNvPr id="4" name="Slide Number Placeholder 3"/>
          <p:cNvSpPr>
            <a:spLocks noGrp="1"/>
          </p:cNvSpPr>
          <p:nvPr>
            <p:ph type="sldNum" sz="quarter" idx="12"/>
          </p:nvPr>
        </p:nvSpPr>
        <p:spPr/>
        <p:txBody>
          <a:bodyPr/>
          <a:lstStyle/>
          <a:p>
            <a:fld id="{C78C6D3B-8B07-473D-A722-195EDF5A8D0B}" type="slidenum">
              <a:rPr lang="en-IN" smtClean="0"/>
              <a:t>14</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274567877"/>
              </p:ext>
            </p:extLst>
          </p:nvPr>
        </p:nvGraphicFramePr>
        <p:xfrm>
          <a:off x="107507" y="1345332"/>
          <a:ext cx="8280919" cy="360040"/>
        </p:xfrm>
        <a:graphic>
          <a:graphicData uri="http://schemas.openxmlformats.org/drawingml/2006/table">
            <a:tbl>
              <a:tblPr firstRow="1" bandRow="1">
                <a:tableStyleId>{5C22544A-7EE6-4342-B048-85BDC9FD1C3A}</a:tableStyleId>
              </a:tblPr>
              <a:tblGrid>
                <a:gridCol w="1224135">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3168352">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tblGrid>
              <a:tr h="360040">
                <a:tc>
                  <a:txBody>
                    <a:bodyPr/>
                    <a:lstStyle/>
                    <a:p>
                      <a:pPr marL="0" lvl="1" indent="0" algn="ctr">
                        <a:buFont typeface="Arial" panose="020B0604020202020204" pitchFamily="34" charset="0"/>
                        <a:buNone/>
                      </a:pPr>
                      <a:r>
                        <a:rPr lang="en-IN" sz="1600" dirty="0" smtClean="0"/>
                        <a:t>User model</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600" dirty="0" smtClean="0"/>
                        <a:t>Design model</a:t>
                      </a:r>
                    </a:p>
                  </a:txBody>
                  <a:tcPr/>
                </a:tc>
                <a:tc>
                  <a:txBody>
                    <a:bodyPr/>
                    <a:lstStyle/>
                    <a:p>
                      <a:pPr marL="0" lvl="1" indent="0" algn="ctr">
                        <a:buFont typeface="Arial" panose="020B0604020202020204" pitchFamily="34" charset="0"/>
                        <a:buNone/>
                      </a:pPr>
                      <a:r>
                        <a:rPr lang="en-IN" sz="1600" dirty="0" smtClean="0"/>
                        <a:t>Mental</a:t>
                      </a:r>
                      <a:r>
                        <a:rPr lang="en-IN" sz="1600" baseline="0" dirty="0" smtClean="0"/>
                        <a:t> </a:t>
                      </a:r>
                      <a:r>
                        <a:rPr lang="en-IN" sz="1600" dirty="0" smtClean="0"/>
                        <a:t>model (System Perception)</a:t>
                      </a:r>
                    </a:p>
                  </a:txBody>
                  <a:tcPr/>
                </a:tc>
                <a:tc>
                  <a:txBody>
                    <a:bodyPr/>
                    <a:lstStyle/>
                    <a:p>
                      <a:pPr marL="0" lvl="1" indent="0" algn="ctr">
                        <a:buFont typeface="Arial" panose="020B0604020202020204" pitchFamily="34" charset="0"/>
                        <a:buNone/>
                      </a:pPr>
                      <a:r>
                        <a:rPr lang="en-IN" sz="1600" dirty="0" smtClean="0"/>
                        <a:t>Implementation model</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96177093"/>
              </p:ext>
            </p:extLst>
          </p:nvPr>
        </p:nvGraphicFramePr>
        <p:xfrm>
          <a:off x="107506" y="3280876"/>
          <a:ext cx="8280920" cy="2389272"/>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6696744">
                  <a:extLst>
                    <a:ext uri="{9D8B030D-6E8A-4147-A177-3AD203B41FA5}">
                      <a16:colId xmlns:a16="http://schemas.microsoft.com/office/drawing/2014/main" val="20001"/>
                    </a:ext>
                  </a:extLst>
                </a:gridCol>
              </a:tblGrid>
              <a:tr h="370840">
                <a:tc>
                  <a:txBody>
                    <a:bodyPr/>
                    <a:lstStyle/>
                    <a:p>
                      <a:pPr algn="ctr"/>
                      <a:r>
                        <a:rPr lang="en-IN" sz="1800" dirty="0" smtClean="0"/>
                        <a:t>User</a:t>
                      </a:r>
                      <a:endParaRPr lang="en-IN" sz="1800" dirty="0"/>
                    </a:p>
                  </a:txBody>
                  <a:tcPr/>
                </a:tc>
                <a:tc>
                  <a:txBody>
                    <a:bodyPr/>
                    <a:lstStyle/>
                    <a:p>
                      <a:pPr algn="ctr"/>
                      <a:r>
                        <a:rPr lang="en-IN" sz="1800" dirty="0" smtClean="0"/>
                        <a:t>Description</a:t>
                      </a:r>
                      <a:endParaRPr lang="en-IN" sz="1800" dirty="0"/>
                    </a:p>
                  </a:txBody>
                  <a:tcPr/>
                </a:tc>
                <a:extLst>
                  <a:ext uri="{0D108BD9-81ED-4DB2-BD59-A6C34878D82A}">
                    <a16:rowId xmlns:a16="http://schemas.microsoft.com/office/drawing/2014/main" val="10000"/>
                  </a:ext>
                </a:extLst>
              </a:tr>
              <a:tr h="717952">
                <a:tc>
                  <a:txBody>
                    <a:bodyPr/>
                    <a:lstStyle/>
                    <a:p>
                      <a:pPr algn="ctr"/>
                      <a:r>
                        <a:rPr lang="en-IN" sz="1800" dirty="0" smtClean="0"/>
                        <a:t>Novice</a:t>
                      </a:r>
                      <a:endParaRPr lang="en-IN" sz="1800" dirty="0"/>
                    </a:p>
                  </a:txBody>
                  <a:tcPr/>
                </a:tc>
                <a:tc>
                  <a:txBody>
                    <a:bodyPr/>
                    <a:lstStyle/>
                    <a:p>
                      <a:pPr algn="just"/>
                      <a:r>
                        <a:rPr lang="en-IN" sz="1800" dirty="0" smtClean="0"/>
                        <a:t>User with little knowledge of computer who simply knows semantics</a:t>
                      </a:r>
                      <a:r>
                        <a:rPr lang="en-IN" sz="1800" baseline="0" dirty="0" smtClean="0"/>
                        <a:t> of system &amp; doesn’t know implementation of such system</a:t>
                      </a:r>
                      <a:endParaRPr lang="en-IN" sz="1800" dirty="0"/>
                    </a:p>
                  </a:txBody>
                  <a:tcPr/>
                </a:tc>
                <a:extLst>
                  <a:ext uri="{0D108BD9-81ED-4DB2-BD59-A6C34878D82A}">
                    <a16:rowId xmlns:a16="http://schemas.microsoft.com/office/drawing/2014/main" val="10001"/>
                  </a:ext>
                </a:extLst>
              </a:tr>
              <a:tr h="650240">
                <a:tc>
                  <a:txBody>
                    <a:bodyPr/>
                    <a:lstStyle/>
                    <a:p>
                      <a:pPr algn="ctr"/>
                      <a:r>
                        <a:rPr lang="en-IN" sz="1800" dirty="0" smtClean="0"/>
                        <a:t>Knowledge</a:t>
                      </a:r>
                      <a:r>
                        <a:rPr lang="en-IN" sz="1800" baseline="0" dirty="0" smtClean="0"/>
                        <a:t> &amp; intermittent</a:t>
                      </a:r>
                      <a:endParaRPr lang="en-IN" sz="1800" dirty="0"/>
                    </a:p>
                  </a:txBody>
                  <a:tcPr/>
                </a:tc>
                <a:tc>
                  <a:txBody>
                    <a:bodyPr/>
                    <a:lstStyle/>
                    <a:p>
                      <a:pPr algn="just"/>
                      <a:r>
                        <a:rPr lang="en-IN" sz="1800" dirty="0" smtClean="0"/>
                        <a:t>User having knowledge about the semantics of system as well as having little knowledge of syntactic of system</a:t>
                      </a:r>
                      <a:endParaRPr lang="en-IN" sz="1800" dirty="0"/>
                    </a:p>
                  </a:txBody>
                  <a:tcPr/>
                </a:tc>
                <a:extLst>
                  <a:ext uri="{0D108BD9-81ED-4DB2-BD59-A6C34878D82A}">
                    <a16:rowId xmlns:a16="http://schemas.microsoft.com/office/drawing/2014/main" val="10002"/>
                  </a:ext>
                </a:extLst>
              </a:tr>
              <a:tr h="650240">
                <a:tc>
                  <a:txBody>
                    <a:bodyPr/>
                    <a:lstStyle/>
                    <a:p>
                      <a:pPr algn="ctr"/>
                      <a:r>
                        <a:rPr lang="en-IN" sz="1800" dirty="0" smtClean="0"/>
                        <a:t>Knowledge &amp; Frequent</a:t>
                      </a:r>
                      <a:endParaRPr lang="en-IN" sz="1800" dirty="0"/>
                    </a:p>
                  </a:txBody>
                  <a:tcPr/>
                </a:tc>
                <a:tc>
                  <a:txBody>
                    <a:bodyPr/>
                    <a:lstStyle/>
                    <a:p>
                      <a:pPr algn="just"/>
                      <a:r>
                        <a:rPr lang="en-IN" sz="1800" dirty="0" smtClean="0"/>
                        <a:t>The user with good semantic as well as</a:t>
                      </a:r>
                      <a:r>
                        <a:rPr lang="en-IN" sz="1800" baseline="0" dirty="0" smtClean="0"/>
                        <a:t> good syntactic knowledge of the system</a:t>
                      </a:r>
                      <a:endParaRPr lang="en-IN"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3566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6" y="0"/>
            <a:ext cx="8136904" cy="5715000"/>
          </a:xfrm>
        </p:spPr>
        <p:txBody>
          <a:bodyPr>
            <a:normAutofit lnSpcReduction="10000"/>
          </a:bodyPr>
          <a:lstStyle/>
          <a:p>
            <a:pPr algn="just"/>
            <a:r>
              <a:rPr lang="en-IN" dirty="0" smtClean="0"/>
              <a:t>Design </a:t>
            </a:r>
            <a:r>
              <a:rPr lang="en-IN" dirty="0"/>
              <a:t>Model</a:t>
            </a:r>
          </a:p>
          <a:p>
            <a:pPr lvl="1" algn="just"/>
            <a:r>
              <a:rPr lang="en-IN" dirty="0"/>
              <a:t>It consists of data, architectural interface and procedural representation of software. While preparing this model requirement specification must be used properly to set the constraints. Software engineer prepares the design model of the interface</a:t>
            </a:r>
            <a:r>
              <a:rPr lang="en-IN" dirty="0" smtClean="0"/>
              <a:t>.</a:t>
            </a:r>
          </a:p>
          <a:p>
            <a:pPr algn="just"/>
            <a:r>
              <a:rPr lang="en-IN" dirty="0" smtClean="0"/>
              <a:t>Mental Model (System Perception)</a:t>
            </a:r>
            <a:endParaRPr lang="en-IN" dirty="0"/>
          </a:p>
          <a:p>
            <a:pPr lvl="1" algn="just"/>
            <a:r>
              <a:rPr lang="en-IN" dirty="0" smtClean="0"/>
              <a:t>User model is representation of what user thinks about system. Any user interface design is heavily dependant on descri</a:t>
            </a:r>
            <a:r>
              <a:rPr lang="en-IN" dirty="0"/>
              <a:t>p</a:t>
            </a:r>
            <a:r>
              <a:rPr lang="en-IN" dirty="0" smtClean="0"/>
              <a:t>tion obtained from user about his needs. If the user is knowledgeable then more complete descri</a:t>
            </a:r>
            <a:r>
              <a:rPr lang="en-IN" dirty="0"/>
              <a:t>p</a:t>
            </a:r>
            <a:r>
              <a:rPr lang="en-IN" dirty="0" smtClean="0"/>
              <a:t>tion of system can be obtained by novice user.</a:t>
            </a:r>
          </a:p>
          <a:p>
            <a:pPr algn="just"/>
            <a:r>
              <a:rPr lang="en-IN" dirty="0" smtClean="0"/>
              <a:t>Implementation Model</a:t>
            </a:r>
            <a:endParaRPr lang="en-IN" dirty="0"/>
          </a:p>
          <a:p>
            <a:pPr lvl="1" algn="just"/>
            <a:r>
              <a:rPr lang="en-IN" dirty="0" smtClean="0"/>
              <a:t>This model generates the look and feel of interface. This model describes the system’s semantic and syntax. It is very necessary to match the implementation model with the user’s mental model then only user can feel comfortable with developed system.</a:t>
            </a:r>
          </a:p>
          <a:p>
            <a:pPr algn="just"/>
            <a:r>
              <a:rPr lang="en-IN" dirty="0" smtClean="0"/>
              <a:t>The interface designer has to resolve differences within these models. The principal followed by interface analysis and design method is: ‘know the user and know the task’.</a:t>
            </a:r>
          </a:p>
          <a:p>
            <a:pPr lvl="1" algn="just"/>
            <a:endParaRPr lang="en-IN" dirty="0"/>
          </a:p>
          <a:p>
            <a:endParaRPr lang="en-IN" dirty="0"/>
          </a:p>
        </p:txBody>
      </p:sp>
      <p:sp>
        <p:nvSpPr>
          <p:cNvPr id="4" name="Slide Number Placeholder 3"/>
          <p:cNvSpPr>
            <a:spLocks noGrp="1"/>
          </p:cNvSpPr>
          <p:nvPr>
            <p:ph type="sldNum" sz="quarter" idx="12"/>
          </p:nvPr>
        </p:nvSpPr>
        <p:spPr/>
        <p:txBody>
          <a:bodyPr/>
          <a:lstStyle/>
          <a:p>
            <a:fld id="{C78C6D3B-8B07-473D-A722-195EDF5A8D0B}" type="slidenum">
              <a:rPr lang="en-IN" smtClean="0"/>
              <a:t>15</a:t>
            </a:fld>
            <a:endParaRPr lang="en-IN" dirty="0"/>
          </a:p>
        </p:txBody>
      </p:sp>
    </p:spTree>
    <p:extLst>
      <p:ext uri="{BB962C8B-B14F-4D97-AF65-F5344CB8AC3E}">
        <p14:creationId xmlns:p14="http://schemas.microsoft.com/office/powerpoint/2010/main" val="1195897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60432" cy="625252"/>
          </a:xfrm>
        </p:spPr>
        <p:txBody>
          <a:bodyPr/>
          <a:lstStyle/>
          <a:p>
            <a:r>
              <a:rPr lang="en-IN" dirty="0" smtClean="0"/>
              <a:t>3.3.2 The Process</a:t>
            </a:r>
            <a:endParaRPr lang="en-IN" dirty="0"/>
          </a:p>
        </p:txBody>
      </p:sp>
      <p:sp>
        <p:nvSpPr>
          <p:cNvPr id="3" name="Content Placeholder 2"/>
          <p:cNvSpPr>
            <a:spLocks noGrp="1"/>
          </p:cNvSpPr>
          <p:nvPr>
            <p:ph idx="1"/>
          </p:nvPr>
        </p:nvSpPr>
        <p:spPr>
          <a:xfrm>
            <a:off x="107504" y="697260"/>
            <a:ext cx="8208916" cy="5017740"/>
          </a:xfrm>
        </p:spPr>
        <p:txBody>
          <a:bodyPr>
            <a:normAutofit/>
          </a:bodyPr>
          <a:lstStyle/>
          <a:p>
            <a:pPr algn="just"/>
            <a:r>
              <a:rPr lang="en-IN" sz="2000" dirty="0" smtClean="0"/>
              <a:t>The user interface </a:t>
            </a:r>
            <a:r>
              <a:rPr lang="en-IN" sz="2000" dirty="0"/>
              <a:t>analysis </a:t>
            </a:r>
            <a:r>
              <a:rPr lang="en-IN" sz="2000" dirty="0" smtClean="0"/>
              <a:t>and design process can be implemented using interactive spiral model. As shown in figure each task can be performed more than once. At each pass around the system more requirements can be elaborated and detailed design can be performed.</a:t>
            </a:r>
          </a:p>
        </p:txBody>
      </p:sp>
      <p:sp>
        <p:nvSpPr>
          <p:cNvPr id="4" name="Slide Number Placeholder 3"/>
          <p:cNvSpPr>
            <a:spLocks noGrp="1"/>
          </p:cNvSpPr>
          <p:nvPr>
            <p:ph type="sldNum" sz="quarter" idx="12"/>
          </p:nvPr>
        </p:nvSpPr>
        <p:spPr/>
        <p:txBody>
          <a:bodyPr/>
          <a:lstStyle/>
          <a:p>
            <a:fld id="{C78C6D3B-8B07-473D-A722-195EDF5A8D0B}" type="slidenum">
              <a:rPr lang="en-IN" smtClean="0"/>
              <a:t>16</a:t>
            </a:fld>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93404"/>
            <a:ext cx="7920880" cy="3627462"/>
          </a:xfrm>
          <a:prstGeom prst="rect">
            <a:avLst/>
          </a:prstGeom>
        </p:spPr>
      </p:pic>
    </p:spTree>
    <p:extLst>
      <p:ext uri="{BB962C8B-B14F-4D97-AF65-F5344CB8AC3E}">
        <p14:creationId xmlns:p14="http://schemas.microsoft.com/office/powerpoint/2010/main" val="313015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9188"/>
            <a:ext cx="8208916" cy="5665812"/>
          </a:xfrm>
        </p:spPr>
        <p:txBody>
          <a:bodyPr/>
          <a:lstStyle/>
          <a:p>
            <a:pPr algn="just"/>
            <a:r>
              <a:rPr lang="en-IN" dirty="0" smtClean="0"/>
              <a:t>It consists of four framework activities.</a:t>
            </a:r>
          </a:p>
          <a:p>
            <a:pPr marL="571482" indent="-457200" algn="just">
              <a:buFont typeface="+mj-lt"/>
              <a:buAutoNum type="arabicPeriod"/>
            </a:pPr>
            <a:r>
              <a:rPr lang="en-IN" dirty="0" smtClean="0"/>
              <a:t>Environment analysis and modelling</a:t>
            </a:r>
          </a:p>
          <a:p>
            <a:pPr lvl="1" algn="just"/>
            <a:r>
              <a:rPr lang="en-IN" dirty="0" smtClean="0"/>
              <a:t>In this phase, major factors are focused i.e. user, task and environment. First, the user profile is analysed to understand the user and to elicit the requirements, then the tasks that are required to carry out desired functionality are identified and analysed.</a:t>
            </a:r>
          </a:p>
          <a:p>
            <a:pPr lvl="1" algn="just"/>
            <a:r>
              <a:rPr lang="en-IN" dirty="0" smtClean="0"/>
              <a:t> The analysis is made on user environment which involves physical work environment. Finally analysis model created for the interface. This model serves as a basis for the design of user interface.</a:t>
            </a:r>
          </a:p>
          <a:p>
            <a:pPr marL="411417" lvl="1" indent="0" algn="just">
              <a:buNone/>
            </a:pPr>
            <a:endParaRPr lang="en-IN" dirty="0" smtClean="0"/>
          </a:p>
          <a:p>
            <a:pPr marL="571482" indent="-457200" algn="just">
              <a:buFont typeface="+mj-lt"/>
              <a:buAutoNum type="arabicPeriod"/>
            </a:pPr>
            <a:r>
              <a:rPr lang="en-IN" dirty="0" smtClean="0"/>
              <a:t>Interface design</a:t>
            </a:r>
          </a:p>
          <a:p>
            <a:pPr lvl="1" algn="just"/>
            <a:r>
              <a:rPr lang="en-IN" dirty="0" smtClean="0"/>
              <a:t>The interface design is a phase in which all the interface objects and corresponding actions of each task are defined.</a:t>
            </a:r>
          </a:p>
        </p:txBody>
      </p:sp>
      <p:sp>
        <p:nvSpPr>
          <p:cNvPr id="4" name="Slide Number Placeholder 3"/>
          <p:cNvSpPr>
            <a:spLocks noGrp="1"/>
          </p:cNvSpPr>
          <p:nvPr>
            <p:ph type="sldNum" sz="quarter" idx="12"/>
          </p:nvPr>
        </p:nvSpPr>
        <p:spPr/>
        <p:txBody>
          <a:bodyPr/>
          <a:lstStyle/>
          <a:p>
            <a:fld id="{C78C6D3B-8B07-473D-A722-195EDF5A8D0B}" type="slidenum">
              <a:rPr lang="en-IN" smtClean="0"/>
              <a:t>17</a:t>
            </a:fld>
            <a:endParaRPr lang="en-IN" dirty="0"/>
          </a:p>
        </p:txBody>
      </p:sp>
    </p:spTree>
    <p:extLst>
      <p:ext uri="{BB962C8B-B14F-4D97-AF65-F5344CB8AC3E}">
        <p14:creationId xmlns:p14="http://schemas.microsoft.com/office/powerpoint/2010/main" val="4196448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9188"/>
            <a:ext cx="8208916" cy="5665812"/>
          </a:xfrm>
        </p:spPr>
        <p:txBody>
          <a:bodyPr/>
          <a:lstStyle/>
          <a:p>
            <a:pPr algn="just"/>
            <a:r>
              <a:rPr lang="en-IN" dirty="0" smtClean="0"/>
              <a:t>It consists of four framework activities.</a:t>
            </a:r>
          </a:p>
          <a:p>
            <a:pPr marL="571482" indent="-457200" algn="just">
              <a:buFont typeface="+mj-lt"/>
              <a:buAutoNum type="arabicPeriod" startAt="3"/>
            </a:pPr>
            <a:r>
              <a:rPr lang="en-IN" dirty="0" smtClean="0"/>
              <a:t>Implementation</a:t>
            </a:r>
          </a:p>
          <a:p>
            <a:pPr lvl="1" algn="just"/>
            <a:r>
              <a:rPr lang="en-IN" dirty="0" smtClean="0"/>
              <a:t>The implementation phase involves creation of prototype using which the interface scenarios can be evaluated.</a:t>
            </a:r>
          </a:p>
          <a:p>
            <a:pPr lvl="1" algn="just"/>
            <a:r>
              <a:rPr lang="en-IN" dirty="0" smtClean="0"/>
              <a:t>To accomplish the construction of user interface some automated tools can be used.</a:t>
            </a:r>
          </a:p>
          <a:p>
            <a:pPr marL="571482" indent="-457200" algn="just">
              <a:buFont typeface="+mj-lt"/>
              <a:buAutoNum type="arabicPeriod" startAt="3"/>
            </a:pPr>
            <a:r>
              <a:rPr lang="en-IN" dirty="0" smtClean="0"/>
              <a:t>Interface validation</a:t>
            </a:r>
          </a:p>
          <a:p>
            <a:pPr lvl="1" algn="just"/>
            <a:r>
              <a:rPr lang="en-IN" dirty="0" smtClean="0"/>
              <a:t>The goal of validation is to validate the interface for its correct performance.</a:t>
            </a:r>
          </a:p>
          <a:p>
            <a:pPr lvl="1" algn="just"/>
            <a:r>
              <a:rPr lang="en-IN" dirty="0" smtClean="0"/>
              <a:t>During validation it is tested whether all the user requirements get satisfied or not.</a:t>
            </a:r>
          </a:p>
          <a:p>
            <a:pPr lvl="1" algn="just"/>
            <a:r>
              <a:rPr lang="en-IN" dirty="0" smtClean="0"/>
              <a:t>The purpose of validation is also to check whether the interface is easy to learn and to use.</a:t>
            </a:r>
          </a:p>
        </p:txBody>
      </p:sp>
      <p:sp>
        <p:nvSpPr>
          <p:cNvPr id="4" name="Slide Number Placeholder 3"/>
          <p:cNvSpPr>
            <a:spLocks noGrp="1"/>
          </p:cNvSpPr>
          <p:nvPr>
            <p:ph type="sldNum" sz="quarter" idx="12"/>
          </p:nvPr>
        </p:nvSpPr>
        <p:spPr/>
        <p:txBody>
          <a:bodyPr/>
          <a:lstStyle/>
          <a:p>
            <a:fld id="{C78C6D3B-8B07-473D-A722-195EDF5A8D0B}" type="slidenum">
              <a:rPr lang="en-IN" smtClean="0"/>
              <a:t>18</a:t>
            </a:fld>
            <a:endParaRPr lang="en-IN" dirty="0"/>
          </a:p>
        </p:txBody>
      </p:sp>
    </p:spTree>
    <p:extLst>
      <p:ext uri="{BB962C8B-B14F-4D97-AF65-F5344CB8AC3E}">
        <p14:creationId xmlns:p14="http://schemas.microsoft.com/office/powerpoint/2010/main" val="3266171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705372"/>
            <a:ext cx="8208916" cy="625252"/>
          </a:xfrm>
        </p:spPr>
        <p:txBody>
          <a:bodyPr/>
          <a:lstStyle/>
          <a:p>
            <a:pPr algn="ctr"/>
            <a:r>
              <a:rPr lang="en-IN" dirty="0" smtClean="0"/>
              <a:t>Interface Analysis</a:t>
            </a:r>
            <a:endParaRPr lang="en-IN" dirty="0"/>
          </a:p>
        </p:txBody>
      </p:sp>
      <p:sp>
        <p:nvSpPr>
          <p:cNvPr id="4" name="Slide Number Placeholder 3"/>
          <p:cNvSpPr>
            <a:spLocks noGrp="1"/>
          </p:cNvSpPr>
          <p:nvPr>
            <p:ph type="sldNum" sz="quarter" idx="12"/>
          </p:nvPr>
        </p:nvSpPr>
        <p:spPr/>
        <p:txBody>
          <a:bodyPr/>
          <a:lstStyle/>
          <a:p>
            <a:fld id="{C78C6D3B-8B07-473D-A722-195EDF5A8D0B}" type="slidenum">
              <a:rPr lang="en-IN" smtClean="0"/>
              <a:t>19</a:t>
            </a:fld>
            <a:endParaRPr lang="en-IN" dirty="0"/>
          </a:p>
        </p:txBody>
      </p:sp>
    </p:spTree>
    <p:extLst>
      <p:ext uri="{BB962C8B-B14F-4D97-AF65-F5344CB8AC3E}">
        <p14:creationId xmlns:p14="http://schemas.microsoft.com/office/powerpoint/2010/main" val="2907725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a:solidFill>
                  <a:srgbClr val="0070C0"/>
                </a:solidFill>
              </a:rPr>
              <a:t>Unit – </a:t>
            </a:r>
            <a:r>
              <a:rPr lang="en-IN" sz="3200" b="1" dirty="0" smtClean="0">
                <a:solidFill>
                  <a:srgbClr val="0070C0"/>
                </a:solidFill>
              </a:rPr>
              <a:t>3: User Interface Design</a:t>
            </a:r>
            <a:endParaRPr lang="en-IN" sz="3200" dirty="0"/>
          </a:p>
        </p:txBody>
      </p:sp>
      <p:sp>
        <p:nvSpPr>
          <p:cNvPr id="6" name="Slide Number Placeholder 5"/>
          <p:cNvSpPr>
            <a:spLocks noGrp="1"/>
          </p:cNvSpPr>
          <p:nvPr>
            <p:ph type="sldNum" sz="quarter" idx="12"/>
          </p:nvPr>
        </p:nvSpPr>
        <p:spPr/>
        <p:txBody>
          <a:bodyPr/>
          <a:lstStyle/>
          <a:p>
            <a:fld id="{C78C6D3B-8B07-473D-A722-195EDF5A8D0B}" type="slidenum">
              <a:rPr lang="en-IN" smtClean="0"/>
              <a:t>2</a:t>
            </a:fld>
            <a:endParaRPr lang="en-IN" dirty="0"/>
          </a:p>
        </p:txBody>
      </p:sp>
      <p:sp>
        <p:nvSpPr>
          <p:cNvPr id="7" name="Content Placeholder 2"/>
          <p:cNvSpPr txBox="1">
            <a:spLocks/>
          </p:cNvSpPr>
          <p:nvPr/>
        </p:nvSpPr>
        <p:spPr>
          <a:xfrm>
            <a:off x="251520" y="1181366"/>
            <a:ext cx="7825680" cy="4176463"/>
          </a:xfrm>
          <a:prstGeom prst="rect">
            <a:avLst/>
          </a:prstGeom>
        </p:spPr>
        <p:txBody>
          <a:bodyPr vert="horz" lIns="91426" tIns="45713" rIns="91426" bIns="45713" rtlCol="0">
            <a:normAutofit/>
          </a:bodyPr>
          <a:lstStyle>
            <a:lvl1pPr marL="342847" indent="-228565" algn="l" defTabSz="91426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39982" indent="-228565" algn="l" defTabSz="91426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686" indent="-228565" algn="l" defTabSz="91426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79965" indent="-228565" algn="l" defTabSz="91426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242" indent="-228565" algn="l" defTabSz="91426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096" indent="-182852" algn="l" defTabSz="91426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19947" indent="-182852" algn="l" defTabSz="91426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2798" indent="-182852" algn="l" defTabSz="91426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5651" indent="-182852" algn="l" defTabSz="91426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282" indent="0" algn="just">
              <a:lnSpc>
                <a:spcPct val="160000"/>
              </a:lnSpc>
              <a:buNone/>
            </a:pPr>
            <a:r>
              <a:rPr lang="en-IN" sz="2400" b="1" dirty="0" smtClean="0">
                <a:latin typeface="+mj-lt"/>
              </a:rPr>
              <a:t>User interface design:</a:t>
            </a:r>
          </a:p>
          <a:p>
            <a:pPr marL="1071563" indent="-530225" algn="just"/>
            <a:r>
              <a:rPr lang="en-IN" sz="2400" dirty="0" smtClean="0">
                <a:latin typeface="+mj-lt"/>
              </a:rPr>
              <a:t>The Golden rules </a:t>
            </a:r>
          </a:p>
          <a:p>
            <a:pPr marL="1071563" indent="-530225" algn="just"/>
            <a:r>
              <a:rPr lang="en-IN" sz="2400" dirty="0" smtClean="0">
                <a:latin typeface="+mj-lt"/>
              </a:rPr>
              <a:t>User interface analysis and design </a:t>
            </a:r>
          </a:p>
          <a:p>
            <a:pPr marL="1071563" indent="-530225" algn="just"/>
            <a:r>
              <a:rPr lang="en-IN" sz="2400" dirty="0" smtClean="0">
                <a:latin typeface="+mj-lt"/>
              </a:rPr>
              <a:t>Interface analysis </a:t>
            </a:r>
          </a:p>
          <a:p>
            <a:pPr marL="1071563" indent="-530225" algn="just"/>
            <a:r>
              <a:rPr lang="en-IN" sz="2400" dirty="0" smtClean="0">
                <a:latin typeface="+mj-lt"/>
              </a:rPr>
              <a:t>Interface design steps </a:t>
            </a:r>
          </a:p>
          <a:p>
            <a:pPr marL="1071563" indent="-530225" algn="just"/>
            <a:r>
              <a:rPr lang="en-IN" sz="2400" dirty="0" smtClean="0">
                <a:latin typeface="+mj-lt"/>
              </a:rPr>
              <a:t>Design evaluation</a:t>
            </a:r>
            <a:endParaRPr lang="en-IN" sz="2400" dirty="0">
              <a:latin typeface="+mj-lt"/>
            </a:endParaRPr>
          </a:p>
        </p:txBody>
      </p:sp>
    </p:spTree>
    <p:extLst>
      <p:ext uri="{BB962C8B-B14F-4D97-AF65-F5344CB8AC3E}">
        <p14:creationId xmlns:p14="http://schemas.microsoft.com/office/powerpoint/2010/main" val="3598517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625252"/>
          </a:xfrm>
        </p:spPr>
        <p:txBody>
          <a:bodyPr/>
          <a:lstStyle/>
          <a:p>
            <a:pPr algn="ctr"/>
            <a:r>
              <a:rPr lang="en-IN" dirty="0" smtClean="0"/>
              <a:t>Interface Analysis</a:t>
            </a:r>
            <a:endParaRPr lang="en-IN" dirty="0"/>
          </a:p>
        </p:txBody>
      </p:sp>
      <p:sp>
        <p:nvSpPr>
          <p:cNvPr id="4" name="Slide Number Placeholder 3"/>
          <p:cNvSpPr>
            <a:spLocks noGrp="1"/>
          </p:cNvSpPr>
          <p:nvPr>
            <p:ph type="sldNum" sz="quarter" idx="12"/>
          </p:nvPr>
        </p:nvSpPr>
        <p:spPr/>
        <p:txBody>
          <a:bodyPr/>
          <a:lstStyle/>
          <a:p>
            <a:fld id="{C78C6D3B-8B07-473D-A722-195EDF5A8D0B}" type="slidenum">
              <a:rPr lang="en-IN" smtClean="0"/>
              <a:t>20</a:t>
            </a:fld>
            <a:endParaRPr lang="en-IN" dirty="0"/>
          </a:p>
        </p:txBody>
      </p:sp>
      <p:sp>
        <p:nvSpPr>
          <p:cNvPr id="3" name="Rectangle 2"/>
          <p:cNvSpPr/>
          <p:nvPr/>
        </p:nvSpPr>
        <p:spPr>
          <a:xfrm>
            <a:off x="179512" y="769268"/>
            <a:ext cx="8064896" cy="4724370"/>
          </a:xfrm>
          <a:prstGeom prst="rect">
            <a:avLst/>
          </a:prstGeom>
        </p:spPr>
        <p:txBody>
          <a:bodyPr wrap="square">
            <a:spAutoFit/>
          </a:bodyPr>
          <a:lstStyle/>
          <a:p>
            <a:pPr algn="just">
              <a:lnSpc>
                <a:spcPct val="150000"/>
              </a:lnSpc>
            </a:pPr>
            <a:r>
              <a:rPr lang="en-US" sz="2000" dirty="0">
                <a:latin typeface="+mj-lt"/>
              </a:rPr>
              <a:t>A key tenet of all software engineering process models is this: </a:t>
            </a:r>
            <a:r>
              <a:rPr lang="en-US" sz="2000" i="1" dirty="0">
                <a:latin typeface="+mj-lt"/>
              </a:rPr>
              <a:t>understand </a:t>
            </a:r>
            <a:r>
              <a:rPr lang="en-US" sz="2000" i="1" dirty="0" smtClean="0">
                <a:latin typeface="+mj-lt"/>
              </a:rPr>
              <a:t>the problem </a:t>
            </a:r>
            <a:r>
              <a:rPr lang="en-US" sz="2000" i="1" dirty="0">
                <a:latin typeface="+mj-lt"/>
              </a:rPr>
              <a:t>before you attempt to design a solution. </a:t>
            </a:r>
            <a:r>
              <a:rPr lang="en-US" sz="2000" dirty="0">
                <a:latin typeface="+mj-lt"/>
              </a:rPr>
              <a:t>In the case of user interface </a:t>
            </a:r>
            <a:r>
              <a:rPr lang="en-US" sz="2000" dirty="0" smtClean="0">
                <a:latin typeface="+mj-lt"/>
              </a:rPr>
              <a:t>design, understanding </a:t>
            </a:r>
            <a:r>
              <a:rPr lang="en-US" sz="2000" dirty="0">
                <a:latin typeface="+mj-lt"/>
              </a:rPr>
              <a:t>the problem means </a:t>
            </a:r>
            <a:r>
              <a:rPr lang="en-US" sz="2000" dirty="0" smtClean="0">
                <a:latin typeface="+mj-lt"/>
              </a:rPr>
              <a:t>understanding:</a:t>
            </a:r>
          </a:p>
          <a:p>
            <a:pPr algn="just">
              <a:lnSpc>
                <a:spcPct val="150000"/>
              </a:lnSpc>
            </a:pPr>
            <a:endParaRPr lang="en-US" sz="1400" dirty="0" smtClean="0">
              <a:latin typeface="+mj-lt"/>
            </a:endParaRPr>
          </a:p>
          <a:p>
            <a:pPr marL="457200" indent="-457200" algn="just">
              <a:buAutoNum type="arabicParenBoth"/>
            </a:pPr>
            <a:r>
              <a:rPr lang="en-US" sz="2000" dirty="0">
                <a:latin typeface="+mj-lt"/>
              </a:rPr>
              <a:t>T</a:t>
            </a:r>
            <a:r>
              <a:rPr lang="en-US" sz="2000" dirty="0" smtClean="0">
                <a:latin typeface="+mj-lt"/>
              </a:rPr>
              <a:t>he </a:t>
            </a:r>
            <a:r>
              <a:rPr lang="en-US" sz="2000" dirty="0">
                <a:latin typeface="+mj-lt"/>
              </a:rPr>
              <a:t>people (end </a:t>
            </a:r>
            <a:r>
              <a:rPr lang="en-US" sz="2000" dirty="0" smtClean="0">
                <a:latin typeface="+mj-lt"/>
              </a:rPr>
              <a:t>users) who </a:t>
            </a:r>
            <a:r>
              <a:rPr lang="en-US" sz="2000" dirty="0">
                <a:latin typeface="+mj-lt"/>
              </a:rPr>
              <a:t>will interact with the system through the </a:t>
            </a:r>
            <a:r>
              <a:rPr lang="en-US" sz="2000" dirty="0" smtClean="0">
                <a:latin typeface="+mj-lt"/>
              </a:rPr>
              <a:t>interface. </a:t>
            </a:r>
            <a:r>
              <a:rPr lang="en-US" sz="2000" b="1" dirty="0" smtClean="0">
                <a:latin typeface="+mj-lt"/>
              </a:rPr>
              <a:t>[User Analysis]</a:t>
            </a:r>
            <a:endParaRPr lang="en-US" sz="2000" b="1" dirty="0">
              <a:latin typeface="+mj-lt"/>
            </a:endParaRPr>
          </a:p>
          <a:p>
            <a:pPr marL="457200" indent="-457200" algn="just">
              <a:buAutoNum type="arabicParenBoth"/>
            </a:pPr>
            <a:r>
              <a:rPr lang="en-US" sz="2000" dirty="0">
                <a:latin typeface="+mj-lt"/>
              </a:rPr>
              <a:t>T</a:t>
            </a:r>
            <a:r>
              <a:rPr lang="en-US" sz="2000" dirty="0" smtClean="0">
                <a:latin typeface="+mj-lt"/>
              </a:rPr>
              <a:t>he </a:t>
            </a:r>
            <a:r>
              <a:rPr lang="en-US" sz="2000" dirty="0">
                <a:latin typeface="+mj-lt"/>
              </a:rPr>
              <a:t>tasks that </a:t>
            </a:r>
            <a:r>
              <a:rPr lang="en-US" sz="2000" dirty="0" smtClean="0">
                <a:latin typeface="+mj-lt"/>
              </a:rPr>
              <a:t>end users </a:t>
            </a:r>
            <a:r>
              <a:rPr lang="en-US" sz="2000" dirty="0">
                <a:latin typeface="+mj-lt"/>
              </a:rPr>
              <a:t>must perform to do their </a:t>
            </a:r>
            <a:r>
              <a:rPr lang="en-US" sz="2000" dirty="0" smtClean="0">
                <a:latin typeface="+mj-lt"/>
              </a:rPr>
              <a:t>work. </a:t>
            </a:r>
            <a:r>
              <a:rPr lang="en-US" sz="2000" b="1" dirty="0" smtClean="0">
                <a:latin typeface="+mj-lt"/>
              </a:rPr>
              <a:t>[Task Analysis and Modeling]</a:t>
            </a:r>
          </a:p>
          <a:p>
            <a:pPr marL="457200" indent="-457200" algn="just">
              <a:buAutoNum type="arabicParenBoth"/>
            </a:pPr>
            <a:r>
              <a:rPr lang="en-US" sz="2000" dirty="0">
                <a:latin typeface="+mj-lt"/>
              </a:rPr>
              <a:t>T</a:t>
            </a:r>
            <a:r>
              <a:rPr lang="en-US" sz="2000" dirty="0" smtClean="0">
                <a:latin typeface="+mj-lt"/>
              </a:rPr>
              <a:t>he </a:t>
            </a:r>
            <a:r>
              <a:rPr lang="en-US" sz="2000" dirty="0">
                <a:latin typeface="+mj-lt"/>
              </a:rPr>
              <a:t>content that is presented as part </a:t>
            </a:r>
            <a:r>
              <a:rPr lang="en-US" sz="2000" dirty="0" smtClean="0">
                <a:latin typeface="+mj-lt"/>
              </a:rPr>
              <a:t>of the interface. </a:t>
            </a:r>
            <a:r>
              <a:rPr lang="en-US" sz="2000" b="1" dirty="0" smtClean="0">
                <a:latin typeface="+mj-lt"/>
              </a:rPr>
              <a:t>[Analysis of Display Content]</a:t>
            </a:r>
            <a:endParaRPr lang="en-US" sz="2000" b="1" dirty="0">
              <a:latin typeface="+mj-lt"/>
            </a:endParaRPr>
          </a:p>
          <a:p>
            <a:pPr marL="457200" indent="-457200" algn="just">
              <a:buAutoNum type="arabicParenBoth"/>
            </a:pPr>
            <a:r>
              <a:rPr lang="en-US" sz="2000" dirty="0">
                <a:latin typeface="+mj-lt"/>
              </a:rPr>
              <a:t>T</a:t>
            </a:r>
            <a:r>
              <a:rPr lang="en-US" sz="2000" dirty="0" smtClean="0">
                <a:latin typeface="+mj-lt"/>
              </a:rPr>
              <a:t>he </a:t>
            </a:r>
            <a:r>
              <a:rPr lang="en-US" sz="2000" dirty="0">
                <a:latin typeface="+mj-lt"/>
              </a:rPr>
              <a:t>environment in which these tasks will be conducted. </a:t>
            </a:r>
            <a:r>
              <a:rPr lang="en-US" sz="2000" b="1" dirty="0">
                <a:latin typeface="+mj-lt"/>
              </a:rPr>
              <a:t>[Analysis of the Work </a:t>
            </a:r>
            <a:r>
              <a:rPr lang="en-US" sz="2000" b="1" dirty="0" smtClean="0">
                <a:latin typeface="+mj-lt"/>
              </a:rPr>
              <a:t>Environment]</a:t>
            </a:r>
            <a:endParaRPr lang="en-IN" sz="2000" b="1" dirty="0">
              <a:latin typeface="+mj-lt"/>
            </a:endParaRPr>
          </a:p>
        </p:txBody>
      </p:sp>
    </p:spTree>
    <p:extLst>
      <p:ext uri="{BB962C8B-B14F-4D97-AF65-F5344CB8AC3E}">
        <p14:creationId xmlns:p14="http://schemas.microsoft.com/office/powerpoint/2010/main" val="1284139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553244"/>
          </a:xfrm>
        </p:spPr>
        <p:txBody>
          <a:bodyPr/>
          <a:lstStyle/>
          <a:p>
            <a:pPr algn="r"/>
            <a:r>
              <a:rPr lang="en-IN" sz="2800" dirty="0" smtClean="0"/>
              <a:t>Continue…</a:t>
            </a:r>
            <a:endParaRPr lang="en-IN" sz="2800" dirty="0"/>
          </a:p>
        </p:txBody>
      </p:sp>
      <p:sp>
        <p:nvSpPr>
          <p:cNvPr id="4" name="Slide Number Placeholder 3"/>
          <p:cNvSpPr>
            <a:spLocks noGrp="1"/>
          </p:cNvSpPr>
          <p:nvPr>
            <p:ph type="sldNum" sz="quarter" idx="12"/>
          </p:nvPr>
        </p:nvSpPr>
        <p:spPr/>
        <p:txBody>
          <a:bodyPr/>
          <a:lstStyle/>
          <a:p>
            <a:fld id="{C78C6D3B-8B07-473D-A722-195EDF5A8D0B}" type="slidenum">
              <a:rPr lang="en-IN" smtClean="0"/>
              <a:t>21</a:t>
            </a:fld>
            <a:endParaRPr lang="en-IN" dirty="0"/>
          </a:p>
        </p:txBody>
      </p:sp>
      <p:sp>
        <p:nvSpPr>
          <p:cNvPr id="3" name="Rectangle 2"/>
          <p:cNvSpPr/>
          <p:nvPr/>
        </p:nvSpPr>
        <p:spPr>
          <a:xfrm>
            <a:off x="251522" y="913284"/>
            <a:ext cx="8064896" cy="4493538"/>
          </a:xfrm>
          <a:prstGeom prst="rect">
            <a:avLst/>
          </a:prstGeom>
        </p:spPr>
        <p:txBody>
          <a:bodyPr wrap="square">
            <a:spAutoFit/>
          </a:bodyPr>
          <a:lstStyle/>
          <a:p>
            <a:pPr algn="just"/>
            <a:r>
              <a:rPr lang="en-US" dirty="0">
                <a:latin typeface="+mj-lt"/>
              </a:rPr>
              <a:t>The phrase user interface is probably all the </a:t>
            </a:r>
            <a:r>
              <a:rPr lang="en-US" dirty="0" smtClean="0">
                <a:latin typeface="+mj-lt"/>
              </a:rPr>
              <a:t>justification </a:t>
            </a:r>
            <a:r>
              <a:rPr lang="en-US" dirty="0">
                <a:latin typeface="+mj-lt"/>
              </a:rPr>
              <a:t>needed to spend </a:t>
            </a:r>
            <a:r>
              <a:rPr lang="en-US" dirty="0" smtClean="0">
                <a:latin typeface="+mj-lt"/>
              </a:rPr>
              <a:t>some time </a:t>
            </a:r>
            <a:r>
              <a:rPr lang="en-US" dirty="0">
                <a:latin typeface="+mj-lt"/>
              </a:rPr>
              <a:t>understanding the user before worrying about technical </a:t>
            </a:r>
            <a:r>
              <a:rPr lang="en-US" dirty="0" smtClean="0">
                <a:latin typeface="+mj-lt"/>
              </a:rPr>
              <a:t>matters</a:t>
            </a:r>
            <a:r>
              <a:rPr lang="en-US" dirty="0">
                <a:latin typeface="+mj-lt"/>
              </a:rPr>
              <a:t>. The following set of </a:t>
            </a:r>
            <a:r>
              <a:rPr lang="en-US" dirty="0" smtClean="0">
                <a:latin typeface="+mj-lt"/>
              </a:rPr>
              <a:t>questions will </a:t>
            </a:r>
            <a:r>
              <a:rPr lang="en-US" dirty="0">
                <a:latin typeface="+mj-lt"/>
              </a:rPr>
              <a:t>help you to </a:t>
            </a:r>
            <a:r>
              <a:rPr lang="en-US" dirty="0" smtClean="0">
                <a:latin typeface="+mj-lt"/>
              </a:rPr>
              <a:t>better understand </a:t>
            </a:r>
            <a:r>
              <a:rPr lang="en-US" dirty="0">
                <a:latin typeface="+mj-lt"/>
              </a:rPr>
              <a:t>the users of a system</a:t>
            </a:r>
            <a:r>
              <a:rPr lang="en-US" dirty="0" smtClean="0">
                <a:latin typeface="+mj-lt"/>
              </a:rPr>
              <a:t>:</a:t>
            </a:r>
          </a:p>
          <a:p>
            <a:pPr algn="just"/>
            <a:endParaRPr lang="en-US" sz="1050" dirty="0" smtClean="0">
              <a:latin typeface="+mj-lt"/>
            </a:endParaRPr>
          </a:p>
          <a:p>
            <a:pPr marL="285750" indent="-285750" algn="just">
              <a:buFont typeface="Arial" panose="020B0604020202020204" pitchFamily="34" charset="0"/>
              <a:buChar char="•"/>
            </a:pPr>
            <a:r>
              <a:rPr lang="en-US" sz="1400" dirty="0">
                <a:latin typeface="+mj-lt"/>
              </a:rPr>
              <a:t>Are users trained professionals, technicians, clerical, or </a:t>
            </a:r>
            <a:r>
              <a:rPr lang="en-US" sz="1400" dirty="0" smtClean="0">
                <a:latin typeface="+mj-lt"/>
              </a:rPr>
              <a:t>manufacturing workers?</a:t>
            </a:r>
          </a:p>
          <a:p>
            <a:pPr marL="285750" indent="-285750" algn="just">
              <a:buFont typeface="Arial" panose="020B0604020202020204" pitchFamily="34" charset="0"/>
              <a:buChar char="•"/>
            </a:pPr>
            <a:r>
              <a:rPr lang="en-US" sz="1400" dirty="0" smtClean="0">
                <a:latin typeface="+mj-lt"/>
              </a:rPr>
              <a:t>What </a:t>
            </a:r>
            <a:r>
              <a:rPr lang="en-US" sz="1400" dirty="0">
                <a:latin typeface="+mj-lt"/>
              </a:rPr>
              <a:t>level of formal education does the average user </a:t>
            </a:r>
            <a:r>
              <a:rPr lang="en-US" sz="1400" dirty="0" smtClean="0">
                <a:latin typeface="+mj-lt"/>
              </a:rPr>
              <a:t>have?</a:t>
            </a:r>
          </a:p>
          <a:p>
            <a:pPr marL="285750" indent="-285750" algn="just">
              <a:buFont typeface="Arial" panose="020B0604020202020204" pitchFamily="34" charset="0"/>
              <a:buChar char="•"/>
            </a:pPr>
            <a:r>
              <a:rPr lang="en-US" sz="1400" dirty="0" smtClean="0">
                <a:latin typeface="+mj-lt"/>
              </a:rPr>
              <a:t>Are </a:t>
            </a:r>
            <a:r>
              <a:rPr lang="en-US" sz="1400" dirty="0">
                <a:latin typeface="+mj-lt"/>
              </a:rPr>
              <a:t>the users capable of learning from written materials or have </a:t>
            </a:r>
            <a:r>
              <a:rPr lang="en-US" sz="1400" dirty="0" smtClean="0">
                <a:latin typeface="+mj-lt"/>
              </a:rPr>
              <a:t>they expressed </a:t>
            </a:r>
            <a:r>
              <a:rPr lang="en-US" sz="1400" dirty="0">
                <a:latin typeface="+mj-lt"/>
              </a:rPr>
              <a:t>a desire for classroom </a:t>
            </a:r>
            <a:r>
              <a:rPr lang="en-US" sz="1400" dirty="0" smtClean="0">
                <a:latin typeface="+mj-lt"/>
              </a:rPr>
              <a:t>training?</a:t>
            </a:r>
          </a:p>
          <a:p>
            <a:pPr marL="285750" indent="-285750" algn="just">
              <a:buFont typeface="Arial" panose="020B0604020202020204" pitchFamily="34" charset="0"/>
              <a:buChar char="•"/>
            </a:pPr>
            <a:r>
              <a:rPr lang="en-US" sz="1400" dirty="0" smtClean="0">
                <a:latin typeface="+mj-lt"/>
              </a:rPr>
              <a:t>Are </a:t>
            </a:r>
            <a:r>
              <a:rPr lang="en-US" sz="1400" dirty="0">
                <a:latin typeface="+mj-lt"/>
              </a:rPr>
              <a:t>users expert typists or keyboard </a:t>
            </a:r>
            <a:r>
              <a:rPr lang="en-US" sz="1400" dirty="0" smtClean="0">
                <a:latin typeface="+mj-lt"/>
              </a:rPr>
              <a:t>phobic?</a:t>
            </a:r>
          </a:p>
          <a:p>
            <a:pPr marL="285750" indent="-285750" algn="just">
              <a:buFont typeface="Arial" panose="020B0604020202020204" pitchFamily="34" charset="0"/>
              <a:buChar char="•"/>
            </a:pPr>
            <a:r>
              <a:rPr lang="en-US" sz="1400" dirty="0" smtClean="0">
                <a:latin typeface="+mj-lt"/>
              </a:rPr>
              <a:t>What </a:t>
            </a:r>
            <a:r>
              <a:rPr lang="en-US" sz="1400" dirty="0">
                <a:latin typeface="+mj-lt"/>
              </a:rPr>
              <a:t>is the age range of the user </a:t>
            </a:r>
            <a:r>
              <a:rPr lang="en-US" sz="1400" dirty="0" smtClean="0">
                <a:latin typeface="+mj-lt"/>
              </a:rPr>
              <a:t>community?</a:t>
            </a:r>
          </a:p>
          <a:p>
            <a:pPr marL="285750" indent="-285750" algn="just">
              <a:buFont typeface="Arial" panose="020B0604020202020204" pitchFamily="34" charset="0"/>
              <a:buChar char="•"/>
            </a:pPr>
            <a:r>
              <a:rPr lang="en-US" sz="1400" dirty="0" smtClean="0">
                <a:latin typeface="+mj-lt"/>
              </a:rPr>
              <a:t>Will </a:t>
            </a:r>
            <a:r>
              <a:rPr lang="en-US" sz="1400" dirty="0">
                <a:latin typeface="+mj-lt"/>
              </a:rPr>
              <a:t>the users be represented predominately by one </a:t>
            </a:r>
            <a:r>
              <a:rPr lang="en-US" sz="1400" dirty="0" smtClean="0">
                <a:latin typeface="+mj-lt"/>
              </a:rPr>
              <a:t>gender?</a:t>
            </a:r>
          </a:p>
          <a:p>
            <a:pPr marL="285750" indent="-285750" algn="just">
              <a:buFont typeface="Arial" panose="020B0604020202020204" pitchFamily="34" charset="0"/>
              <a:buChar char="•"/>
            </a:pPr>
            <a:r>
              <a:rPr lang="en-US" sz="1400" dirty="0" smtClean="0">
                <a:latin typeface="+mj-lt"/>
              </a:rPr>
              <a:t>How </a:t>
            </a:r>
            <a:r>
              <a:rPr lang="en-US" sz="1400" dirty="0">
                <a:latin typeface="+mj-lt"/>
              </a:rPr>
              <a:t>are users compensated for the work they </a:t>
            </a:r>
            <a:r>
              <a:rPr lang="en-US" sz="1400" dirty="0" smtClean="0">
                <a:latin typeface="+mj-lt"/>
              </a:rPr>
              <a:t>perform?</a:t>
            </a:r>
          </a:p>
          <a:p>
            <a:pPr marL="285750" indent="-285750" algn="just">
              <a:buFont typeface="Arial" panose="020B0604020202020204" pitchFamily="34" charset="0"/>
              <a:buChar char="•"/>
            </a:pPr>
            <a:r>
              <a:rPr lang="en-US" sz="1400" dirty="0" smtClean="0">
                <a:latin typeface="+mj-lt"/>
              </a:rPr>
              <a:t>Do </a:t>
            </a:r>
            <a:r>
              <a:rPr lang="en-US" sz="1400" dirty="0">
                <a:latin typeface="+mj-lt"/>
              </a:rPr>
              <a:t>users work normal </a:t>
            </a:r>
            <a:r>
              <a:rPr lang="en-US" sz="1400" dirty="0" smtClean="0">
                <a:latin typeface="+mj-lt"/>
              </a:rPr>
              <a:t>office </a:t>
            </a:r>
            <a:r>
              <a:rPr lang="en-US" sz="1400" dirty="0">
                <a:latin typeface="+mj-lt"/>
              </a:rPr>
              <a:t>hours or do they work until the job is </a:t>
            </a:r>
            <a:r>
              <a:rPr lang="en-US" sz="1400" dirty="0" smtClean="0">
                <a:latin typeface="+mj-lt"/>
              </a:rPr>
              <a:t>done?</a:t>
            </a:r>
          </a:p>
          <a:p>
            <a:pPr marL="285750" indent="-285750" algn="just">
              <a:buFont typeface="Arial" panose="020B0604020202020204" pitchFamily="34" charset="0"/>
              <a:buChar char="•"/>
            </a:pPr>
            <a:r>
              <a:rPr lang="en-US" sz="1400" dirty="0" smtClean="0">
                <a:latin typeface="+mj-lt"/>
              </a:rPr>
              <a:t>Is </a:t>
            </a:r>
            <a:r>
              <a:rPr lang="en-US" sz="1400" dirty="0">
                <a:latin typeface="+mj-lt"/>
              </a:rPr>
              <a:t>the software to be an integral part of the work users do or will it be </a:t>
            </a:r>
            <a:r>
              <a:rPr lang="en-US" sz="1400" dirty="0" smtClean="0">
                <a:latin typeface="+mj-lt"/>
              </a:rPr>
              <a:t>used </a:t>
            </a:r>
            <a:r>
              <a:rPr lang="en-IN" sz="1400" dirty="0" smtClean="0">
                <a:latin typeface="+mj-lt"/>
              </a:rPr>
              <a:t>only </a:t>
            </a:r>
            <a:r>
              <a:rPr lang="en-IN" sz="1400" dirty="0">
                <a:latin typeface="+mj-lt"/>
              </a:rPr>
              <a:t>occasionally?</a:t>
            </a:r>
          </a:p>
          <a:p>
            <a:pPr marL="285750" indent="-285750" algn="just">
              <a:buFont typeface="Arial" panose="020B0604020202020204" pitchFamily="34" charset="0"/>
              <a:buChar char="•"/>
            </a:pPr>
            <a:r>
              <a:rPr lang="en-US" sz="1400" dirty="0" smtClean="0">
                <a:latin typeface="+mj-lt"/>
              </a:rPr>
              <a:t>What </a:t>
            </a:r>
            <a:r>
              <a:rPr lang="en-US" sz="1400" dirty="0">
                <a:latin typeface="+mj-lt"/>
              </a:rPr>
              <a:t>is the primary spoken language among users?</a:t>
            </a:r>
          </a:p>
          <a:p>
            <a:pPr marL="285750" indent="-285750" algn="just">
              <a:buFont typeface="Arial" panose="020B0604020202020204" pitchFamily="34" charset="0"/>
              <a:buChar char="•"/>
            </a:pPr>
            <a:r>
              <a:rPr lang="en-US" sz="1400" dirty="0" smtClean="0">
                <a:latin typeface="+mj-lt"/>
              </a:rPr>
              <a:t>What </a:t>
            </a:r>
            <a:r>
              <a:rPr lang="en-US" sz="1400" dirty="0">
                <a:latin typeface="+mj-lt"/>
              </a:rPr>
              <a:t>are the consequences if a user makes a mistake using the system?</a:t>
            </a:r>
          </a:p>
          <a:p>
            <a:pPr marL="285750" indent="-285750" algn="just">
              <a:buFont typeface="Arial" panose="020B0604020202020204" pitchFamily="34" charset="0"/>
              <a:buChar char="•"/>
            </a:pPr>
            <a:r>
              <a:rPr lang="en-US" sz="1400" dirty="0" smtClean="0">
                <a:latin typeface="+mj-lt"/>
              </a:rPr>
              <a:t>Are </a:t>
            </a:r>
            <a:r>
              <a:rPr lang="en-US" sz="1400" dirty="0">
                <a:latin typeface="+mj-lt"/>
              </a:rPr>
              <a:t>users experts in the subject matter that is addressed by the system?</a:t>
            </a:r>
          </a:p>
          <a:p>
            <a:pPr marL="285750" indent="-285750" algn="just">
              <a:buFont typeface="Arial" panose="020B0604020202020204" pitchFamily="34" charset="0"/>
              <a:buChar char="•"/>
            </a:pPr>
            <a:r>
              <a:rPr lang="en-US" sz="1400" dirty="0" smtClean="0">
                <a:latin typeface="+mj-lt"/>
              </a:rPr>
              <a:t>Do </a:t>
            </a:r>
            <a:r>
              <a:rPr lang="en-US" sz="1400" dirty="0">
                <a:latin typeface="+mj-lt"/>
              </a:rPr>
              <a:t>users want to know about the technology that sits behind the interface?</a:t>
            </a:r>
          </a:p>
        </p:txBody>
      </p:sp>
      <p:sp>
        <p:nvSpPr>
          <p:cNvPr id="5" name="Rectangle 4"/>
          <p:cNvSpPr/>
          <p:nvPr/>
        </p:nvSpPr>
        <p:spPr>
          <a:xfrm>
            <a:off x="179512" y="337220"/>
            <a:ext cx="4572000" cy="577787"/>
          </a:xfrm>
          <a:prstGeom prst="rect">
            <a:avLst/>
          </a:prstGeom>
        </p:spPr>
        <p:txBody>
          <a:bodyPr>
            <a:spAutoFit/>
          </a:bodyPr>
          <a:lstStyle/>
          <a:p>
            <a:pPr algn="just">
              <a:lnSpc>
                <a:spcPct val="150000"/>
              </a:lnSpc>
            </a:pPr>
            <a:r>
              <a:rPr lang="en-US" sz="2400" b="1" dirty="0" smtClean="0">
                <a:solidFill>
                  <a:srgbClr val="7030A0"/>
                </a:solidFill>
                <a:latin typeface="+mj-lt"/>
              </a:rPr>
              <a:t>(1) User Analysis</a:t>
            </a:r>
            <a:endParaRPr lang="en-US" sz="2400" b="1" dirty="0">
              <a:solidFill>
                <a:srgbClr val="7030A0"/>
              </a:solidFill>
              <a:latin typeface="+mj-lt"/>
            </a:endParaRPr>
          </a:p>
        </p:txBody>
      </p:sp>
    </p:spTree>
    <p:extLst>
      <p:ext uri="{BB962C8B-B14F-4D97-AF65-F5344CB8AC3E}">
        <p14:creationId xmlns:p14="http://schemas.microsoft.com/office/powerpoint/2010/main" val="958683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553244"/>
          </a:xfrm>
        </p:spPr>
        <p:txBody>
          <a:bodyPr/>
          <a:lstStyle/>
          <a:p>
            <a:pPr algn="r"/>
            <a:r>
              <a:rPr lang="en-IN" sz="2800" dirty="0" smtClean="0"/>
              <a:t>Continue…</a:t>
            </a:r>
            <a:endParaRPr lang="en-IN" sz="2800" dirty="0"/>
          </a:p>
        </p:txBody>
      </p:sp>
      <p:sp>
        <p:nvSpPr>
          <p:cNvPr id="4" name="Slide Number Placeholder 3"/>
          <p:cNvSpPr>
            <a:spLocks noGrp="1"/>
          </p:cNvSpPr>
          <p:nvPr>
            <p:ph type="sldNum" sz="quarter" idx="12"/>
          </p:nvPr>
        </p:nvSpPr>
        <p:spPr/>
        <p:txBody>
          <a:bodyPr/>
          <a:lstStyle/>
          <a:p>
            <a:fld id="{C78C6D3B-8B07-473D-A722-195EDF5A8D0B}" type="slidenum">
              <a:rPr lang="en-IN" smtClean="0"/>
              <a:t>22</a:t>
            </a:fld>
            <a:endParaRPr lang="en-IN" dirty="0"/>
          </a:p>
        </p:txBody>
      </p:sp>
      <p:sp>
        <p:nvSpPr>
          <p:cNvPr id="3" name="Rectangle 2"/>
          <p:cNvSpPr/>
          <p:nvPr/>
        </p:nvSpPr>
        <p:spPr>
          <a:xfrm>
            <a:off x="179512" y="827623"/>
            <a:ext cx="8064896" cy="4478149"/>
          </a:xfrm>
          <a:prstGeom prst="rect">
            <a:avLst/>
          </a:prstGeom>
        </p:spPr>
        <p:txBody>
          <a:bodyPr wrap="square">
            <a:spAutoFit/>
          </a:bodyPr>
          <a:lstStyle/>
          <a:p>
            <a:pPr algn="just">
              <a:lnSpc>
                <a:spcPct val="150000"/>
              </a:lnSpc>
            </a:pPr>
            <a:r>
              <a:rPr lang="en-US" dirty="0">
                <a:latin typeface="+mj-lt"/>
              </a:rPr>
              <a:t>The goal of task analysis is to answer the following questions</a:t>
            </a:r>
            <a:r>
              <a:rPr lang="en-US" dirty="0" smtClean="0">
                <a:latin typeface="+mj-lt"/>
              </a:rPr>
              <a:t>:</a:t>
            </a:r>
            <a:endParaRPr lang="en-US" dirty="0">
              <a:latin typeface="+mj-lt"/>
            </a:endParaRPr>
          </a:p>
          <a:p>
            <a:pPr marL="285750" indent="-285750" algn="just">
              <a:buFont typeface="Arial" panose="020B0604020202020204" pitchFamily="34" charset="0"/>
              <a:buChar char="•"/>
            </a:pPr>
            <a:r>
              <a:rPr lang="en-US" dirty="0" smtClean="0">
                <a:latin typeface="+mj-lt"/>
              </a:rPr>
              <a:t>What </a:t>
            </a:r>
            <a:r>
              <a:rPr lang="en-US" dirty="0">
                <a:latin typeface="+mj-lt"/>
              </a:rPr>
              <a:t>work will the user perform in </a:t>
            </a:r>
            <a:r>
              <a:rPr lang="en-US" dirty="0" smtClean="0">
                <a:latin typeface="+mj-lt"/>
              </a:rPr>
              <a:t>specific </a:t>
            </a:r>
            <a:r>
              <a:rPr lang="en-US" dirty="0">
                <a:latin typeface="+mj-lt"/>
              </a:rPr>
              <a:t>circumstances?</a:t>
            </a:r>
          </a:p>
          <a:p>
            <a:pPr marL="285750" indent="-285750" algn="just">
              <a:buFont typeface="Arial" panose="020B0604020202020204" pitchFamily="34" charset="0"/>
              <a:buChar char="•"/>
            </a:pPr>
            <a:r>
              <a:rPr lang="en-US" dirty="0" smtClean="0">
                <a:latin typeface="+mj-lt"/>
              </a:rPr>
              <a:t>What </a:t>
            </a:r>
            <a:r>
              <a:rPr lang="en-US" dirty="0">
                <a:latin typeface="+mj-lt"/>
              </a:rPr>
              <a:t>tasks and subtasks will be performed as the user does the work?</a:t>
            </a:r>
          </a:p>
          <a:p>
            <a:pPr marL="285750" indent="-285750" algn="just">
              <a:buFont typeface="Arial" panose="020B0604020202020204" pitchFamily="34" charset="0"/>
              <a:buChar char="•"/>
            </a:pPr>
            <a:r>
              <a:rPr lang="en-US" dirty="0" smtClean="0">
                <a:latin typeface="+mj-lt"/>
              </a:rPr>
              <a:t>What specific </a:t>
            </a:r>
            <a:r>
              <a:rPr lang="en-US" dirty="0">
                <a:latin typeface="+mj-lt"/>
              </a:rPr>
              <a:t>problem domain objects will the user manipulate as work </a:t>
            </a:r>
            <a:r>
              <a:rPr lang="en-US" dirty="0" smtClean="0">
                <a:latin typeface="+mj-lt"/>
              </a:rPr>
              <a:t>is performed</a:t>
            </a:r>
            <a:r>
              <a:rPr lang="en-US" dirty="0">
                <a:latin typeface="+mj-lt"/>
              </a:rPr>
              <a:t>?</a:t>
            </a:r>
          </a:p>
          <a:p>
            <a:pPr marL="285750" indent="-285750" algn="just">
              <a:buFont typeface="Arial" panose="020B0604020202020204" pitchFamily="34" charset="0"/>
              <a:buChar char="•"/>
            </a:pPr>
            <a:r>
              <a:rPr lang="en-US" dirty="0" smtClean="0">
                <a:latin typeface="+mj-lt"/>
              </a:rPr>
              <a:t>What </a:t>
            </a:r>
            <a:r>
              <a:rPr lang="en-US" dirty="0">
                <a:latin typeface="+mj-lt"/>
              </a:rPr>
              <a:t>is the sequence of work tasks—the </a:t>
            </a:r>
            <a:r>
              <a:rPr lang="en-US" dirty="0" smtClean="0">
                <a:latin typeface="+mj-lt"/>
              </a:rPr>
              <a:t>workflow</a:t>
            </a:r>
            <a:r>
              <a:rPr lang="en-US" dirty="0">
                <a:latin typeface="+mj-lt"/>
              </a:rPr>
              <a:t>?</a:t>
            </a:r>
          </a:p>
          <a:p>
            <a:pPr marL="285750" indent="-285750" algn="just">
              <a:buFont typeface="Arial" panose="020B0604020202020204" pitchFamily="34" charset="0"/>
              <a:buChar char="•"/>
            </a:pPr>
            <a:r>
              <a:rPr lang="en-US" dirty="0" smtClean="0">
                <a:latin typeface="+mj-lt"/>
              </a:rPr>
              <a:t>What </a:t>
            </a:r>
            <a:r>
              <a:rPr lang="en-US" dirty="0">
                <a:latin typeface="+mj-lt"/>
              </a:rPr>
              <a:t>is the hierarchy of tasks</a:t>
            </a:r>
            <a:r>
              <a:rPr lang="en-US" dirty="0" smtClean="0">
                <a:latin typeface="+mj-lt"/>
              </a:rPr>
              <a:t>?</a:t>
            </a:r>
          </a:p>
          <a:p>
            <a:pPr algn="just"/>
            <a:endParaRPr lang="en-US" dirty="0" smtClean="0">
              <a:latin typeface="+mj-lt"/>
            </a:endParaRPr>
          </a:p>
          <a:p>
            <a:pPr algn="just"/>
            <a:r>
              <a:rPr lang="en-US" dirty="0" smtClean="0">
                <a:latin typeface="+mj-lt"/>
              </a:rPr>
              <a:t>To </a:t>
            </a:r>
            <a:r>
              <a:rPr lang="en-US" dirty="0">
                <a:latin typeface="+mj-lt"/>
              </a:rPr>
              <a:t>answer these questions, </a:t>
            </a:r>
            <a:r>
              <a:rPr lang="en-US" dirty="0" smtClean="0">
                <a:latin typeface="+mj-lt"/>
              </a:rPr>
              <a:t>the following </a:t>
            </a:r>
            <a:r>
              <a:rPr lang="en-US" dirty="0">
                <a:latin typeface="+mj-lt"/>
              </a:rPr>
              <a:t>techniques are applied </a:t>
            </a:r>
            <a:r>
              <a:rPr lang="en-US" dirty="0" smtClean="0">
                <a:latin typeface="+mj-lt"/>
              </a:rPr>
              <a:t>to the </a:t>
            </a:r>
            <a:r>
              <a:rPr lang="en-US" dirty="0">
                <a:latin typeface="+mj-lt"/>
              </a:rPr>
              <a:t>user interface</a:t>
            </a:r>
            <a:r>
              <a:rPr lang="en-US" dirty="0" smtClean="0">
                <a:latin typeface="+mj-lt"/>
              </a:rPr>
              <a:t>.</a:t>
            </a:r>
          </a:p>
          <a:p>
            <a:pPr marL="228600" indent="-228600" algn="just">
              <a:lnSpc>
                <a:spcPct val="150000"/>
              </a:lnSpc>
              <a:buAutoNum type="alphaLcParenBoth"/>
            </a:pPr>
            <a:r>
              <a:rPr lang="en-US" sz="1600" dirty="0" smtClean="0">
                <a:latin typeface="+mj-lt"/>
              </a:rPr>
              <a:t> Use Cases</a:t>
            </a:r>
          </a:p>
          <a:p>
            <a:pPr marL="228600" indent="-228600" algn="just">
              <a:lnSpc>
                <a:spcPct val="150000"/>
              </a:lnSpc>
              <a:buAutoNum type="alphaLcParenBoth"/>
            </a:pPr>
            <a:r>
              <a:rPr lang="en-US" sz="1600" dirty="0" smtClean="0">
                <a:latin typeface="+mj-lt"/>
              </a:rPr>
              <a:t> Task Elaboration</a:t>
            </a:r>
          </a:p>
          <a:p>
            <a:pPr marL="228600" indent="-228600" algn="just">
              <a:lnSpc>
                <a:spcPct val="150000"/>
              </a:lnSpc>
              <a:buFontTx/>
              <a:buAutoNum type="alphaLcParenBoth"/>
            </a:pPr>
            <a:r>
              <a:rPr lang="en-US" sz="1600" dirty="0" smtClean="0">
                <a:latin typeface="+mj-lt"/>
              </a:rPr>
              <a:t> Object  </a:t>
            </a:r>
            <a:r>
              <a:rPr lang="en-US" sz="1600" dirty="0"/>
              <a:t>Elaboration</a:t>
            </a:r>
          </a:p>
          <a:p>
            <a:pPr marL="228600" indent="-228600" algn="just">
              <a:lnSpc>
                <a:spcPct val="150000"/>
              </a:lnSpc>
              <a:buAutoNum type="alphaLcParenBoth"/>
            </a:pPr>
            <a:r>
              <a:rPr lang="en-US" sz="1600" dirty="0" smtClean="0">
                <a:latin typeface="+mj-lt"/>
              </a:rPr>
              <a:t> Workflow Analysis</a:t>
            </a:r>
            <a:endParaRPr lang="en-US" sz="1600" dirty="0">
              <a:latin typeface="+mj-lt"/>
            </a:endParaRPr>
          </a:p>
        </p:txBody>
      </p:sp>
      <p:sp>
        <p:nvSpPr>
          <p:cNvPr id="5" name="Rectangle 4"/>
          <p:cNvSpPr/>
          <p:nvPr/>
        </p:nvSpPr>
        <p:spPr>
          <a:xfrm>
            <a:off x="179512" y="265212"/>
            <a:ext cx="4572000" cy="646331"/>
          </a:xfrm>
          <a:prstGeom prst="rect">
            <a:avLst/>
          </a:prstGeom>
        </p:spPr>
        <p:txBody>
          <a:bodyPr>
            <a:spAutoFit/>
          </a:bodyPr>
          <a:lstStyle/>
          <a:p>
            <a:pPr algn="just">
              <a:lnSpc>
                <a:spcPct val="150000"/>
              </a:lnSpc>
            </a:pPr>
            <a:r>
              <a:rPr lang="en-US" sz="2400" b="1" dirty="0" smtClean="0">
                <a:solidFill>
                  <a:srgbClr val="7030A0"/>
                </a:solidFill>
                <a:latin typeface="+mj-lt"/>
              </a:rPr>
              <a:t>(2</a:t>
            </a:r>
            <a:r>
              <a:rPr lang="en-US" sz="2400" b="1" dirty="0">
                <a:solidFill>
                  <a:srgbClr val="7030A0"/>
                </a:solidFill>
                <a:latin typeface="+mj-lt"/>
              </a:rPr>
              <a:t>) Task Analysis and Modeling</a:t>
            </a:r>
          </a:p>
        </p:txBody>
      </p:sp>
    </p:spTree>
    <p:extLst>
      <p:ext uri="{BB962C8B-B14F-4D97-AF65-F5344CB8AC3E}">
        <p14:creationId xmlns:p14="http://schemas.microsoft.com/office/powerpoint/2010/main" val="3547896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553244"/>
          </a:xfrm>
        </p:spPr>
        <p:txBody>
          <a:bodyPr/>
          <a:lstStyle/>
          <a:p>
            <a:pPr algn="r"/>
            <a:r>
              <a:rPr lang="en-IN" sz="2800" dirty="0" smtClean="0"/>
              <a:t>Continue…</a:t>
            </a:r>
            <a:endParaRPr lang="en-IN" sz="2800" dirty="0"/>
          </a:p>
        </p:txBody>
      </p:sp>
      <p:sp>
        <p:nvSpPr>
          <p:cNvPr id="4" name="Slide Number Placeholder 3"/>
          <p:cNvSpPr>
            <a:spLocks noGrp="1"/>
          </p:cNvSpPr>
          <p:nvPr>
            <p:ph type="sldNum" sz="quarter" idx="12"/>
          </p:nvPr>
        </p:nvSpPr>
        <p:spPr/>
        <p:txBody>
          <a:bodyPr/>
          <a:lstStyle/>
          <a:p>
            <a:fld id="{C78C6D3B-8B07-473D-A722-195EDF5A8D0B}" type="slidenum">
              <a:rPr lang="en-IN" smtClean="0"/>
              <a:t>23</a:t>
            </a:fld>
            <a:endParaRPr lang="en-IN" dirty="0"/>
          </a:p>
        </p:txBody>
      </p:sp>
      <p:sp>
        <p:nvSpPr>
          <p:cNvPr id="5" name="Rectangle 4"/>
          <p:cNvSpPr/>
          <p:nvPr/>
        </p:nvSpPr>
        <p:spPr>
          <a:xfrm>
            <a:off x="179512" y="265212"/>
            <a:ext cx="4572000" cy="577787"/>
          </a:xfrm>
          <a:prstGeom prst="rect">
            <a:avLst/>
          </a:prstGeom>
        </p:spPr>
        <p:txBody>
          <a:bodyPr>
            <a:spAutoFit/>
          </a:bodyPr>
          <a:lstStyle/>
          <a:p>
            <a:pPr algn="just">
              <a:lnSpc>
                <a:spcPct val="150000"/>
              </a:lnSpc>
            </a:pPr>
            <a:r>
              <a:rPr lang="en-US" sz="2400" b="1" dirty="0" smtClean="0">
                <a:latin typeface="+mj-lt"/>
              </a:rPr>
              <a:t>(d) Workflow Analysis</a:t>
            </a:r>
            <a:endParaRPr lang="en-US" sz="2400" b="1" dirty="0">
              <a:latin typeface="+mj-lt"/>
            </a:endParaRPr>
          </a:p>
        </p:txBody>
      </p:sp>
      <p:sp>
        <p:nvSpPr>
          <p:cNvPr id="6" name="Rectangle 5"/>
          <p:cNvSpPr/>
          <p:nvPr/>
        </p:nvSpPr>
        <p:spPr>
          <a:xfrm>
            <a:off x="183686" y="913284"/>
            <a:ext cx="8060722" cy="2585323"/>
          </a:xfrm>
          <a:prstGeom prst="rect">
            <a:avLst/>
          </a:prstGeom>
        </p:spPr>
        <p:txBody>
          <a:bodyPr wrap="square">
            <a:spAutoFit/>
          </a:bodyPr>
          <a:lstStyle/>
          <a:p>
            <a:pPr algn="just">
              <a:lnSpc>
                <a:spcPct val="150000"/>
              </a:lnSpc>
            </a:pPr>
            <a:r>
              <a:rPr lang="en-US" dirty="0">
                <a:latin typeface="+mj-lt"/>
              </a:rPr>
              <a:t>When a number of different users, each playing </a:t>
            </a:r>
            <a:r>
              <a:rPr lang="en-US" dirty="0" smtClean="0">
                <a:latin typeface="+mj-lt"/>
              </a:rPr>
              <a:t>different roles</a:t>
            </a:r>
            <a:r>
              <a:rPr lang="en-US" dirty="0">
                <a:latin typeface="+mj-lt"/>
              </a:rPr>
              <a:t>, makes use of a user interface, it is sometimes necessary to go beyond </a:t>
            </a:r>
            <a:r>
              <a:rPr lang="en-US" dirty="0" smtClean="0">
                <a:latin typeface="+mj-lt"/>
              </a:rPr>
              <a:t>task analysis </a:t>
            </a:r>
            <a:r>
              <a:rPr lang="en-US" dirty="0">
                <a:latin typeface="+mj-lt"/>
              </a:rPr>
              <a:t>and object elaboration and apply </a:t>
            </a:r>
            <a:r>
              <a:rPr lang="en-US" i="1" dirty="0" smtClean="0">
                <a:latin typeface="+mj-lt"/>
              </a:rPr>
              <a:t>workflow </a:t>
            </a:r>
            <a:r>
              <a:rPr lang="en-US" i="1" dirty="0">
                <a:latin typeface="+mj-lt"/>
              </a:rPr>
              <a:t>analysis</a:t>
            </a:r>
            <a:r>
              <a:rPr lang="en-US" i="1" dirty="0" smtClean="0">
                <a:latin typeface="+mj-lt"/>
              </a:rPr>
              <a:t>.</a:t>
            </a:r>
          </a:p>
          <a:p>
            <a:pPr algn="just">
              <a:lnSpc>
                <a:spcPct val="150000"/>
              </a:lnSpc>
            </a:pPr>
            <a:endParaRPr lang="en-US" dirty="0" smtClean="0">
              <a:latin typeface="+mj-lt"/>
            </a:endParaRPr>
          </a:p>
          <a:p>
            <a:pPr algn="just">
              <a:lnSpc>
                <a:spcPct val="150000"/>
              </a:lnSpc>
            </a:pPr>
            <a:r>
              <a:rPr lang="en-US" dirty="0" smtClean="0">
                <a:latin typeface="+mj-lt"/>
              </a:rPr>
              <a:t>Workflow </a:t>
            </a:r>
            <a:r>
              <a:rPr lang="en-US" dirty="0">
                <a:latin typeface="+mj-lt"/>
              </a:rPr>
              <a:t>can be represented </a:t>
            </a:r>
            <a:r>
              <a:rPr lang="en-US" dirty="0" smtClean="0">
                <a:latin typeface="+mj-lt"/>
              </a:rPr>
              <a:t>effectively with </a:t>
            </a:r>
            <a:r>
              <a:rPr lang="en-US" dirty="0">
                <a:latin typeface="+mj-lt"/>
              </a:rPr>
              <a:t>a UML </a:t>
            </a:r>
            <a:r>
              <a:rPr lang="en-US" b="1" dirty="0" err="1">
                <a:latin typeface="+mj-lt"/>
              </a:rPr>
              <a:t>S</a:t>
            </a:r>
            <a:r>
              <a:rPr lang="en-US" b="1" dirty="0" err="1" smtClean="0">
                <a:latin typeface="+mj-lt"/>
              </a:rPr>
              <a:t>wimlane</a:t>
            </a:r>
            <a:r>
              <a:rPr lang="en-US" b="1" dirty="0" smtClean="0">
                <a:latin typeface="+mj-lt"/>
              </a:rPr>
              <a:t> diagram</a:t>
            </a:r>
          </a:p>
          <a:p>
            <a:pPr algn="just">
              <a:lnSpc>
                <a:spcPct val="150000"/>
              </a:lnSpc>
            </a:pPr>
            <a:r>
              <a:rPr lang="en-US" dirty="0" smtClean="0">
                <a:latin typeface="+mj-lt"/>
              </a:rPr>
              <a:t>(</a:t>
            </a:r>
            <a:r>
              <a:rPr lang="en-US" dirty="0">
                <a:latin typeface="+mj-lt"/>
              </a:rPr>
              <a:t>a variation on the activity diagram).</a:t>
            </a:r>
            <a:endParaRPr lang="en-IN" dirty="0">
              <a:latin typeface="+mj-lt"/>
            </a:endParaRPr>
          </a:p>
        </p:txBody>
      </p:sp>
    </p:spTree>
    <p:extLst>
      <p:ext uri="{BB962C8B-B14F-4D97-AF65-F5344CB8AC3E}">
        <p14:creationId xmlns:p14="http://schemas.microsoft.com/office/powerpoint/2010/main" val="550350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553244"/>
          </a:xfrm>
        </p:spPr>
        <p:txBody>
          <a:bodyPr/>
          <a:lstStyle/>
          <a:p>
            <a:pPr algn="r"/>
            <a:r>
              <a:rPr lang="en-IN" sz="2800" dirty="0" smtClean="0"/>
              <a:t>Continue…</a:t>
            </a:r>
            <a:endParaRPr lang="en-IN" sz="2800" dirty="0"/>
          </a:p>
        </p:txBody>
      </p:sp>
      <p:sp>
        <p:nvSpPr>
          <p:cNvPr id="4" name="Slide Number Placeholder 3"/>
          <p:cNvSpPr>
            <a:spLocks noGrp="1"/>
          </p:cNvSpPr>
          <p:nvPr>
            <p:ph type="sldNum" sz="quarter" idx="12"/>
          </p:nvPr>
        </p:nvSpPr>
        <p:spPr/>
        <p:txBody>
          <a:bodyPr/>
          <a:lstStyle/>
          <a:p>
            <a:fld id="{C78C6D3B-8B07-473D-A722-195EDF5A8D0B}" type="slidenum">
              <a:rPr lang="en-IN" smtClean="0"/>
              <a:t>24</a:t>
            </a:fld>
            <a:endParaRPr lang="en-IN" dirty="0"/>
          </a:p>
        </p:txBody>
      </p:sp>
      <p:sp>
        <p:nvSpPr>
          <p:cNvPr id="5" name="Rectangle 4"/>
          <p:cNvSpPr/>
          <p:nvPr/>
        </p:nvSpPr>
        <p:spPr>
          <a:xfrm>
            <a:off x="179512" y="265212"/>
            <a:ext cx="4572000" cy="577787"/>
          </a:xfrm>
          <a:prstGeom prst="rect">
            <a:avLst/>
          </a:prstGeom>
        </p:spPr>
        <p:txBody>
          <a:bodyPr>
            <a:spAutoFit/>
          </a:bodyPr>
          <a:lstStyle/>
          <a:p>
            <a:pPr algn="just">
              <a:lnSpc>
                <a:spcPct val="150000"/>
              </a:lnSpc>
            </a:pPr>
            <a:r>
              <a:rPr lang="en-US" sz="2400" b="1" dirty="0" err="1" smtClean="0">
                <a:solidFill>
                  <a:srgbClr val="7030A0"/>
                </a:solidFill>
                <a:latin typeface="+mj-lt"/>
              </a:rPr>
              <a:t>Swimlane</a:t>
            </a:r>
            <a:r>
              <a:rPr lang="en-US" sz="2400" b="1" dirty="0" smtClean="0">
                <a:solidFill>
                  <a:srgbClr val="7030A0"/>
                </a:solidFill>
                <a:latin typeface="+mj-lt"/>
              </a:rPr>
              <a:t> </a:t>
            </a:r>
            <a:r>
              <a:rPr lang="en-US" sz="2400" b="1" dirty="0">
                <a:solidFill>
                  <a:srgbClr val="7030A0"/>
                </a:solidFill>
                <a:latin typeface="+mj-lt"/>
              </a:rPr>
              <a:t>Diagram</a:t>
            </a:r>
          </a:p>
        </p:txBody>
      </p:sp>
      <p:sp>
        <p:nvSpPr>
          <p:cNvPr id="7" name="Content Placeholder 2">
            <a:extLst>
              <a:ext uri="{FF2B5EF4-FFF2-40B4-BE49-F238E27FC236}">
                <a16:creationId xmlns:a16="http://schemas.microsoft.com/office/drawing/2014/main" id="{7FE2F950-F8E2-4CCE-90A8-FB0820C1FA00}"/>
              </a:ext>
            </a:extLst>
          </p:cNvPr>
          <p:cNvSpPr>
            <a:spLocks noGrp="1"/>
          </p:cNvSpPr>
          <p:nvPr>
            <p:ph idx="1"/>
          </p:nvPr>
        </p:nvSpPr>
        <p:spPr>
          <a:xfrm>
            <a:off x="131181" y="863445"/>
            <a:ext cx="8113228" cy="4442328"/>
          </a:xfrm>
        </p:spPr>
        <p:txBody>
          <a:bodyPr>
            <a:normAutofit lnSpcReduction="10000"/>
          </a:bodyPr>
          <a:lstStyle/>
          <a:p>
            <a:pPr algn="just"/>
            <a:r>
              <a:rPr lang="en-US" dirty="0">
                <a:latin typeface="+mj-lt"/>
              </a:rPr>
              <a:t>In a business model, it is often useful to know </a:t>
            </a:r>
            <a:r>
              <a:rPr lang="en-US" dirty="0">
                <a:solidFill>
                  <a:srgbClr val="A32D19"/>
                </a:solidFill>
                <a:latin typeface="+mj-lt"/>
              </a:rPr>
              <a:t>which human department is responsible </a:t>
            </a:r>
            <a:r>
              <a:rPr lang="en-US" dirty="0">
                <a:latin typeface="+mj-lt"/>
              </a:rPr>
              <a:t>for an activity.</a:t>
            </a:r>
          </a:p>
          <a:p>
            <a:pPr algn="just"/>
            <a:r>
              <a:rPr lang="en-US" dirty="0">
                <a:latin typeface="+mj-lt"/>
              </a:rPr>
              <a:t>When design of the system is complete, the activity will be </a:t>
            </a:r>
            <a:r>
              <a:rPr lang="en-US" dirty="0">
                <a:solidFill>
                  <a:srgbClr val="A32D19"/>
                </a:solidFill>
                <a:latin typeface="+mj-lt"/>
              </a:rPr>
              <a:t>assigned to a person/department</a:t>
            </a:r>
            <a:r>
              <a:rPr lang="en-US" dirty="0">
                <a:latin typeface="+mj-lt"/>
              </a:rPr>
              <a:t>, but at a high level it is </a:t>
            </a:r>
            <a:r>
              <a:rPr lang="en-US" dirty="0">
                <a:solidFill>
                  <a:srgbClr val="A32D19"/>
                </a:solidFill>
                <a:latin typeface="+mj-lt"/>
              </a:rPr>
              <a:t>sufficient to partition the activities </a:t>
            </a:r>
            <a:r>
              <a:rPr lang="en-US" dirty="0">
                <a:latin typeface="+mj-lt"/>
              </a:rPr>
              <a:t>among departments.</a:t>
            </a:r>
          </a:p>
          <a:p>
            <a:pPr algn="just"/>
            <a:r>
              <a:rPr lang="en-US" dirty="0">
                <a:latin typeface="+mj-lt"/>
              </a:rPr>
              <a:t>You can show such a partitioning with an activity diagram by </a:t>
            </a:r>
            <a:r>
              <a:rPr lang="en-US" dirty="0">
                <a:solidFill>
                  <a:srgbClr val="A32D19"/>
                </a:solidFill>
                <a:latin typeface="+mj-lt"/>
              </a:rPr>
              <a:t>dividing in to columns and lines</a:t>
            </a:r>
            <a:r>
              <a:rPr lang="en-US" dirty="0">
                <a:latin typeface="+mj-lt"/>
              </a:rPr>
              <a:t>.</a:t>
            </a:r>
          </a:p>
          <a:p>
            <a:pPr algn="just"/>
            <a:r>
              <a:rPr lang="en-US" dirty="0">
                <a:solidFill>
                  <a:srgbClr val="A32D19"/>
                </a:solidFill>
                <a:latin typeface="+mj-lt"/>
              </a:rPr>
              <a:t>Each column is called swim-lane </a:t>
            </a:r>
            <a:r>
              <a:rPr lang="en-US" dirty="0">
                <a:latin typeface="+mj-lt"/>
              </a:rPr>
              <a:t> by analogy to a swimming pool.</a:t>
            </a:r>
          </a:p>
          <a:p>
            <a:pPr algn="just"/>
            <a:r>
              <a:rPr lang="en-US" dirty="0">
                <a:latin typeface="+mj-lt"/>
              </a:rPr>
              <a:t>Placing an </a:t>
            </a:r>
            <a:r>
              <a:rPr lang="en-US" dirty="0">
                <a:solidFill>
                  <a:srgbClr val="A32D19"/>
                </a:solidFill>
                <a:latin typeface="+mj-lt"/>
              </a:rPr>
              <a:t>activity</a:t>
            </a:r>
            <a:r>
              <a:rPr lang="en-US" dirty="0">
                <a:latin typeface="+mj-lt"/>
              </a:rPr>
              <a:t> within a </a:t>
            </a:r>
            <a:r>
              <a:rPr lang="en-US" dirty="0">
                <a:solidFill>
                  <a:srgbClr val="A32D19"/>
                </a:solidFill>
                <a:latin typeface="+mj-lt"/>
              </a:rPr>
              <a:t>particular</a:t>
            </a:r>
            <a:r>
              <a:rPr lang="en-US" dirty="0">
                <a:latin typeface="+mj-lt"/>
              </a:rPr>
              <a:t> swim-lane </a:t>
            </a:r>
            <a:r>
              <a:rPr lang="en-US" dirty="0">
                <a:solidFill>
                  <a:srgbClr val="A32D19"/>
                </a:solidFill>
                <a:latin typeface="+mj-lt"/>
              </a:rPr>
              <a:t>indicates</a:t>
            </a:r>
            <a:r>
              <a:rPr lang="en-US" dirty="0">
                <a:latin typeface="+mj-lt"/>
              </a:rPr>
              <a:t> that is </a:t>
            </a:r>
            <a:r>
              <a:rPr lang="en-US" dirty="0">
                <a:solidFill>
                  <a:srgbClr val="A32D19"/>
                </a:solidFill>
                <a:latin typeface="+mj-lt"/>
              </a:rPr>
              <a:t>performed by a person/ department.</a:t>
            </a:r>
          </a:p>
          <a:p>
            <a:pPr algn="just"/>
            <a:r>
              <a:rPr lang="en-US" dirty="0">
                <a:latin typeface="+mj-lt"/>
              </a:rPr>
              <a:t>Lines across swim-lane </a:t>
            </a:r>
            <a:r>
              <a:rPr lang="en-US" dirty="0">
                <a:solidFill>
                  <a:srgbClr val="A32D19"/>
                </a:solidFill>
                <a:latin typeface="+mj-lt"/>
              </a:rPr>
              <a:t>boundaries indicate interaction among different person/department</a:t>
            </a:r>
            <a:r>
              <a:rPr lang="en-US" dirty="0">
                <a:latin typeface="+mj-lt"/>
              </a:rPr>
              <a:t>.</a:t>
            </a:r>
          </a:p>
          <a:p>
            <a:pPr lvl="1" algn="just"/>
            <a:endParaRPr lang="en-US" dirty="0">
              <a:latin typeface="+mj-lt"/>
            </a:endParaRPr>
          </a:p>
          <a:p>
            <a:pPr algn="just"/>
            <a:endParaRPr lang="en-IN" dirty="0">
              <a:latin typeface="+mj-lt"/>
            </a:endParaRPr>
          </a:p>
        </p:txBody>
      </p:sp>
    </p:spTree>
    <p:extLst>
      <p:ext uri="{BB962C8B-B14F-4D97-AF65-F5344CB8AC3E}">
        <p14:creationId xmlns:p14="http://schemas.microsoft.com/office/powerpoint/2010/main" val="90706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553244"/>
          </a:xfrm>
        </p:spPr>
        <p:txBody>
          <a:bodyPr/>
          <a:lstStyle/>
          <a:p>
            <a:pPr algn="r"/>
            <a:r>
              <a:rPr lang="en-IN" sz="2800" dirty="0" smtClean="0"/>
              <a:t>Continue…</a:t>
            </a:r>
            <a:endParaRPr lang="en-IN" sz="2800" dirty="0"/>
          </a:p>
        </p:txBody>
      </p:sp>
      <p:sp>
        <p:nvSpPr>
          <p:cNvPr id="4" name="Slide Number Placeholder 3"/>
          <p:cNvSpPr>
            <a:spLocks noGrp="1"/>
          </p:cNvSpPr>
          <p:nvPr>
            <p:ph type="sldNum" sz="quarter" idx="12"/>
          </p:nvPr>
        </p:nvSpPr>
        <p:spPr/>
        <p:txBody>
          <a:bodyPr/>
          <a:lstStyle/>
          <a:p>
            <a:fld id="{C78C6D3B-8B07-473D-A722-195EDF5A8D0B}" type="slidenum">
              <a:rPr lang="en-IN" smtClean="0"/>
              <a:t>25</a:t>
            </a:fld>
            <a:endParaRPr lang="en-IN" dirty="0"/>
          </a:p>
        </p:txBody>
      </p:sp>
      <p:sp>
        <p:nvSpPr>
          <p:cNvPr id="5" name="Rectangle 4"/>
          <p:cNvSpPr/>
          <p:nvPr/>
        </p:nvSpPr>
        <p:spPr>
          <a:xfrm>
            <a:off x="179512" y="595635"/>
            <a:ext cx="5184576" cy="461665"/>
          </a:xfrm>
          <a:prstGeom prst="rect">
            <a:avLst/>
          </a:prstGeom>
        </p:spPr>
        <p:txBody>
          <a:bodyPr wrap="square">
            <a:spAutoFit/>
          </a:bodyPr>
          <a:lstStyle/>
          <a:p>
            <a:pPr algn="just"/>
            <a:r>
              <a:rPr lang="en-US" sz="2400" b="1" dirty="0">
                <a:solidFill>
                  <a:srgbClr val="7030A0"/>
                </a:solidFill>
                <a:latin typeface="+mj-lt"/>
              </a:rPr>
              <a:t>How to Draw a </a:t>
            </a:r>
            <a:r>
              <a:rPr lang="en-US" sz="2400" b="1" dirty="0" err="1">
                <a:solidFill>
                  <a:srgbClr val="7030A0"/>
                </a:solidFill>
                <a:latin typeface="+mj-lt"/>
              </a:rPr>
              <a:t>Swimlane</a:t>
            </a:r>
            <a:r>
              <a:rPr lang="en-US" sz="2400" b="1" dirty="0">
                <a:solidFill>
                  <a:srgbClr val="7030A0"/>
                </a:solidFill>
                <a:latin typeface="+mj-lt"/>
              </a:rPr>
              <a:t> Diagram</a:t>
            </a:r>
          </a:p>
        </p:txBody>
      </p:sp>
      <p:sp>
        <p:nvSpPr>
          <p:cNvPr id="7" name="Content Placeholder 2">
            <a:extLst>
              <a:ext uri="{FF2B5EF4-FFF2-40B4-BE49-F238E27FC236}">
                <a16:creationId xmlns:a16="http://schemas.microsoft.com/office/drawing/2014/main" id="{7FE2F950-F8E2-4CCE-90A8-FB0820C1FA00}"/>
              </a:ext>
            </a:extLst>
          </p:cNvPr>
          <p:cNvSpPr>
            <a:spLocks noGrp="1"/>
          </p:cNvSpPr>
          <p:nvPr>
            <p:ph idx="1"/>
          </p:nvPr>
        </p:nvSpPr>
        <p:spPr>
          <a:xfrm>
            <a:off x="131181" y="1439509"/>
            <a:ext cx="8113228" cy="3434215"/>
          </a:xfrm>
        </p:spPr>
        <p:txBody>
          <a:bodyPr>
            <a:normAutofit/>
          </a:bodyPr>
          <a:lstStyle/>
          <a:p>
            <a:pPr algn="just"/>
            <a:r>
              <a:rPr lang="en-US" b="1" dirty="0">
                <a:latin typeface="+mj-lt"/>
              </a:rPr>
              <a:t>Step 1:</a:t>
            </a:r>
            <a:r>
              <a:rPr lang="en-US" dirty="0">
                <a:latin typeface="+mj-lt"/>
              </a:rPr>
              <a:t> Identify the various activities and actions your business process or system</a:t>
            </a:r>
          </a:p>
          <a:p>
            <a:pPr algn="just"/>
            <a:r>
              <a:rPr lang="en-US" b="1" dirty="0">
                <a:latin typeface="+mj-lt"/>
              </a:rPr>
              <a:t>Step 2:</a:t>
            </a:r>
            <a:r>
              <a:rPr lang="en-US" dirty="0">
                <a:latin typeface="+mj-lt"/>
              </a:rPr>
              <a:t> Figure out which person/departments are responsible for the competition of activity.</a:t>
            </a:r>
          </a:p>
          <a:p>
            <a:pPr algn="just"/>
            <a:r>
              <a:rPr lang="en-US" b="1" dirty="0">
                <a:latin typeface="+mj-lt"/>
              </a:rPr>
              <a:t>Step 3</a:t>
            </a:r>
            <a:r>
              <a:rPr lang="en-US" dirty="0">
                <a:latin typeface="+mj-lt"/>
              </a:rPr>
              <a:t>: Figure out in which order the actions are processed. </a:t>
            </a:r>
          </a:p>
          <a:p>
            <a:pPr algn="just"/>
            <a:r>
              <a:rPr lang="en-US" b="1" dirty="0">
                <a:latin typeface="+mj-lt"/>
              </a:rPr>
              <a:t>Step 4:</a:t>
            </a:r>
            <a:r>
              <a:rPr lang="en-US" dirty="0">
                <a:latin typeface="+mj-lt"/>
              </a:rPr>
              <a:t> Figured out who is responsible for each action and assign them a </a:t>
            </a:r>
            <a:r>
              <a:rPr lang="en-US" dirty="0" err="1">
                <a:latin typeface="+mj-lt"/>
              </a:rPr>
              <a:t>swimlane</a:t>
            </a:r>
            <a:r>
              <a:rPr lang="en-US" dirty="0">
                <a:latin typeface="+mj-lt"/>
              </a:rPr>
              <a:t> and group each action they are responsible for under them</a:t>
            </a:r>
          </a:p>
          <a:p>
            <a:pPr lvl="1" algn="just"/>
            <a:endParaRPr lang="en-US" dirty="0">
              <a:latin typeface="+mj-lt"/>
            </a:endParaRPr>
          </a:p>
          <a:p>
            <a:pPr algn="just"/>
            <a:endParaRPr lang="en-IN" dirty="0">
              <a:latin typeface="+mj-lt"/>
            </a:endParaRPr>
          </a:p>
        </p:txBody>
      </p:sp>
    </p:spTree>
    <p:extLst>
      <p:ext uri="{BB962C8B-B14F-4D97-AF65-F5344CB8AC3E}">
        <p14:creationId xmlns:p14="http://schemas.microsoft.com/office/powerpoint/2010/main" val="671425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321585"/>
          </a:xfrm>
        </p:spPr>
        <p:txBody>
          <a:bodyPr/>
          <a:lstStyle/>
          <a:p>
            <a:pPr algn="ctr"/>
            <a:r>
              <a:rPr lang="en-US" sz="2000" b="1" dirty="0" err="1" smtClean="0">
                <a:solidFill>
                  <a:srgbClr val="7030A0"/>
                </a:solidFill>
              </a:rPr>
              <a:t>Swimlane</a:t>
            </a:r>
            <a:r>
              <a:rPr lang="en-US" sz="2000" b="1" dirty="0" smtClean="0">
                <a:solidFill>
                  <a:srgbClr val="7030A0"/>
                </a:solidFill>
              </a:rPr>
              <a:t> Diagram for Book Issue</a:t>
            </a:r>
            <a:endParaRPr lang="en-US" sz="2000" b="1" dirty="0">
              <a:solidFill>
                <a:srgbClr val="7030A0"/>
              </a:solidFill>
            </a:endParaRPr>
          </a:p>
        </p:txBody>
      </p:sp>
      <p:sp>
        <p:nvSpPr>
          <p:cNvPr id="4" name="Slide Number Placeholder 3"/>
          <p:cNvSpPr>
            <a:spLocks noGrp="1"/>
          </p:cNvSpPr>
          <p:nvPr>
            <p:ph type="sldNum" sz="quarter" idx="12"/>
          </p:nvPr>
        </p:nvSpPr>
        <p:spPr/>
        <p:txBody>
          <a:bodyPr/>
          <a:lstStyle/>
          <a:p>
            <a:fld id="{C78C6D3B-8B07-473D-A722-195EDF5A8D0B}" type="slidenum">
              <a:rPr lang="en-IN" smtClean="0"/>
              <a:t>26</a:t>
            </a:fld>
            <a:endParaRPr lang="en-IN" dirty="0"/>
          </a:p>
        </p:txBody>
      </p:sp>
      <p:cxnSp>
        <p:nvCxnSpPr>
          <p:cNvPr id="8" name="Straight Arrow Connector 7">
            <a:extLst>
              <a:ext uri="{FF2B5EF4-FFF2-40B4-BE49-F238E27FC236}">
                <a16:creationId xmlns:a16="http://schemas.microsoft.com/office/drawing/2014/main" id="{5E75C978-2167-4D32-AB30-0034D55B11C1}"/>
              </a:ext>
            </a:extLst>
          </p:cNvPr>
          <p:cNvCxnSpPr/>
          <p:nvPr/>
        </p:nvCxnSpPr>
        <p:spPr>
          <a:xfrm>
            <a:off x="7478142" y="4968718"/>
            <a:ext cx="0" cy="226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07C1C82-14CB-4D62-95B3-96B0A884280F}"/>
              </a:ext>
            </a:extLst>
          </p:cNvPr>
          <p:cNvCxnSpPr/>
          <p:nvPr/>
        </p:nvCxnSpPr>
        <p:spPr>
          <a:xfrm flipH="1">
            <a:off x="5413331" y="4943400"/>
            <a:ext cx="1" cy="253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73">
            <a:extLst>
              <a:ext uri="{FF2B5EF4-FFF2-40B4-BE49-F238E27FC236}">
                <a16:creationId xmlns:a16="http://schemas.microsoft.com/office/drawing/2014/main" id="{2EAC7B77-7C49-4A8E-BDEC-A21BCCABB498}"/>
              </a:ext>
            </a:extLst>
          </p:cNvPr>
          <p:cNvCxnSpPr/>
          <p:nvPr/>
        </p:nvCxnSpPr>
        <p:spPr>
          <a:xfrm rot="16200000" flipH="1">
            <a:off x="3443983" y="2276306"/>
            <a:ext cx="399647" cy="362389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01A35CA0-2698-4FC5-BF3F-3E58099EAF4B}"/>
              </a:ext>
            </a:extLst>
          </p:cNvPr>
          <p:cNvSpPr/>
          <p:nvPr/>
        </p:nvSpPr>
        <p:spPr>
          <a:xfrm>
            <a:off x="38355" y="542957"/>
            <a:ext cx="2286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00"/>
          </a:p>
        </p:txBody>
      </p:sp>
      <p:sp>
        <p:nvSpPr>
          <p:cNvPr id="12" name="Flowchart: Terminator 11">
            <a:extLst>
              <a:ext uri="{FF2B5EF4-FFF2-40B4-BE49-F238E27FC236}">
                <a16:creationId xmlns:a16="http://schemas.microsoft.com/office/drawing/2014/main" id="{8A82CBA0-962D-4850-BDAA-2825F8F85FF3}"/>
              </a:ext>
            </a:extLst>
          </p:cNvPr>
          <p:cNvSpPr/>
          <p:nvPr/>
        </p:nvSpPr>
        <p:spPr>
          <a:xfrm>
            <a:off x="743568" y="491978"/>
            <a:ext cx="2270437" cy="33055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Check availability book</a:t>
            </a:r>
          </a:p>
        </p:txBody>
      </p:sp>
      <p:sp>
        <p:nvSpPr>
          <p:cNvPr id="13" name="Flowchart: Terminator 12">
            <a:extLst>
              <a:ext uri="{FF2B5EF4-FFF2-40B4-BE49-F238E27FC236}">
                <a16:creationId xmlns:a16="http://schemas.microsoft.com/office/drawing/2014/main" id="{3BCB1EB1-8F46-4CCE-BDF8-044B4C55F43E}"/>
              </a:ext>
            </a:extLst>
          </p:cNvPr>
          <p:cNvSpPr/>
          <p:nvPr/>
        </p:nvSpPr>
        <p:spPr>
          <a:xfrm>
            <a:off x="6065745" y="840633"/>
            <a:ext cx="1447264" cy="609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Alert “Book not available”</a:t>
            </a:r>
          </a:p>
        </p:txBody>
      </p:sp>
      <p:sp>
        <p:nvSpPr>
          <p:cNvPr id="14" name="Flowchart: Terminator 13">
            <a:extLst>
              <a:ext uri="{FF2B5EF4-FFF2-40B4-BE49-F238E27FC236}">
                <a16:creationId xmlns:a16="http://schemas.microsoft.com/office/drawing/2014/main" id="{54F8FA46-D3B6-4BFA-9BC5-CA6D0E95C166}"/>
              </a:ext>
            </a:extLst>
          </p:cNvPr>
          <p:cNvSpPr/>
          <p:nvPr/>
        </p:nvSpPr>
        <p:spPr>
          <a:xfrm>
            <a:off x="767247" y="1526229"/>
            <a:ext cx="1762260" cy="319153"/>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Validate Member</a:t>
            </a:r>
          </a:p>
        </p:txBody>
      </p:sp>
      <p:sp>
        <p:nvSpPr>
          <p:cNvPr id="15" name="Flowchart: Decision 14">
            <a:extLst>
              <a:ext uri="{FF2B5EF4-FFF2-40B4-BE49-F238E27FC236}">
                <a16:creationId xmlns:a16="http://schemas.microsoft.com/office/drawing/2014/main" id="{6F666164-20D1-4EBE-B0D4-091E188E965E}"/>
              </a:ext>
            </a:extLst>
          </p:cNvPr>
          <p:cNvSpPr/>
          <p:nvPr/>
        </p:nvSpPr>
        <p:spPr>
          <a:xfrm>
            <a:off x="4006280" y="2059630"/>
            <a:ext cx="685800" cy="381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a:p>
        </p:txBody>
      </p:sp>
      <p:sp>
        <p:nvSpPr>
          <p:cNvPr id="16" name="Flowchart: Decision 15">
            <a:extLst>
              <a:ext uri="{FF2B5EF4-FFF2-40B4-BE49-F238E27FC236}">
                <a16:creationId xmlns:a16="http://schemas.microsoft.com/office/drawing/2014/main" id="{F8FE5E2B-1901-46CD-81BD-C62EFAAC9DCE}"/>
              </a:ext>
            </a:extLst>
          </p:cNvPr>
          <p:cNvSpPr/>
          <p:nvPr/>
        </p:nvSpPr>
        <p:spPr>
          <a:xfrm>
            <a:off x="4001517" y="982645"/>
            <a:ext cx="685800" cy="33143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a:p>
        </p:txBody>
      </p:sp>
      <p:sp>
        <p:nvSpPr>
          <p:cNvPr id="17" name="Flowchart: Terminator 16">
            <a:extLst>
              <a:ext uri="{FF2B5EF4-FFF2-40B4-BE49-F238E27FC236}">
                <a16:creationId xmlns:a16="http://schemas.microsoft.com/office/drawing/2014/main" id="{E73AF3E1-A1DF-408D-9B4D-2798EF28470D}"/>
              </a:ext>
            </a:extLst>
          </p:cNvPr>
          <p:cNvSpPr/>
          <p:nvPr/>
        </p:nvSpPr>
        <p:spPr>
          <a:xfrm>
            <a:off x="6060109" y="2017481"/>
            <a:ext cx="1602750" cy="464712"/>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Alert “not a valid member”</a:t>
            </a:r>
          </a:p>
        </p:txBody>
      </p:sp>
      <p:sp>
        <p:nvSpPr>
          <p:cNvPr id="18" name="Flowchart: Terminator 17">
            <a:extLst>
              <a:ext uri="{FF2B5EF4-FFF2-40B4-BE49-F238E27FC236}">
                <a16:creationId xmlns:a16="http://schemas.microsoft.com/office/drawing/2014/main" id="{28B48A94-EA29-48D8-B574-59D13EEA3188}"/>
              </a:ext>
            </a:extLst>
          </p:cNvPr>
          <p:cNvSpPr/>
          <p:nvPr/>
        </p:nvSpPr>
        <p:spPr>
          <a:xfrm>
            <a:off x="354552" y="2669230"/>
            <a:ext cx="3042128" cy="317696"/>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No. of books issued to member</a:t>
            </a:r>
          </a:p>
        </p:txBody>
      </p:sp>
      <p:sp>
        <p:nvSpPr>
          <p:cNvPr id="19" name="Flowchart: Decision 18">
            <a:extLst>
              <a:ext uri="{FF2B5EF4-FFF2-40B4-BE49-F238E27FC236}">
                <a16:creationId xmlns:a16="http://schemas.microsoft.com/office/drawing/2014/main" id="{1A6293FA-A920-4B57-9348-C8C01EA5E899}"/>
              </a:ext>
            </a:extLst>
          </p:cNvPr>
          <p:cNvSpPr/>
          <p:nvPr/>
        </p:nvSpPr>
        <p:spPr>
          <a:xfrm>
            <a:off x="4006883" y="3126430"/>
            <a:ext cx="685800" cy="381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a:p>
        </p:txBody>
      </p:sp>
      <p:sp>
        <p:nvSpPr>
          <p:cNvPr id="20" name="Flowchart: Terminator 19">
            <a:extLst>
              <a:ext uri="{FF2B5EF4-FFF2-40B4-BE49-F238E27FC236}">
                <a16:creationId xmlns:a16="http://schemas.microsoft.com/office/drawing/2014/main" id="{A2489EE6-1553-4769-9156-FFD5109AF28E}"/>
              </a:ext>
            </a:extLst>
          </p:cNvPr>
          <p:cNvSpPr/>
          <p:nvPr/>
        </p:nvSpPr>
        <p:spPr>
          <a:xfrm>
            <a:off x="6063143" y="3012130"/>
            <a:ext cx="2286537" cy="6096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Alert “No more book can be issued”</a:t>
            </a:r>
          </a:p>
        </p:txBody>
      </p:sp>
      <p:sp>
        <p:nvSpPr>
          <p:cNvPr id="21" name="Flowchart: Terminator 20">
            <a:extLst>
              <a:ext uri="{FF2B5EF4-FFF2-40B4-BE49-F238E27FC236}">
                <a16:creationId xmlns:a16="http://schemas.microsoft.com/office/drawing/2014/main" id="{82CCF8BC-6637-4AAF-AB29-FBCDE0077BD5}"/>
              </a:ext>
            </a:extLst>
          </p:cNvPr>
          <p:cNvSpPr/>
          <p:nvPr/>
        </p:nvSpPr>
        <p:spPr>
          <a:xfrm>
            <a:off x="-33594" y="3729680"/>
            <a:ext cx="3348383" cy="323541"/>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Add book issue details to transaction</a:t>
            </a:r>
          </a:p>
        </p:txBody>
      </p:sp>
      <p:sp>
        <p:nvSpPr>
          <p:cNvPr id="22" name="Flowchart: Terminator 21">
            <a:extLst>
              <a:ext uri="{FF2B5EF4-FFF2-40B4-BE49-F238E27FC236}">
                <a16:creationId xmlns:a16="http://schemas.microsoft.com/office/drawing/2014/main" id="{690DFFF5-14BF-4130-9214-8C60027F3762}"/>
              </a:ext>
            </a:extLst>
          </p:cNvPr>
          <p:cNvSpPr/>
          <p:nvPr/>
        </p:nvSpPr>
        <p:spPr>
          <a:xfrm>
            <a:off x="6748937" y="4512347"/>
            <a:ext cx="1785938" cy="520575"/>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Update book status</a:t>
            </a:r>
          </a:p>
        </p:txBody>
      </p:sp>
      <p:sp>
        <p:nvSpPr>
          <p:cNvPr id="23" name="Flowchart: Terminator 22">
            <a:extLst>
              <a:ext uri="{FF2B5EF4-FFF2-40B4-BE49-F238E27FC236}">
                <a16:creationId xmlns:a16="http://schemas.microsoft.com/office/drawing/2014/main" id="{14A2A73E-0EE4-40CC-A8E7-CA2949F6EEA3}"/>
              </a:ext>
            </a:extLst>
          </p:cNvPr>
          <p:cNvSpPr/>
          <p:nvPr/>
        </p:nvSpPr>
        <p:spPr>
          <a:xfrm>
            <a:off x="3860286" y="4512347"/>
            <a:ext cx="2828928" cy="568123"/>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Update no of book issued to member</a:t>
            </a:r>
          </a:p>
        </p:txBody>
      </p:sp>
      <p:grpSp>
        <p:nvGrpSpPr>
          <p:cNvPr id="24" name="Group 23">
            <a:extLst>
              <a:ext uri="{FF2B5EF4-FFF2-40B4-BE49-F238E27FC236}">
                <a16:creationId xmlns:a16="http://schemas.microsoft.com/office/drawing/2014/main" id="{C7A79F25-5B1A-4A5E-99AF-7C274B2EBD63}"/>
              </a:ext>
            </a:extLst>
          </p:cNvPr>
          <p:cNvGrpSpPr/>
          <p:nvPr/>
        </p:nvGrpSpPr>
        <p:grpSpPr>
          <a:xfrm>
            <a:off x="8011127" y="2098382"/>
            <a:ext cx="313788" cy="304800"/>
            <a:chOff x="838200" y="4343400"/>
            <a:chExt cx="600612" cy="609600"/>
          </a:xfrm>
        </p:grpSpPr>
        <p:sp>
          <p:nvSpPr>
            <p:cNvPr id="25" name="Oval 24">
              <a:extLst>
                <a:ext uri="{FF2B5EF4-FFF2-40B4-BE49-F238E27FC236}">
                  <a16:creationId xmlns:a16="http://schemas.microsoft.com/office/drawing/2014/main" id="{381CD120-6221-47FF-A0F9-C76F9F34B18F}"/>
                </a:ext>
              </a:extLst>
            </p:cNvPr>
            <p:cNvSpPr/>
            <p:nvPr/>
          </p:nvSpPr>
          <p:spPr>
            <a:xfrm>
              <a:off x="838200" y="4343400"/>
              <a:ext cx="600612"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sp>
          <p:nvSpPr>
            <p:cNvPr id="26" name="Oval 25">
              <a:extLst>
                <a:ext uri="{FF2B5EF4-FFF2-40B4-BE49-F238E27FC236}">
                  <a16:creationId xmlns:a16="http://schemas.microsoft.com/office/drawing/2014/main" id="{181E00BA-9B4E-4CBB-B9CA-8A16E0DE044E}"/>
                </a:ext>
              </a:extLst>
            </p:cNvPr>
            <p:cNvSpPr/>
            <p:nvPr/>
          </p:nvSpPr>
          <p:spPr>
            <a:xfrm>
              <a:off x="981612" y="4495800"/>
              <a:ext cx="313788" cy="3048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grpSp>
      <p:grpSp>
        <p:nvGrpSpPr>
          <p:cNvPr id="27" name="Group 26">
            <a:extLst>
              <a:ext uri="{FF2B5EF4-FFF2-40B4-BE49-F238E27FC236}">
                <a16:creationId xmlns:a16="http://schemas.microsoft.com/office/drawing/2014/main" id="{A2E3F26A-6D09-40C4-BEF4-6A3E1B97C36F}"/>
              </a:ext>
            </a:extLst>
          </p:cNvPr>
          <p:cNvGrpSpPr/>
          <p:nvPr/>
        </p:nvGrpSpPr>
        <p:grpSpPr>
          <a:xfrm>
            <a:off x="8011127" y="990265"/>
            <a:ext cx="313788" cy="304800"/>
            <a:chOff x="838200" y="4343400"/>
            <a:chExt cx="600612" cy="609600"/>
          </a:xfrm>
        </p:grpSpPr>
        <p:sp>
          <p:nvSpPr>
            <p:cNvPr id="28" name="Oval 27">
              <a:extLst>
                <a:ext uri="{FF2B5EF4-FFF2-40B4-BE49-F238E27FC236}">
                  <a16:creationId xmlns:a16="http://schemas.microsoft.com/office/drawing/2014/main" id="{42229B42-5E6E-43B4-8591-5D4F988236E4}"/>
                </a:ext>
              </a:extLst>
            </p:cNvPr>
            <p:cNvSpPr/>
            <p:nvPr/>
          </p:nvSpPr>
          <p:spPr>
            <a:xfrm>
              <a:off x="838200" y="4343400"/>
              <a:ext cx="600612"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sp>
          <p:nvSpPr>
            <p:cNvPr id="29" name="Oval 28">
              <a:extLst>
                <a:ext uri="{FF2B5EF4-FFF2-40B4-BE49-F238E27FC236}">
                  <a16:creationId xmlns:a16="http://schemas.microsoft.com/office/drawing/2014/main" id="{742EE029-6CB7-451F-BCEE-44C6236C51FD}"/>
                </a:ext>
              </a:extLst>
            </p:cNvPr>
            <p:cNvSpPr/>
            <p:nvPr/>
          </p:nvSpPr>
          <p:spPr>
            <a:xfrm>
              <a:off x="981612" y="4495800"/>
              <a:ext cx="313788" cy="3048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grpSp>
      <p:grpSp>
        <p:nvGrpSpPr>
          <p:cNvPr id="30" name="Group 29">
            <a:extLst>
              <a:ext uri="{FF2B5EF4-FFF2-40B4-BE49-F238E27FC236}">
                <a16:creationId xmlns:a16="http://schemas.microsoft.com/office/drawing/2014/main" id="{F2ED6DA3-E8A2-464A-A0C0-6B47178F2143}"/>
              </a:ext>
            </a:extLst>
          </p:cNvPr>
          <p:cNvGrpSpPr/>
          <p:nvPr/>
        </p:nvGrpSpPr>
        <p:grpSpPr>
          <a:xfrm>
            <a:off x="7049517" y="3742709"/>
            <a:ext cx="313788" cy="304800"/>
            <a:chOff x="838200" y="4343400"/>
            <a:chExt cx="600612" cy="609600"/>
          </a:xfrm>
        </p:grpSpPr>
        <p:sp>
          <p:nvSpPr>
            <p:cNvPr id="31" name="Oval 30">
              <a:extLst>
                <a:ext uri="{FF2B5EF4-FFF2-40B4-BE49-F238E27FC236}">
                  <a16:creationId xmlns:a16="http://schemas.microsoft.com/office/drawing/2014/main" id="{3DD6CC73-64F1-4D2C-98F1-406865F2DC35}"/>
                </a:ext>
              </a:extLst>
            </p:cNvPr>
            <p:cNvSpPr/>
            <p:nvPr/>
          </p:nvSpPr>
          <p:spPr>
            <a:xfrm>
              <a:off x="838200" y="4343400"/>
              <a:ext cx="600612"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100"/>
            </a:p>
          </p:txBody>
        </p:sp>
        <p:sp>
          <p:nvSpPr>
            <p:cNvPr id="32" name="Oval 31">
              <a:extLst>
                <a:ext uri="{FF2B5EF4-FFF2-40B4-BE49-F238E27FC236}">
                  <a16:creationId xmlns:a16="http://schemas.microsoft.com/office/drawing/2014/main" id="{F20FEA7A-5D53-4AC3-B528-9DF2682E6598}"/>
                </a:ext>
              </a:extLst>
            </p:cNvPr>
            <p:cNvSpPr/>
            <p:nvPr/>
          </p:nvSpPr>
          <p:spPr>
            <a:xfrm>
              <a:off x="981612" y="4495800"/>
              <a:ext cx="313788" cy="3048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00"/>
            </a:p>
          </p:txBody>
        </p:sp>
      </p:grpSp>
      <p:grpSp>
        <p:nvGrpSpPr>
          <p:cNvPr id="33" name="Group 32">
            <a:extLst>
              <a:ext uri="{FF2B5EF4-FFF2-40B4-BE49-F238E27FC236}">
                <a16:creationId xmlns:a16="http://schemas.microsoft.com/office/drawing/2014/main" id="{FB3EC506-B053-4A32-9661-EA8E10C4E9A5}"/>
              </a:ext>
            </a:extLst>
          </p:cNvPr>
          <p:cNvGrpSpPr/>
          <p:nvPr/>
        </p:nvGrpSpPr>
        <p:grpSpPr>
          <a:xfrm>
            <a:off x="6369418" y="5361012"/>
            <a:ext cx="313788" cy="304800"/>
            <a:chOff x="838200" y="4343400"/>
            <a:chExt cx="600612" cy="609600"/>
          </a:xfrm>
        </p:grpSpPr>
        <p:sp>
          <p:nvSpPr>
            <p:cNvPr id="34" name="Oval 33">
              <a:extLst>
                <a:ext uri="{FF2B5EF4-FFF2-40B4-BE49-F238E27FC236}">
                  <a16:creationId xmlns:a16="http://schemas.microsoft.com/office/drawing/2014/main" id="{B8BDD843-86E2-46C7-BEF8-F9CDDAF1FAFB}"/>
                </a:ext>
              </a:extLst>
            </p:cNvPr>
            <p:cNvSpPr/>
            <p:nvPr/>
          </p:nvSpPr>
          <p:spPr>
            <a:xfrm>
              <a:off x="838200" y="4343400"/>
              <a:ext cx="600612"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sp>
          <p:nvSpPr>
            <p:cNvPr id="35" name="Oval 34">
              <a:extLst>
                <a:ext uri="{FF2B5EF4-FFF2-40B4-BE49-F238E27FC236}">
                  <a16:creationId xmlns:a16="http://schemas.microsoft.com/office/drawing/2014/main" id="{599B517C-4FD4-4AA2-85E5-D9B34DB68AB1}"/>
                </a:ext>
              </a:extLst>
            </p:cNvPr>
            <p:cNvSpPr/>
            <p:nvPr/>
          </p:nvSpPr>
          <p:spPr>
            <a:xfrm>
              <a:off x="981612" y="4495800"/>
              <a:ext cx="313788" cy="3048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grpSp>
      <p:cxnSp>
        <p:nvCxnSpPr>
          <p:cNvPr id="36" name="Straight Arrow Connector 35">
            <a:extLst>
              <a:ext uri="{FF2B5EF4-FFF2-40B4-BE49-F238E27FC236}">
                <a16:creationId xmlns:a16="http://schemas.microsoft.com/office/drawing/2014/main" id="{0309DEDF-03A9-465B-8046-6DFA03A51C41}"/>
              </a:ext>
            </a:extLst>
          </p:cNvPr>
          <p:cNvCxnSpPr>
            <a:stCxn id="11" idx="6"/>
            <a:endCxn id="12" idx="1"/>
          </p:cNvCxnSpPr>
          <p:nvPr/>
        </p:nvCxnSpPr>
        <p:spPr>
          <a:xfrm>
            <a:off x="266955" y="657257"/>
            <a:ext cx="4766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44">
            <a:extLst>
              <a:ext uri="{FF2B5EF4-FFF2-40B4-BE49-F238E27FC236}">
                <a16:creationId xmlns:a16="http://schemas.microsoft.com/office/drawing/2014/main" id="{69B63EF3-31CD-4BD1-B1A7-F4D3D8A1AE26}"/>
              </a:ext>
            </a:extLst>
          </p:cNvPr>
          <p:cNvCxnSpPr>
            <a:stCxn id="12" idx="2"/>
            <a:endCxn id="16" idx="0"/>
          </p:cNvCxnSpPr>
          <p:nvPr/>
        </p:nvCxnSpPr>
        <p:spPr>
          <a:xfrm rot="16200000" flipH="1">
            <a:off x="3031548" y="-330225"/>
            <a:ext cx="160109" cy="2465630"/>
          </a:xfrm>
          <a:prstGeom prst="bentConnector3">
            <a:avLst>
              <a:gd name="adj1" fmla="val 32152"/>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47">
            <a:extLst>
              <a:ext uri="{FF2B5EF4-FFF2-40B4-BE49-F238E27FC236}">
                <a16:creationId xmlns:a16="http://schemas.microsoft.com/office/drawing/2014/main" id="{B0B0D401-1EBE-49FA-BED8-E10303D4EE5F}"/>
              </a:ext>
            </a:extLst>
          </p:cNvPr>
          <p:cNvCxnSpPr>
            <a:stCxn id="14" idx="2"/>
            <a:endCxn id="15" idx="0"/>
          </p:cNvCxnSpPr>
          <p:nvPr/>
        </p:nvCxnSpPr>
        <p:spPr>
          <a:xfrm rot="16200000" flipH="1">
            <a:off x="2891654" y="602104"/>
            <a:ext cx="214248" cy="270080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49">
            <a:extLst>
              <a:ext uri="{FF2B5EF4-FFF2-40B4-BE49-F238E27FC236}">
                <a16:creationId xmlns:a16="http://schemas.microsoft.com/office/drawing/2014/main" id="{40BE2F73-E46D-4A57-9E01-1C9DF6460377}"/>
              </a:ext>
            </a:extLst>
          </p:cNvPr>
          <p:cNvCxnSpPr>
            <a:stCxn id="16" idx="2"/>
            <a:endCxn id="14" idx="0"/>
          </p:cNvCxnSpPr>
          <p:nvPr/>
        </p:nvCxnSpPr>
        <p:spPr>
          <a:xfrm rot="5400000">
            <a:off x="2890322" y="72134"/>
            <a:ext cx="212150" cy="269604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53">
            <a:extLst>
              <a:ext uri="{FF2B5EF4-FFF2-40B4-BE49-F238E27FC236}">
                <a16:creationId xmlns:a16="http://schemas.microsoft.com/office/drawing/2014/main" id="{F3F9C404-9B3C-489C-8884-7223A5E90D65}"/>
              </a:ext>
            </a:extLst>
          </p:cNvPr>
          <p:cNvCxnSpPr>
            <a:stCxn id="18" idx="2"/>
            <a:endCxn id="19" idx="0"/>
          </p:cNvCxnSpPr>
          <p:nvPr/>
        </p:nvCxnSpPr>
        <p:spPr>
          <a:xfrm rot="16200000" flipH="1">
            <a:off x="3042947" y="1819594"/>
            <a:ext cx="139504" cy="2474167"/>
          </a:xfrm>
          <a:prstGeom prst="bentConnector3">
            <a:avLst>
              <a:gd name="adj1" fmla="val 2724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58">
            <a:extLst>
              <a:ext uri="{FF2B5EF4-FFF2-40B4-BE49-F238E27FC236}">
                <a16:creationId xmlns:a16="http://schemas.microsoft.com/office/drawing/2014/main" id="{90DCEC6C-F217-4593-BC3E-B1E84EF63D31}"/>
              </a:ext>
            </a:extLst>
          </p:cNvPr>
          <p:cNvCxnSpPr>
            <a:stCxn id="15" idx="2"/>
            <a:endCxn id="18" idx="0"/>
          </p:cNvCxnSpPr>
          <p:nvPr/>
        </p:nvCxnSpPr>
        <p:spPr>
          <a:xfrm rot="5400000">
            <a:off x="2998098" y="1318148"/>
            <a:ext cx="228600" cy="24735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71">
            <a:extLst>
              <a:ext uri="{FF2B5EF4-FFF2-40B4-BE49-F238E27FC236}">
                <a16:creationId xmlns:a16="http://schemas.microsoft.com/office/drawing/2014/main" id="{A162DC2E-D073-4AE9-9EB7-269AC441BD99}"/>
              </a:ext>
            </a:extLst>
          </p:cNvPr>
          <p:cNvCxnSpPr>
            <a:stCxn id="19" idx="2"/>
            <a:endCxn id="21" idx="0"/>
          </p:cNvCxnSpPr>
          <p:nvPr/>
        </p:nvCxnSpPr>
        <p:spPr>
          <a:xfrm rot="5400000">
            <a:off x="2884066" y="2263963"/>
            <a:ext cx="222250" cy="270918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343DD3A1-47A7-47C6-B41E-18E9A47BE037}"/>
              </a:ext>
            </a:extLst>
          </p:cNvPr>
          <p:cNvCxnSpPr>
            <a:stCxn id="16" idx="3"/>
            <a:endCxn id="13" idx="1"/>
          </p:cNvCxnSpPr>
          <p:nvPr/>
        </p:nvCxnSpPr>
        <p:spPr>
          <a:xfrm flipV="1">
            <a:off x="4687317" y="1145433"/>
            <a:ext cx="1378428" cy="2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EE5B0E6-C854-4C0A-A5D4-3145E2A5724B}"/>
              </a:ext>
            </a:extLst>
          </p:cNvPr>
          <p:cNvCxnSpPr>
            <a:stCxn id="13" idx="3"/>
            <a:endCxn id="28" idx="2"/>
          </p:cNvCxnSpPr>
          <p:nvPr/>
        </p:nvCxnSpPr>
        <p:spPr>
          <a:xfrm flipV="1">
            <a:off x="7513009" y="1142665"/>
            <a:ext cx="498118" cy="2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611C587-0884-45B7-A67C-4141F5AB3B2A}"/>
              </a:ext>
            </a:extLst>
          </p:cNvPr>
          <p:cNvCxnSpPr>
            <a:stCxn id="15" idx="3"/>
            <a:endCxn id="17" idx="1"/>
          </p:cNvCxnSpPr>
          <p:nvPr/>
        </p:nvCxnSpPr>
        <p:spPr>
          <a:xfrm flipV="1">
            <a:off x="4692080" y="2249837"/>
            <a:ext cx="1368029" cy="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A420ECE-C799-4A27-BA02-4436D5F46913}"/>
              </a:ext>
            </a:extLst>
          </p:cNvPr>
          <p:cNvCxnSpPr>
            <a:cxnSpLocks/>
            <a:stCxn id="17" idx="3"/>
            <a:endCxn id="25" idx="2"/>
          </p:cNvCxnSpPr>
          <p:nvPr/>
        </p:nvCxnSpPr>
        <p:spPr>
          <a:xfrm>
            <a:off x="7662859" y="2249837"/>
            <a:ext cx="348268" cy="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2690D90-362D-4A62-AAB7-48A24D511F60}"/>
              </a:ext>
            </a:extLst>
          </p:cNvPr>
          <p:cNvCxnSpPr>
            <a:stCxn id="19" idx="3"/>
            <a:endCxn id="20" idx="1"/>
          </p:cNvCxnSpPr>
          <p:nvPr/>
        </p:nvCxnSpPr>
        <p:spPr>
          <a:xfrm>
            <a:off x="4692683" y="3316930"/>
            <a:ext cx="13704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9212EC81-9054-4D74-9DD0-8FD71B03312A}"/>
              </a:ext>
            </a:extLst>
          </p:cNvPr>
          <p:cNvCxnSpPr>
            <a:stCxn id="20" idx="2"/>
            <a:endCxn id="31" idx="0"/>
          </p:cNvCxnSpPr>
          <p:nvPr/>
        </p:nvCxnSpPr>
        <p:spPr>
          <a:xfrm flipH="1">
            <a:off x="7206411" y="3621730"/>
            <a:ext cx="1" cy="120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BAB5A08-914D-41A9-91F3-F6F2E124549A}"/>
              </a:ext>
            </a:extLst>
          </p:cNvPr>
          <p:cNvSpPr txBox="1"/>
          <p:nvPr/>
        </p:nvSpPr>
        <p:spPr>
          <a:xfrm>
            <a:off x="4615880" y="878322"/>
            <a:ext cx="1321196" cy="261610"/>
          </a:xfrm>
          <a:prstGeom prst="rect">
            <a:avLst/>
          </a:prstGeom>
          <a:noFill/>
        </p:spPr>
        <p:txBody>
          <a:bodyPr wrap="none" rtlCol="0">
            <a:spAutoFit/>
          </a:bodyPr>
          <a:lstStyle/>
          <a:p>
            <a:r>
              <a:rPr lang="en-US" sz="1100" dirty="0"/>
              <a:t>[book not available]</a:t>
            </a:r>
          </a:p>
        </p:txBody>
      </p:sp>
      <p:sp>
        <p:nvSpPr>
          <p:cNvPr id="50" name="TextBox 49">
            <a:extLst>
              <a:ext uri="{FF2B5EF4-FFF2-40B4-BE49-F238E27FC236}">
                <a16:creationId xmlns:a16="http://schemas.microsoft.com/office/drawing/2014/main" id="{52041C5A-4351-42AC-AC44-2F907625E92A}"/>
              </a:ext>
            </a:extLst>
          </p:cNvPr>
          <p:cNvSpPr txBox="1"/>
          <p:nvPr/>
        </p:nvSpPr>
        <p:spPr>
          <a:xfrm>
            <a:off x="2529507" y="1134930"/>
            <a:ext cx="1095172" cy="261610"/>
          </a:xfrm>
          <a:prstGeom prst="rect">
            <a:avLst/>
          </a:prstGeom>
          <a:noFill/>
        </p:spPr>
        <p:txBody>
          <a:bodyPr wrap="none" rtlCol="0">
            <a:spAutoFit/>
          </a:bodyPr>
          <a:lstStyle/>
          <a:p>
            <a:r>
              <a:rPr lang="en-US" sz="1100" dirty="0"/>
              <a:t>[book available]</a:t>
            </a:r>
          </a:p>
        </p:txBody>
      </p:sp>
      <p:sp>
        <p:nvSpPr>
          <p:cNvPr id="51" name="TextBox 50">
            <a:extLst>
              <a:ext uri="{FF2B5EF4-FFF2-40B4-BE49-F238E27FC236}">
                <a16:creationId xmlns:a16="http://schemas.microsoft.com/office/drawing/2014/main" id="{086CE0E9-54D3-4C8D-B607-1CF1AC72C7F2}"/>
              </a:ext>
            </a:extLst>
          </p:cNvPr>
          <p:cNvSpPr txBox="1"/>
          <p:nvPr/>
        </p:nvSpPr>
        <p:spPr>
          <a:xfrm>
            <a:off x="2402608" y="2275850"/>
            <a:ext cx="1168910" cy="261610"/>
          </a:xfrm>
          <a:prstGeom prst="rect">
            <a:avLst/>
          </a:prstGeom>
          <a:noFill/>
        </p:spPr>
        <p:txBody>
          <a:bodyPr wrap="none" rtlCol="0">
            <a:spAutoFit/>
          </a:bodyPr>
          <a:lstStyle/>
          <a:p>
            <a:r>
              <a:rPr lang="en-US" sz="1100" dirty="0"/>
              <a:t>[authorized user]</a:t>
            </a:r>
          </a:p>
        </p:txBody>
      </p:sp>
      <p:sp>
        <p:nvSpPr>
          <p:cNvPr id="52" name="TextBox 51">
            <a:extLst>
              <a:ext uri="{FF2B5EF4-FFF2-40B4-BE49-F238E27FC236}">
                <a16:creationId xmlns:a16="http://schemas.microsoft.com/office/drawing/2014/main" id="{FE2EE8FF-B48B-44FA-BA23-F3FE3555ECC0}"/>
              </a:ext>
            </a:extLst>
          </p:cNvPr>
          <p:cNvSpPr txBox="1"/>
          <p:nvPr/>
        </p:nvSpPr>
        <p:spPr>
          <a:xfrm>
            <a:off x="4668410" y="1956260"/>
            <a:ext cx="1316386" cy="261610"/>
          </a:xfrm>
          <a:prstGeom prst="rect">
            <a:avLst/>
          </a:prstGeom>
          <a:noFill/>
        </p:spPr>
        <p:txBody>
          <a:bodyPr wrap="none" rtlCol="0">
            <a:spAutoFit/>
          </a:bodyPr>
          <a:lstStyle/>
          <a:p>
            <a:r>
              <a:rPr lang="en-US" sz="1100" dirty="0"/>
              <a:t>[unauthorized user]</a:t>
            </a:r>
          </a:p>
        </p:txBody>
      </p:sp>
      <p:sp>
        <p:nvSpPr>
          <p:cNvPr id="53" name="TextBox 52">
            <a:extLst>
              <a:ext uri="{FF2B5EF4-FFF2-40B4-BE49-F238E27FC236}">
                <a16:creationId xmlns:a16="http://schemas.microsoft.com/office/drawing/2014/main" id="{17A43C18-A4AE-40AC-B30F-607CEDBDF0CD}"/>
              </a:ext>
            </a:extLst>
          </p:cNvPr>
          <p:cNvSpPr txBox="1"/>
          <p:nvPr/>
        </p:nvSpPr>
        <p:spPr>
          <a:xfrm>
            <a:off x="4879804" y="3047482"/>
            <a:ext cx="798617" cy="261610"/>
          </a:xfrm>
          <a:prstGeom prst="rect">
            <a:avLst/>
          </a:prstGeom>
          <a:noFill/>
        </p:spPr>
        <p:txBody>
          <a:bodyPr wrap="none" rtlCol="0">
            <a:spAutoFit/>
          </a:bodyPr>
          <a:lstStyle/>
          <a:p>
            <a:r>
              <a:rPr lang="en-US" sz="1100" dirty="0"/>
              <a:t>[max limit]</a:t>
            </a:r>
          </a:p>
        </p:txBody>
      </p:sp>
      <p:sp>
        <p:nvSpPr>
          <p:cNvPr id="54" name="TextBox 53">
            <a:extLst>
              <a:ext uri="{FF2B5EF4-FFF2-40B4-BE49-F238E27FC236}">
                <a16:creationId xmlns:a16="http://schemas.microsoft.com/office/drawing/2014/main" id="{064D7988-6CDA-4267-B290-C62684135EEB}"/>
              </a:ext>
            </a:extLst>
          </p:cNvPr>
          <p:cNvSpPr txBox="1"/>
          <p:nvPr/>
        </p:nvSpPr>
        <p:spPr>
          <a:xfrm>
            <a:off x="2970888" y="3367926"/>
            <a:ext cx="498855" cy="261610"/>
          </a:xfrm>
          <a:prstGeom prst="rect">
            <a:avLst/>
          </a:prstGeom>
          <a:noFill/>
        </p:spPr>
        <p:txBody>
          <a:bodyPr wrap="none" rtlCol="0">
            <a:spAutoFit/>
          </a:bodyPr>
          <a:lstStyle/>
          <a:p>
            <a:r>
              <a:rPr lang="en-US" sz="1100" dirty="0"/>
              <a:t>[else]</a:t>
            </a:r>
          </a:p>
        </p:txBody>
      </p:sp>
      <p:cxnSp>
        <p:nvCxnSpPr>
          <p:cNvPr id="55" name="Straight Connector 54">
            <a:extLst>
              <a:ext uri="{FF2B5EF4-FFF2-40B4-BE49-F238E27FC236}">
                <a16:creationId xmlns:a16="http://schemas.microsoft.com/office/drawing/2014/main" id="{58DE3704-F139-43DD-84A8-0F43DB8EF16A}"/>
              </a:ext>
            </a:extLst>
          </p:cNvPr>
          <p:cNvCxnSpPr/>
          <p:nvPr/>
        </p:nvCxnSpPr>
        <p:spPr>
          <a:xfrm flipV="1">
            <a:off x="5030217" y="4281157"/>
            <a:ext cx="2828926" cy="11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09D9196-9738-4E37-B6EE-7AA1BA97946D}"/>
              </a:ext>
            </a:extLst>
          </p:cNvPr>
          <p:cNvCxnSpPr/>
          <p:nvPr/>
        </p:nvCxnSpPr>
        <p:spPr>
          <a:xfrm>
            <a:off x="5274750" y="4288078"/>
            <a:ext cx="1" cy="224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C157D2A-446A-4484-9591-407E5E4E8830}"/>
              </a:ext>
            </a:extLst>
          </p:cNvPr>
          <p:cNvCxnSpPr/>
          <p:nvPr/>
        </p:nvCxnSpPr>
        <p:spPr>
          <a:xfrm>
            <a:off x="7478142" y="4281157"/>
            <a:ext cx="0" cy="228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1974BE8-2A36-4571-ADF1-5633A41476F3}"/>
              </a:ext>
            </a:extLst>
          </p:cNvPr>
          <p:cNvCxnSpPr/>
          <p:nvPr/>
        </p:nvCxnSpPr>
        <p:spPr>
          <a:xfrm flipV="1">
            <a:off x="5039742" y="5197318"/>
            <a:ext cx="2828926" cy="11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CFA3695-2C77-42F9-8AF1-B8F60A177EA4}"/>
              </a:ext>
            </a:extLst>
          </p:cNvPr>
          <p:cNvCxnSpPr/>
          <p:nvPr/>
        </p:nvCxnSpPr>
        <p:spPr>
          <a:xfrm>
            <a:off x="6526312" y="5195120"/>
            <a:ext cx="1" cy="157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706594A-2FD8-47F2-B67E-B7A0BD6F667D}"/>
              </a:ext>
            </a:extLst>
          </p:cNvPr>
          <p:cNvCxnSpPr/>
          <p:nvPr/>
        </p:nvCxnSpPr>
        <p:spPr>
          <a:xfrm>
            <a:off x="3625280" y="18679"/>
            <a:ext cx="0" cy="5393751"/>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950BAC03-5B45-41D2-AF9D-BB24AE8B38ED}"/>
              </a:ext>
            </a:extLst>
          </p:cNvPr>
          <p:cNvCxnSpPr/>
          <p:nvPr/>
        </p:nvCxnSpPr>
        <p:spPr>
          <a:xfrm flipV="1">
            <a:off x="-108520" y="355570"/>
            <a:ext cx="8643395" cy="27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7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left)">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ipe(left)">
                                      <p:cBhvr>
                                        <p:cTn id="51" dur="500"/>
                                        <p:tgtEl>
                                          <p:spTgt spid="44"/>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right)">
                                      <p:cBhvr>
                                        <p:cTn id="59" dur="500"/>
                                        <p:tgtEl>
                                          <p:spTgt spid="3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par>
                                <p:cTn id="77" presetID="22" presetClass="entr" presetSubtype="8"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ipe(left)">
                                      <p:cBhvr>
                                        <p:cTn id="79" dur="500"/>
                                        <p:tgtEl>
                                          <p:spTgt spid="45"/>
                                        </p:tgtEl>
                                      </p:cBhvr>
                                    </p:animEffect>
                                  </p:childTnLst>
                                </p:cTn>
                              </p:par>
                              <p:par>
                                <p:cTn id="80" presetID="1" presetClass="entr" presetSubtype="0" fill="hold" grpId="0" nodeType="withEffect">
                                  <p:stCondLst>
                                    <p:cond delay="0"/>
                                  </p:stCondLst>
                                  <p:childTnLst>
                                    <p:set>
                                      <p:cBhvr>
                                        <p:cTn id="81" dur="1" fill="hold">
                                          <p:stCondLst>
                                            <p:cond delay="0"/>
                                          </p:stCondLst>
                                        </p:cTn>
                                        <p:tgtEl>
                                          <p:spTgt spid="5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wipe(left)">
                                      <p:cBhvr>
                                        <p:cTn id="90" dur="500"/>
                                        <p:tgtEl>
                                          <p:spTgt spid="46"/>
                                        </p:tgtEl>
                                      </p:cBhvr>
                                    </p:animEffect>
                                  </p:childTnLst>
                                </p:cTn>
                              </p:par>
                            </p:childTnLst>
                          </p:cTn>
                        </p:par>
                        <p:par>
                          <p:cTn id="91" fill="hold">
                            <p:stCondLst>
                              <p:cond delay="500"/>
                            </p:stCondLst>
                            <p:childTnLst>
                              <p:par>
                                <p:cTn id="92" presetID="1" presetClass="entr" presetSubtype="0" fill="hold" nodeType="afterEffect">
                                  <p:stCondLst>
                                    <p:cond delay="0"/>
                                  </p:stCondLst>
                                  <p:childTnLst>
                                    <p:set>
                                      <p:cBhvr>
                                        <p:cTn id="93" dur="1" fill="hold">
                                          <p:stCondLst>
                                            <p:cond delay="0"/>
                                          </p:stCondLst>
                                        </p:cTn>
                                        <p:tgtEl>
                                          <p:spTgt spid="2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nodeType="click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wipe(right)">
                                      <p:cBhvr>
                                        <p:cTn id="98" dur="500"/>
                                        <p:tgtEl>
                                          <p:spTgt spid="41"/>
                                        </p:tgtEl>
                                      </p:cBhvr>
                                    </p:animEffec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left)">
                                      <p:cBhvr>
                                        <p:cTn id="109" dur="500"/>
                                        <p:tgtEl>
                                          <p:spTgt spid="40"/>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9"/>
                                        </p:tgtEl>
                                        <p:attrNameLst>
                                          <p:attrName>style.visibility</p:attrName>
                                        </p:attrNameLst>
                                      </p:cBhvr>
                                      <p:to>
                                        <p:strVal val="visible"/>
                                      </p:to>
                                    </p:set>
                                  </p:childTnLst>
                                </p:cTn>
                              </p:par>
                              <p:par>
                                <p:cTn id="114" presetID="22" presetClass="entr" presetSubtype="8" fill="hold" nodeType="with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left)">
                                      <p:cBhvr>
                                        <p:cTn id="116" dur="500"/>
                                        <p:tgtEl>
                                          <p:spTgt spid="47"/>
                                        </p:tgtEl>
                                      </p:cBhvr>
                                    </p:animEffect>
                                  </p:childTnLst>
                                </p:cTn>
                              </p:par>
                              <p:par>
                                <p:cTn id="117" presetID="1" presetClass="entr" presetSubtype="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ipe(up)">
                                      <p:cBhvr>
                                        <p:cTn id="127" dur="500"/>
                                        <p:tgtEl>
                                          <p:spTgt spid="48"/>
                                        </p:tgtEl>
                                      </p:cBhvr>
                                    </p:animEffect>
                                  </p:childTnLst>
                                </p:cTn>
                              </p:par>
                            </p:childTnLst>
                          </p:cTn>
                        </p:par>
                        <p:par>
                          <p:cTn id="128" fill="hold">
                            <p:stCondLst>
                              <p:cond delay="500"/>
                            </p:stCondLst>
                            <p:childTnLst>
                              <p:par>
                                <p:cTn id="129" presetID="1" presetClass="entr" presetSubtype="0" fill="hold" nodeType="after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2" fill="hold" nodeType="clickEffect">
                                  <p:stCondLst>
                                    <p:cond delay="0"/>
                                  </p:stCondLst>
                                  <p:childTnLst>
                                    <p:set>
                                      <p:cBhvr>
                                        <p:cTn id="134" dur="1" fill="hold">
                                          <p:stCondLst>
                                            <p:cond delay="0"/>
                                          </p:stCondLst>
                                        </p:cTn>
                                        <p:tgtEl>
                                          <p:spTgt spid="42"/>
                                        </p:tgtEl>
                                        <p:attrNameLst>
                                          <p:attrName>style.visibility</p:attrName>
                                        </p:attrNameLst>
                                      </p:cBhvr>
                                      <p:to>
                                        <p:strVal val="visible"/>
                                      </p:to>
                                    </p:set>
                                    <p:animEffect transition="in" filter="wipe(right)">
                                      <p:cBhvr>
                                        <p:cTn id="135" dur="500"/>
                                        <p:tgtEl>
                                          <p:spTgt spid="42"/>
                                        </p:tgtEl>
                                      </p:cBhvr>
                                    </p:animEffect>
                                  </p:childTnLst>
                                </p:cTn>
                              </p:par>
                              <p:par>
                                <p:cTn id="136" presetID="1" presetClass="entr" presetSubtype="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21"/>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10"/>
                                        </p:tgtEl>
                                        <p:attrNameLst>
                                          <p:attrName>style.visibility</p:attrName>
                                        </p:attrNameLst>
                                      </p:cBhvr>
                                      <p:to>
                                        <p:strVal val="visible"/>
                                      </p:to>
                                    </p:set>
                                    <p:animEffect transition="in" filter="wipe(left)">
                                      <p:cBhvr>
                                        <p:cTn id="146" dur="500"/>
                                        <p:tgtEl>
                                          <p:spTgt spid="10"/>
                                        </p:tgtEl>
                                      </p:cBhvr>
                                    </p:animEffec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55"/>
                                        </p:tgtEl>
                                        <p:attrNameLst>
                                          <p:attrName>style.visibility</p:attrName>
                                        </p:attrNameLst>
                                      </p:cBhvr>
                                      <p:to>
                                        <p:strVal val="visible"/>
                                      </p:to>
                                    </p:set>
                                  </p:childTnLst>
                                </p:cTn>
                              </p:par>
                              <p:par>
                                <p:cTn id="151" presetID="22" presetClass="entr" presetSubtype="1" fill="hold" nodeType="withEffect">
                                  <p:stCondLst>
                                    <p:cond delay="0"/>
                                  </p:stCondLst>
                                  <p:childTnLst>
                                    <p:set>
                                      <p:cBhvr>
                                        <p:cTn id="152" dur="1" fill="hold">
                                          <p:stCondLst>
                                            <p:cond delay="0"/>
                                          </p:stCondLst>
                                        </p:cTn>
                                        <p:tgtEl>
                                          <p:spTgt spid="56"/>
                                        </p:tgtEl>
                                        <p:attrNameLst>
                                          <p:attrName>style.visibility</p:attrName>
                                        </p:attrNameLst>
                                      </p:cBhvr>
                                      <p:to>
                                        <p:strVal val="visible"/>
                                      </p:to>
                                    </p:set>
                                    <p:animEffect transition="in" filter="wipe(up)">
                                      <p:cBhvr>
                                        <p:cTn id="153" dur="500"/>
                                        <p:tgtEl>
                                          <p:spTgt spid="56"/>
                                        </p:tgtEl>
                                      </p:cBhvr>
                                    </p:animEffect>
                                  </p:childTnLst>
                                </p:cTn>
                              </p:par>
                              <p:par>
                                <p:cTn id="154" presetID="22" presetClass="entr" presetSubtype="1" fill="hold" nodeType="withEffect">
                                  <p:stCondLst>
                                    <p:cond delay="0"/>
                                  </p:stCondLst>
                                  <p:childTnLst>
                                    <p:set>
                                      <p:cBhvr>
                                        <p:cTn id="155" dur="1" fill="hold">
                                          <p:stCondLst>
                                            <p:cond delay="0"/>
                                          </p:stCondLst>
                                        </p:cTn>
                                        <p:tgtEl>
                                          <p:spTgt spid="57"/>
                                        </p:tgtEl>
                                        <p:attrNameLst>
                                          <p:attrName>style.visibility</p:attrName>
                                        </p:attrNameLst>
                                      </p:cBhvr>
                                      <p:to>
                                        <p:strVal val="visible"/>
                                      </p:to>
                                    </p:set>
                                    <p:animEffect transition="in" filter="wipe(up)">
                                      <p:cBhvr>
                                        <p:cTn id="156" dur="500"/>
                                        <p:tgtEl>
                                          <p:spTgt spid="57"/>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2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22"/>
                                        </p:tgtEl>
                                        <p:attrNameLst>
                                          <p:attrName>style.visibility</p:attrName>
                                        </p:attrNameLst>
                                      </p:cBhvr>
                                      <p:to>
                                        <p:strVal val="visible"/>
                                      </p:to>
                                    </p:set>
                                  </p:childTnLst>
                                </p:cTn>
                              </p:par>
                              <p:par>
                                <p:cTn id="165" presetID="22" presetClass="entr" presetSubtype="1" fill="hold" nodeType="withEffect">
                                  <p:stCondLst>
                                    <p:cond delay="0"/>
                                  </p:stCondLst>
                                  <p:childTnLst>
                                    <p:set>
                                      <p:cBhvr>
                                        <p:cTn id="166" dur="1" fill="hold">
                                          <p:stCondLst>
                                            <p:cond delay="0"/>
                                          </p:stCondLst>
                                        </p:cTn>
                                        <p:tgtEl>
                                          <p:spTgt spid="8"/>
                                        </p:tgtEl>
                                        <p:attrNameLst>
                                          <p:attrName>style.visibility</p:attrName>
                                        </p:attrNameLst>
                                      </p:cBhvr>
                                      <p:to>
                                        <p:strVal val="visible"/>
                                      </p:to>
                                    </p:set>
                                    <p:animEffect transition="in" filter="wipe(up)">
                                      <p:cBhvr>
                                        <p:cTn id="167" dur="500"/>
                                        <p:tgtEl>
                                          <p:spTgt spid="8"/>
                                        </p:tgtEl>
                                      </p:cBhvr>
                                    </p:animEffect>
                                  </p:childTnLst>
                                </p:cTn>
                              </p:par>
                              <p:par>
                                <p:cTn id="168" presetID="22" presetClass="entr" presetSubtype="1" fill="hold" nodeType="withEffect">
                                  <p:stCondLst>
                                    <p:cond delay="0"/>
                                  </p:stCondLst>
                                  <p:childTnLst>
                                    <p:set>
                                      <p:cBhvr>
                                        <p:cTn id="169" dur="1" fill="hold">
                                          <p:stCondLst>
                                            <p:cond delay="0"/>
                                          </p:stCondLst>
                                        </p:cTn>
                                        <p:tgtEl>
                                          <p:spTgt spid="9"/>
                                        </p:tgtEl>
                                        <p:attrNameLst>
                                          <p:attrName>style.visibility</p:attrName>
                                        </p:attrNameLst>
                                      </p:cBhvr>
                                      <p:to>
                                        <p:strVal val="visible"/>
                                      </p:to>
                                    </p:set>
                                    <p:animEffect transition="in" filter="wipe(up)">
                                      <p:cBhvr>
                                        <p:cTn id="170" dur="500"/>
                                        <p:tgtEl>
                                          <p:spTgt spid="9"/>
                                        </p:tgtEl>
                                      </p:cBhvr>
                                    </p:animEffec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nodeType="clickEffect">
                                  <p:stCondLst>
                                    <p:cond delay="0"/>
                                  </p:stCondLst>
                                  <p:childTnLst>
                                    <p:set>
                                      <p:cBhvr>
                                        <p:cTn id="178" dur="1" fill="hold">
                                          <p:stCondLst>
                                            <p:cond delay="0"/>
                                          </p:stCondLst>
                                        </p:cTn>
                                        <p:tgtEl>
                                          <p:spTgt spid="59"/>
                                        </p:tgtEl>
                                        <p:attrNameLst>
                                          <p:attrName>style.visibility</p:attrName>
                                        </p:attrNameLst>
                                      </p:cBhvr>
                                      <p:to>
                                        <p:strVal val="visible"/>
                                      </p:to>
                                    </p:set>
                                    <p:animEffect transition="in" filter="wipe(up)">
                                      <p:cBhvr>
                                        <p:cTn id="179" dur="500"/>
                                        <p:tgtEl>
                                          <p:spTgt spid="59"/>
                                        </p:tgtEl>
                                      </p:cBhvr>
                                    </p:animEffect>
                                  </p:childTnLst>
                                </p:cTn>
                              </p:par>
                            </p:childTnLst>
                          </p:cTn>
                        </p:par>
                        <p:par>
                          <p:cTn id="180" fill="hold">
                            <p:stCondLst>
                              <p:cond delay="500"/>
                            </p:stCondLst>
                            <p:childTnLst>
                              <p:par>
                                <p:cTn id="181" presetID="1" presetClass="entr" presetSubtype="0" fill="hold" nodeType="afterEffect">
                                  <p:stCondLst>
                                    <p:cond delay="0"/>
                                  </p:stCondLst>
                                  <p:childTnLst>
                                    <p:set>
                                      <p:cBhvr>
                                        <p:cTn id="18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49" grpId="0"/>
      <p:bldP spid="50" grpId="0"/>
      <p:bldP spid="51" grpId="0"/>
      <p:bldP spid="52" grpId="0"/>
      <p:bldP spid="53" grpId="0"/>
      <p:bldP spid="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321585"/>
          </a:xfrm>
        </p:spPr>
        <p:txBody>
          <a:bodyPr/>
          <a:lstStyle/>
          <a:p>
            <a:pPr algn="r"/>
            <a:r>
              <a:rPr lang="en-US" sz="2000" b="1" dirty="0" smtClean="0">
                <a:solidFill>
                  <a:schemeClr val="tx1"/>
                </a:solidFill>
              </a:rPr>
              <a:t>Continue…</a:t>
            </a:r>
            <a:endParaRPr lang="en-US" sz="2000" b="1" dirty="0">
              <a:solidFill>
                <a:schemeClr val="tx1"/>
              </a:solidFill>
            </a:endParaRPr>
          </a:p>
        </p:txBody>
      </p:sp>
      <p:sp>
        <p:nvSpPr>
          <p:cNvPr id="4" name="Slide Number Placeholder 3"/>
          <p:cNvSpPr>
            <a:spLocks noGrp="1"/>
          </p:cNvSpPr>
          <p:nvPr>
            <p:ph type="sldNum" sz="quarter" idx="12"/>
          </p:nvPr>
        </p:nvSpPr>
        <p:spPr/>
        <p:txBody>
          <a:bodyPr/>
          <a:lstStyle/>
          <a:p>
            <a:fld id="{C78C6D3B-8B07-473D-A722-195EDF5A8D0B}" type="slidenum">
              <a:rPr lang="en-IN" smtClean="0"/>
              <a:t>27</a:t>
            </a:fld>
            <a:endParaRPr lang="en-IN" dirty="0"/>
          </a:p>
        </p:txBody>
      </p:sp>
      <p:sp>
        <p:nvSpPr>
          <p:cNvPr id="62" name="Rectangle 61"/>
          <p:cNvSpPr/>
          <p:nvPr/>
        </p:nvSpPr>
        <p:spPr>
          <a:xfrm>
            <a:off x="179512" y="265212"/>
            <a:ext cx="4572000" cy="646331"/>
          </a:xfrm>
          <a:prstGeom prst="rect">
            <a:avLst/>
          </a:prstGeom>
        </p:spPr>
        <p:txBody>
          <a:bodyPr>
            <a:spAutoFit/>
          </a:bodyPr>
          <a:lstStyle/>
          <a:p>
            <a:pPr algn="just">
              <a:lnSpc>
                <a:spcPct val="150000"/>
              </a:lnSpc>
            </a:pPr>
            <a:r>
              <a:rPr lang="en-US" sz="2400" b="1" dirty="0" smtClean="0">
                <a:solidFill>
                  <a:srgbClr val="7030A0"/>
                </a:solidFill>
                <a:latin typeface="+mj-lt"/>
              </a:rPr>
              <a:t>(3</a:t>
            </a:r>
            <a:r>
              <a:rPr lang="en-US" sz="2400" b="1" dirty="0">
                <a:solidFill>
                  <a:srgbClr val="7030A0"/>
                </a:solidFill>
                <a:latin typeface="+mj-lt"/>
              </a:rPr>
              <a:t>) Analysis of Display Content</a:t>
            </a:r>
          </a:p>
        </p:txBody>
      </p:sp>
      <p:sp>
        <p:nvSpPr>
          <p:cNvPr id="3" name="Rectangle 2"/>
          <p:cNvSpPr/>
          <p:nvPr/>
        </p:nvSpPr>
        <p:spPr>
          <a:xfrm>
            <a:off x="396190" y="881047"/>
            <a:ext cx="7992238" cy="4770537"/>
          </a:xfrm>
          <a:prstGeom prst="rect">
            <a:avLst/>
          </a:prstGeom>
        </p:spPr>
        <p:txBody>
          <a:bodyPr wrap="square">
            <a:spAutoFit/>
          </a:bodyPr>
          <a:lstStyle/>
          <a:p>
            <a:r>
              <a:rPr lang="en-US" sz="1600" dirty="0">
                <a:solidFill>
                  <a:srgbClr val="000000"/>
                </a:solidFill>
                <a:latin typeface="+mj-lt"/>
              </a:rPr>
              <a:t>During this interface analysis step, the format and aesthetics of the </a:t>
            </a:r>
            <a:r>
              <a:rPr lang="en-US" sz="1600" dirty="0" smtClean="0">
                <a:solidFill>
                  <a:srgbClr val="000000"/>
                </a:solidFill>
                <a:latin typeface="+mj-lt"/>
              </a:rPr>
              <a:t>content (as </a:t>
            </a:r>
            <a:r>
              <a:rPr lang="en-US" sz="1600" dirty="0">
                <a:solidFill>
                  <a:srgbClr val="000000"/>
                </a:solidFill>
                <a:latin typeface="+mj-lt"/>
              </a:rPr>
              <a:t>it is displayed by the interface) are considered. Among the questions that </a:t>
            </a:r>
            <a:r>
              <a:rPr lang="en-US" sz="1600" dirty="0" smtClean="0">
                <a:solidFill>
                  <a:srgbClr val="000000"/>
                </a:solidFill>
                <a:latin typeface="+mj-lt"/>
              </a:rPr>
              <a:t>are </a:t>
            </a:r>
            <a:r>
              <a:rPr lang="en-IN" sz="1600" dirty="0" smtClean="0">
                <a:solidFill>
                  <a:srgbClr val="000000"/>
                </a:solidFill>
                <a:latin typeface="+mj-lt"/>
              </a:rPr>
              <a:t>asked </a:t>
            </a:r>
            <a:r>
              <a:rPr lang="en-IN" sz="1600" dirty="0">
                <a:solidFill>
                  <a:srgbClr val="000000"/>
                </a:solidFill>
                <a:latin typeface="+mj-lt"/>
              </a:rPr>
              <a:t>and answered are</a:t>
            </a:r>
            <a:r>
              <a:rPr lang="en-IN" sz="1600" dirty="0" smtClean="0">
                <a:solidFill>
                  <a:srgbClr val="000000"/>
                </a:solidFill>
                <a:latin typeface="+mj-lt"/>
              </a:rPr>
              <a:t>:</a:t>
            </a:r>
          </a:p>
          <a:p>
            <a:endParaRPr lang="en-IN" sz="1600" dirty="0">
              <a:solidFill>
                <a:srgbClr val="000000"/>
              </a:solidFill>
              <a:latin typeface="+mj-lt"/>
            </a:endParaRPr>
          </a:p>
          <a:p>
            <a:pPr marL="265113" indent="-180975"/>
            <a:r>
              <a:rPr lang="en-US" sz="1600" dirty="0">
                <a:solidFill>
                  <a:srgbClr val="00FFFF"/>
                </a:solidFill>
                <a:latin typeface="+mj-lt"/>
              </a:rPr>
              <a:t>• </a:t>
            </a:r>
            <a:r>
              <a:rPr lang="en-US" sz="1600" dirty="0">
                <a:solidFill>
                  <a:srgbClr val="000000"/>
                </a:solidFill>
                <a:latin typeface="+mj-lt"/>
              </a:rPr>
              <a:t>Are different types of data assigned to consistent geographic locations </a:t>
            </a:r>
            <a:r>
              <a:rPr lang="en-US" sz="1600" dirty="0" smtClean="0">
                <a:solidFill>
                  <a:srgbClr val="000000"/>
                </a:solidFill>
                <a:latin typeface="+mj-lt"/>
              </a:rPr>
              <a:t>on the </a:t>
            </a:r>
            <a:r>
              <a:rPr lang="en-US" sz="1600" dirty="0">
                <a:solidFill>
                  <a:srgbClr val="000000"/>
                </a:solidFill>
                <a:latin typeface="+mj-lt"/>
              </a:rPr>
              <a:t>screen (e.g., photos always appear in the upper right-hand corner)?</a:t>
            </a:r>
          </a:p>
          <a:p>
            <a:pPr marL="265113" indent="-180975"/>
            <a:r>
              <a:rPr lang="en-US" sz="1600" dirty="0">
                <a:solidFill>
                  <a:srgbClr val="00FFFF"/>
                </a:solidFill>
                <a:latin typeface="+mj-lt"/>
              </a:rPr>
              <a:t>• </a:t>
            </a:r>
            <a:r>
              <a:rPr lang="en-US" sz="1600" dirty="0">
                <a:solidFill>
                  <a:srgbClr val="000000"/>
                </a:solidFill>
                <a:latin typeface="+mj-lt"/>
              </a:rPr>
              <a:t>Can the user customize the screen location for content?</a:t>
            </a:r>
          </a:p>
          <a:p>
            <a:pPr marL="265113" indent="-180975"/>
            <a:r>
              <a:rPr lang="en-US" sz="1600" dirty="0">
                <a:solidFill>
                  <a:srgbClr val="00FFFF"/>
                </a:solidFill>
                <a:latin typeface="+mj-lt"/>
              </a:rPr>
              <a:t>• </a:t>
            </a:r>
            <a:r>
              <a:rPr lang="en-US" sz="1600" dirty="0">
                <a:solidFill>
                  <a:srgbClr val="000000"/>
                </a:solidFill>
                <a:latin typeface="+mj-lt"/>
              </a:rPr>
              <a:t>Is proper on-screen </a:t>
            </a:r>
            <a:r>
              <a:rPr lang="en-US" sz="1600" dirty="0" smtClean="0">
                <a:solidFill>
                  <a:srgbClr val="000000"/>
                </a:solidFill>
                <a:latin typeface="+mj-lt"/>
              </a:rPr>
              <a:t>identification </a:t>
            </a:r>
            <a:r>
              <a:rPr lang="en-US" sz="1600" dirty="0">
                <a:solidFill>
                  <a:srgbClr val="000000"/>
                </a:solidFill>
                <a:latin typeface="+mj-lt"/>
              </a:rPr>
              <a:t>assigned to all content?</a:t>
            </a:r>
          </a:p>
          <a:p>
            <a:pPr marL="265113" indent="-180975"/>
            <a:r>
              <a:rPr lang="en-US" sz="1600" dirty="0">
                <a:solidFill>
                  <a:srgbClr val="00FFFF"/>
                </a:solidFill>
                <a:latin typeface="+mj-lt"/>
              </a:rPr>
              <a:t>• </a:t>
            </a:r>
            <a:r>
              <a:rPr lang="en-US" sz="1600" dirty="0">
                <a:solidFill>
                  <a:srgbClr val="000000"/>
                </a:solidFill>
                <a:latin typeface="+mj-lt"/>
              </a:rPr>
              <a:t>If a large report is to be presented, how should it be partitioned for ease </a:t>
            </a:r>
            <a:r>
              <a:rPr lang="en-US" sz="1600" dirty="0" smtClean="0">
                <a:solidFill>
                  <a:srgbClr val="000000"/>
                </a:solidFill>
                <a:latin typeface="+mj-lt"/>
              </a:rPr>
              <a:t>of </a:t>
            </a:r>
            <a:r>
              <a:rPr lang="en-IN" sz="1600" dirty="0" smtClean="0">
                <a:solidFill>
                  <a:srgbClr val="000000"/>
                </a:solidFill>
                <a:latin typeface="+mj-lt"/>
              </a:rPr>
              <a:t>understanding</a:t>
            </a:r>
            <a:r>
              <a:rPr lang="en-IN" sz="1600" dirty="0">
                <a:solidFill>
                  <a:srgbClr val="000000"/>
                </a:solidFill>
                <a:latin typeface="+mj-lt"/>
              </a:rPr>
              <a:t>?</a:t>
            </a:r>
          </a:p>
          <a:p>
            <a:pPr marL="265113" indent="-180975"/>
            <a:r>
              <a:rPr lang="en-US" sz="1600" dirty="0">
                <a:solidFill>
                  <a:srgbClr val="00FFFF"/>
                </a:solidFill>
                <a:latin typeface="+mj-lt"/>
              </a:rPr>
              <a:t>• </a:t>
            </a:r>
            <a:r>
              <a:rPr lang="en-US" sz="1600" dirty="0">
                <a:solidFill>
                  <a:srgbClr val="000000"/>
                </a:solidFill>
                <a:latin typeface="+mj-lt"/>
              </a:rPr>
              <a:t>Will mechanisms be available for moving directly to summary </a:t>
            </a:r>
            <a:r>
              <a:rPr lang="en-US" sz="1600" dirty="0" smtClean="0">
                <a:solidFill>
                  <a:srgbClr val="000000"/>
                </a:solidFill>
                <a:latin typeface="+mj-lt"/>
              </a:rPr>
              <a:t>information for </a:t>
            </a:r>
            <a:r>
              <a:rPr lang="en-US" sz="1600" dirty="0">
                <a:solidFill>
                  <a:srgbClr val="000000"/>
                </a:solidFill>
                <a:latin typeface="+mj-lt"/>
              </a:rPr>
              <a:t>large collections of data?</a:t>
            </a:r>
          </a:p>
          <a:p>
            <a:pPr marL="265113" indent="-180975"/>
            <a:r>
              <a:rPr lang="en-US" sz="1600" dirty="0">
                <a:solidFill>
                  <a:srgbClr val="00FFFF"/>
                </a:solidFill>
                <a:latin typeface="+mj-lt"/>
              </a:rPr>
              <a:t>• </a:t>
            </a:r>
            <a:r>
              <a:rPr lang="en-US" sz="1600" dirty="0">
                <a:solidFill>
                  <a:srgbClr val="000000"/>
                </a:solidFill>
                <a:latin typeface="+mj-lt"/>
              </a:rPr>
              <a:t>Will graphical output be scaled to fi t within the bounds of the </a:t>
            </a:r>
            <a:r>
              <a:rPr lang="en-US" sz="1600" dirty="0" smtClean="0">
                <a:solidFill>
                  <a:srgbClr val="000000"/>
                </a:solidFill>
                <a:latin typeface="+mj-lt"/>
              </a:rPr>
              <a:t>display </a:t>
            </a:r>
            <a:r>
              <a:rPr lang="en-IN" sz="1600" dirty="0" smtClean="0">
                <a:solidFill>
                  <a:srgbClr val="000000"/>
                </a:solidFill>
                <a:latin typeface="+mj-lt"/>
              </a:rPr>
              <a:t>device </a:t>
            </a:r>
            <a:r>
              <a:rPr lang="en-IN" sz="1600" dirty="0">
                <a:solidFill>
                  <a:srgbClr val="000000"/>
                </a:solidFill>
                <a:latin typeface="+mj-lt"/>
              </a:rPr>
              <a:t>that is used?</a:t>
            </a:r>
          </a:p>
          <a:p>
            <a:pPr marL="265113" indent="-180975"/>
            <a:r>
              <a:rPr lang="en-US" sz="1600" dirty="0">
                <a:solidFill>
                  <a:srgbClr val="00FFFF"/>
                </a:solidFill>
                <a:latin typeface="+mj-lt"/>
              </a:rPr>
              <a:t>• </a:t>
            </a:r>
            <a:r>
              <a:rPr lang="en-US" sz="1600" dirty="0">
                <a:solidFill>
                  <a:srgbClr val="000000"/>
                </a:solidFill>
                <a:latin typeface="+mj-lt"/>
              </a:rPr>
              <a:t>How will color be used to enhance understanding?</a:t>
            </a:r>
          </a:p>
          <a:p>
            <a:pPr marL="265113" indent="-180975"/>
            <a:r>
              <a:rPr lang="en-US" sz="1600" dirty="0">
                <a:solidFill>
                  <a:srgbClr val="00FFFF"/>
                </a:solidFill>
                <a:latin typeface="+mj-lt"/>
              </a:rPr>
              <a:t>• </a:t>
            </a:r>
            <a:r>
              <a:rPr lang="en-US" sz="1600" dirty="0">
                <a:solidFill>
                  <a:srgbClr val="000000"/>
                </a:solidFill>
                <a:latin typeface="+mj-lt"/>
              </a:rPr>
              <a:t>How will error messages and warnings be presented to the user?</a:t>
            </a:r>
          </a:p>
          <a:p>
            <a:endParaRPr lang="en-US" sz="1600" dirty="0" smtClean="0">
              <a:solidFill>
                <a:srgbClr val="000000"/>
              </a:solidFill>
              <a:latin typeface="+mj-lt"/>
            </a:endParaRPr>
          </a:p>
          <a:p>
            <a:r>
              <a:rPr lang="en-US" sz="1600" dirty="0" smtClean="0">
                <a:solidFill>
                  <a:srgbClr val="000000"/>
                </a:solidFill>
                <a:latin typeface="+mj-lt"/>
              </a:rPr>
              <a:t>The </a:t>
            </a:r>
            <a:r>
              <a:rPr lang="en-US" sz="1600" dirty="0">
                <a:solidFill>
                  <a:srgbClr val="000000"/>
                </a:solidFill>
                <a:latin typeface="+mj-lt"/>
              </a:rPr>
              <a:t>answers to these (and other) questions will help you to establish requirements</a:t>
            </a:r>
          </a:p>
          <a:p>
            <a:r>
              <a:rPr lang="en-IN" sz="1600" dirty="0">
                <a:solidFill>
                  <a:srgbClr val="000000"/>
                </a:solidFill>
                <a:latin typeface="+mj-lt"/>
              </a:rPr>
              <a:t>for content presentation.</a:t>
            </a:r>
            <a:endParaRPr lang="en-IN" sz="1600" dirty="0">
              <a:latin typeface="+mj-lt"/>
            </a:endParaRPr>
          </a:p>
        </p:txBody>
      </p:sp>
    </p:spTree>
    <p:extLst>
      <p:ext uri="{BB962C8B-B14F-4D97-AF65-F5344CB8AC3E}">
        <p14:creationId xmlns:p14="http://schemas.microsoft.com/office/powerpoint/2010/main" val="13915510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321585"/>
          </a:xfrm>
        </p:spPr>
        <p:txBody>
          <a:bodyPr/>
          <a:lstStyle/>
          <a:p>
            <a:pPr algn="r"/>
            <a:r>
              <a:rPr lang="en-US" sz="2000" b="1" dirty="0" smtClean="0">
                <a:solidFill>
                  <a:schemeClr val="tx1"/>
                </a:solidFill>
              </a:rPr>
              <a:t>Continue…</a:t>
            </a:r>
            <a:endParaRPr lang="en-US" sz="2000" b="1" dirty="0">
              <a:solidFill>
                <a:schemeClr val="tx1"/>
              </a:solidFill>
            </a:endParaRPr>
          </a:p>
        </p:txBody>
      </p:sp>
      <p:sp>
        <p:nvSpPr>
          <p:cNvPr id="4" name="Slide Number Placeholder 3"/>
          <p:cNvSpPr>
            <a:spLocks noGrp="1"/>
          </p:cNvSpPr>
          <p:nvPr>
            <p:ph type="sldNum" sz="quarter" idx="12"/>
          </p:nvPr>
        </p:nvSpPr>
        <p:spPr/>
        <p:txBody>
          <a:bodyPr/>
          <a:lstStyle/>
          <a:p>
            <a:fld id="{C78C6D3B-8B07-473D-A722-195EDF5A8D0B}" type="slidenum">
              <a:rPr lang="en-IN" smtClean="0"/>
              <a:t>28</a:t>
            </a:fld>
            <a:endParaRPr lang="en-IN" dirty="0"/>
          </a:p>
        </p:txBody>
      </p:sp>
      <p:sp>
        <p:nvSpPr>
          <p:cNvPr id="62" name="Rectangle 61"/>
          <p:cNvSpPr/>
          <p:nvPr/>
        </p:nvSpPr>
        <p:spPr>
          <a:xfrm>
            <a:off x="179512" y="265212"/>
            <a:ext cx="5904656" cy="646331"/>
          </a:xfrm>
          <a:prstGeom prst="rect">
            <a:avLst/>
          </a:prstGeom>
        </p:spPr>
        <p:txBody>
          <a:bodyPr wrap="square">
            <a:spAutoFit/>
          </a:bodyPr>
          <a:lstStyle/>
          <a:p>
            <a:pPr algn="just">
              <a:lnSpc>
                <a:spcPct val="150000"/>
              </a:lnSpc>
            </a:pPr>
            <a:r>
              <a:rPr lang="en-US" sz="2400" b="1" dirty="0" smtClean="0">
                <a:solidFill>
                  <a:srgbClr val="7030A0"/>
                </a:solidFill>
                <a:latin typeface="+mj-lt"/>
              </a:rPr>
              <a:t>(4</a:t>
            </a:r>
            <a:r>
              <a:rPr lang="en-US" sz="2400" b="1" dirty="0">
                <a:solidFill>
                  <a:srgbClr val="7030A0"/>
                </a:solidFill>
                <a:latin typeface="+mj-lt"/>
              </a:rPr>
              <a:t>) Analysis of the Work Environment</a:t>
            </a:r>
          </a:p>
        </p:txBody>
      </p:sp>
      <p:sp>
        <p:nvSpPr>
          <p:cNvPr id="3" name="Rectangle 2"/>
          <p:cNvSpPr/>
          <p:nvPr/>
        </p:nvSpPr>
        <p:spPr>
          <a:xfrm>
            <a:off x="396190" y="881047"/>
            <a:ext cx="7992238" cy="3416320"/>
          </a:xfrm>
          <a:prstGeom prst="rect">
            <a:avLst/>
          </a:prstGeom>
        </p:spPr>
        <p:txBody>
          <a:bodyPr wrap="square">
            <a:spAutoFit/>
          </a:bodyPr>
          <a:lstStyle/>
          <a:p>
            <a:pPr>
              <a:lnSpc>
                <a:spcPct val="150000"/>
              </a:lnSpc>
            </a:pPr>
            <a:r>
              <a:rPr lang="en-US" sz="1600" dirty="0">
                <a:solidFill>
                  <a:srgbClr val="000000"/>
                </a:solidFill>
                <a:latin typeface="+mj-lt"/>
              </a:rPr>
              <a:t>“People do not perform their work in isolation. They </a:t>
            </a:r>
            <a:r>
              <a:rPr lang="en-US" sz="1600" dirty="0" smtClean="0">
                <a:solidFill>
                  <a:srgbClr val="000000"/>
                </a:solidFill>
                <a:latin typeface="+mj-lt"/>
              </a:rPr>
              <a:t>are influenced </a:t>
            </a:r>
            <a:r>
              <a:rPr lang="en-US" sz="1600" dirty="0">
                <a:solidFill>
                  <a:srgbClr val="000000"/>
                </a:solidFill>
                <a:latin typeface="+mj-lt"/>
              </a:rPr>
              <a:t>by the activity around them, the physical characteristics of the </a:t>
            </a:r>
            <a:r>
              <a:rPr lang="en-US" sz="1600" dirty="0" smtClean="0">
                <a:solidFill>
                  <a:srgbClr val="000000"/>
                </a:solidFill>
                <a:latin typeface="+mj-lt"/>
              </a:rPr>
              <a:t>workplace, the </a:t>
            </a:r>
            <a:r>
              <a:rPr lang="en-US" sz="1600" dirty="0">
                <a:solidFill>
                  <a:srgbClr val="000000"/>
                </a:solidFill>
                <a:latin typeface="+mj-lt"/>
              </a:rPr>
              <a:t>type of equipment they are using, and the work relationships they </a:t>
            </a:r>
            <a:r>
              <a:rPr lang="en-US" sz="1600" dirty="0" smtClean="0">
                <a:solidFill>
                  <a:srgbClr val="000000"/>
                </a:solidFill>
                <a:latin typeface="+mj-lt"/>
              </a:rPr>
              <a:t>have with </a:t>
            </a:r>
            <a:r>
              <a:rPr lang="en-US" sz="1600" dirty="0">
                <a:solidFill>
                  <a:srgbClr val="000000"/>
                </a:solidFill>
                <a:latin typeface="+mj-lt"/>
              </a:rPr>
              <a:t>other people</a:t>
            </a:r>
            <a:r>
              <a:rPr lang="en-US" sz="1600" dirty="0" smtClean="0">
                <a:solidFill>
                  <a:srgbClr val="000000"/>
                </a:solidFill>
                <a:latin typeface="+mj-lt"/>
              </a:rPr>
              <a:t>.”</a:t>
            </a:r>
          </a:p>
          <a:p>
            <a:pPr>
              <a:lnSpc>
                <a:spcPct val="150000"/>
              </a:lnSpc>
            </a:pPr>
            <a:r>
              <a:rPr lang="en-US" sz="1600" dirty="0">
                <a:solidFill>
                  <a:srgbClr val="000000"/>
                </a:solidFill>
                <a:latin typeface="+mj-lt"/>
              </a:rPr>
              <a:t>In some applications the user interface for a </a:t>
            </a:r>
            <a:r>
              <a:rPr lang="en-US" sz="1600" dirty="0" smtClean="0">
                <a:solidFill>
                  <a:srgbClr val="000000"/>
                </a:solidFill>
                <a:latin typeface="+mj-lt"/>
              </a:rPr>
              <a:t>computer-based system </a:t>
            </a:r>
            <a:r>
              <a:rPr lang="en-US" sz="1600" dirty="0">
                <a:solidFill>
                  <a:srgbClr val="000000"/>
                </a:solidFill>
                <a:latin typeface="+mj-lt"/>
              </a:rPr>
              <a:t>is placed in a “user-friendly location” (e.g., proper lighting, good </a:t>
            </a:r>
            <a:r>
              <a:rPr lang="en-US" sz="1600" dirty="0" smtClean="0">
                <a:solidFill>
                  <a:srgbClr val="000000"/>
                </a:solidFill>
                <a:latin typeface="+mj-lt"/>
              </a:rPr>
              <a:t>display height</a:t>
            </a:r>
            <a:r>
              <a:rPr lang="en-US" sz="1600" dirty="0">
                <a:solidFill>
                  <a:srgbClr val="000000"/>
                </a:solidFill>
                <a:latin typeface="+mj-lt"/>
              </a:rPr>
              <a:t>, easy keyboard access), but in others (e.g., a factory </a:t>
            </a:r>
            <a:r>
              <a:rPr lang="en-US" sz="1600" dirty="0" smtClean="0">
                <a:solidFill>
                  <a:srgbClr val="000000"/>
                </a:solidFill>
                <a:latin typeface="+mj-lt"/>
              </a:rPr>
              <a:t>floor </a:t>
            </a:r>
            <a:r>
              <a:rPr lang="en-US" sz="1600" dirty="0">
                <a:solidFill>
                  <a:srgbClr val="000000"/>
                </a:solidFill>
                <a:latin typeface="+mj-lt"/>
              </a:rPr>
              <a:t>or an airplane cockpit</a:t>
            </a:r>
            <a:r>
              <a:rPr lang="en-US" sz="1600" dirty="0" smtClean="0">
                <a:solidFill>
                  <a:srgbClr val="000000"/>
                </a:solidFill>
                <a:latin typeface="+mj-lt"/>
              </a:rPr>
              <a:t>), lighting </a:t>
            </a:r>
            <a:r>
              <a:rPr lang="en-US" sz="1600" dirty="0">
                <a:solidFill>
                  <a:srgbClr val="000000"/>
                </a:solidFill>
                <a:latin typeface="+mj-lt"/>
              </a:rPr>
              <a:t>may be suboptimal, noise may be a factor, a keyboard or mouse </a:t>
            </a:r>
            <a:r>
              <a:rPr lang="en-US" sz="1600" dirty="0" smtClean="0">
                <a:solidFill>
                  <a:srgbClr val="000000"/>
                </a:solidFill>
                <a:latin typeface="+mj-lt"/>
              </a:rPr>
              <a:t>or touch </a:t>
            </a:r>
            <a:r>
              <a:rPr lang="en-US" sz="1600" dirty="0">
                <a:solidFill>
                  <a:srgbClr val="000000"/>
                </a:solidFill>
                <a:latin typeface="+mj-lt"/>
              </a:rPr>
              <a:t>screen may not be an option, display placement may be less than ideal.</a:t>
            </a:r>
            <a:endParaRPr lang="en-IN" sz="1600" dirty="0">
              <a:solidFill>
                <a:srgbClr val="000000"/>
              </a:solidFill>
              <a:latin typeface="+mj-lt"/>
            </a:endParaRPr>
          </a:p>
          <a:p>
            <a:pPr marL="265113" indent="-180975">
              <a:lnSpc>
                <a:spcPct val="150000"/>
              </a:lnSpc>
            </a:pPr>
            <a:endParaRPr lang="en-IN" sz="1600" dirty="0">
              <a:latin typeface="+mj-lt"/>
            </a:endParaRPr>
          </a:p>
        </p:txBody>
      </p:sp>
    </p:spTree>
    <p:extLst>
      <p:ext uri="{BB962C8B-B14F-4D97-AF65-F5344CB8AC3E}">
        <p14:creationId xmlns:p14="http://schemas.microsoft.com/office/powerpoint/2010/main" val="2673430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1436"/>
            <a:ext cx="8208916" cy="553244"/>
          </a:xfrm>
        </p:spPr>
        <p:txBody>
          <a:bodyPr/>
          <a:lstStyle/>
          <a:p>
            <a:pPr algn="ctr"/>
            <a:r>
              <a:rPr lang="en-US" sz="3600" b="1" dirty="0" smtClean="0">
                <a:solidFill>
                  <a:schemeClr val="tx1"/>
                </a:solidFill>
              </a:rPr>
              <a:t>Interface Design Steps</a:t>
            </a:r>
            <a:endParaRPr lang="en-US" sz="3600" b="1" dirty="0">
              <a:solidFill>
                <a:schemeClr val="tx1"/>
              </a:solidFill>
            </a:endParaRPr>
          </a:p>
        </p:txBody>
      </p:sp>
      <p:sp>
        <p:nvSpPr>
          <p:cNvPr id="4" name="Slide Number Placeholder 3"/>
          <p:cNvSpPr>
            <a:spLocks noGrp="1"/>
          </p:cNvSpPr>
          <p:nvPr>
            <p:ph type="sldNum" sz="quarter" idx="12"/>
          </p:nvPr>
        </p:nvSpPr>
        <p:spPr/>
        <p:txBody>
          <a:bodyPr/>
          <a:lstStyle/>
          <a:p>
            <a:fld id="{C78C6D3B-8B07-473D-A722-195EDF5A8D0B}" type="slidenum">
              <a:rPr lang="en-IN" smtClean="0"/>
              <a:t>29</a:t>
            </a:fld>
            <a:endParaRPr lang="en-IN" dirty="0"/>
          </a:p>
        </p:txBody>
      </p:sp>
    </p:spTree>
    <p:extLst>
      <p:ext uri="{BB962C8B-B14F-4D97-AF65-F5344CB8AC3E}">
        <p14:creationId xmlns:p14="http://schemas.microsoft.com/office/powerpoint/2010/main" val="2178027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a:t>
            </a:r>
            <a:r>
              <a:rPr lang="en-IN" dirty="0" smtClean="0"/>
              <a:t>.1 Introduction</a:t>
            </a:r>
            <a:endParaRPr lang="en-IN" dirty="0"/>
          </a:p>
        </p:txBody>
      </p:sp>
      <p:sp>
        <p:nvSpPr>
          <p:cNvPr id="3" name="Content Placeholder 2"/>
          <p:cNvSpPr>
            <a:spLocks noGrp="1"/>
          </p:cNvSpPr>
          <p:nvPr>
            <p:ph idx="1"/>
          </p:nvPr>
        </p:nvSpPr>
        <p:spPr>
          <a:xfrm>
            <a:off x="323530" y="1201319"/>
            <a:ext cx="7704856" cy="4176463"/>
          </a:xfrm>
        </p:spPr>
        <p:txBody>
          <a:bodyPr>
            <a:normAutofit/>
          </a:bodyPr>
          <a:lstStyle/>
          <a:p>
            <a:pPr algn="just"/>
            <a:r>
              <a:rPr lang="en-IN" dirty="0" smtClean="0"/>
              <a:t>Any computer based system requires two things i.e. computational ability and functionality.</a:t>
            </a:r>
          </a:p>
          <a:p>
            <a:pPr algn="just"/>
            <a:r>
              <a:rPr lang="en-IN" dirty="0" smtClean="0"/>
              <a:t>As computer based system is used by casual users, the purpose of user interface design is to have effective communication medium between the computerized system and user.</a:t>
            </a:r>
          </a:p>
          <a:p>
            <a:pPr algn="just"/>
            <a:r>
              <a:rPr lang="en-IN" dirty="0" smtClean="0"/>
              <a:t>This kind of interface design is necessary because of many reasons such as:</a:t>
            </a:r>
          </a:p>
          <a:p>
            <a:pPr lvl="1" algn="just"/>
            <a:r>
              <a:rPr lang="en-IN" dirty="0" smtClean="0"/>
              <a:t>Software is difficult to use</a:t>
            </a:r>
          </a:p>
          <a:p>
            <a:pPr lvl="1" algn="just"/>
            <a:r>
              <a:rPr lang="en-IN" dirty="0" smtClean="0"/>
              <a:t>The use of software forces the users to make mistakes due to lack of understanding about the system.</a:t>
            </a:r>
            <a:endParaRPr lang="en-IN" dirty="0"/>
          </a:p>
        </p:txBody>
      </p:sp>
      <p:sp>
        <p:nvSpPr>
          <p:cNvPr id="6" name="Slide Number Placeholder 5"/>
          <p:cNvSpPr>
            <a:spLocks noGrp="1"/>
          </p:cNvSpPr>
          <p:nvPr>
            <p:ph type="sldNum" sz="quarter" idx="12"/>
          </p:nvPr>
        </p:nvSpPr>
        <p:spPr/>
        <p:txBody>
          <a:bodyPr/>
          <a:lstStyle/>
          <a:p>
            <a:fld id="{C78C6D3B-8B07-473D-A722-195EDF5A8D0B}" type="slidenum">
              <a:rPr lang="en-IN" smtClean="0"/>
              <a:t>3</a:t>
            </a:fld>
            <a:endParaRPr lang="en-IN" dirty="0"/>
          </a:p>
        </p:txBody>
      </p:sp>
    </p:spTree>
    <p:extLst>
      <p:ext uri="{BB962C8B-B14F-4D97-AF65-F5344CB8AC3E}">
        <p14:creationId xmlns:p14="http://schemas.microsoft.com/office/powerpoint/2010/main" val="39446642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553244"/>
          </a:xfrm>
        </p:spPr>
        <p:txBody>
          <a:bodyPr/>
          <a:lstStyle/>
          <a:p>
            <a:pPr algn="ctr"/>
            <a:r>
              <a:rPr lang="en-US" sz="2800" b="1" dirty="0" smtClean="0">
                <a:solidFill>
                  <a:schemeClr val="tx1"/>
                </a:solidFill>
              </a:rPr>
              <a:t>Interface Design Steps</a:t>
            </a: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fld id="{C78C6D3B-8B07-473D-A722-195EDF5A8D0B}" type="slidenum">
              <a:rPr lang="en-IN" smtClean="0"/>
              <a:t>30</a:t>
            </a:fld>
            <a:endParaRPr lang="en-IN" dirty="0"/>
          </a:p>
        </p:txBody>
      </p:sp>
      <p:sp>
        <p:nvSpPr>
          <p:cNvPr id="3" name="Rectangle 2"/>
          <p:cNvSpPr/>
          <p:nvPr/>
        </p:nvSpPr>
        <p:spPr>
          <a:xfrm>
            <a:off x="153216" y="625252"/>
            <a:ext cx="8235211" cy="2677656"/>
          </a:xfrm>
          <a:prstGeom prst="rect">
            <a:avLst/>
          </a:prstGeom>
        </p:spPr>
        <p:txBody>
          <a:bodyPr wrap="square">
            <a:spAutoFit/>
          </a:bodyPr>
          <a:lstStyle/>
          <a:p>
            <a:pPr algn="just">
              <a:lnSpc>
                <a:spcPct val="150000"/>
              </a:lnSpc>
            </a:pPr>
            <a:r>
              <a:rPr lang="en-US" sz="1600" dirty="0" smtClean="0">
                <a:solidFill>
                  <a:srgbClr val="000000"/>
                </a:solidFill>
                <a:latin typeface="+mj-lt"/>
              </a:rPr>
              <a:t>Many </a:t>
            </a:r>
            <a:r>
              <a:rPr lang="en-US" sz="1600" dirty="0">
                <a:solidFill>
                  <a:srgbClr val="000000"/>
                </a:solidFill>
                <a:latin typeface="+mj-lt"/>
              </a:rPr>
              <a:t>different user interface design </a:t>
            </a:r>
            <a:r>
              <a:rPr lang="en-US" sz="1600" dirty="0" smtClean="0">
                <a:solidFill>
                  <a:srgbClr val="000000"/>
                </a:solidFill>
                <a:latin typeface="+mj-lt"/>
              </a:rPr>
              <a:t>models have </a:t>
            </a:r>
            <a:r>
              <a:rPr lang="en-US" sz="1600" dirty="0">
                <a:solidFill>
                  <a:srgbClr val="000000"/>
                </a:solidFill>
                <a:latin typeface="+mj-lt"/>
              </a:rPr>
              <a:t>been proposed, all suggest some combination of the following steps: </a:t>
            </a:r>
            <a:endParaRPr lang="en-US" sz="1600" dirty="0" smtClean="0">
              <a:solidFill>
                <a:srgbClr val="000000"/>
              </a:solidFill>
              <a:latin typeface="+mj-lt"/>
            </a:endParaRPr>
          </a:p>
          <a:p>
            <a:pPr marL="342900" indent="-342900" algn="just">
              <a:lnSpc>
                <a:spcPct val="150000"/>
              </a:lnSpc>
              <a:buFont typeface="+mj-lt"/>
              <a:buAutoNum type="alphaLcParenR"/>
            </a:pPr>
            <a:r>
              <a:rPr lang="en-US" sz="1600" dirty="0">
                <a:solidFill>
                  <a:srgbClr val="000000"/>
                </a:solidFill>
                <a:latin typeface="+mj-lt"/>
              </a:rPr>
              <a:t>D</a:t>
            </a:r>
            <a:r>
              <a:rPr lang="en-US" sz="1600" dirty="0" smtClean="0">
                <a:solidFill>
                  <a:srgbClr val="000000"/>
                </a:solidFill>
                <a:latin typeface="+mj-lt"/>
              </a:rPr>
              <a:t>efine </a:t>
            </a:r>
            <a:r>
              <a:rPr lang="en-US" sz="1600" dirty="0">
                <a:solidFill>
                  <a:srgbClr val="000000"/>
                </a:solidFill>
                <a:latin typeface="+mj-lt"/>
              </a:rPr>
              <a:t>interface objects and actions (operations</a:t>
            </a:r>
            <a:r>
              <a:rPr lang="en-US" sz="1600" dirty="0" smtClean="0">
                <a:solidFill>
                  <a:srgbClr val="000000"/>
                </a:solidFill>
                <a:latin typeface="+mj-lt"/>
              </a:rPr>
              <a:t>)</a:t>
            </a:r>
            <a:endParaRPr lang="en-US" sz="1600" b="1" dirty="0" smtClean="0">
              <a:solidFill>
                <a:srgbClr val="000000"/>
              </a:solidFill>
              <a:latin typeface="+mj-lt"/>
            </a:endParaRPr>
          </a:p>
          <a:p>
            <a:pPr marL="342900" indent="-342900" algn="just">
              <a:lnSpc>
                <a:spcPct val="150000"/>
              </a:lnSpc>
              <a:buAutoNum type="alphaLcParenR"/>
            </a:pPr>
            <a:r>
              <a:rPr lang="en-US" sz="1600" dirty="0" smtClean="0">
                <a:solidFill>
                  <a:srgbClr val="000000"/>
                </a:solidFill>
                <a:latin typeface="+mj-lt"/>
              </a:rPr>
              <a:t> Identify </a:t>
            </a:r>
            <a:r>
              <a:rPr lang="en-US" sz="1600" dirty="0">
                <a:solidFill>
                  <a:srgbClr val="000000"/>
                </a:solidFill>
                <a:latin typeface="+mj-lt"/>
              </a:rPr>
              <a:t>events (user </a:t>
            </a:r>
            <a:r>
              <a:rPr lang="en-US" sz="1600" dirty="0" smtClean="0">
                <a:solidFill>
                  <a:srgbClr val="000000"/>
                </a:solidFill>
                <a:latin typeface="+mj-lt"/>
              </a:rPr>
              <a:t>actions) that </a:t>
            </a:r>
            <a:r>
              <a:rPr lang="en-US" sz="1600" dirty="0">
                <a:solidFill>
                  <a:srgbClr val="000000"/>
                </a:solidFill>
                <a:latin typeface="+mj-lt"/>
              </a:rPr>
              <a:t>will cause the state of the user interface to change </a:t>
            </a:r>
            <a:endParaRPr lang="en-US" sz="1600" b="1" dirty="0" smtClean="0">
              <a:solidFill>
                <a:srgbClr val="000000"/>
              </a:solidFill>
              <a:latin typeface="+mj-lt"/>
            </a:endParaRPr>
          </a:p>
          <a:p>
            <a:pPr marL="342900" indent="-342900" algn="just">
              <a:lnSpc>
                <a:spcPct val="150000"/>
              </a:lnSpc>
              <a:buAutoNum type="alphaLcParenR"/>
            </a:pPr>
            <a:r>
              <a:rPr lang="en-US" sz="1600" dirty="0">
                <a:solidFill>
                  <a:srgbClr val="000000"/>
                </a:solidFill>
                <a:latin typeface="+mj-lt"/>
              </a:rPr>
              <a:t>D</a:t>
            </a:r>
            <a:r>
              <a:rPr lang="en-US" sz="1600" dirty="0" smtClean="0">
                <a:solidFill>
                  <a:srgbClr val="000000"/>
                </a:solidFill>
                <a:latin typeface="+mj-lt"/>
              </a:rPr>
              <a:t>epict </a:t>
            </a:r>
            <a:r>
              <a:rPr lang="en-US" sz="1600" dirty="0">
                <a:solidFill>
                  <a:srgbClr val="000000"/>
                </a:solidFill>
                <a:latin typeface="+mj-lt"/>
              </a:rPr>
              <a:t>the </a:t>
            </a:r>
            <a:r>
              <a:rPr lang="en-US" sz="1600" dirty="0" smtClean="0">
                <a:solidFill>
                  <a:srgbClr val="000000"/>
                </a:solidFill>
                <a:latin typeface="+mj-lt"/>
              </a:rPr>
              <a:t>representation of </a:t>
            </a:r>
            <a:r>
              <a:rPr lang="en-US" sz="1600" dirty="0">
                <a:solidFill>
                  <a:srgbClr val="000000"/>
                </a:solidFill>
                <a:latin typeface="+mj-lt"/>
              </a:rPr>
              <a:t>each </a:t>
            </a:r>
            <a:r>
              <a:rPr lang="en-US" sz="1600" dirty="0" smtClean="0">
                <a:solidFill>
                  <a:srgbClr val="000000"/>
                </a:solidFill>
                <a:latin typeface="+mj-lt"/>
              </a:rPr>
              <a:t>state</a:t>
            </a:r>
            <a:endParaRPr lang="en-US" sz="1600" b="1" dirty="0" smtClean="0">
              <a:solidFill>
                <a:srgbClr val="000000"/>
              </a:solidFill>
              <a:latin typeface="+mj-lt"/>
            </a:endParaRPr>
          </a:p>
          <a:p>
            <a:pPr marL="342900" indent="-342900" algn="just">
              <a:lnSpc>
                <a:spcPct val="150000"/>
              </a:lnSpc>
              <a:buAutoNum type="alphaLcParenR"/>
            </a:pPr>
            <a:r>
              <a:rPr lang="en-US" sz="1600" dirty="0">
                <a:solidFill>
                  <a:srgbClr val="000000"/>
                </a:solidFill>
                <a:latin typeface="+mj-lt"/>
              </a:rPr>
              <a:t>I</a:t>
            </a:r>
            <a:r>
              <a:rPr lang="en-US" sz="1600" dirty="0" smtClean="0">
                <a:solidFill>
                  <a:srgbClr val="000000"/>
                </a:solidFill>
                <a:latin typeface="+mj-lt"/>
              </a:rPr>
              <a:t>ndicate </a:t>
            </a:r>
            <a:r>
              <a:rPr lang="en-US" sz="1600" dirty="0">
                <a:solidFill>
                  <a:srgbClr val="000000"/>
                </a:solidFill>
                <a:latin typeface="+mj-lt"/>
              </a:rPr>
              <a:t>how the user interprets each state </a:t>
            </a:r>
            <a:r>
              <a:rPr lang="en-US" sz="1600" dirty="0" smtClean="0">
                <a:solidFill>
                  <a:srgbClr val="000000"/>
                </a:solidFill>
                <a:latin typeface="+mj-lt"/>
              </a:rPr>
              <a:t>from information </a:t>
            </a:r>
            <a:r>
              <a:rPr lang="en-US" sz="1600" dirty="0">
                <a:solidFill>
                  <a:srgbClr val="000000"/>
                </a:solidFill>
                <a:latin typeface="+mj-lt"/>
              </a:rPr>
              <a:t>provided through the interface.</a:t>
            </a:r>
            <a:endParaRPr lang="en-IN" sz="1600" dirty="0">
              <a:latin typeface="+mj-lt"/>
            </a:endParaRPr>
          </a:p>
        </p:txBody>
      </p:sp>
      <p:sp>
        <p:nvSpPr>
          <p:cNvPr id="5" name="Rectangle 4"/>
          <p:cNvSpPr/>
          <p:nvPr/>
        </p:nvSpPr>
        <p:spPr>
          <a:xfrm>
            <a:off x="209564" y="3690283"/>
            <a:ext cx="5082516" cy="1338828"/>
          </a:xfrm>
          <a:prstGeom prst="rect">
            <a:avLst/>
          </a:prstGeom>
        </p:spPr>
        <p:txBody>
          <a:bodyPr wrap="square">
            <a:spAutoFit/>
          </a:bodyPr>
          <a:lstStyle/>
          <a:p>
            <a:pPr marL="342900" indent="-342900" algn="just">
              <a:lnSpc>
                <a:spcPct val="150000"/>
              </a:lnSpc>
              <a:buAutoNum type="arabicParenBoth"/>
            </a:pPr>
            <a:r>
              <a:rPr lang="en-US" b="1" dirty="0" smtClean="0">
                <a:solidFill>
                  <a:srgbClr val="000000"/>
                </a:solidFill>
                <a:latin typeface="+mj-lt"/>
              </a:rPr>
              <a:t>Applying </a:t>
            </a:r>
            <a:r>
              <a:rPr lang="en-US" b="1" dirty="0">
                <a:solidFill>
                  <a:srgbClr val="000000"/>
                </a:solidFill>
                <a:latin typeface="+mj-lt"/>
              </a:rPr>
              <a:t>Interface Design </a:t>
            </a:r>
            <a:r>
              <a:rPr lang="en-US" b="1" dirty="0" smtClean="0">
                <a:solidFill>
                  <a:srgbClr val="000000"/>
                </a:solidFill>
                <a:latin typeface="+mj-lt"/>
              </a:rPr>
              <a:t>Steps</a:t>
            </a:r>
            <a:endParaRPr lang="en-US" b="1" dirty="0">
              <a:solidFill>
                <a:srgbClr val="000000"/>
              </a:solidFill>
              <a:latin typeface="+mj-lt"/>
            </a:endParaRPr>
          </a:p>
          <a:p>
            <a:pPr marL="342900" indent="-342900" algn="just">
              <a:lnSpc>
                <a:spcPct val="150000"/>
              </a:lnSpc>
              <a:buAutoNum type="arabicParenBoth"/>
            </a:pPr>
            <a:r>
              <a:rPr lang="en-US" b="1" dirty="0" smtClean="0">
                <a:solidFill>
                  <a:srgbClr val="000000"/>
                </a:solidFill>
                <a:latin typeface="+mj-lt"/>
              </a:rPr>
              <a:t>User </a:t>
            </a:r>
            <a:r>
              <a:rPr lang="en-US" b="1" dirty="0">
                <a:solidFill>
                  <a:srgbClr val="000000"/>
                </a:solidFill>
                <a:latin typeface="+mj-lt"/>
              </a:rPr>
              <a:t>Interface Design </a:t>
            </a:r>
            <a:r>
              <a:rPr lang="en-US" b="1" dirty="0" smtClean="0">
                <a:solidFill>
                  <a:srgbClr val="000000"/>
                </a:solidFill>
                <a:latin typeface="+mj-lt"/>
              </a:rPr>
              <a:t>Patterns </a:t>
            </a:r>
            <a:endParaRPr lang="en-US" b="1" dirty="0">
              <a:solidFill>
                <a:srgbClr val="000000"/>
              </a:solidFill>
              <a:latin typeface="+mj-lt"/>
            </a:endParaRPr>
          </a:p>
          <a:p>
            <a:pPr marL="342900" indent="-342900" algn="just">
              <a:lnSpc>
                <a:spcPct val="150000"/>
              </a:lnSpc>
              <a:buAutoNum type="arabicParenBoth"/>
            </a:pPr>
            <a:r>
              <a:rPr lang="en-US" b="1" dirty="0" smtClean="0">
                <a:solidFill>
                  <a:srgbClr val="000000"/>
                </a:solidFill>
                <a:latin typeface="+mj-lt"/>
              </a:rPr>
              <a:t>Design Issues</a:t>
            </a:r>
            <a:endParaRPr lang="en-US" b="1" dirty="0">
              <a:solidFill>
                <a:srgbClr val="000000"/>
              </a:solidFill>
              <a:latin typeface="+mj-lt"/>
            </a:endParaRPr>
          </a:p>
        </p:txBody>
      </p:sp>
    </p:spTree>
    <p:extLst>
      <p:ext uri="{BB962C8B-B14F-4D97-AF65-F5344CB8AC3E}">
        <p14:creationId xmlns:p14="http://schemas.microsoft.com/office/powerpoint/2010/main" val="4049595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337220"/>
          </a:xfrm>
        </p:spPr>
        <p:txBody>
          <a:bodyPr/>
          <a:lstStyle/>
          <a:p>
            <a:pPr algn="r"/>
            <a:r>
              <a:rPr lang="en-US" sz="2000" b="1" dirty="0" smtClean="0">
                <a:solidFill>
                  <a:schemeClr val="tx1"/>
                </a:solidFill>
              </a:rPr>
              <a:t>Continue…</a:t>
            </a:r>
            <a:endParaRPr lang="en-US" sz="2000" b="1" dirty="0">
              <a:solidFill>
                <a:schemeClr val="tx1"/>
              </a:solidFill>
            </a:endParaRPr>
          </a:p>
        </p:txBody>
      </p:sp>
      <p:sp>
        <p:nvSpPr>
          <p:cNvPr id="4" name="Slide Number Placeholder 3"/>
          <p:cNvSpPr>
            <a:spLocks noGrp="1"/>
          </p:cNvSpPr>
          <p:nvPr>
            <p:ph type="sldNum" sz="quarter" idx="12"/>
          </p:nvPr>
        </p:nvSpPr>
        <p:spPr/>
        <p:txBody>
          <a:bodyPr/>
          <a:lstStyle/>
          <a:p>
            <a:fld id="{C78C6D3B-8B07-473D-A722-195EDF5A8D0B}" type="slidenum">
              <a:rPr lang="en-IN" smtClean="0"/>
              <a:t>31</a:t>
            </a:fld>
            <a:endParaRPr lang="en-IN" dirty="0"/>
          </a:p>
        </p:txBody>
      </p:sp>
      <p:sp>
        <p:nvSpPr>
          <p:cNvPr id="3" name="Rectangle 2"/>
          <p:cNvSpPr/>
          <p:nvPr/>
        </p:nvSpPr>
        <p:spPr>
          <a:xfrm>
            <a:off x="166364" y="1061908"/>
            <a:ext cx="8235211" cy="3416320"/>
          </a:xfrm>
          <a:prstGeom prst="rect">
            <a:avLst/>
          </a:prstGeom>
        </p:spPr>
        <p:txBody>
          <a:bodyPr wrap="square">
            <a:spAutoFit/>
          </a:bodyPr>
          <a:lstStyle/>
          <a:p>
            <a:pPr algn="just">
              <a:lnSpc>
                <a:spcPct val="150000"/>
              </a:lnSpc>
            </a:pPr>
            <a:r>
              <a:rPr lang="en-US" sz="1600" dirty="0">
                <a:solidFill>
                  <a:srgbClr val="000000"/>
                </a:solidFill>
                <a:latin typeface="+mj-lt"/>
              </a:rPr>
              <a:t>The </a:t>
            </a:r>
            <a:r>
              <a:rPr lang="en-US" sz="1600" dirty="0" smtClean="0">
                <a:solidFill>
                  <a:srgbClr val="000000"/>
                </a:solidFill>
                <a:latin typeface="+mj-lt"/>
              </a:rPr>
              <a:t>definition </a:t>
            </a:r>
            <a:r>
              <a:rPr lang="en-US" sz="1600" dirty="0">
                <a:solidFill>
                  <a:srgbClr val="000000"/>
                </a:solidFill>
                <a:latin typeface="+mj-lt"/>
              </a:rPr>
              <a:t>of interface objects and the actions that are applied to them is </a:t>
            </a:r>
            <a:r>
              <a:rPr lang="en-US" sz="1600" dirty="0" smtClean="0">
                <a:solidFill>
                  <a:srgbClr val="000000"/>
                </a:solidFill>
                <a:latin typeface="+mj-lt"/>
              </a:rPr>
              <a:t>an important </a:t>
            </a:r>
            <a:r>
              <a:rPr lang="en-US" sz="1600" dirty="0">
                <a:solidFill>
                  <a:srgbClr val="000000"/>
                </a:solidFill>
                <a:latin typeface="+mj-lt"/>
              </a:rPr>
              <a:t>step in interface design. </a:t>
            </a:r>
            <a:r>
              <a:rPr lang="en-US" sz="1600" dirty="0" smtClean="0">
                <a:solidFill>
                  <a:srgbClr val="000000"/>
                </a:solidFill>
                <a:latin typeface="+mj-lt"/>
              </a:rPr>
              <a:t>A </a:t>
            </a:r>
            <a:r>
              <a:rPr lang="en-US" sz="1600" dirty="0">
                <a:solidFill>
                  <a:srgbClr val="000000"/>
                </a:solidFill>
                <a:latin typeface="+mj-lt"/>
              </a:rPr>
              <a:t>use case is written. </a:t>
            </a:r>
            <a:r>
              <a:rPr lang="en-US" sz="1600" dirty="0" smtClean="0">
                <a:solidFill>
                  <a:srgbClr val="000000"/>
                </a:solidFill>
                <a:latin typeface="+mj-lt"/>
              </a:rPr>
              <a:t>Nouns (objects</a:t>
            </a:r>
            <a:r>
              <a:rPr lang="en-US" sz="1600" dirty="0">
                <a:solidFill>
                  <a:srgbClr val="000000"/>
                </a:solidFill>
                <a:latin typeface="+mj-lt"/>
              </a:rPr>
              <a:t>) and verbs (actions) are isolated to create a list of objects and actions</a:t>
            </a:r>
            <a:r>
              <a:rPr lang="en-US" sz="1600" dirty="0" smtClean="0">
                <a:solidFill>
                  <a:srgbClr val="000000"/>
                </a:solidFill>
                <a:latin typeface="+mj-lt"/>
              </a:rPr>
              <a:t>.</a:t>
            </a:r>
          </a:p>
          <a:p>
            <a:pPr algn="just">
              <a:lnSpc>
                <a:spcPct val="150000"/>
              </a:lnSpc>
            </a:pPr>
            <a:r>
              <a:rPr lang="en-US" sz="1600" b="1" i="1" dirty="0">
                <a:solidFill>
                  <a:srgbClr val="FF0000"/>
                </a:solidFill>
                <a:latin typeface="+mj-lt"/>
              </a:rPr>
              <a:t>Example: </a:t>
            </a:r>
            <a:r>
              <a:rPr lang="en-US" sz="1600" b="1" i="1" dirty="0" err="1">
                <a:solidFill>
                  <a:srgbClr val="FF0000"/>
                </a:solidFill>
                <a:latin typeface="+mj-lt"/>
              </a:rPr>
              <a:t>SafeHome</a:t>
            </a:r>
            <a:r>
              <a:rPr lang="en-US" sz="1600" b="1" i="1" dirty="0">
                <a:solidFill>
                  <a:srgbClr val="FF0000"/>
                </a:solidFill>
                <a:latin typeface="+mj-lt"/>
              </a:rPr>
              <a:t> </a:t>
            </a:r>
            <a:r>
              <a:rPr lang="en-US" sz="1600" b="1" i="1" dirty="0" smtClean="0">
                <a:solidFill>
                  <a:srgbClr val="FF0000"/>
                </a:solidFill>
                <a:latin typeface="+mj-lt"/>
              </a:rPr>
              <a:t>system</a:t>
            </a:r>
          </a:p>
          <a:p>
            <a:pPr algn="just">
              <a:lnSpc>
                <a:spcPct val="150000"/>
              </a:lnSpc>
            </a:pPr>
            <a:r>
              <a:rPr lang="en-US" sz="1600" b="1" dirty="0">
                <a:latin typeface="+mj-lt"/>
              </a:rPr>
              <a:t>Preliminary use case: </a:t>
            </a:r>
            <a:r>
              <a:rPr lang="en-US" sz="1600" dirty="0">
                <a:latin typeface="+mj-lt"/>
              </a:rPr>
              <a:t>I want to gain access to my </a:t>
            </a:r>
            <a:r>
              <a:rPr lang="en-US" sz="1600" dirty="0" err="1">
                <a:latin typeface="+mj-lt"/>
              </a:rPr>
              <a:t>SafeHome</a:t>
            </a:r>
            <a:r>
              <a:rPr lang="en-US" sz="1600" dirty="0">
                <a:latin typeface="+mj-lt"/>
              </a:rPr>
              <a:t> system from any </a:t>
            </a:r>
            <a:r>
              <a:rPr lang="en-US" sz="1600" dirty="0" smtClean="0">
                <a:latin typeface="+mj-lt"/>
              </a:rPr>
              <a:t>remote location </a:t>
            </a:r>
            <a:r>
              <a:rPr lang="en-US" sz="1600" dirty="0">
                <a:latin typeface="+mj-lt"/>
              </a:rPr>
              <a:t>via the Internet. Using browser software operating on my notebook computer (while I’m at work or traveling), I can determine the status of the alarm </a:t>
            </a:r>
            <a:r>
              <a:rPr lang="en-US" sz="1600" dirty="0" smtClean="0">
                <a:latin typeface="+mj-lt"/>
              </a:rPr>
              <a:t>system, arm </a:t>
            </a:r>
            <a:r>
              <a:rPr lang="en-US" sz="1600" dirty="0">
                <a:latin typeface="+mj-lt"/>
              </a:rPr>
              <a:t>or disarm the system, </a:t>
            </a:r>
            <a:r>
              <a:rPr lang="en-US" sz="1600" dirty="0" smtClean="0">
                <a:latin typeface="+mj-lt"/>
              </a:rPr>
              <a:t>reconfigure </a:t>
            </a:r>
            <a:r>
              <a:rPr lang="en-US" sz="1600" dirty="0">
                <a:latin typeface="+mj-lt"/>
              </a:rPr>
              <a:t>security zones, and view different </a:t>
            </a:r>
            <a:r>
              <a:rPr lang="en-US" sz="1600" dirty="0" smtClean="0">
                <a:latin typeface="+mj-lt"/>
              </a:rPr>
              <a:t>rooms within </a:t>
            </a:r>
            <a:r>
              <a:rPr lang="en-US" sz="1600" dirty="0">
                <a:latin typeface="+mj-lt"/>
              </a:rPr>
              <a:t>the house via preinstalled video cameras.</a:t>
            </a:r>
            <a:endParaRPr lang="en-US" sz="1600" dirty="0" smtClean="0">
              <a:latin typeface="+mj-lt"/>
            </a:endParaRPr>
          </a:p>
        </p:txBody>
      </p:sp>
      <p:sp>
        <p:nvSpPr>
          <p:cNvPr id="6" name="Rectangle 5"/>
          <p:cNvSpPr/>
          <p:nvPr/>
        </p:nvSpPr>
        <p:spPr>
          <a:xfrm>
            <a:off x="166364" y="427371"/>
            <a:ext cx="4260462" cy="553998"/>
          </a:xfrm>
          <a:prstGeom prst="rect">
            <a:avLst/>
          </a:prstGeom>
        </p:spPr>
        <p:txBody>
          <a:bodyPr wrap="none">
            <a:spAutoFit/>
          </a:bodyPr>
          <a:lstStyle/>
          <a:p>
            <a:pPr marL="342900" indent="-342900" algn="just">
              <a:lnSpc>
                <a:spcPct val="150000"/>
              </a:lnSpc>
              <a:buAutoNum type="arabicParenBoth"/>
            </a:pPr>
            <a:r>
              <a:rPr lang="en-US" sz="2000" b="1" dirty="0">
                <a:solidFill>
                  <a:srgbClr val="7030A0"/>
                </a:solidFill>
                <a:latin typeface="+mj-lt"/>
              </a:rPr>
              <a:t>Applying Interface Design Steps</a:t>
            </a:r>
          </a:p>
        </p:txBody>
      </p:sp>
    </p:spTree>
    <p:extLst>
      <p:ext uri="{BB962C8B-B14F-4D97-AF65-F5344CB8AC3E}">
        <p14:creationId xmlns:p14="http://schemas.microsoft.com/office/powerpoint/2010/main" val="2776017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337220"/>
          </a:xfrm>
        </p:spPr>
        <p:txBody>
          <a:bodyPr/>
          <a:lstStyle/>
          <a:p>
            <a:pPr algn="r"/>
            <a:r>
              <a:rPr lang="en-US" sz="2000" b="1" dirty="0" smtClean="0">
                <a:solidFill>
                  <a:schemeClr val="tx1"/>
                </a:solidFill>
              </a:rPr>
              <a:t>Continue…</a:t>
            </a:r>
            <a:endParaRPr lang="en-US" sz="2000" b="1" dirty="0">
              <a:solidFill>
                <a:schemeClr val="tx1"/>
              </a:solidFill>
            </a:endParaRPr>
          </a:p>
        </p:txBody>
      </p:sp>
      <p:sp>
        <p:nvSpPr>
          <p:cNvPr id="4" name="Slide Number Placeholder 3"/>
          <p:cNvSpPr>
            <a:spLocks noGrp="1"/>
          </p:cNvSpPr>
          <p:nvPr>
            <p:ph type="sldNum" sz="quarter" idx="12"/>
          </p:nvPr>
        </p:nvSpPr>
        <p:spPr/>
        <p:txBody>
          <a:bodyPr/>
          <a:lstStyle/>
          <a:p>
            <a:fld id="{C78C6D3B-8B07-473D-A722-195EDF5A8D0B}" type="slidenum">
              <a:rPr lang="en-IN" smtClean="0"/>
              <a:t>32</a:t>
            </a:fld>
            <a:endParaRPr lang="en-IN" dirty="0"/>
          </a:p>
        </p:txBody>
      </p:sp>
      <p:sp>
        <p:nvSpPr>
          <p:cNvPr id="6" name="Rectangle 5"/>
          <p:cNvSpPr/>
          <p:nvPr/>
        </p:nvSpPr>
        <p:spPr>
          <a:xfrm>
            <a:off x="166364" y="427371"/>
            <a:ext cx="4260462" cy="553998"/>
          </a:xfrm>
          <a:prstGeom prst="rect">
            <a:avLst/>
          </a:prstGeom>
        </p:spPr>
        <p:txBody>
          <a:bodyPr wrap="none">
            <a:spAutoFit/>
          </a:bodyPr>
          <a:lstStyle/>
          <a:p>
            <a:pPr marL="342900" indent="-342900" algn="just">
              <a:lnSpc>
                <a:spcPct val="150000"/>
              </a:lnSpc>
              <a:buAutoNum type="arabicParenBoth"/>
            </a:pPr>
            <a:r>
              <a:rPr lang="en-US" sz="2000" b="1" dirty="0">
                <a:solidFill>
                  <a:srgbClr val="7030A0"/>
                </a:solidFill>
                <a:latin typeface="+mj-lt"/>
              </a:rPr>
              <a:t>Applying Interface Design Steps</a:t>
            </a:r>
          </a:p>
        </p:txBody>
      </p:sp>
      <p:sp>
        <p:nvSpPr>
          <p:cNvPr id="5" name="Rectangle 4"/>
          <p:cNvSpPr/>
          <p:nvPr/>
        </p:nvSpPr>
        <p:spPr>
          <a:xfrm>
            <a:off x="431540" y="945155"/>
            <a:ext cx="7704860" cy="3970318"/>
          </a:xfrm>
          <a:prstGeom prst="rect">
            <a:avLst/>
          </a:prstGeom>
        </p:spPr>
        <p:txBody>
          <a:bodyPr wrap="square">
            <a:spAutoFit/>
          </a:bodyPr>
          <a:lstStyle/>
          <a:p>
            <a:pPr algn="just"/>
            <a:r>
              <a:rPr lang="en-US" dirty="0">
                <a:solidFill>
                  <a:srgbClr val="000000"/>
                </a:solidFill>
                <a:latin typeface="+mj-lt"/>
              </a:rPr>
              <a:t>Based on this use case, the following homeowner tasks, objects, and data </a:t>
            </a:r>
            <a:r>
              <a:rPr lang="en-US" dirty="0" smtClean="0">
                <a:solidFill>
                  <a:srgbClr val="000000"/>
                </a:solidFill>
                <a:latin typeface="+mj-lt"/>
              </a:rPr>
              <a:t>items </a:t>
            </a:r>
            <a:r>
              <a:rPr lang="en-IN" dirty="0" smtClean="0">
                <a:solidFill>
                  <a:srgbClr val="000000"/>
                </a:solidFill>
                <a:latin typeface="+mj-lt"/>
              </a:rPr>
              <a:t>are identified:</a:t>
            </a:r>
          </a:p>
          <a:p>
            <a:pPr algn="just"/>
            <a:endParaRPr lang="en-IN" dirty="0">
              <a:solidFill>
                <a:srgbClr val="000000"/>
              </a:solidFill>
              <a:latin typeface="+mj-lt"/>
            </a:endParaRPr>
          </a:p>
          <a:p>
            <a:pPr algn="just"/>
            <a:r>
              <a:rPr lang="en-IN" dirty="0">
                <a:solidFill>
                  <a:srgbClr val="00FFFF"/>
                </a:solidFill>
                <a:latin typeface="+mj-lt"/>
              </a:rPr>
              <a:t>• </a:t>
            </a:r>
            <a:r>
              <a:rPr lang="en-IN" i="1" dirty="0">
                <a:solidFill>
                  <a:srgbClr val="000000"/>
                </a:solidFill>
                <a:latin typeface="+mj-lt"/>
              </a:rPr>
              <a:t>Accesses </a:t>
            </a:r>
            <a:r>
              <a:rPr lang="en-IN" dirty="0">
                <a:solidFill>
                  <a:srgbClr val="000000"/>
                </a:solidFill>
                <a:latin typeface="+mj-lt"/>
              </a:rPr>
              <a:t>the </a:t>
            </a:r>
            <a:r>
              <a:rPr lang="en-IN" i="1" dirty="0" err="1">
                <a:solidFill>
                  <a:srgbClr val="000000"/>
                </a:solidFill>
                <a:latin typeface="+mj-lt"/>
              </a:rPr>
              <a:t>SafeHome</a:t>
            </a:r>
            <a:r>
              <a:rPr lang="en-IN" i="1" dirty="0">
                <a:solidFill>
                  <a:srgbClr val="000000"/>
                </a:solidFill>
                <a:latin typeface="+mj-lt"/>
              </a:rPr>
              <a:t> </a:t>
            </a:r>
            <a:r>
              <a:rPr lang="en-IN" dirty="0">
                <a:solidFill>
                  <a:srgbClr val="000000"/>
                </a:solidFill>
                <a:latin typeface="+mj-lt"/>
              </a:rPr>
              <a:t>system</a:t>
            </a:r>
          </a:p>
          <a:p>
            <a:pPr algn="just"/>
            <a:r>
              <a:rPr lang="en-US" dirty="0">
                <a:solidFill>
                  <a:srgbClr val="00FFFF"/>
                </a:solidFill>
                <a:latin typeface="+mj-lt"/>
              </a:rPr>
              <a:t>• </a:t>
            </a:r>
            <a:r>
              <a:rPr lang="en-US" i="1" dirty="0">
                <a:solidFill>
                  <a:srgbClr val="000000"/>
                </a:solidFill>
                <a:latin typeface="+mj-lt"/>
              </a:rPr>
              <a:t>Enters </a:t>
            </a:r>
            <a:r>
              <a:rPr lang="en-US" dirty="0">
                <a:solidFill>
                  <a:srgbClr val="000000"/>
                </a:solidFill>
                <a:latin typeface="+mj-lt"/>
              </a:rPr>
              <a:t>an </a:t>
            </a:r>
            <a:r>
              <a:rPr lang="en-US" b="1" dirty="0">
                <a:solidFill>
                  <a:srgbClr val="000000"/>
                </a:solidFill>
                <a:latin typeface="+mj-lt"/>
              </a:rPr>
              <a:t>ID </a:t>
            </a:r>
            <a:r>
              <a:rPr lang="en-US" dirty="0">
                <a:solidFill>
                  <a:srgbClr val="000000"/>
                </a:solidFill>
                <a:latin typeface="+mj-lt"/>
              </a:rPr>
              <a:t>and </a:t>
            </a:r>
            <a:r>
              <a:rPr lang="en-US" b="1" dirty="0">
                <a:solidFill>
                  <a:srgbClr val="000000"/>
                </a:solidFill>
                <a:latin typeface="+mj-lt"/>
              </a:rPr>
              <a:t>password </a:t>
            </a:r>
            <a:r>
              <a:rPr lang="en-US" dirty="0">
                <a:solidFill>
                  <a:srgbClr val="000000"/>
                </a:solidFill>
                <a:latin typeface="+mj-lt"/>
              </a:rPr>
              <a:t>to allow remote access</a:t>
            </a:r>
          </a:p>
          <a:p>
            <a:pPr algn="just"/>
            <a:r>
              <a:rPr lang="en-IN" dirty="0">
                <a:solidFill>
                  <a:srgbClr val="00FFFF"/>
                </a:solidFill>
                <a:latin typeface="+mj-lt"/>
              </a:rPr>
              <a:t>• </a:t>
            </a:r>
            <a:r>
              <a:rPr lang="en-IN" i="1" dirty="0">
                <a:solidFill>
                  <a:srgbClr val="000000"/>
                </a:solidFill>
                <a:latin typeface="+mj-lt"/>
              </a:rPr>
              <a:t>Checks </a:t>
            </a:r>
            <a:r>
              <a:rPr lang="en-IN" b="1" dirty="0">
                <a:solidFill>
                  <a:srgbClr val="000000"/>
                </a:solidFill>
                <a:latin typeface="+mj-lt"/>
              </a:rPr>
              <a:t>system status</a:t>
            </a:r>
          </a:p>
          <a:p>
            <a:pPr algn="just"/>
            <a:r>
              <a:rPr lang="en-US" dirty="0">
                <a:solidFill>
                  <a:srgbClr val="00FFFF"/>
                </a:solidFill>
                <a:latin typeface="+mj-lt"/>
              </a:rPr>
              <a:t>• </a:t>
            </a:r>
            <a:r>
              <a:rPr lang="en-US" i="1" dirty="0">
                <a:solidFill>
                  <a:srgbClr val="000000"/>
                </a:solidFill>
                <a:latin typeface="+mj-lt"/>
              </a:rPr>
              <a:t>Arms </a:t>
            </a:r>
            <a:r>
              <a:rPr lang="en-US" dirty="0">
                <a:solidFill>
                  <a:srgbClr val="000000"/>
                </a:solidFill>
                <a:latin typeface="+mj-lt"/>
              </a:rPr>
              <a:t>or </a:t>
            </a:r>
            <a:r>
              <a:rPr lang="en-US" i="1" dirty="0">
                <a:solidFill>
                  <a:srgbClr val="000000"/>
                </a:solidFill>
                <a:latin typeface="+mj-lt"/>
              </a:rPr>
              <a:t>disarms </a:t>
            </a:r>
            <a:r>
              <a:rPr lang="en-US" i="1" dirty="0" err="1">
                <a:solidFill>
                  <a:srgbClr val="000000"/>
                </a:solidFill>
                <a:latin typeface="+mj-lt"/>
              </a:rPr>
              <a:t>SafeHome</a:t>
            </a:r>
            <a:r>
              <a:rPr lang="en-US" i="1" dirty="0">
                <a:solidFill>
                  <a:srgbClr val="000000"/>
                </a:solidFill>
                <a:latin typeface="+mj-lt"/>
              </a:rPr>
              <a:t> </a:t>
            </a:r>
            <a:r>
              <a:rPr lang="en-US" dirty="0">
                <a:solidFill>
                  <a:srgbClr val="000000"/>
                </a:solidFill>
                <a:latin typeface="+mj-lt"/>
              </a:rPr>
              <a:t>system</a:t>
            </a:r>
          </a:p>
          <a:p>
            <a:pPr algn="just"/>
            <a:r>
              <a:rPr lang="en-US" dirty="0">
                <a:solidFill>
                  <a:srgbClr val="00FFFF"/>
                </a:solidFill>
                <a:latin typeface="+mj-lt"/>
              </a:rPr>
              <a:t>• </a:t>
            </a:r>
            <a:r>
              <a:rPr lang="en-US" i="1" dirty="0">
                <a:solidFill>
                  <a:srgbClr val="000000"/>
                </a:solidFill>
                <a:latin typeface="+mj-lt"/>
              </a:rPr>
              <a:t>Displays </a:t>
            </a:r>
            <a:r>
              <a:rPr lang="en-US" b="1" dirty="0" smtClean="0">
                <a:solidFill>
                  <a:srgbClr val="000000"/>
                </a:solidFill>
                <a:latin typeface="+mj-lt"/>
              </a:rPr>
              <a:t>floor </a:t>
            </a:r>
            <a:r>
              <a:rPr lang="en-US" b="1" dirty="0">
                <a:solidFill>
                  <a:srgbClr val="000000"/>
                </a:solidFill>
                <a:latin typeface="+mj-lt"/>
              </a:rPr>
              <a:t>plan </a:t>
            </a:r>
            <a:r>
              <a:rPr lang="en-US" dirty="0">
                <a:solidFill>
                  <a:srgbClr val="000000"/>
                </a:solidFill>
                <a:latin typeface="+mj-lt"/>
              </a:rPr>
              <a:t>and </a:t>
            </a:r>
            <a:r>
              <a:rPr lang="en-US" b="1" dirty="0">
                <a:solidFill>
                  <a:srgbClr val="000000"/>
                </a:solidFill>
                <a:latin typeface="+mj-lt"/>
              </a:rPr>
              <a:t>sensor locations</a:t>
            </a:r>
          </a:p>
          <a:p>
            <a:pPr algn="just"/>
            <a:r>
              <a:rPr lang="en-IN" dirty="0">
                <a:solidFill>
                  <a:srgbClr val="00FFFF"/>
                </a:solidFill>
                <a:latin typeface="+mj-lt"/>
              </a:rPr>
              <a:t>• </a:t>
            </a:r>
            <a:r>
              <a:rPr lang="en-IN" i="1" dirty="0">
                <a:solidFill>
                  <a:srgbClr val="000000"/>
                </a:solidFill>
                <a:latin typeface="+mj-lt"/>
              </a:rPr>
              <a:t>Displays </a:t>
            </a:r>
            <a:r>
              <a:rPr lang="en-IN" b="1" dirty="0">
                <a:solidFill>
                  <a:srgbClr val="000000"/>
                </a:solidFill>
                <a:latin typeface="+mj-lt"/>
              </a:rPr>
              <a:t>zones </a:t>
            </a:r>
            <a:r>
              <a:rPr lang="en-IN" dirty="0">
                <a:solidFill>
                  <a:srgbClr val="000000"/>
                </a:solidFill>
                <a:latin typeface="+mj-lt"/>
              </a:rPr>
              <a:t>on </a:t>
            </a:r>
            <a:r>
              <a:rPr lang="en-IN" dirty="0" smtClean="0">
                <a:solidFill>
                  <a:srgbClr val="000000"/>
                </a:solidFill>
                <a:latin typeface="+mj-lt"/>
              </a:rPr>
              <a:t>floor </a:t>
            </a:r>
            <a:r>
              <a:rPr lang="en-IN" dirty="0">
                <a:solidFill>
                  <a:srgbClr val="000000"/>
                </a:solidFill>
                <a:latin typeface="+mj-lt"/>
              </a:rPr>
              <a:t>plan</a:t>
            </a:r>
          </a:p>
          <a:p>
            <a:pPr algn="just"/>
            <a:r>
              <a:rPr lang="fr-FR" dirty="0">
                <a:solidFill>
                  <a:srgbClr val="00FFFF"/>
                </a:solidFill>
                <a:latin typeface="+mj-lt"/>
              </a:rPr>
              <a:t>• </a:t>
            </a:r>
            <a:r>
              <a:rPr lang="fr-FR" i="1" dirty="0">
                <a:solidFill>
                  <a:srgbClr val="000000"/>
                </a:solidFill>
                <a:latin typeface="+mj-lt"/>
              </a:rPr>
              <a:t>Changes </a:t>
            </a:r>
            <a:r>
              <a:rPr lang="fr-FR" b="1" dirty="0">
                <a:solidFill>
                  <a:srgbClr val="000000"/>
                </a:solidFill>
                <a:latin typeface="+mj-lt"/>
              </a:rPr>
              <a:t>zones </a:t>
            </a:r>
            <a:r>
              <a:rPr lang="fr-FR" dirty="0">
                <a:solidFill>
                  <a:srgbClr val="000000"/>
                </a:solidFill>
                <a:latin typeface="+mj-lt"/>
              </a:rPr>
              <a:t>on </a:t>
            </a:r>
            <a:r>
              <a:rPr lang="fr-FR" dirty="0" err="1" smtClean="0">
                <a:solidFill>
                  <a:srgbClr val="000000"/>
                </a:solidFill>
                <a:latin typeface="+mj-lt"/>
              </a:rPr>
              <a:t>floor</a:t>
            </a:r>
            <a:r>
              <a:rPr lang="fr-FR" dirty="0" smtClean="0">
                <a:solidFill>
                  <a:srgbClr val="000000"/>
                </a:solidFill>
                <a:latin typeface="+mj-lt"/>
              </a:rPr>
              <a:t> </a:t>
            </a:r>
            <a:r>
              <a:rPr lang="fr-FR" dirty="0">
                <a:solidFill>
                  <a:srgbClr val="000000"/>
                </a:solidFill>
                <a:latin typeface="+mj-lt"/>
              </a:rPr>
              <a:t>plan</a:t>
            </a:r>
          </a:p>
          <a:p>
            <a:pPr algn="just"/>
            <a:r>
              <a:rPr lang="en-US" dirty="0">
                <a:solidFill>
                  <a:srgbClr val="00FFFF"/>
                </a:solidFill>
                <a:latin typeface="+mj-lt"/>
              </a:rPr>
              <a:t>• </a:t>
            </a:r>
            <a:r>
              <a:rPr lang="en-US" i="1" dirty="0">
                <a:solidFill>
                  <a:srgbClr val="000000"/>
                </a:solidFill>
                <a:latin typeface="+mj-lt"/>
              </a:rPr>
              <a:t>Displays </a:t>
            </a:r>
            <a:r>
              <a:rPr lang="en-US" b="1" dirty="0">
                <a:solidFill>
                  <a:srgbClr val="000000"/>
                </a:solidFill>
                <a:latin typeface="+mj-lt"/>
              </a:rPr>
              <a:t>video camera locations </a:t>
            </a:r>
            <a:r>
              <a:rPr lang="en-US" dirty="0">
                <a:solidFill>
                  <a:srgbClr val="000000"/>
                </a:solidFill>
                <a:latin typeface="+mj-lt"/>
              </a:rPr>
              <a:t>on </a:t>
            </a:r>
            <a:r>
              <a:rPr lang="en-US" dirty="0" smtClean="0">
                <a:solidFill>
                  <a:srgbClr val="000000"/>
                </a:solidFill>
                <a:latin typeface="+mj-lt"/>
              </a:rPr>
              <a:t>floor </a:t>
            </a:r>
            <a:r>
              <a:rPr lang="en-US" dirty="0">
                <a:solidFill>
                  <a:srgbClr val="000000"/>
                </a:solidFill>
                <a:latin typeface="+mj-lt"/>
              </a:rPr>
              <a:t>plan</a:t>
            </a:r>
          </a:p>
          <a:p>
            <a:pPr algn="just"/>
            <a:r>
              <a:rPr lang="en-US" dirty="0">
                <a:solidFill>
                  <a:srgbClr val="00FFFF"/>
                </a:solidFill>
                <a:latin typeface="+mj-lt"/>
              </a:rPr>
              <a:t>• </a:t>
            </a:r>
            <a:r>
              <a:rPr lang="en-US" i="1" dirty="0">
                <a:solidFill>
                  <a:srgbClr val="000000"/>
                </a:solidFill>
                <a:latin typeface="+mj-lt"/>
              </a:rPr>
              <a:t>Selects </a:t>
            </a:r>
            <a:r>
              <a:rPr lang="en-US" b="1" dirty="0">
                <a:solidFill>
                  <a:srgbClr val="000000"/>
                </a:solidFill>
                <a:latin typeface="+mj-lt"/>
              </a:rPr>
              <a:t>video camera </a:t>
            </a:r>
            <a:r>
              <a:rPr lang="en-US" dirty="0">
                <a:solidFill>
                  <a:srgbClr val="000000"/>
                </a:solidFill>
                <a:latin typeface="+mj-lt"/>
              </a:rPr>
              <a:t>for viewing</a:t>
            </a:r>
          </a:p>
          <a:p>
            <a:pPr algn="just"/>
            <a:r>
              <a:rPr lang="en-US" dirty="0">
                <a:solidFill>
                  <a:srgbClr val="00FFFF"/>
                </a:solidFill>
                <a:latin typeface="+mj-lt"/>
              </a:rPr>
              <a:t>• </a:t>
            </a:r>
            <a:r>
              <a:rPr lang="en-US" i="1" dirty="0">
                <a:solidFill>
                  <a:srgbClr val="000000"/>
                </a:solidFill>
                <a:latin typeface="+mj-lt"/>
              </a:rPr>
              <a:t>Views </a:t>
            </a:r>
            <a:r>
              <a:rPr lang="en-US" b="1" dirty="0">
                <a:solidFill>
                  <a:srgbClr val="000000"/>
                </a:solidFill>
                <a:latin typeface="+mj-lt"/>
              </a:rPr>
              <a:t>video images </a:t>
            </a:r>
            <a:r>
              <a:rPr lang="en-US" dirty="0">
                <a:solidFill>
                  <a:srgbClr val="000000"/>
                </a:solidFill>
                <a:latin typeface="+mj-lt"/>
              </a:rPr>
              <a:t>(four frames per second)</a:t>
            </a:r>
          </a:p>
          <a:p>
            <a:pPr algn="just"/>
            <a:r>
              <a:rPr lang="en-US" dirty="0">
                <a:solidFill>
                  <a:srgbClr val="00FFFF"/>
                </a:solidFill>
                <a:latin typeface="+mj-lt"/>
              </a:rPr>
              <a:t>• </a:t>
            </a:r>
            <a:r>
              <a:rPr lang="en-US" i="1" dirty="0">
                <a:solidFill>
                  <a:srgbClr val="000000"/>
                </a:solidFill>
                <a:latin typeface="+mj-lt"/>
              </a:rPr>
              <a:t>Pans </a:t>
            </a:r>
            <a:r>
              <a:rPr lang="en-US" dirty="0">
                <a:solidFill>
                  <a:srgbClr val="000000"/>
                </a:solidFill>
                <a:latin typeface="+mj-lt"/>
              </a:rPr>
              <a:t>or </a:t>
            </a:r>
            <a:r>
              <a:rPr lang="en-US" i="1" dirty="0">
                <a:solidFill>
                  <a:srgbClr val="000000"/>
                </a:solidFill>
                <a:latin typeface="+mj-lt"/>
              </a:rPr>
              <a:t>zooms </a:t>
            </a:r>
            <a:r>
              <a:rPr lang="en-US" dirty="0">
                <a:solidFill>
                  <a:srgbClr val="000000"/>
                </a:solidFill>
                <a:latin typeface="+mj-lt"/>
              </a:rPr>
              <a:t>the </a:t>
            </a:r>
            <a:r>
              <a:rPr lang="en-US" b="1" dirty="0">
                <a:solidFill>
                  <a:srgbClr val="000000"/>
                </a:solidFill>
                <a:latin typeface="+mj-lt"/>
              </a:rPr>
              <a:t>video camera</a:t>
            </a:r>
            <a:endParaRPr lang="en-IN" dirty="0">
              <a:latin typeface="+mj-lt"/>
            </a:endParaRPr>
          </a:p>
        </p:txBody>
      </p:sp>
      <p:sp>
        <p:nvSpPr>
          <p:cNvPr id="7" name="Rectangle 6"/>
          <p:cNvSpPr/>
          <p:nvPr/>
        </p:nvSpPr>
        <p:spPr>
          <a:xfrm>
            <a:off x="179512" y="4971592"/>
            <a:ext cx="7956888" cy="646331"/>
          </a:xfrm>
          <a:prstGeom prst="rect">
            <a:avLst/>
          </a:prstGeom>
        </p:spPr>
        <p:txBody>
          <a:bodyPr wrap="square">
            <a:spAutoFit/>
          </a:bodyPr>
          <a:lstStyle/>
          <a:p>
            <a:pPr algn="just"/>
            <a:r>
              <a:rPr lang="en-US" dirty="0">
                <a:solidFill>
                  <a:srgbClr val="0070C0"/>
                </a:solidFill>
                <a:latin typeface="+mj-lt"/>
              </a:rPr>
              <a:t>Objects (boldface) and actions (italics) are extracted from this list </a:t>
            </a:r>
            <a:r>
              <a:rPr lang="en-US" dirty="0" smtClean="0">
                <a:solidFill>
                  <a:srgbClr val="0070C0"/>
                </a:solidFill>
                <a:latin typeface="+mj-lt"/>
              </a:rPr>
              <a:t>of homeowner </a:t>
            </a:r>
            <a:r>
              <a:rPr lang="en-IN" dirty="0" smtClean="0">
                <a:solidFill>
                  <a:srgbClr val="0070C0"/>
                </a:solidFill>
                <a:latin typeface="+mj-lt"/>
              </a:rPr>
              <a:t>tasks</a:t>
            </a:r>
            <a:r>
              <a:rPr lang="en-IN" dirty="0">
                <a:solidFill>
                  <a:srgbClr val="0070C0"/>
                </a:solidFill>
                <a:latin typeface="+mj-lt"/>
              </a:rPr>
              <a:t>.</a:t>
            </a:r>
          </a:p>
        </p:txBody>
      </p:sp>
    </p:spTree>
    <p:extLst>
      <p:ext uri="{BB962C8B-B14F-4D97-AF65-F5344CB8AC3E}">
        <p14:creationId xmlns:p14="http://schemas.microsoft.com/office/powerpoint/2010/main" val="14780838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337220"/>
          </a:xfrm>
        </p:spPr>
        <p:txBody>
          <a:bodyPr/>
          <a:lstStyle/>
          <a:p>
            <a:pPr algn="r"/>
            <a:r>
              <a:rPr lang="en-US" sz="2000" b="1" dirty="0" smtClean="0">
                <a:solidFill>
                  <a:schemeClr val="tx1"/>
                </a:solidFill>
              </a:rPr>
              <a:t>Continue…</a:t>
            </a:r>
            <a:endParaRPr lang="en-US" sz="2000" b="1" dirty="0">
              <a:solidFill>
                <a:schemeClr val="tx1"/>
              </a:solidFill>
            </a:endParaRPr>
          </a:p>
        </p:txBody>
      </p:sp>
      <p:sp>
        <p:nvSpPr>
          <p:cNvPr id="4" name="Slide Number Placeholder 3"/>
          <p:cNvSpPr>
            <a:spLocks noGrp="1"/>
          </p:cNvSpPr>
          <p:nvPr>
            <p:ph type="sldNum" sz="quarter" idx="12"/>
          </p:nvPr>
        </p:nvSpPr>
        <p:spPr/>
        <p:txBody>
          <a:bodyPr/>
          <a:lstStyle/>
          <a:p>
            <a:fld id="{C78C6D3B-8B07-473D-A722-195EDF5A8D0B}" type="slidenum">
              <a:rPr lang="en-IN" smtClean="0"/>
              <a:t>33</a:t>
            </a:fld>
            <a:endParaRPr lang="en-IN" dirty="0"/>
          </a:p>
        </p:txBody>
      </p:sp>
      <p:pic>
        <p:nvPicPr>
          <p:cNvPr id="3" name="Picture 2"/>
          <p:cNvPicPr>
            <a:picLocks noChangeAspect="1"/>
          </p:cNvPicPr>
          <p:nvPr/>
        </p:nvPicPr>
        <p:blipFill rotWithShape="1">
          <a:blip r:embed="rId3"/>
          <a:srcRect l="21222" t="23422" r="33951" b="15096"/>
          <a:stretch/>
        </p:blipFill>
        <p:spPr>
          <a:xfrm>
            <a:off x="395536" y="540160"/>
            <a:ext cx="7488832" cy="4765611"/>
          </a:xfrm>
          <a:prstGeom prst="rect">
            <a:avLst/>
          </a:prstGeom>
        </p:spPr>
      </p:pic>
    </p:spTree>
    <p:extLst>
      <p:ext uri="{BB962C8B-B14F-4D97-AF65-F5344CB8AC3E}">
        <p14:creationId xmlns:p14="http://schemas.microsoft.com/office/powerpoint/2010/main" val="3305398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337220"/>
          </a:xfrm>
        </p:spPr>
        <p:txBody>
          <a:bodyPr/>
          <a:lstStyle/>
          <a:p>
            <a:pPr algn="r"/>
            <a:r>
              <a:rPr lang="en-US" sz="2000" b="1" dirty="0" smtClean="0">
                <a:solidFill>
                  <a:schemeClr val="tx1"/>
                </a:solidFill>
              </a:rPr>
              <a:t>Continue…</a:t>
            </a:r>
            <a:endParaRPr lang="en-US" sz="2000" b="1" dirty="0">
              <a:solidFill>
                <a:schemeClr val="tx1"/>
              </a:solidFill>
            </a:endParaRPr>
          </a:p>
        </p:txBody>
      </p:sp>
      <p:sp>
        <p:nvSpPr>
          <p:cNvPr id="4" name="Slide Number Placeholder 3"/>
          <p:cNvSpPr>
            <a:spLocks noGrp="1"/>
          </p:cNvSpPr>
          <p:nvPr>
            <p:ph type="sldNum" sz="quarter" idx="12"/>
          </p:nvPr>
        </p:nvSpPr>
        <p:spPr/>
        <p:txBody>
          <a:bodyPr/>
          <a:lstStyle/>
          <a:p>
            <a:fld id="{C78C6D3B-8B07-473D-A722-195EDF5A8D0B}" type="slidenum">
              <a:rPr lang="en-IN" smtClean="0"/>
              <a:t>34</a:t>
            </a:fld>
            <a:endParaRPr lang="en-IN" dirty="0"/>
          </a:p>
        </p:txBody>
      </p:sp>
      <p:sp>
        <p:nvSpPr>
          <p:cNvPr id="6" name="Rectangle 5"/>
          <p:cNvSpPr/>
          <p:nvPr/>
        </p:nvSpPr>
        <p:spPr>
          <a:xfrm>
            <a:off x="205575" y="427371"/>
            <a:ext cx="4182042" cy="553998"/>
          </a:xfrm>
          <a:prstGeom prst="rect">
            <a:avLst/>
          </a:prstGeom>
        </p:spPr>
        <p:txBody>
          <a:bodyPr wrap="none">
            <a:spAutoFit/>
          </a:bodyPr>
          <a:lstStyle/>
          <a:p>
            <a:pPr algn="just">
              <a:lnSpc>
                <a:spcPct val="150000"/>
              </a:lnSpc>
            </a:pPr>
            <a:r>
              <a:rPr lang="en-US" sz="2000" b="1" dirty="0" smtClean="0">
                <a:solidFill>
                  <a:srgbClr val="7030A0"/>
                </a:solidFill>
                <a:latin typeface="+mj-lt"/>
              </a:rPr>
              <a:t>(2</a:t>
            </a:r>
            <a:r>
              <a:rPr lang="en-US" sz="2000" b="1" dirty="0">
                <a:solidFill>
                  <a:srgbClr val="7030A0"/>
                </a:solidFill>
                <a:latin typeface="+mj-lt"/>
              </a:rPr>
              <a:t>) User Interface Design Patterns</a:t>
            </a:r>
          </a:p>
        </p:txBody>
      </p:sp>
      <p:sp>
        <p:nvSpPr>
          <p:cNvPr id="5" name="Rectangle 4"/>
          <p:cNvSpPr/>
          <p:nvPr/>
        </p:nvSpPr>
        <p:spPr>
          <a:xfrm>
            <a:off x="179512" y="945155"/>
            <a:ext cx="8208916" cy="2862322"/>
          </a:xfrm>
          <a:prstGeom prst="rect">
            <a:avLst/>
          </a:prstGeom>
        </p:spPr>
        <p:txBody>
          <a:bodyPr wrap="square">
            <a:spAutoFit/>
          </a:bodyPr>
          <a:lstStyle/>
          <a:p>
            <a:pPr algn="just"/>
            <a:r>
              <a:rPr lang="en-US" dirty="0">
                <a:solidFill>
                  <a:srgbClr val="000000"/>
                </a:solidFill>
                <a:latin typeface="+mj-lt"/>
              </a:rPr>
              <a:t>Graphical user interfaces have become so common that a wide variety of </a:t>
            </a:r>
            <a:r>
              <a:rPr lang="en-US" dirty="0" smtClean="0">
                <a:solidFill>
                  <a:srgbClr val="000000"/>
                </a:solidFill>
                <a:latin typeface="+mj-lt"/>
              </a:rPr>
              <a:t>user interface </a:t>
            </a:r>
            <a:r>
              <a:rPr lang="en-US" dirty="0">
                <a:solidFill>
                  <a:srgbClr val="000000"/>
                </a:solidFill>
                <a:latin typeface="+mj-lt"/>
              </a:rPr>
              <a:t>design patterns has emerged. A design pattern is an abstraction </a:t>
            </a:r>
            <a:r>
              <a:rPr lang="en-US" dirty="0" smtClean="0">
                <a:solidFill>
                  <a:srgbClr val="000000"/>
                </a:solidFill>
                <a:latin typeface="+mj-lt"/>
              </a:rPr>
              <a:t>that prescribes </a:t>
            </a:r>
            <a:r>
              <a:rPr lang="en-US" dirty="0">
                <a:solidFill>
                  <a:srgbClr val="000000"/>
                </a:solidFill>
                <a:latin typeface="+mj-lt"/>
              </a:rPr>
              <a:t>a design solution to a </a:t>
            </a:r>
            <a:r>
              <a:rPr lang="en-US" dirty="0" smtClean="0">
                <a:solidFill>
                  <a:srgbClr val="000000"/>
                </a:solidFill>
                <a:latin typeface="+mj-lt"/>
              </a:rPr>
              <a:t>specific</a:t>
            </a:r>
            <a:r>
              <a:rPr lang="en-US" dirty="0">
                <a:solidFill>
                  <a:srgbClr val="000000"/>
                </a:solidFill>
                <a:latin typeface="+mj-lt"/>
              </a:rPr>
              <a:t>, well-bounded design problem</a:t>
            </a:r>
            <a:r>
              <a:rPr lang="en-US" dirty="0" smtClean="0">
                <a:solidFill>
                  <a:srgbClr val="000000"/>
                </a:solidFill>
                <a:latin typeface="+mj-lt"/>
              </a:rPr>
              <a:t>.</a:t>
            </a:r>
          </a:p>
          <a:p>
            <a:pPr algn="just"/>
            <a:endParaRPr lang="en-US" dirty="0">
              <a:solidFill>
                <a:srgbClr val="000000"/>
              </a:solidFill>
              <a:latin typeface="+mj-lt"/>
            </a:endParaRPr>
          </a:p>
          <a:p>
            <a:pPr algn="just"/>
            <a:r>
              <a:rPr lang="en-US" dirty="0" err="1" smtClean="0">
                <a:solidFill>
                  <a:srgbClr val="000000"/>
                </a:solidFill>
                <a:latin typeface="+mj-lt"/>
              </a:rPr>
              <a:t>Laakso</a:t>
            </a:r>
            <a:r>
              <a:rPr lang="en-US" dirty="0" smtClean="0">
                <a:solidFill>
                  <a:srgbClr val="000000"/>
                </a:solidFill>
                <a:latin typeface="+mj-lt"/>
              </a:rPr>
              <a:t> [Laa00</a:t>
            </a:r>
            <a:r>
              <a:rPr lang="en-US" dirty="0">
                <a:solidFill>
                  <a:srgbClr val="000000"/>
                </a:solidFill>
                <a:latin typeface="+mj-lt"/>
              </a:rPr>
              <a:t>] suggests a pattern called </a:t>
            </a:r>
            <a:r>
              <a:rPr lang="en-US" dirty="0" err="1">
                <a:solidFill>
                  <a:srgbClr val="000000"/>
                </a:solidFill>
                <a:latin typeface="+mj-lt"/>
              </a:rPr>
              <a:t>CalendarStrip</a:t>
            </a:r>
            <a:r>
              <a:rPr lang="en-US" dirty="0">
                <a:solidFill>
                  <a:srgbClr val="000000"/>
                </a:solidFill>
                <a:latin typeface="+mj-lt"/>
              </a:rPr>
              <a:t> that produces a </a:t>
            </a:r>
            <a:r>
              <a:rPr lang="en-US" dirty="0" smtClean="0">
                <a:solidFill>
                  <a:srgbClr val="000000"/>
                </a:solidFill>
                <a:latin typeface="+mj-lt"/>
              </a:rPr>
              <a:t>continuous, scrollable </a:t>
            </a:r>
            <a:r>
              <a:rPr lang="en-US" dirty="0">
                <a:solidFill>
                  <a:srgbClr val="000000"/>
                </a:solidFill>
                <a:latin typeface="+mj-lt"/>
              </a:rPr>
              <a:t>calendar in which the current date is highlighted and future </a:t>
            </a:r>
            <a:r>
              <a:rPr lang="en-US" dirty="0" smtClean="0">
                <a:solidFill>
                  <a:srgbClr val="000000"/>
                </a:solidFill>
                <a:latin typeface="+mj-lt"/>
              </a:rPr>
              <a:t>dates may </a:t>
            </a:r>
            <a:r>
              <a:rPr lang="en-US" dirty="0">
                <a:solidFill>
                  <a:srgbClr val="000000"/>
                </a:solidFill>
                <a:latin typeface="+mj-lt"/>
              </a:rPr>
              <a:t>be selected by picking them from the calendar. The calendar metaphor is well known to every user and provides an effective mechanism for placing </a:t>
            </a:r>
            <a:r>
              <a:rPr lang="en-US" dirty="0" smtClean="0">
                <a:solidFill>
                  <a:srgbClr val="000000"/>
                </a:solidFill>
                <a:latin typeface="+mj-lt"/>
              </a:rPr>
              <a:t>a future </a:t>
            </a:r>
            <a:r>
              <a:rPr lang="en-US" dirty="0">
                <a:solidFill>
                  <a:srgbClr val="000000"/>
                </a:solidFill>
                <a:latin typeface="+mj-lt"/>
              </a:rPr>
              <a:t>date in context.</a:t>
            </a:r>
            <a:endParaRPr lang="en-IN" dirty="0">
              <a:solidFill>
                <a:srgbClr val="000000"/>
              </a:solidFill>
              <a:latin typeface="+mj-lt"/>
            </a:endParaRPr>
          </a:p>
          <a:p>
            <a:pPr algn="just"/>
            <a:endParaRPr lang="en-IN" dirty="0">
              <a:latin typeface="+mj-lt"/>
            </a:endParaRPr>
          </a:p>
        </p:txBody>
      </p:sp>
      <p:sp>
        <p:nvSpPr>
          <p:cNvPr id="3" name="Rectangle 2"/>
          <p:cNvSpPr/>
          <p:nvPr/>
        </p:nvSpPr>
        <p:spPr>
          <a:xfrm>
            <a:off x="214104" y="3433564"/>
            <a:ext cx="2191626" cy="496931"/>
          </a:xfrm>
          <a:prstGeom prst="rect">
            <a:avLst/>
          </a:prstGeom>
        </p:spPr>
        <p:txBody>
          <a:bodyPr wrap="none">
            <a:spAutoFit/>
          </a:bodyPr>
          <a:lstStyle/>
          <a:p>
            <a:pPr algn="just">
              <a:lnSpc>
                <a:spcPct val="150000"/>
              </a:lnSpc>
            </a:pPr>
            <a:r>
              <a:rPr lang="en-US" sz="2000" b="1" dirty="0" smtClean="0">
                <a:solidFill>
                  <a:srgbClr val="7030A0"/>
                </a:solidFill>
                <a:latin typeface="+mj-lt"/>
              </a:rPr>
              <a:t>(3) Design Issues</a:t>
            </a:r>
            <a:endParaRPr lang="en-US" sz="2000" b="1" dirty="0">
              <a:solidFill>
                <a:srgbClr val="7030A0"/>
              </a:solidFill>
              <a:latin typeface="+mj-lt"/>
            </a:endParaRPr>
          </a:p>
        </p:txBody>
      </p:sp>
    </p:spTree>
    <p:extLst>
      <p:ext uri="{BB962C8B-B14F-4D97-AF65-F5344CB8AC3E}">
        <p14:creationId xmlns:p14="http://schemas.microsoft.com/office/powerpoint/2010/main" val="2716649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08916" cy="337220"/>
          </a:xfrm>
        </p:spPr>
        <p:txBody>
          <a:bodyPr/>
          <a:lstStyle/>
          <a:p>
            <a:pPr algn="r"/>
            <a:r>
              <a:rPr lang="en-US" sz="2000" b="1" dirty="0" smtClean="0">
                <a:solidFill>
                  <a:schemeClr val="tx1"/>
                </a:solidFill>
              </a:rPr>
              <a:t>Continue…</a:t>
            </a:r>
            <a:endParaRPr lang="en-US" sz="2000" b="1" dirty="0">
              <a:solidFill>
                <a:schemeClr val="tx1"/>
              </a:solidFill>
            </a:endParaRPr>
          </a:p>
        </p:txBody>
      </p:sp>
      <p:sp>
        <p:nvSpPr>
          <p:cNvPr id="4" name="Slide Number Placeholder 3"/>
          <p:cNvSpPr>
            <a:spLocks noGrp="1"/>
          </p:cNvSpPr>
          <p:nvPr>
            <p:ph type="sldNum" sz="quarter" idx="12"/>
          </p:nvPr>
        </p:nvSpPr>
        <p:spPr/>
        <p:txBody>
          <a:bodyPr/>
          <a:lstStyle/>
          <a:p>
            <a:fld id="{C78C6D3B-8B07-473D-A722-195EDF5A8D0B}" type="slidenum">
              <a:rPr lang="en-IN" smtClean="0"/>
              <a:t>35</a:t>
            </a:fld>
            <a:endParaRPr lang="en-IN" dirty="0"/>
          </a:p>
        </p:txBody>
      </p:sp>
      <p:sp>
        <p:nvSpPr>
          <p:cNvPr id="6" name="Rectangle 5"/>
          <p:cNvSpPr/>
          <p:nvPr/>
        </p:nvSpPr>
        <p:spPr>
          <a:xfrm>
            <a:off x="221907" y="391157"/>
            <a:ext cx="2191626" cy="553998"/>
          </a:xfrm>
          <a:prstGeom prst="rect">
            <a:avLst/>
          </a:prstGeom>
        </p:spPr>
        <p:txBody>
          <a:bodyPr wrap="none">
            <a:spAutoFit/>
          </a:bodyPr>
          <a:lstStyle/>
          <a:p>
            <a:pPr algn="just">
              <a:lnSpc>
                <a:spcPct val="150000"/>
              </a:lnSpc>
            </a:pPr>
            <a:r>
              <a:rPr lang="en-US" sz="2000" b="1" dirty="0" smtClean="0">
                <a:solidFill>
                  <a:srgbClr val="7030A0"/>
                </a:solidFill>
                <a:latin typeface="+mj-lt"/>
              </a:rPr>
              <a:t>(3) Design Issues</a:t>
            </a:r>
            <a:endParaRPr lang="en-US" sz="2000" b="1" dirty="0">
              <a:solidFill>
                <a:srgbClr val="7030A0"/>
              </a:solidFill>
              <a:latin typeface="+mj-lt"/>
            </a:endParaRPr>
          </a:p>
        </p:txBody>
      </p:sp>
      <p:sp>
        <p:nvSpPr>
          <p:cNvPr id="5" name="Rectangle 4"/>
          <p:cNvSpPr/>
          <p:nvPr/>
        </p:nvSpPr>
        <p:spPr>
          <a:xfrm>
            <a:off x="179512" y="945155"/>
            <a:ext cx="8208916" cy="4108817"/>
          </a:xfrm>
          <a:prstGeom prst="rect">
            <a:avLst/>
          </a:prstGeom>
        </p:spPr>
        <p:txBody>
          <a:bodyPr wrap="square">
            <a:spAutoFit/>
          </a:bodyPr>
          <a:lstStyle/>
          <a:p>
            <a:pPr algn="just">
              <a:lnSpc>
                <a:spcPct val="150000"/>
              </a:lnSpc>
            </a:pPr>
            <a:r>
              <a:rPr lang="en-US" dirty="0">
                <a:solidFill>
                  <a:srgbClr val="000000"/>
                </a:solidFill>
                <a:latin typeface="+mj-lt"/>
              </a:rPr>
              <a:t>It is far </a:t>
            </a:r>
            <a:r>
              <a:rPr lang="en-US" dirty="0" smtClean="0">
                <a:solidFill>
                  <a:srgbClr val="000000"/>
                </a:solidFill>
                <a:latin typeface="+mj-lt"/>
              </a:rPr>
              <a:t>better to </a:t>
            </a:r>
            <a:r>
              <a:rPr lang="en-US" dirty="0">
                <a:solidFill>
                  <a:srgbClr val="000000"/>
                </a:solidFill>
                <a:latin typeface="+mj-lt"/>
              </a:rPr>
              <a:t>establish each as a design issue to be considered at the beginning of </a:t>
            </a:r>
            <a:r>
              <a:rPr lang="en-US" dirty="0" smtClean="0">
                <a:solidFill>
                  <a:srgbClr val="000000"/>
                </a:solidFill>
                <a:latin typeface="+mj-lt"/>
              </a:rPr>
              <a:t>software design</a:t>
            </a:r>
            <a:r>
              <a:rPr lang="en-US" dirty="0">
                <a:solidFill>
                  <a:srgbClr val="000000"/>
                </a:solidFill>
                <a:latin typeface="+mj-lt"/>
              </a:rPr>
              <a:t>, when changes are easy and costs are low</a:t>
            </a:r>
            <a:r>
              <a:rPr lang="en-US" dirty="0" smtClean="0">
                <a:solidFill>
                  <a:srgbClr val="000000"/>
                </a:solidFill>
                <a:latin typeface="+mj-lt"/>
              </a:rPr>
              <a:t>.</a:t>
            </a:r>
          </a:p>
          <a:p>
            <a:pPr algn="just">
              <a:lnSpc>
                <a:spcPct val="150000"/>
              </a:lnSpc>
            </a:pPr>
            <a:endParaRPr lang="en-US" dirty="0" smtClean="0">
              <a:solidFill>
                <a:srgbClr val="000000"/>
              </a:solidFill>
              <a:latin typeface="+mj-lt"/>
            </a:endParaRPr>
          </a:p>
          <a:p>
            <a:pPr marL="285750" indent="-285750" algn="just">
              <a:lnSpc>
                <a:spcPct val="150000"/>
              </a:lnSpc>
              <a:buFont typeface="Arial" panose="020B0604020202020204" pitchFamily="34" charset="0"/>
              <a:buChar char="•"/>
            </a:pPr>
            <a:r>
              <a:rPr lang="en-US" dirty="0" smtClean="0">
                <a:solidFill>
                  <a:srgbClr val="002060"/>
                </a:solidFill>
                <a:latin typeface="+mj-lt"/>
              </a:rPr>
              <a:t>System Response Time</a:t>
            </a:r>
          </a:p>
          <a:p>
            <a:pPr marL="285750" indent="-285750" algn="just">
              <a:lnSpc>
                <a:spcPct val="150000"/>
              </a:lnSpc>
              <a:buFont typeface="Arial" panose="020B0604020202020204" pitchFamily="34" charset="0"/>
              <a:buChar char="•"/>
            </a:pPr>
            <a:r>
              <a:rPr lang="en-US" dirty="0" smtClean="0">
                <a:solidFill>
                  <a:srgbClr val="002060"/>
                </a:solidFill>
                <a:latin typeface="+mj-lt"/>
              </a:rPr>
              <a:t>Help Facilities</a:t>
            </a:r>
          </a:p>
          <a:p>
            <a:pPr marL="285750" indent="-285750" algn="just">
              <a:lnSpc>
                <a:spcPct val="150000"/>
              </a:lnSpc>
              <a:buFont typeface="Arial" panose="020B0604020202020204" pitchFamily="34" charset="0"/>
              <a:buChar char="•"/>
            </a:pPr>
            <a:r>
              <a:rPr lang="en-US" dirty="0" smtClean="0">
                <a:solidFill>
                  <a:srgbClr val="002060"/>
                </a:solidFill>
                <a:latin typeface="+mj-lt"/>
              </a:rPr>
              <a:t>Error Handling</a:t>
            </a:r>
          </a:p>
          <a:p>
            <a:pPr marL="285750" indent="-285750" algn="just">
              <a:lnSpc>
                <a:spcPct val="150000"/>
              </a:lnSpc>
              <a:buFont typeface="Arial" panose="020B0604020202020204" pitchFamily="34" charset="0"/>
              <a:buChar char="•"/>
            </a:pPr>
            <a:r>
              <a:rPr lang="en-IN" dirty="0">
                <a:solidFill>
                  <a:srgbClr val="002060"/>
                </a:solidFill>
                <a:latin typeface="+mj-lt"/>
              </a:rPr>
              <a:t>Menu and Command </a:t>
            </a:r>
            <a:r>
              <a:rPr lang="en-IN" dirty="0" smtClean="0">
                <a:solidFill>
                  <a:srgbClr val="002060"/>
                </a:solidFill>
                <a:latin typeface="+mj-lt"/>
              </a:rPr>
              <a:t>Labelling</a:t>
            </a:r>
          </a:p>
          <a:p>
            <a:pPr marL="285750" indent="-285750" algn="just">
              <a:lnSpc>
                <a:spcPct val="150000"/>
              </a:lnSpc>
              <a:buFont typeface="Arial" panose="020B0604020202020204" pitchFamily="34" charset="0"/>
              <a:buChar char="•"/>
            </a:pPr>
            <a:r>
              <a:rPr lang="en-IN" dirty="0">
                <a:solidFill>
                  <a:srgbClr val="002060"/>
                </a:solidFill>
                <a:latin typeface="+mj-lt"/>
              </a:rPr>
              <a:t>Application </a:t>
            </a:r>
            <a:r>
              <a:rPr lang="en-IN" dirty="0" smtClean="0">
                <a:solidFill>
                  <a:srgbClr val="002060"/>
                </a:solidFill>
                <a:latin typeface="+mj-lt"/>
              </a:rPr>
              <a:t>Accessibility</a:t>
            </a:r>
          </a:p>
          <a:p>
            <a:pPr marL="285750" indent="-285750" algn="just">
              <a:lnSpc>
                <a:spcPct val="150000"/>
              </a:lnSpc>
              <a:buFont typeface="Arial" panose="020B0604020202020204" pitchFamily="34" charset="0"/>
              <a:buChar char="•"/>
            </a:pPr>
            <a:r>
              <a:rPr lang="en-IN" dirty="0">
                <a:solidFill>
                  <a:srgbClr val="002060"/>
                </a:solidFill>
                <a:latin typeface="+mj-lt"/>
              </a:rPr>
              <a:t>Internationalization</a:t>
            </a:r>
            <a:endParaRPr lang="en-IN" dirty="0" smtClean="0">
              <a:solidFill>
                <a:srgbClr val="002060"/>
              </a:solidFill>
              <a:latin typeface="+mj-lt"/>
            </a:endParaRPr>
          </a:p>
          <a:p>
            <a:pPr marL="285750" indent="-285750" algn="just">
              <a:buFont typeface="Arial" panose="020B0604020202020204" pitchFamily="34" charset="0"/>
              <a:buChar char="•"/>
            </a:pPr>
            <a:endParaRPr lang="en-IN" dirty="0">
              <a:latin typeface="+mj-lt"/>
            </a:endParaRPr>
          </a:p>
        </p:txBody>
      </p:sp>
    </p:spTree>
    <p:extLst>
      <p:ext uri="{BB962C8B-B14F-4D97-AF65-F5344CB8AC3E}">
        <p14:creationId xmlns:p14="http://schemas.microsoft.com/office/powerpoint/2010/main" val="3573628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60432" cy="625252"/>
          </a:xfrm>
        </p:spPr>
        <p:txBody>
          <a:bodyPr/>
          <a:lstStyle/>
          <a:p>
            <a:pPr algn="ctr"/>
            <a:r>
              <a:rPr lang="en-IN" dirty="0" smtClean="0"/>
              <a:t>Design Evaluation</a:t>
            </a:r>
            <a:endParaRPr lang="en-IN" dirty="0"/>
          </a:p>
        </p:txBody>
      </p:sp>
      <p:sp>
        <p:nvSpPr>
          <p:cNvPr id="3" name="Content Placeholder 2"/>
          <p:cNvSpPr>
            <a:spLocks noGrp="1"/>
          </p:cNvSpPr>
          <p:nvPr>
            <p:ph idx="1"/>
          </p:nvPr>
        </p:nvSpPr>
        <p:spPr>
          <a:xfrm>
            <a:off x="107504" y="697260"/>
            <a:ext cx="8208916" cy="5017740"/>
          </a:xfrm>
        </p:spPr>
        <p:txBody>
          <a:bodyPr>
            <a:normAutofit/>
          </a:bodyPr>
          <a:lstStyle/>
          <a:p>
            <a:pPr algn="just"/>
            <a:r>
              <a:rPr lang="en-IN" sz="2000" dirty="0" smtClean="0"/>
              <a:t>The implementation phase of user interface includes creation of prototype that enables user to evaluate usage scenarios. </a:t>
            </a:r>
          </a:p>
        </p:txBody>
      </p:sp>
      <p:sp>
        <p:nvSpPr>
          <p:cNvPr id="4" name="Slide Number Placeholder 3"/>
          <p:cNvSpPr>
            <a:spLocks noGrp="1"/>
          </p:cNvSpPr>
          <p:nvPr>
            <p:ph type="sldNum" sz="quarter" idx="12"/>
          </p:nvPr>
        </p:nvSpPr>
        <p:spPr/>
        <p:txBody>
          <a:bodyPr/>
          <a:lstStyle/>
          <a:p>
            <a:fld id="{C78C6D3B-8B07-473D-A722-195EDF5A8D0B}" type="slidenum">
              <a:rPr lang="en-IN" smtClean="0"/>
              <a:t>36</a:t>
            </a:fld>
            <a:endParaRPr lang="en-IN" dirty="0"/>
          </a:p>
        </p:txBody>
      </p:sp>
      <p:grpSp>
        <p:nvGrpSpPr>
          <p:cNvPr id="19" name="Group 18"/>
          <p:cNvGrpSpPr/>
          <p:nvPr/>
        </p:nvGrpSpPr>
        <p:grpSpPr>
          <a:xfrm>
            <a:off x="683566" y="1561356"/>
            <a:ext cx="7056784" cy="3672407"/>
            <a:chOff x="-209550" y="-200024"/>
            <a:chExt cx="3943350" cy="3673008"/>
          </a:xfrm>
        </p:grpSpPr>
        <p:sp>
          <p:nvSpPr>
            <p:cNvPr id="20" name="Text Box 1"/>
            <p:cNvSpPr txBox="1"/>
            <p:nvPr/>
          </p:nvSpPr>
          <p:spPr>
            <a:xfrm>
              <a:off x="2400301" y="-200024"/>
              <a:ext cx="1114424" cy="5810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n-IN" sz="1600" b="1" dirty="0">
                  <a:effectLst/>
                  <a:ea typeface="Calibri"/>
                  <a:cs typeface="Shruti"/>
                </a:rPr>
                <a:t>Preliminary</a:t>
              </a:r>
              <a:endParaRPr lang="en-IN" sz="1600" dirty="0">
                <a:effectLst/>
                <a:ea typeface="Calibri"/>
                <a:cs typeface="Shruti"/>
              </a:endParaRPr>
            </a:p>
            <a:p>
              <a:pPr algn="ctr">
                <a:lnSpc>
                  <a:spcPct val="115000"/>
                </a:lnSpc>
                <a:spcAft>
                  <a:spcPts val="1000"/>
                </a:spcAft>
              </a:pPr>
              <a:r>
                <a:rPr lang="en-IN" sz="1600" b="1" dirty="0">
                  <a:effectLst/>
                  <a:ea typeface="Calibri"/>
                  <a:cs typeface="Shruti"/>
                </a:rPr>
                <a:t>Design</a:t>
              </a:r>
              <a:endParaRPr lang="en-IN" sz="1600" dirty="0">
                <a:effectLst/>
                <a:ea typeface="Calibri"/>
                <a:cs typeface="Shruti"/>
              </a:endParaRPr>
            </a:p>
          </p:txBody>
        </p:sp>
        <p:sp>
          <p:nvSpPr>
            <p:cNvPr id="21" name="Text Box 2"/>
            <p:cNvSpPr txBox="1"/>
            <p:nvPr/>
          </p:nvSpPr>
          <p:spPr>
            <a:xfrm>
              <a:off x="2400301" y="809625"/>
              <a:ext cx="1285874" cy="56197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1600" b="1" dirty="0">
                  <a:effectLst/>
                  <a:ea typeface="Calibri"/>
                  <a:cs typeface="Shruti"/>
                </a:rPr>
                <a:t>Builds 1</a:t>
              </a:r>
              <a:r>
                <a:rPr lang="en-IN" sz="1600" b="1" baseline="30000" dirty="0">
                  <a:effectLst/>
                  <a:ea typeface="Calibri"/>
                  <a:cs typeface="Shruti"/>
                </a:rPr>
                <a:t>st</a:t>
              </a:r>
              <a:r>
                <a:rPr lang="en-IN" sz="1600" b="1" dirty="0">
                  <a:effectLst/>
                  <a:ea typeface="Calibri"/>
                  <a:cs typeface="Shruti"/>
                </a:rPr>
                <a:t> Prototype</a:t>
              </a:r>
              <a:endParaRPr lang="en-IN" sz="1200" dirty="0">
                <a:effectLst/>
                <a:ea typeface="Calibri"/>
                <a:cs typeface="Shruti"/>
              </a:endParaRPr>
            </a:p>
          </p:txBody>
        </p:sp>
        <p:sp>
          <p:nvSpPr>
            <p:cNvPr id="22" name="Text Box 3"/>
            <p:cNvSpPr txBox="1"/>
            <p:nvPr/>
          </p:nvSpPr>
          <p:spPr>
            <a:xfrm>
              <a:off x="-161925" y="1304925"/>
              <a:ext cx="1019175" cy="600076"/>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1600" b="1" dirty="0">
                  <a:effectLst/>
                  <a:ea typeface="Calibri"/>
                  <a:cs typeface="Shruti"/>
                </a:rPr>
                <a:t>Build n</a:t>
              </a:r>
              <a:r>
                <a:rPr lang="en-IN" sz="1600" b="1" baseline="30000" dirty="0">
                  <a:effectLst/>
                  <a:ea typeface="Calibri"/>
                  <a:cs typeface="Shruti"/>
                </a:rPr>
                <a:t>th</a:t>
              </a:r>
              <a:r>
                <a:rPr lang="en-IN" sz="1600" b="1" dirty="0">
                  <a:effectLst/>
                  <a:ea typeface="Calibri"/>
                  <a:cs typeface="Shruti"/>
                </a:rPr>
                <a:t> Prototype</a:t>
              </a:r>
              <a:endParaRPr lang="en-IN" sz="1600" dirty="0">
                <a:effectLst/>
                <a:ea typeface="Calibri"/>
                <a:cs typeface="Shruti"/>
              </a:endParaRPr>
            </a:p>
          </p:txBody>
        </p:sp>
        <p:sp>
          <p:nvSpPr>
            <p:cNvPr id="23" name="Text Box 4"/>
            <p:cNvSpPr txBox="1"/>
            <p:nvPr/>
          </p:nvSpPr>
          <p:spPr>
            <a:xfrm>
              <a:off x="2514600" y="1724025"/>
              <a:ext cx="1219200" cy="59055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1600" b="1" dirty="0">
                  <a:effectLst/>
                  <a:ea typeface="Calibri"/>
                  <a:cs typeface="Shruti"/>
                </a:rPr>
                <a:t>User Evaluation Interface</a:t>
              </a:r>
              <a:endParaRPr lang="en-IN" sz="1200" dirty="0">
                <a:effectLst/>
                <a:ea typeface="Calibri"/>
                <a:cs typeface="Shruti"/>
              </a:endParaRPr>
            </a:p>
          </p:txBody>
        </p:sp>
        <p:sp>
          <p:nvSpPr>
            <p:cNvPr id="24" name="Text Box 5"/>
            <p:cNvSpPr txBox="1"/>
            <p:nvPr/>
          </p:nvSpPr>
          <p:spPr>
            <a:xfrm>
              <a:off x="-209550" y="2571751"/>
              <a:ext cx="1238250" cy="56395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1600" b="1" dirty="0">
                  <a:effectLst/>
                  <a:ea typeface="Calibri"/>
                  <a:cs typeface="Shruti"/>
                </a:rPr>
                <a:t>Design Modifications are done</a:t>
              </a:r>
              <a:endParaRPr lang="en-IN" sz="1200" dirty="0">
                <a:effectLst/>
                <a:ea typeface="Calibri"/>
                <a:cs typeface="Shruti"/>
              </a:endParaRPr>
            </a:p>
          </p:txBody>
        </p:sp>
        <p:sp>
          <p:nvSpPr>
            <p:cNvPr id="25" name="Text Box 6"/>
            <p:cNvSpPr txBox="1"/>
            <p:nvPr/>
          </p:nvSpPr>
          <p:spPr>
            <a:xfrm>
              <a:off x="1762124" y="2571751"/>
              <a:ext cx="1000125" cy="901233"/>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1600" b="1" dirty="0">
                  <a:effectLst/>
                  <a:ea typeface="Calibri"/>
                  <a:cs typeface="Shruti"/>
                </a:rPr>
                <a:t>Study of Evaluation done by User</a:t>
              </a:r>
              <a:endParaRPr lang="en-IN" sz="1200" dirty="0">
                <a:effectLst/>
                <a:ea typeface="Calibri"/>
                <a:cs typeface="Shruti"/>
              </a:endParaRPr>
            </a:p>
          </p:txBody>
        </p:sp>
        <p:cxnSp>
          <p:nvCxnSpPr>
            <p:cNvPr id="26" name="Straight Arrow Connector 25"/>
            <p:cNvCxnSpPr/>
            <p:nvPr/>
          </p:nvCxnSpPr>
          <p:spPr>
            <a:xfrm>
              <a:off x="2924175" y="381000"/>
              <a:ext cx="0" cy="4381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2" idx="2"/>
            </p:cNvCxnSpPr>
            <p:nvPr/>
          </p:nvCxnSpPr>
          <p:spPr>
            <a:xfrm flipV="1">
              <a:off x="347663" y="1905001"/>
              <a:ext cx="0" cy="6191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3" idx="2"/>
              <a:endCxn id="25" idx="3"/>
            </p:cNvCxnSpPr>
            <p:nvPr/>
          </p:nvCxnSpPr>
          <p:spPr>
            <a:xfrm rot="5400000">
              <a:off x="2589327" y="2487496"/>
              <a:ext cx="707794" cy="36195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5" idx="1"/>
            </p:cNvCxnSpPr>
            <p:nvPr/>
          </p:nvCxnSpPr>
          <p:spPr>
            <a:xfrm rot="10800000" flipV="1">
              <a:off x="1028700" y="3022368"/>
              <a:ext cx="733424" cy="35158"/>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857250" y="1666875"/>
              <a:ext cx="1657350" cy="3048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6372200" y="3204731"/>
            <a:ext cx="0" cy="3714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2592648" y="5153677"/>
            <a:ext cx="1619308" cy="4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2995" y="4977755"/>
            <a:ext cx="2374881" cy="323165"/>
          </a:xfrm>
          <a:prstGeom prst="rect">
            <a:avLst/>
          </a:prstGeom>
          <a:noFill/>
        </p:spPr>
        <p:txBody>
          <a:bodyPr wrap="none" rtlCol="0">
            <a:spAutoFit/>
          </a:bodyPr>
          <a:lstStyle/>
          <a:p>
            <a:r>
              <a:rPr lang="en-IN" sz="1500" dirty="0" smtClean="0"/>
              <a:t>Interface design is complete</a:t>
            </a:r>
            <a:endParaRPr lang="en-IN" sz="1500" dirty="0"/>
          </a:p>
        </p:txBody>
      </p:sp>
    </p:spTree>
    <p:extLst>
      <p:ext uri="{BB962C8B-B14F-4D97-AF65-F5344CB8AC3E}">
        <p14:creationId xmlns:p14="http://schemas.microsoft.com/office/powerpoint/2010/main" val="27676817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9188"/>
            <a:ext cx="8208916" cy="5665812"/>
          </a:xfrm>
        </p:spPr>
        <p:txBody>
          <a:bodyPr>
            <a:normAutofit fontScale="92500"/>
          </a:bodyPr>
          <a:lstStyle/>
          <a:p>
            <a:pPr algn="just"/>
            <a:r>
              <a:rPr lang="en-IN" sz="2400" dirty="0"/>
              <a:t>This evaluation is necessary to determine whether created interface satisfies user demands or </a:t>
            </a:r>
            <a:r>
              <a:rPr lang="en-IN" sz="2400" dirty="0" smtClean="0"/>
              <a:t>not.</a:t>
            </a:r>
          </a:p>
          <a:p>
            <a:pPr algn="just"/>
            <a:r>
              <a:rPr lang="en-IN" sz="2400" dirty="0" smtClean="0"/>
              <a:t>After evaluating the usage scenario the user immediately submits his comments to the designer.</a:t>
            </a:r>
          </a:p>
          <a:p>
            <a:pPr algn="just"/>
            <a:r>
              <a:rPr lang="en-IN" sz="2400" dirty="0" smtClean="0"/>
              <a:t>The designer then makes corresponding modification in the interface and then again it is submitted to further evaluation. </a:t>
            </a:r>
          </a:p>
          <a:p>
            <a:pPr algn="just"/>
            <a:r>
              <a:rPr lang="en-IN" sz="2400" dirty="0" smtClean="0"/>
              <a:t>This design evaluation of user interface is an iterative process.</a:t>
            </a:r>
          </a:p>
          <a:p>
            <a:pPr algn="just"/>
            <a:r>
              <a:rPr lang="en-IN" sz="2400" dirty="0" smtClean="0"/>
              <a:t>After creation of first prototype it is evaluated by the user. </a:t>
            </a:r>
          </a:p>
          <a:p>
            <a:pPr algn="just"/>
            <a:r>
              <a:rPr lang="en-IN" sz="2400" dirty="0" smtClean="0"/>
              <a:t>The evaluation made by the user is then submitted to the designer who then make necessary changes in interface and builds the next prototype.</a:t>
            </a:r>
          </a:p>
          <a:p>
            <a:pPr algn="just"/>
            <a:r>
              <a:rPr lang="en-IN" sz="2400" dirty="0" smtClean="0"/>
              <a:t>This process is repeatedly performed until the user gets satisfied completely and no further modifications are necessary in interface. </a:t>
            </a:r>
          </a:p>
          <a:p>
            <a:pPr algn="just"/>
            <a:r>
              <a:rPr lang="en-IN" sz="2400" dirty="0" smtClean="0"/>
              <a:t>Thus prototype approach proves to be effective for design evaluation.</a:t>
            </a:r>
            <a:endParaRPr lang="en-IN" dirty="0" smtClean="0"/>
          </a:p>
        </p:txBody>
      </p:sp>
      <p:sp>
        <p:nvSpPr>
          <p:cNvPr id="4" name="Slide Number Placeholder 3"/>
          <p:cNvSpPr>
            <a:spLocks noGrp="1"/>
          </p:cNvSpPr>
          <p:nvPr>
            <p:ph type="sldNum" sz="quarter" idx="12"/>
          </p:nvPr>
        </p:nvSpPr>
        <p:spPr/>
        <p:txBody>
          <a:bodyPr/>
          <a:lstStyle/>
          <a:p>
            <a:fld id="{C78C6D3B-8B07-473D-A722-195EDF5A8D0B}" type="slidenum">
              <a:rPr lang="en-IN" smtClean="0"/>
              <a:t>37</a:t>
            </a:fld>
            <a:endParaRPr lang="en-IN" dirty="0"/>
          </a:p>
        </p:txBody>
      </p:sp>
    </p:spTree>
    <p:extLst>
      <p:ext uri="{BB962C8B-B14F-4D97-AF65-F5344CB8AC3E}">
        <p14:creationId xmlns:p14="http://schemas.microsoft.com/office/powerpoint/2010/main" val="4125952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a:xfrm>
            <a:off x="179514" y="1129310"/>
            <a:ext cx="8064896" cy="4464496"/>
          </a:xfrm>
        </p:spPr>
        <p:txBody>
          <a:bodyPr/>
          <a:lstStyle/>
          <a:p>
            <a:pPr algn="just"/>
            <a:r>
              <a:rPr lang="en-IN" dirty="0" smtClean="0"/>
              <a:t>While designing the user interface the very first step is to identify user, tasks and environmental techniques.</a:t>
            </a:r>
          </a:p>
          <a:p>
            <a:pPr algn="just"/>
            <a:r>
              <a:rPr lang="en-IN" dirty="0" smtClean="0"/>
              <a:t>Based on user tasks, user scenarios are prepared  which help to define user interface objects and corresponding actions.</a:t>
            </a:r>
          </a:p>
          <a:p>
            <a:pPr algn="just"/>
            <a:r>
              <a:rPr lang="en-IN" dirty="0" smtClean="0"/>
              <a:t>This set of objects and actions help in deciding the screen layout.</a:t>
            </a:r>
          </a:p>
          <a:p>
            <a:pPr algn="just"/>
            <a:r>
              <a:rPr lang="en-IN" dirty="0" smtClean="0"/>
              <a:t>Once such layout has been prepared, appropriate icons, screen text and menu items can be placed at respective positions.</a:t>
            </a:r>
            <a:endParaRPr lang="en-IN" dirty="0"/>
          </a:p>
        </p:txBody>
      </p:sp>
      <p:sp>
        <p:nvSpPr>
          <p:cNvPr id="4" name="Slide Number Placeholder 3"/>
          <p:cNvSpPr>
            <a:spLocks noGrp="1"/>
          </p:cNvSpPr>
          <p:nvPr>
            <p:ph type="sldNum" sz="quarter" idx="12"/>
          </p:nvPr>
        </p:nvSpPr>
        <p:spPr/>
        <p:txBody>
          <a:bodyPr/>
          <a:lstStyle/>
          <a:p>
            <a:fld id="{C78C6D3B-8B07-473D-A722-195EDF5A8D0B}" type="slidenum">
              <a:rPr lang="en-IN" smtClean="0"/>
              <a:t>4</a:t>
            </a:fld>
            <a:endParaRPr lang="en-IN" dirty="0"/>
          </a:p>
        </p:txBody>
      </p:sp>
    </p:spTree>
    <p:extLst>
      <p:ext uri="{BB962C8B-B14F-4D97-AF65-F5344CB8AC3E}">
        <p14:creationId xmlns:p14="http://schemas.microsoft.com/office/powerpoint/2010/main" val="4132259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3.2 Concepts of UI</a:t>
            </a:r>
            <a:endParaRPr lang="en-IN" dirty="0"/>
          </a:p>
        </p:txBody>
      </p:sp>
      <p:sp>
        <p:nvSpPr>
          <p:cNvPr id="3" name="Content Placeholder 2"/>
          <p:cNvSpPr>
            <a:spLocks noGrp="1"/>
          </p:cNvSpPr>
          <p:nvPr>
            <p:ph idx="1"/>
          </p:nvPr>
        </p:nvSpPr>
        <p:spPr>
          <a:xfrm>
            <a:off x="179514" y="1129310"/>
            <a:ext cx="8064896" cy="4464496"/>
          </a:xfrm>
        </p:spPr>
        <p:txBody>
          <a:bodyPr/>
          <a:lstStyle/>
          <a:p>
            <a:pPr algn="just"/>
            <a:r>
              <a:rPr lang="en-IN" dirty="0" smtClean="0"/>
              <a:t>Thao Mandel has proposed three </a:t>
            </a:r>
            <a:r>
              <a:rPr lang="en-IN" b="1" dirty="0" smtClean="0">
                <a:solidFill>
                  <a:srgbClr val="7030A0"/>
                </a:solidFill>
              </a:rPr>
              <a:t>Golden Rules </a:t>
            </a:r>
            <a:r>
              <a:rPr lang="en-IN" dirty="0" smtClean="0"/>
              <a:t>for UI design:</a:t>
            </a:r>
          </a:p>
          <a:p>
            <a:pPr marL="571413" indent="-457130" algn="just">
              <a:buFont typeface="+mj-lt"/>
              <a:buAutoNum type="arabicPeriod"/>
            </a:pPr>
            <a:r>
              <a:rPr lang="en-IN" dirty="0" smtClean="0"/>
              <a:t>Place the user in control</a:t>
            </a:r>
          </a:p>
          <a:p>
            <a:pPr marL="571413" indent="-457130" algn="just">
              <a:buFont typeface="+mj-lt"/>
              <a:buAutoNum type="arabicPeriod"/>
            </a:pPr>
            <a:r>
              <a:rPr lang="en-IN" dirty="0" smtClean="0"/>
              <a:t>Reduce the user’s memory load</a:t>
            </a:r>
          </a:p>
          <a:p>
            <a:pPr marL="571413" indent="-457130" algn="just">
              <a:buFont typeface="+mj-lt"/>
              <a:buAutoNum type="arabicPeriod"/>
            </a:pPr>
            <a:r>
              <a:rPr lang="en-IN" dirty="0" smtClean="0"/>
              <a:t>Make the interface consistent</a:t>
            </a:r>
          </a:p>
          <a:p>
            <a:pPr algn="just"/>
            <a:r>
              <a:rPr lang="en-IN" dirty="0" smtClean="0"/>
              <a:t>While analysing any requirement during requirement analysis the user often demands for the system which will satisfy user requirements  and help him to get the things done. Following are some design principles that allow user to control system:</a:t>
            </a:r>
          </a:p>
          <a:p>
            <a:pPr marL="628554" indent="-514272" algn="just">
              <a:buFont typeface="+mj-lt"/>
              <a:buAutoNum type="alphaLcPeriod"/>
            </a:pPr>
            <a:r>
              <a:rPr lang="en-IN" dirty="0" smtClean="0"/>
              <a:t>Define the interaction mode in such a way that user will be restricted from doing unnecessary actions</a:t>
            </a:r>
          </a:p>
          <a:p>
            <a:pPr lvl="1" algn="just"/>
            <a:endParaRPr lang="en-IN" dirty="0" smtClean="0"/>
          </a:p>
        </p:txBody>
      </p:sp>
      <p:sp>
        <p:nvSpPr>
          <p:cNvPr id="4" name="Slide Number Placeholder 3"/>
          <p:cNvSpPr>
            <a:spLocks noGrp="1"/>
          </p:cNvSpPr>
          <p:nvPr>
            <p:ph type="sldNum" sz="quarter" idx="12"/>
          </p:nvPr>
        </p:nvSpPr>
        <p:spPr/>
        <p:txBody>
          <a:bodyPr/>
          <a:lstStyle/>
          <a:p>
            <a:fld id="{C78C6D3B-8B07-473D-A722-195EDF5A8D0B}" type="slidenum">
              <a:rPr lang="en-IN" smtClean="0"/>
              <a:t>5</a:t>
            </a:fld>
            <a:endParaRPr lang="en-IN" dirty="0"/>
          </a:p>
        </p:txBody>
      </p:sp>
    </p:spTree>
    <p:extLst>
      <p:ext uri="{BB962C8B-B14F-4D97-AF65-F5344CB8AC3E}">
        <p14:creationId xmlns:p14="http://schemas.microsoft.com/office/powerpoint/2010/main" val="3031588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36"/>
            <a:ext cx="7620000" cy="952500"/>
          </a:xfrm>
        </p:spPr>
        <p:txBody>
          <a:bodyPr/>
          <a:lstStyle/>
          <a:p>
            <a:r>
              <a:rPr lang="en-IN" dirty="0" smtClean="0"/>
              <a:t>3.2.1 Place </a:t>
            </a:r>
            <a:r>
              <a:rPr lang="en-IN" dirty="0"/>
              <a:t>the user in control</a:t>
            </a:r>
          </a:p>
        </p:txBody>
      </p:sp>
      <p:sp>
        <p:nvSpPr>
          <p:cNvPr id="3" name="Content Placeholder 2"/>
          <p:cNvSpPr>
            <a:spLocks noGrp="1"/>
          </p:cNvSpPr>
          <p:nvPr>
            <p:ph idx="1"/>
          </p:nvPr>
        </p:nvSpPr>
        <p:spPr>
          <a:xfrm>
            <a:off x="179514" y="625254"/>
            <a:ext cx="8064896" cy="4896544"/>
          </a:xfrm>
        </p:spPr>
        <p:txBody>
          <a:bodyPr>
            <a:normAutofit fontScale="92500"/>
          </a:bodyPr>
          <a:lstStyle/>
          <a:p>
            <a:pPr algn="just"/>
            <a:r>
              <a:rPr lang="en-IN" dirty="0" smtClean="0"/>
              <a:t>While analysing any requirement during requirement analysis the user often demands for the system which will satisfy user requirements  and help him to get the things done.</a:t>
            </a:r>
          </a:p>
          <a:p>
            <a:pPr algn="just"/>
            <a:r>
              <a:rPr lang="en-IN" dirty="0" smtClean="0"/>
              <a:t>Following are some design principles that allow user to control system:</a:t>
            </a:r>
          </a:p>
          <a:p>
            <a:pPr marL="571413" indent="-457130" algn="just">
              <a:buFont typeface="+mj-lt"/>
              <a:buAutoNum type="alphaLcPeriod"/>
            </a:pPr>
            <a:r>
              <a:rPr lang="en-IN" dirty="0" smtClean="0"/>
              <a:t>Define the interaction mode in such a way that user will be restricted from doing unnecessary actions</a:t>
            </a:r>
          </a:p>
          <a:p>
            <a:pPr lvl="1" algn="just"/>
            <a:r>
              <a:rPr lang="en-IN" dirty="0" smtClean="0"/>
              <a:t>Interaction mode means the current state in which user is working and being such a mode user is supposed to do the related tasks only if the user has perform unnecessary actions at such time then the GUI becomes frustrating.</a:t>
            </a:r>
          </a:p>
          <a:p>
            <a:pPr marL="571413" indent="-457130" algn="just">
              <a:buFont typeface="+mj-lt"/>
              <a:buAutoNum type="alphaLcPeriod"/>
            </a:pPr>
            <a:r>
              <a:rPr lang="en-IN" dirty="0" smtClean="0"/>
              <a:t>Provide the facility of ‘undo’ or ‘interruption’ in user interaction</a:t>
            </a:r>
          </a:p>
          <a:p>
            <a:pPr lvl="1" algn="just"/>
            <a:r>
              <a:rPr lang="en-IN" dirty="0" smtClean="0"/>
              <a:t>This is the feature which allows the user to correct himself whenever necessary without losing his previous work. E.g. in the “Paint” software one can draw objects and perform ‘redo’ or ‘undo’ operations to get desired drawing.</a:t>
            </a:r>
          </a:p>
        </p:txBody>
      </p:sp>
      <p:sp>
        <p:nvSpPr>
          <p:cNvPr id="4" name="Slide Number Placeholder 3"/>
          <p:cNvSpPr>
            <a:spLocks noGrp="1"/>
          </p:cNvSpPr>
          <p:nvPr>
            <p:ph type="sldNum" sz="quarter" idx="12"/>
          </p:nvPr>
        </p:nvSpPr>
        <p:spPr/>
        <p:txBody>
          <a:bodyPr/>
          <a:lstStyle/>
          <a:p>
            <a:fld id="{C78C6D3B-8B07-473D-A722-195EDF5A8D0B}" type="slidenum">
              <a:rPr lang="en-IN" smtClean="0"/>
              <a:t>6</a:t>
            </a:fld>
            <a:endParaRPr lang="en-IN" dirty="0"/>
          </a:p>
        </p:txBody>
      </p:sp>
    </p:spTree>
    <p:extLst>
      <p:ext uri="{BB962C8B-B14F-4D97-AF65-F5344CB8AC3E}">
        <p14:creationId xmlns:p14="http://schemas.microsoft.com/office/powerpoint/2010/main" val="2321126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36"/>
            <a:ext cx="7620000" cy="952500"/>
          </a:xfrm>
        </p:spPr>
        <p:txBody>
          <a:bodyPr/>
          <a:lstStyle/>
          <a:p>
            <a:r>
              <a:rPr lang="en-IN" dirty="0" smtClean="0"/>
              <a:t>Continued…</a:t>
            </a:r>
            <a:endParaRPr lang="en-IN" dirty="0"/>
          </a:p>
        </p:txBody>
      </p:sp>
      <p:sp>
        <p:nvSpPr>
          <p:cNvPr id="3" name="Content Placeholder 2"/>
          <p:cNvSpPr>
            <a:spLocks noGrp="1"/>
          </p:cNvSpPr>
          <p:nvPr>
            <p:ph idx="1"/>
          </p:nvPr>
        </p:nvSpPr>
        <p:spPr>
          <a:xfrm>
            <a:off x="179514" y="625254"/>
            <a:ext cx="8064896" cy="4896544"/>
          </a:xfrm>
        </p:spPr>
        <p:txBody>
          <a:bodyPr>
            <a:normAutofit/>
          </a:bodyPr>
          <a:lstStyle/>
          <a:p>
            <a:pPr marL="628554" indent="-514272" algn="just">
              <a:buFont typeface="+mj-lt"/>
              <a:buAutoNum type="alphaLcPeriod" startAt="3"/>
            </a:pPr>
            <a:r>
              <a:rPr lang="en-IN" dirty="0" smtClean="0"/>
              <a:t>Allow user to customize the interaction </a:t>
            </a:r>
          </a:p>
          <a:p>
            <a:pPr lvl="1" algn="just"/>
            <a:r>
              <a:rPr lang="en-IN" dirty="0" smtClean="0"/>
              <a:t>It is observed that while handling user interface certain actions need to be done repeatedly. It saves the time if these actions are collected in a macro.</a:t>
            </a:r>
          </a:p>
          <a:p>
            <a:pPr marL="571413" indent="-457130" algn="just">
              <a:buFont typeface="+mj-lt"/>
              <a:buAutoNum type="alphaLcPeriod" startAt="3"/>
            </a:pPr>
            <a:r>
              <a:rPr lang="en-IN" dirty="0" smtClean="0"/>
              <a:t>Hide technical details from the user</a:t>
            </a:r>
          </a:p>
          <a:p>
            <a:pPr lvl="1" algn="just"/>
            <a:r>
              <a:rPr lang="en-IN" dirty="0" smtClean="0"/>
              <a:t>This feature is essential for casual user. User should not be aware of system commands, operating system or file management functions. E.g. showing icons of print, open, save etc. in place of commands.</a:t>
            </a:r>
          </a:p>
          <a:p>
            <a:pPr marL="571413" indent="-457130" algn="just">
              <a:buFont typeface="+mj-lt"/>
              <a:buAutoNum type="alphaLcPeriod" startAt="3"/>
            </a:pPr>
            <a:r>
              <a:rPr lang="en-IN" dirty="0" smtClean="0"/>
              <a:t>The objects appearing on the screen should be interactive with the user</a:t>
            </a:r>
            <a:endParaRPr lang="en-IN" dirty="0"/>
          </a:p>
          <a:p>
            <a:pPr lvl="1" algn="just"/>
            <a:r>
              <a:rPr lang="en-IN" dirty="0" smtClean="0"/>
              <a:t>It means that user should be in position to adjust the object appearing on the screen. E.g. In ‘Paint’ one should be able to stretch the oval or edit the text written in the object.</a:t>
            </a:r>
            <a:endParaRPr lang="en-IN" dirty="0"/>
          </a:p>
        </p:txBody>
      </p:sp>
      <p:sp>
        <p:nvSpPr>
          <p:cNvPr id="4" name="Slide Number Placeholder 3"/>
          <p:cNvSpPr>
            <a:spLocks noGrp="1"/>
          </p:cNvSpPr>
          <p:nvPr>
            <p:ph type="sldNum" sz="quarter" idx="12"/>
          </p:nvPr>
        </p:nvSpPr>
        <p:spPr/>
        <p:txBody>
          <a:bodyPr/>
          <a:lstStyle/>
          <a:p>
            <a:fld id="{C78C6D3B-8B07-473D-A722-195EDF5A8D0B}" type="slidenum">
              <a:rPr lang="en-IN" smtClean="0"/>
              <a:t>7</a:t>
            </a:fld>
            <a:endParaRPr lang="en-IN" dirty="0"/>
          </a:p>
        </p:txBody>
      </p:sp>
    </p:spTree>
    <p:extLst>
      <p:ext uri="{BB962C8B-B14F-4D97-AF65-F5344CB8AC3E}">
        <p14:creationId xmlns:p14="http://schemas.microsoft.com/office/powerpoint/2010/main" val="3068124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166836"/>
            <a:ext cx="8748000" cy="952500"/>
          </a:xfrm>
        </p:spPr>
        <p:txBody>
          <a:bodyPr/>
          <a:lstStyle/>
          <a:p>
            <a:r>
              <a:rPr lang="en-IN" sz="4400" dirty="0"/>
              <a:t>3.2.2 Reduce the User’s Memory Load</a:t>
            </a:r>
            <a:endParaRPr lang="en-IN" sz="4000" dirty="0"/>
          </a:p>
        </p:txBody>
      </p:sp>
      <p:sp>
        <p:nvSpPr>
          <p:cNvPr id="3" name="Content Placeholder 2"/>
          <p:cNvSpPr>
            <a:spLocks noGrp="1"/>
          </p:cNvSpPr>
          <p:nvPr>
            <p:ph idx="1"/>
          </p:nvPr>
        </p:nvSpPr>
        <p:spPr>
          <a:xfrm>
            <a:off x="179514" y="625254"/>
            <a:ext cx="8064896" cy="4896544"/>
          </a:xfrm>
        </p:spPr>
        <p:txBody>
          <a:bodyPr>
            <a:normAutofit lnSpcReduction="10000"/>
          </a:bodyPr>
          <a:lstStyle/>
          <a:p>
            <a:pPr algn="just"/>
            <a:r>
              <a:rPr lang="en-IN" dirty="0" smtClean="0"/>
              <a:t>If the user interface is good then user has to remember very less.</a:t>
            </a:r>
          </a:p>
          <a:p>
            <a:pPr algn="just"/>
            <a:r>
              <a:rPr lang="en-IN" dirty="0" smtClean="0"/>
              <a:t>The design should be such that the system remembers more for the user and ultimately it assists user to handle computer based system. </a:t>
            </a:r>
          </a:p>
          <a:p>
            <a:pPr algn="just"/>
            <a:r>
              <a:rPr lang="en-IN" dirty="0" smtClean="0"/>
              <a:t>Following are some principals to reduce memory load of user:</a:t>
            </a:r>
          </a:p>
          <a:p>
            <a:pPr marL="571413" indent="-457130" algn="just">
              <a:buFont typeface="+mj-lt"/>
              <a:buAutoNum type="alphaLcPeriod"/>
            </a:pPr>
            <a:r>
              <a:rPr lang="en-IN" dirty="0" smtClean="0"/>
              <a:t>Do not force user to have short term memory</a:t>
            </a:r>
          </a:p>
          <a:p>
            <a:pPr lvl="1" algn="just"/>
            <a:r>
              <a:rPr lang="en-IN" dirty="0" smtClean="0"/>
              <a:t>When user is involved in complex task then he has to remember more. The user interface should be such that the user need not have to remember past action and results. This can be achieve by proper visual interface.</a:t>
            </a:r>
          </a:p>
          <a:p>
            <a:pPr marL="571413" indent="-457130" algn="just">
              <a:buFont typeface="+mj-lt"/>
              <a:buAutoNum type="alphaLcPeriod"/>
            </a:pPr>
            <a:r>
              <a:rPr lang="en-IN" dirty="0" smtClean="0"/>
              <a:t>Establish meaningful defaults</a:t>
            </a:r>
          </a:p>
          <a:p>
            <a:pPr lvl="1" algn="just"/>
            <a:r>
              <a:rPr lang="en-IN" dirty="0" smtClean="0"/>
              <a:t>Meaningful default options should be available to user. E.g. In the Microsoft word user can set default font size as per choice. There should be reset option available to the user in order to get back the original values.</a:t>
            </a:r>
          </a:p>
        </p:txBody>
      </p:sp>
      <p:sp>
        <p:nvSpPr>
          <p:cNvPr id="4" name="Slide Number Placeholder 3"/>
          <p:cNvSpPr>
            <a:spLocks noGrp="1"/>
          </p:cNvSpPr>
          <p:nvPr>
            <p:ph type="sldNum" sz="quarter" idx="12"/>
          </p:nvPr>
        </p:nvSpPr>
        <p:spPr/>
        <p:txBody>
          <a:bodyPr/>
          <a:lstStyle/>
          <a:p>
            <a:fld id="{C78C6D3B-8B07-473D-A722-195EDF5A8D0B}" type="slidenum">
              <a:rPr lang="en-IN" smtClean="0"/>
              <a:t>8</a:t>
            </a:fld>
            <a:endParaRPr lang="en-IN" dirty="0"/>
          </a:p>
        </p:txBody>
      </p:sp>
    </p:spTree>
    <p:extLst>
      <p:ext uri="{BB962C8B-B14F-4D97-AF65-F5344CB8AC3E}">
        <p14:creationId xmlns:p14="http://schemas.microsoft.com/office/powerpoint/2010/main" val="1135424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36"/>
            <a:ext cx="7620000" cy="952500"/>
          </a:xfrm>
        </p:spPr>
        <p:txBody>
          <a:bodyPr/>
          <a:lstStyle/>
          <a:p>
            <a:r>
              <a:rPr lang="en-IN" dirty="0" smtClean="0"/>
              <a:t>Continued…</a:t>
            </a:r>
            <a:endParaRPr lang="en-IN" dirty="0"/>
          </a:p>
        </p:txBody>
      </p:sp>
      <p:sp>
        <p:nvSpPr>
          <p:cNvPr id="3" name="Content Placeholder 2"/>
          <p:cNvSpPr>
            <a:spLocks noGrp="1"/>
          </p:cNvSpPr>
          <p:nvPr>
            <p:ph idx="1"/>
          </p:nvPr>
        </p:nvSpPr>
        <p:spPr>
          <a:xfrm>
            <a:off x="179514" y="625254"/>
            <a:ext cx="8064896" cy="4896544"/>
          </a:xfrm>
        </p:spPr>
        <p:txBody>
          <a:bodyPr>
            <a:normAutofit lnSpcReduction="10000"/>
          </a:bodyPr>
          <a:lstStyle/>
          <a:p>
            <a:pPr marL="628554" indent="-514272" algn="just">
              <a:buFont typeface="+mj-lt"/>
              <a:buAutoNum type="alphaLcPeriod" startAt="3"/>
            </a:pPr>
            <a:r>
              <a:rPr lang="en-IN" dirty="0" smtClean="0"/>
              <a:t>Use intuitive shortcuts</a:t>
            </a:r>
          </a:p>
          <a:p>
            <a:pPr lvl="1" algn="just"/>
            <a:r>
              <a:rPr lang="en-IN" dirty="0" smtClean="0"/>
              <a:t>For quick handling of system such shortcuts are required in user interface. E.g. ‘control + s’ is used to save the file in all office products. Hence, use of meaningful mnemonics is necessary while designing in interface.</a:t>
            </a:r>
          </a:p>
          <a:p>
            <a:pPr marL="571413" indent="-457130" algn="just">
              <a:buFont typeface="+mj-lt"/>
              <a:buAutoNum type="alphaLcPeriod" startAt="3"/>
            </a:pPr>
            <a:r>
              <a:rPr lang="en-IN" dirty="0" smtClean="0"/>
              <a:t>The visual layout of interface should be realistic</a:t>
            </a:r>
          </a:p>
          <a:p>
            <a:pPr lvl="1" algn="just"/>
            <a:r>
              <a:rPr lang="en-IN" dirty="0" smtClean="0"/>
              <a:t>When certain feature of system needs to be highlighted then use if proper visual layout helps casual user to handle the system with ease. E.g. in an online purchase pictures of visa cards are given then it guides user to understand payment process.  </a:t>
            </a:r>
          </a:p>
          <a:p>
            <a:pPr marL="571413" indent="-457130" algn="just">
              <a:buFont typeface="+mj-lt"/>
              <a:buAutoNum type="alphaLcPeriod" startAt="3"/>
            </a:pPr>
            <a:r>
              <a:rPr lang="en-IN" dirty="0" smtClean="0"/>
              <a:t>Disclose the information gradually</a:t>
            </a:r>
            <a:endParaRPr lang="en-IN" dirty="0"/>
          </a:p>
          <a:p>
            <a:pPr lvl="1" algn="just"/>
            <a:r>
              <a:rPr lang="en-IN" dirty="0" smtClean="0"/>
              <a:t>There should not be bombarding of information on user. It should be presented to user in systematic manner. Fro instance, one can organize the information in hierarchical manner and narrate it to user. At the top level of such hierarchical structure the information should be in abstract form and in bottom more detailed description is given.</a:t>
            </a:r>
            <a:endParaRPr lang="en-IN" dirty="0"/>
          </a:p>
        </p:txBody>
      </p:sp>
      <p:sp>
        <p:nvSpPr>
          <p:cNvPr id="4" name="Slide Number Placeholder 3"/>
          <p:cNvSpPr>
            <a:spLocks noGrp="1"/>
          </p:cNvSpPr>
          <p:nvPr>
            <p:ph type="sldNum" sz="quarter" idx="12"/>
          </p:nvPr>
        </p:nvSpPr>
        <p:spPr/>
        <p:txBody>
          <a:bodyPr/>
          <a:lstStyle/>
          <a:p>
            <a:fld id="{C78C6D3B-8B07-473D-A722-195EDF5A8D0B}" type="slidenum">
              <a:rPr lang="en-IN" smtClean="0"/>
              <a:t>9</a:t>
            </a:fld>
            <a:endParaRPr lang="en-IN" dirty="0"/>
          </a:p>
        </p:txBody>
      </p:sp>
    </p:spTree>
    <p:extLst>
      <p:ext uri="{BB962C8B-B14F-4D97-AF65-F5344CB8AC3E}">
        <p14:creationId xmlns:p14="http://schemas.microsoft.com/office/powerpoint/2010/main" val="1034205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4379</TotalTime>
  <Words>3705</Words>
  <Application>Microsoft Office PowerPoint</Application>
  <PresentationFormat>On-screen Show (16:10)</PresentationFormat>
  <Paragraphs>331</Paragraphs>
  <Slides>37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Cambria</vt:lpstr>
      <vt:lpstr>Shruti</vt:lpstr>
      <vt:lpstr>Adjacency</vt:lpstr>
      <vt:lpstr>Unit-3 User Interface Design</vt:lpstr>
      <vt:lpstr>Unit – 3: User Interface Design</vt:lpstr>
      <vt:lpstr>3.1 Introduction</vt:lpstr>
      <vt:lpstr>Continued…</vt:lpstr>
      <vt:lpstr>3.2 Concepts of UI</vt:lpstr>
      <vt:lpstr>3.2.1 Place the user in control</vt:lpstr>
      <vt:lpstr>Continued…</vt:lpstr>
      <vt:lpstr>3.2.2 Reduce the User’s Memory Load</vt:lpstr>
      <vt:lpstr>Continued…</vt:lpstr>
      <vt:lpstr>3.2.3 Make the Interface Consistent</vt:lpstr>
      <vt:lpstr>Continued…</vt:lpstr>
      <vt:lpstr>PowerPoint Presentation</vt:lpstr>
      <vt:lpstr>3.3 Interface Design Model</vt:lpstr>
      <vt:lpstr>3.3.1 Interface Analysis &amp; Design Model</vt:lpstr>
      <vt:lpstr>PowerPoint Presentation</vt:lpstr>
      <vt:lpstr>3.3.2 The Process</vt:lpstr>
      <vt:lpstr>PowerPoint Presentation</vt:lpstr>
      <vt:lpstr>PowerPoint Presentation</vt:lpstr>
      <vt:lpstr>Interface Analysis</vt:lpstr>
      <vt:lpstr>Interface Analysis</vt:lpstr>
      <vt:lpstr>Continue…</vt:lpstr>
      <vt:lpstr>Continue…</vt:lpstr>
      <vt:lpstr>Continue…</vt:lpstr>
      <vt:lpstr>Continue…</vt:lpstr>
      <vt:lpstr>Continue…</vt:lpstr>
      <vt:lpstr>Swimlane Diagram for Book Issue</vt:lpstr>
      <vt:lpstr>Continue…</vt:lpstr>
      <vt:lpstr>Continue…</vt:lpstr>
      <vt:lpstr>Interface Design Steps</vt:lpstr>
      <vt:lpstr>Interface Design Steps</vt:lpstr>
      <vt:lpstr>Continue…</vt:lpstr>
      <vt:lpstr>Continue…</vt:lpstr>
      <vt:lpstr>Continue…</vt:lpstr>
      <vt:lpstr>Continue…</vt:lpstr>
      <vt:lpstr>Continue…</vt:lpstr>
      <vt:lpstr>Design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 Data Oriented Analysis &amp; Design</dc:title>
  <dc:creator>Windows User</dc:creator>
  <cp:lastModifiedBy>Windows User</cp:lastModifiedBy>
  <cp:revision>128</cp:revision>
  <dcterms:created xsi:type="dcterms:W3CDTF">2020-01-09T04:33:23Z</dcterms:created>
  <dcterms:modified xsi:type="dcterms:W3CDTF">2022-01-28T07:11:42Z</dcterms:modified>
</cp:coreProperties>
</file>