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AFC73-86C2-476E-AF8F-7C87ECFC0761}" v="1092" dt="2023-09-19T09:26:59.523"/>
    <p1510:client id="{D4C15FC4-0AA0-49D8-8461-CB5752FFDC26}" v="16" dt="2023-09-20T18:59:11.733"/>
    <p1510:client id="{F4816935-981F-4147-925E-831757F2FEF2}" v="275" dt="2023-09-19T05:19:01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5A6B9A-9D3B-4590-9BD1-C40B6381C9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9317B-0CB6-40EB-9E68-0A105491AF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C19EB-6FBC-45A8-8158-B1F69188592C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45FF-BFBB-45AC-B5C8-585FF774F7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714C0-EFFC-4844-80C1-1703205515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A82C-F8B6-4735-A8D7-5B85FB7E0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716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4419C-010B-4E67-896F-FF715D1B196E}" type="datetime1">
              <a:rPr lang="en-GB" noProof="0" smtClean="0"/>
              <a:pPr/>
              <a:t>20/09/2023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72999-C585-4931-BDB4-1F8E49B2156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47254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72999-C585-4931-BDB4-1F8E49B215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25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5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5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6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1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1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8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3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2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7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0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7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4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76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docs" TargetMode="External"/><Relationship Id="rId2" Type="http://schemas.openxmlformats.org/officeDocument/2006/relationships/hyperlink" Target="https://firebase.google.com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ehance.net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n-GB" sz="2800" b="0">
                <a:ea typeface="+mj-lt"/>
                <a:cs typeface="+mj-lt"/>
              </a:rPr>
              <a:t>Shree </a:t>
            </a:r>
            <a:r>
              <a:rPr lang="en-GB" sz="2800" b="0" err="1">
                <a:ea typeface="+mj-lt"/>
                <a:cs typeface="+mj-lt"/>
              </a:rPr>
              <a:t>Shambhubhai</a:t>
            </a:r>
            <a:r>
              <a:rPr lang="en-GB" sz="2800" b="0">
                <a:ea typeface="+mj-lt"/>
                <a:cs typeface="+mj-lt"/>
              </a:rPr>
              <a:t> V. Patel College of Computer</a:t>
            </a:r>
            <a:endParaRPr lang="en-US" sz="2800"/>
          </a:p>
          <a:p>
            <a:pPr algn="ctr"/>
            <a:r>
              <a:rPr lang="en-GB" sz="2800" b="0" dirty="0">
                <a:ea typeface="+mj-lt"/>
                <a:cs typeface="+mj-lt"/>
              </a:rPr>
              <a:t>Science and Business Management</a:t>
            </a:r>
            <a:endParaRPr lang="en-GB" sz="2800" dirty="0"/>
          </a:p>
        </p:txBody>
      </p:sp>
      <p:pic>
        <p:nvPicPr>
          <p:cNvPr id="4" name="Content Placeholder 3" descr="A logo of a college of management&#10;&#10;Description automatically generated">
            <a:extLst>
              <a:ext uri="{FF2B5EF4-FFF2-40B4-BE49-F238E27FC236}">
                <a16:creationId xmlns:a16="http://schemas.microsoft.com/office/drawing/2014/main" id="{1DD6CA11-BE77-30EF-7F18-219025849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69493" y="1991320"/>
            <a:ext cx="1424258" cy="143863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7D25B-1A53-44F6-9D6F-8B2D440F8A29}"/>
              </a:ext>
            </a:extLst>
          </p:cNvPr>
          <p:cNvSpPr txBox="1"/>
          <p:nvPr/>
        </p:nvSpPr>
        <p:spPr>
          <a:xfrm>
            <a:off x="4720566" y="372544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 dirty="0" err="1"/>
              <a:t>DocEase</a:t>
            </a:r>
            <a:endParaRPr lang="en-US" sz="2800" b="1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13692-FAF3-7C96-B288-57623313EF63}"/>
              </a:ext>
            </a:extLst>
          </p:cNvPr>
          <p:cNvSpPr txBox="1"/>
          <p:nvPr/>
        </p:nvSpPr>
        <p:spPr>
          <a:xfrm>
            <a:off x="3195524" y="4260386"/>
            <a:ext cx="602123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 dirty="0">
                <a:ea typeface="+mn-lt"/>
                <a:cs typeface="+mn-lt"/>
              </a:rPr>
              <a:t>Subject: 501-01 (Advanced Mobile Designing) OF</a:t>
            </a:r>
            <a:endParaRPr lang="en-US" sz="2000" b="1" dirty="0"/>
          </a:p>
          <a:p>
            <a:pPr algn="ctr"/>
            <a:r>
              <a:rPr lang="en-GB" sz="2000" b="1" dirty="0">
                <a:ea typeface="+mn-lt"/>
                <a:cs typeface="+mn-lt"/>
              </a:rPr>
              <a:t>T.Y.B.C.A. (Sem-5)</a:t>
            </a:r>
            <a:endParaRPr lang="en-GB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94FA-1C16-F24D-E306-B969E8F99DBF}"/>
              </a:ext>
            </a:extLst>
          </p:cNvPr>
          <p:cNvSpPr txBox="1"/>
          <p:nvPr/>
        </p:nvSpPr>
        <p:spPr>
          <a:xfrm>
            <a:off x="1959072" y="543870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SUBMITTED BY: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6930E-FF75-AF8B-AC04-4D75ECB3ABA7}"/>
              </a:ext>
            </a:extLst>
          </p:cNvPr>
          <p:cNvSpPr txBox="1"/>
          <p:nvPr/>
        </p:nvSpPr>
        <p:spPr>
          <a:xfrm>
            <a:off x="7627502" y="543432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GUIDED BY: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CE33D-95AD-A87D-933E-75F76148DC9D}"/>
              </a:ext>
            </a:extLst>
          </p:cNvPr>
          <p:cNvSpPr txBox="1"/>
          <p:nvPr/>
        </p:nvSpPr>
        <p:spPr>
          <a:xfrm>
            <a:off x="7621563" y="580845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H.O.D Prof. Riddhi Joshi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6EC01-BDD4-E1F3-7AF0-6B309478BA51}"/>
              </a:ext>
            </a:extLst>
          </p:cNvPr>
          <p:cNvSpPr txBox="1"/>
          <p:nvPr/>
        </p:nvSpPr>
        <p:spPr>
          <a:xfrm>
            <a:off x="1956883" y="580845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Utsav N. </a:t>
            </a:r>
            <a:r>
              <a:rPr lang="en-GB" dirty="0" err="1">
                <a:ea typeface="+mn-lt"/>
                <a:cs typeface="+mn-lt"/>
              </a:rPr>
              <a:t>Dudhat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5A462-8B21-7317-C276-B0F03994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ER Diagram</a:t>
            </a:r>
          </a:p>
        </p:txBody>
      </p:sp>
      <p:pic>
        <p:nvPicPr>
          <p:cNvPr id="4" name="Content Placeholder 3" descr="A diagram of a patient appointment&#10;&#10;Description automatically generated">
            <a:extLst>
              <a:ext uri="{FF2B5EF4-FFF2-40B4-BE49-F238E27FC236}">
                <a16:creationId xmlns:a16="http://schemas.microsoft.com/office/drawing/2014/main" id="{C02A8F80-5A76-88BF-42FA-6B14F9734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74" y="976429"/>
            <a:ext cx="6771006" cy="491951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9D1A56-9AD4-9D71-7736-E9F9EFAF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This diagram show the data flow and connections within our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DocEase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App.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445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D2E4-563D-AFB3-B3FA-9C0D5F5E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System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E70D7-F3F2-F77F-B959-3A3A6C19A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GB" b="1" dirty="0">
                <a:ea typeface="+mn-lt"/>
                <a:cs typeface="+mn-lt"/>
              </a:rPr>
              <a:t>Splash Screen</a:t>
            </a:r>
            <a:endParaRPr lang="en-US" dirty="0"/>
          </a:p>
        </p:txBody>
      </p:sp>
      <p:pic>
        <p:nvPicPr>
          <p:cNvPr id="14" name="Content Placeholder 13" descr="A screenshot of a phone&#10;&#10;Description automatically generated">
            <a:extLst>
              <a:ext uri="{FF2B5EF4-FFF2-40B4-BE49-F238E27FC236}">
                <a16:creationId xmlns:a16="http://schemas.microsoft.com/office/drawing/2014/main" id="{D3EC003E-D88F-904F-B197-4BAE3BD22E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29094" y="2751138"/>
            <a:ext cx="1775501" cy="397255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7F41B-6E74-A6E9-3FF9-07DA9233E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GB" b="1" dirty="0">
                <a:ea typeface="+mn-lt"/>
                <a:cs typeface="+mn-lt"/>
              </a:rPr>
              <a:t>Role Screen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96824-C306-1CFD-C3E2-0562516A1DC2}"/>
              </a:ext>
            </a:extLst>
          </p:cNvPr>
          <p:cNvSpPr txBox="1"/>
          <p:nvPr/>
        </p:nvSpPr>
        <p:spPr>
          <a:xfrm>
            <a:off x="4826000" y="226340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/>
              <a:t>Onboarding Screen</a:t>
            </a:r>
          </a:p>
        </p:txBody>
      </p:sp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633FE84B-FE7D-ACED-299D-ABCAADA82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07" y="2751826"/>
            <a:ext cx="1763701" cy="4028536"/>
          </a:xfrm>
          <a:prstGeom prst="rect">
            <a:avLst/>
          </a:prstGeom>
        </p:spPr>
      </p:pic>
      <p:pic>
        <p:nvPicPr>
          <p:cNvPr id="20" name="Content Placeholder 19" descr="A screenshot of a medical survey&#10;&#10;Description automatically generated">
            <a:extLst>
              <a:ext uri="{FF2B5EF4-FFF2-40B4-BE49-F238E27FC236}">
                <a16:creationId xmlns:a16="http://schemas.microsoft.com/office/drawing/2014/main" id="{78939031-5992-C990-4186-0C6F612B63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904144" y="2751138"/>
            <a:ext cx="1775501" cy="3972554"/>
          </a:xfrm>
        </p:spPr>
      </p:pic>
    </p:spTree>
    <p:extLst>
      <p:ext uri="{BB962C8B-B14F-4D97-AF65-F5344CB8AC3E}">
        <p14:creationId xmlns:p14="http://schemas.microsoft.com/office/powerpoint/2010/main" val="195148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9197-C9FE-02E1-9DA5-8BB3F055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Patient Side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C4A78-8C9F-EC58-23EB-50E3E62D9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GB" b="1" dirty="0"/>
              <a:t>Login Screen</a:t>
            </a:r>
          </a:p>
        </p:txBody>
      </p:sp>
      <p:pic>
        <p:nvPicPr>
          <p:cNvPr id="7" name="Content Placeholder 6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3452CDAD-9B98-ED9A-4173-206A49390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29094" y="2751138"/>
            <a:ext cx="1775501" cy="397255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4163D-87C3-F7F8-5F4E-D9A9B1870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GB" b="1" dirty="0"/>
              <a:t>Registration Screen</a:t>
            </a:r>
          </a:p>
        </p:txBody>
      </p:sp>
      <p:pic>
        <p:nvPicPr>
          <p:cNvPr id="12" name="Content Placeholder 11" descr="A screenshot of a phone login&#10;&#10;Description automatically generated">
            <a:extLst>
              <a:ext uri="{FF2B5EF4-FFF2-40B4-BE49-F238E27FC236}">
                <a16:creationId xmlns:a16="http://schemas.microsoft.com/office/drawing/2014/main" id="{3777CB52-43B5-C9AA-F090-F2B1044ABF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05771" y="2751138"/>
            <a:ext cx="1772246" cy="3972554"/>
          </a:xfrm>
        </p:spPr>
      </p:pic>
    </p:spTree>
    <p:extLst>
      <p:ext uri="{BB962C8B-B14F-4D97-AF65-F5344CB8AC3E}">
        <p14:creationId xmlns:p14="http://schemas.microsoft.com/office/powerpoint/2010/main" val="378257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F508B-B890-3F2C-6AE8-DCC709C5816C}"/>
              </a:ext>
            </a:extLst>
          </p:cNvPr>
          <p:cNvSpPr txBox="1">
            <a:spLocks/>
          </p:cNvSpPr>
          <p:nvPr/>
        </p:nvSpPr>
        <p:spPr>
          <a:xfrm>
            <a:off x="814728" y="521479"/>
            <a:ext cx="5189857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ea typeface="+mn-lt"/>
                <a:cs typeface="+mn-lt"/>
              </a:rPr>
              <a:t>Home Screen</a:t>
            </a:r>
            <a:endParaRPr lang="en-US" sz="20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169CBBF-49C9-D6BD-D9B8-B4C663D8085C}"/>
              </a:ext>
            </a:extLst>
          </p:cNvPr>
          <p:cNvSpPr txBox="1">
            <a:spLocks/>
          </p:cNvSpPr>
          <p:nvPr/>
        </p:nvSpPr>
        <p:spPr>
          <a:xfrm>
            <a:off x="6187415" y="521479"/>
            <a:ext cx="5194583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ea typeface="+mn-lt"/>
                <a:cs typeface="+mn-lt"/>
              </a:rPr>
              <a:t>All Doctor Screen</a:t>
            </a:r>
            <a:endParaRPr lang="en-GB" sz="2000" dirty="0">
              <a:ea typeface="+mn-lt"/>
              <a:cs typeface="+mn-lt"/>
            </a:endParaRP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BAFAD12B-834F-8D33-40C0-7A846393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39" y="1098430"/>
            <a:ext cx="2482568" cy="5624422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2C67477C-248B-6258-DD13-07E95B6C4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94" y="1098430"/>
            <a:ext cx="2496945" cy="56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8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8015E-B311-AC6A-477A-7F18E42817FB}"/>
              </a:ext>
            </a:extLst>
          </p:cNvPr>
          <p:cNvSpPr txBox="1">
            <a:spLocks/>
          </p:cNvSpPr>
          <p:nvPr/>
        </p:nvSpPr>
        <p:spPr>
          <a:xfrm>
            <a:off x="814728" y="521479"/>
            <a:ext cx="5189857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latin typeface="Century Gothic"/>
                <a:ea typeface="+mn-lt"/>
                <a:cs typeface="Times New Roman"/>
              </a:rPr>
              <a:t>Book Appointment Screen:</a:t>
            </a:r>
            <a:endParaRPr lang="en-GB" sz="2000">
              <a:latin typeface="Century Gothic"/>
              <a:cs typeface="Times New Roman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890C2-8D14-675F-937D-D3B43E8B37AD}"/>
              </a:ext>
            </a:extLst>
          </p:cNvPr>
          <p:cNvSpPr txBox="1">
            <a:spLocks/>
          </p:cNvSpPr>
          <p:nvPr/>
        </p:nvSpPr>
        <p:spPr>
          <a:xfrm>
            <a:off x="6187415" y="521479"/>
            <a:ext cx="5194583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ea typeface="+mn-lt"/>
                <a:cs typeface="+mn-lt"/>
              </a:rPr>
              <a:t>All Appointments Screen</a:t>
            </a:r>
            <a:endParaRPr lang="en-GB" sz="2000" dirty="0">
              <a:ea typeface="+mn-lt"/>
              <a:cs typeface="+mn-lt"/>
            </a:endParaRP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E0F5EEB2-7B28-16A2-1E41-556769ED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62" y="1155940"/>
            <a:ext cx="2496945" cy="5566913"/>
          </a:xfrm>
          <a:prstGeom prst="rect">
            <a:avLst/>
          </a:prstGeom>
        </p:spPr>
      </p:pic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A56DCE30-EFA3-B634-BB2E-B4CF330B2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94" y="1098430"/>
            <a:ext cx="2496945" cy="56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2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7472E-CB70-2AD9-9E35-B287A62A64A7}"/>
              </a:ext>
            </a:extLst>
          </p:cNvPr>
          <p:cNvSpPr txBox="1">
            <a:spLocks/>
          </p:cNvSpPr>
          <p:nvPr/>
        </p:nvSpPr>
        <p:spPr>
          <a:xfrm>
            <a:off x="814728" y="521479"/>
            <a:ext cx="5189857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latin typeface="Century Gothic"/>
                <a:ea typeface="+mn-lt"/>
                <a:cs typeface="Times New Roman"/>
              </a:rPr>
              <a:t>Profile Screen:</a:t>
            </a:r>
            <a:endParaRPr lang="en-GB" sz="2000" dirty="0">
              <a:latin typeface="Century Gothic"/>
              <a:cs typeface="Times New Roman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5CCD1-D3C5-CD21-8208-229C1C99F34B}"/>
              </a:ext>
            </a:extLst>
          </p:cNvPr>
          <p:cNvSpPr txBox="1">
            <a:spLocks/>
          </p:cNvSpPr>
          <p:nvPr/>
        </p:nvSpPr>
        <p:spPr>
          <a:xfrm>
            <a:off x="6187415" y="521479"/>
            <a:ext cx="5194583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ea typeface="+mn-lt"/>
                <a:cs typeface="+mn-lt"/>
              </a:rPr>
              <a:t>Update Profile Screen</a:t>
            </a:r>
            <a:endParaRPr lang="en-GB" sz="2000" dirty="0">
              <a:ea typeface="+mn-lt"/>
              <a:cs typeface="+mn-lt"/>
            </a:endParaRPr>
          </a:p>
        </p:txBody>
      </p:sp>
      <p:pic>
        <p:nvPicPr>
          <p:cNvPr id="10" name="Picture 9" descr="A screenshot of a person&amp;#39;s profile&#10;&#10;Description automatically generated">
            <a:extLst>
              <a:ext uri="{FF2B5EF4-FFF2-40B4-BE49-F238E27FC236}">
                <a16:creationId xmlns:a16="http://schemas.microsoft.com/office/drawing/2014/main" id="{3736D4C4-6E94-8DEB-745F-59521137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94" y="1155940"/>
            <a:ext cx="2496945" cy="5566913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F0050C74-7311-4DC6-BF27-8311195E3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962" y="1155940"/>
            <a:ext cx="2496945" cy="55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2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23A-4EC8-F117-6C1B-C4B2444E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Doctor Side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609B-345A-13A3-75EA-14605AC9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GB" b="1" dirty="0"/>
              <a:t>Login Screen</a:t>
            </a:r>
          </a:p>
        </p:txBody>
      </p:sp>
      <p:pic>
        <p:nvPicPr>
          <p:cNvPr id="7" name="Content Placeholder 6" descr="A screenshot of a login form&#10;&#10;Description automatically generated">
            <a:extLst>
              <a:ext uri="{FF2B5EF4-FFF2-40B4-BE49-F238E27FC236}">
                <a16:creationId xmlns:a16="http://schemas.microsoft.com/office/drawing/2014/main" id="{8CA14785-2143-12EC-6601-C7E5E89234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14717" y="2751138"/>
            <a:ext cx="1789879" cy="401568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2D393-57FE-63C3-9714-E84AF5500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GB" b="1" dirty="0"/>
              <a:t>Registration Screen</a:t>
            </a:r>
          </a:p>
        </p:txBody>
      </p:sp>
      <p:pic>
        <p:nvPicPr>
          <p:cNvPr id="8" name="Content Placeholder 7" descr="A screenshot of a phone&#10;&#10;Description automatically generated">
            <a:extLst>
              <a:ext uri="{FF2B5EF4-FFF2-40B4-BE49-F238E27FC236}">
                <a16:creationId xmlns:a16="http://schemas.microsoft.com/office/drawing/2014/main" id="{EFBC8F6B-CEC9-8356-CB57-5F62CCBE26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67662" y="2751138"/>
            <a:ext cx="1834087" cy="4015686"/>
          </a:xfrm>
        </p:spPr>
      </p:pic>
    </p:spTree>
    <p:extLst>
      <p:ext uri="{BB962C8B-B14F-4D97-AF65-F5344CB8AC3E}">
        <p14:creationId xmlns:p14="http://schemas.microsoft.com/office/powerpoint/2010/main" val="1482086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B49D5-15E0-AAFE-905E-C2175289EFE0}"/>
              </a:ext>
            </a:extLst>
          </p:cNvPr>
          <p:cNvSpPr txBox="1">
            <a:spLocks/>
          </p:cNvSpPr>
          <p:nvPr/>
        </p:nvSpPr>
        <p:spPr>
          <a:xfrm>
            <a:off x="814728" y="521479"/>
            <a:ext cx="5189857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latin typeface="Century Gothic"/>
                <a:ea typeface="+mn-lt"/>
                <a:cs typeface="Times New Roman"/>
              </a:rPr>
              <a:t>Home Screen:</a:t>
            </a:r>
            <a:endParaRPr lang="en-GB" sz="2000" dirty="0">
              <a:latin typeface="Century Gothic"/>
              <a:cs typeface="Times New Roman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2B154-5A77-A5E9-F3FB-5832DB819060}"/>
              </a:ext>
            </a:extLst>
          </p:cNvPr>
          <p:cNvSpPr txBox="1">
            <a:spLocks/>
          </p:cNvSpPr>
          <p:nvPr/>
        </p:nvSpPr>
        <p:spPr>
          <a:xfrm>
            <a:off x="6187415" y="521479"/>
            <a:ext cx="5194583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ea typeface="+mn-lt"/>
                <a:cs typeface="+mn-lt"/>
              </a:rPr>
              <a:t>Pending Appointment Screen</a:t>
            </a:r>
            <a:endParaRPr lang="en-GB" sz="2000" dirty="0">
              <a:ea typeface="+mn-lt"/>
              <a:cs typeface="+mn-lt"/>
            </a:endParaRPr>
          </a:p>
        </p:txBody>
      </p:sp>
      <p:pic>
        <p:nvPicPr>
          <p:cNvPr id="10" name="Picture 9" descr="Screens screenshot of a phone&#10;&#10;Description automatically generated">
            <a:extLst>
              <a:ext uri="{FF2B5EF4-FFF2-40B4-BE49-F238E27FC236}">
                <a16:creationId xmlns:a16="http://schemas.microsoft.com/office/drawing/2014/main" id="{7A024DBF-6746-E400-FEE3-064AED99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62" y="1155940"/>
            <a:ext cx="2496945" cy="5566913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33E600E1-78AA-FA87-3D31-0B9E2B92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94" y="1155940"/>
            <a:ext cx="2496944" cy="55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60303-FA23-00A0-1378-EDD6DC924ECE}"/>
              </a:ext>
            </a:extLst>
          </p:cNvPr>
          <p:cNvSpPr txBox="1">
            <a:spLocks/>
          </p:cNvSpPr>
          <p:nvPr/>
        </p:nvSpPr>
        <p:spPr>
          <a:xfrm>
            <a:off x="814728" y="521479"/>
            <a:ext cx="5189857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latin typeface="Century Gothic"/>
                <a:ea typeface="+mn-lt"/>
                <a:cs typeface="Times New Roman"/>
              </a:rPr>
              <a:t>Confirmed Appointment Screen:</a:t>
            </a:r>
            <a:endParaRPr lang="en-GB" sz="2000" dirty="0">
              <a:latin typeface="Century Gothic"/>
              <a:cs typeface="Times New Roman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A9C63-84E1-7489-F720-10B0434A2B79}"/>
              </a:ext>
            </a:extLst>
          </p:cNvPr>
          <p:cNvSpPr txBox="1">
            <a:spLocks/>
          </p:cNvSpPr>
          <p:nvPr/>
        </p:nvSpPr>
        <p:spPr>
          <a:xfrm>
            <a:off x="6187415" y="521479"/>
            <a:ext cx="5194583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ea typeface="+mn-lt"/>
                <a:cs typeface="+mn-lt"/>
              </a:rPr>
              <a:t>Profile Screen</a:t>
            </a:r>
            <a:endParaRPr lang="en-GB" sz="2000" dirty="0">
              <a:ea typeface="+mn-lt"/>
              <a:cs typeface="+mn-lt"/>
            </a:endParaRP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1D5CDB62-CABA-9A28-EBC2-A9E1948F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61" y="1098431"/>
            <a:ext cx="2496945" cy="5624422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9BC36754-2549-E174-7E1E-8B6E2C4E2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93" y="1098430"/>
            <a:ext cx="2496945" cy="56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91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0348288-3683-16DB-28C2-061DF8A15276}"/>
              </a:ext>
            </a:extLst>
          </p:cNvPr>
          <p:cNvSpPr txBox="1">
            <a:spLocks/>
          </p:cNvSpPr>
          <p:nvPr/>
        </p:nvSpPr>
        <p:spPr>
          <a:xfrm>
            <a:off x="814728" y="521479"/>
            <a:ext cx="5189857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latin typeface="Century Gothic"/>
                <a:ea typeface="+mn-lt"/>
                <a:cs typeface="Times New Roman"/>
              </a:rPr>
              <a:t>Update Profile Screen:</a:t>
            </a:r>
            <a:endParaRPr lang="en-GB" sz="2000" dirty="0">
              <a:latin typeface="Century Gothic"/>
              <a:cs typeface="Times New Roman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5984122-2105-2553-18CF-D2C621A05D65}"/>
              </a:ext>
            </a:extLst>
          </p:cNvPr>
          <p:cNvSpPr txBox="1">
            <a:spLocks/>
          </p:cNvSpPr>
          <p:nvPr/>
        </p:nvSpPr>
        <p:spPr>
          <a:xfrm>
            <a:off x="6187415" y="521479"/>
            <a:ext cx="5194583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ea typeface="+mn-lt"/>
                <a:cs typeface="+mn-lt"/>
              </a:rPr>
              <a:t>About Us Screen</a:t>
            </a:r>
            <a:endParaRPr lang="en-GB" sz="2000" dirty="0">
              <a:ea typeface="+mn-lt"/>
              <a:cs typeface="+mn-lt"/>
            </a:endParaRPr>
          </a:p>
        </p:txBody>
      </p:sp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43893C29-1F72-59B7-5887-65BC7F67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62" y="1098430"/>
            <a:ext cx="2496945" cy="5624422"/>
          </a:xfrm>
          <a:prstGeom prst="rect">
            <a:avLst/>
          </a:prstGeo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E2726DF2-485A-2E85-ABF4-7291431C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94" y="1098430"/>
            <a:ext cx="2496945" cy="56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46A7E-A1F7-1476-EC03-B4416616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/>
              <a:t>Contents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130B-7E38-0596-C6AC-ED9CF179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lvl="2">
              <a:buFont typeface="Wingdings" charset="2"/>
              <a:buChar char="Ø"/>
            </a:pPr>
            <a:r>
              <a:rPr lang="en-GB" sz="2000" dirty="0"/>
              <a:t>Introduction</a:t>
            </a:r>
            <a:endParaRPr lang="en-US" sz="2000" dirty="0"/>
          </a:p>
          <a:p>
            <a:pPr lvl="2">
              <a:buFont typeface="Wingdings" charset="2"/>
              <a:buChar char="Ø"/>
            </a:pPr>
            <a:r>
              <a:rPr lang="en-GB" sz="2000" dirty="0"/>
              <a:t>Objectives</a:t>
            </a:r>
          </a:p>
          <a:p>
            <a:pPr lvl="2">
              <a:buFont typeface="Wingdings" charset="2"/>
              <a:buChar char="Ø"/>
            </a:pPr>
            <a:r>
              <a:rPr lang="en-GB" sz="2000" dirty="0"/>
              <a:t>System Flow Diagram</a:t>
            </a:r>
          </a:p>
          <a:p>
            <a:pPr lvl="2">
              <a:buFont typeface="Wingdings" charset="2"/>
              <a:buChar char="Ø"/>
            </a:pPr>
            <a:r>
              <a:rPr lang="en-GB" sz="2000" dirty="0">
                <a:latin typeface="Century Gothic"/>
                <a:cs typeface="Times New Roman"/>
              </a:rPr>
              <a:t>DFD</a:t>
            </a:r>
          </a:p>
          <a:p>
            <a:pPr lvl="2">
              <a:buFont typeface="Wingdings" charset="2"/>
              <a:buChar char="Ø"/>
            </a:pPr>
            <a:r>
              <a:rPr lang="en-GB" sz="2000" dirty="0">
                <a:latin typeface="Century Gothic"/>
                <a:cs typeface="Times New Roman"/>
              </a:rPr>
              <a:t>ER Diagram</a:t>
            </a:r>
          </a:p>
          <a:p>
            <a:pPr lvl="2">
              <a:buFont typeface="Wingdings" charset="2"/>
              <a:buChar char="Ø"/>
            </a:pPr>
            <a:r>
              <a:rPr lang="en-GB" sz="2000" dirty="0">
                <a:latin typeface="Century Gothic"/>
                <a:cs typeface="Times New Roman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89166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E983A-C01C-EE3E-445D-5EE3A429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E341-73A5-54B5-DCEA-A3A377F78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GB" sz="2000" dirty="0">
                <a:latin typeface="Century Gothic"/>
                <a:cs typeface="Times New Roman"/>
              </a:rPr>
              <a:t> </a:t>
            </a:r>
            <a:r>
              <a:rPr lang="en-GB" sz="2000" u="sng" dirty="0">
                <a:latin typeface="Century Gothic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https://firebase.google.com/docs</a:t>
            </a:r>
            <a:endParaRPr lang="en-GB" sz="2000">
              <a:latin typeface="Century Gothic"/>
              <a:cs typeface="Times New Roman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2000" dirty="0">
                <a:latin typeface="Century Gothic"/>
                <a:cs typeface="Times New Roman"/>
              </a:rPr>
              <a:t> </a:t>
            </a:r>
            <a:r>
              <a:rPr lang="en-GB" sz="2000" u="sng" dirty="0">
                <a:latin typeface="Century Gothic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https://developer.android.com/docs</a:t>
            </a:r>
            <a:endParaRPr lang="en-GB" sz="2000">
              <a:latin typeface="Century Gothic"/>
              <a:cs typeface="Times New Roman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2000" dirty="0">
                <a:latin typeface="Century Gothic"/>
                <a:cs typeface="Times New Roman"/>
              </a:rPr>
              <a:t> </a:t>
            </a:r>
            <a:r>
              <a:rPr lang="en-GB" sz="2000" u="sng" dirty="0">
                <a:latin typeface="Century Gothic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GB" sz="2000">
              <a:latin typeface="Century Gothic"/>
              <a:cs typeface="Times New Roman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2000" dirty="0">
                <a:latin typeface="Century Gothic"/>
                <a:cs typeface="Times New Roman"/>
              </a:rPr>
              <a:t> </a:t>
            </a:r>
            <a:r>
              <a:rPr lang="en-GB" sz="2000" u="sng" dirty="0">
                <a:latin typeface="Century Gothic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en-GB" sz="2000">
              <a:latin typeface="Century Gothic"/>
              <a:cs typeface="Times New Roman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2000" dirty="0">
                <a:latin typeface="Century Gothic"/>
                <a:cs typeface="Times New Roman"/>
              </a:rPr>
              <a:t> </a:t>
            </a:r>
            <a:r>
              <a:rPr lang="en-GB" sz="2000" u="sng" dirty="0">
                <a:latin typeface="Century Gothic"/>
                <a:cs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https://www.behance.net/</a:t>
            </a:r>
            <a:endParaRPr lang="en-GB" sz="2000" dirty="0">
              <a:latin typeface="Century Gothic"/>
              <a:cs typeface="Times New Roman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17876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5678-5E41-68B3-9AA1-78892CE7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A38C-1AD6-9F4A-E231-0E6C8F923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>
                <a:latin typeface="Century Gothic"/>
                <a:cs typeface="Times New Roman"/>
              </a:rPr>
              <a:t>DocEase</a:t>
            </a:r>
            <a:r>
              <a:rPr lang="en-GB" sz="2000" dirty="0">
                <a:latin typeface="Century Gothic"/>
                <a:cs typeface="Times New Roman"/>
              </a:rPr>
              <a:t> Application is a system designed primarily for use easy online doctor appointment management application.</a:t>
            </a:r>
          </a:p>
          <a:p>
            <a:r>
              <a:rPr lang="en-GB" sz="2000" dirty="0">
                <a:latin typeface="Century Gothic"/>
                <a:cs typeface="Times New Roman"/>
              </a:rPr>
              <a:t>This system is fully responsive or mobile friendly and have a good-looking user interface. </a:t>
            </a:r>
          </a:p>
          <a:p>
            <a:r>
              <a:rPr lang="en-GB" sz="2000" err="1">
                <a:latin typeface="Century Gothic"/>
                <a:cs typeface="Times New Roman"/>
              </a:rPr>
              <a:t>DocEase</a:t>
            </a:r>
            <a:r>
              <a:rPr lang="en-GB" sz="2000" dirty="0">
                <a:latin typeface="Century Gothic"/>
                <a:cs typeface="Times New Roman"/>
              </a:rPr>
              <a:t> Application have contained two panels:</a:t>
            </a:r>
          </a:p>
          <a:p>
            <a:r>
              <a:rPr lang="en-GB" sz="2000" dirty="0">
                <a:latin typeface="Century Gothic"/>
                <a:cs typeface="Times New Roman"/>
              </a:rPr>
              <a:t>Doctor Panel</a:t>
            </a:r>
          </a:p>
          <a:p>
            <a:r>
              <a:rPr lang="en-GB" sz="2000" dirty="0">
                <a:latin typeface="Century Gothic"/>
                <a:cs typeface="Times New Roman"/>
              </a:rPr>
              <a:t>Patient Panel</a:t>
            </a:r>
          </a:p>
        </p:txBody>
      </p:sp>
    </p:spTree>
    <p:extLst>
      <p:ext uri="{BB962C8B-B14F-4D97-AF65-F5344CB8AC3E}">
        <p14:creationId xmlns:p14="http://schemas.microsoft.com/office/powerpoint/2010/main" val="86812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435E-2AE6-CB69-8097-22644359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Doctor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72D94-85B6-1D41-5F43-724C822F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latin typeface="Century Gothic"/>
                <a:cs typeface="Times New Roman"/>
              </a:rPr>
              <a:t>Doctor can register itself with an appropriate field.</a:t>
            </a:r>
          </a:p>
          <a:p>
            <a:r>
              <a:rPr lang="en-GB" sz="2000" dirty="0">
                <a:latin typeface="Century Gothic"/>
                <a:cs typeface="Times New Roman"/>
              </a:rPr>
              <a:t>Doctor can login with valid credentials.</a:t>
            </a:r>
          </a:p>
          <a:p>
            <a:r>
              <a:rPr lang="en-GB" sz="2000" dirty="0">
                <a:latin typeface="Century Gothic"/>
                <a:cs typeface="Times New Roman"/>
              </a:rPr>
              <a:t>Doctor can update his / her profile.</a:t>
            </a:r>
          </a:p>
          <a:p>
            <a:r>
              <a:rPr lang="en-GB" sz="2000" dirty="0">
                <a:latin typeface="Century Gothic"/>
                <a:cs typeface="Times New Roman"/>
              </a:rPr>
              <a:t>Doctor can view his / her appointments with his / her patients.</a:t>
            </a:r>
          </a:p>
          <a:p>
            <a:r>
              <a:rPr lang="en-GB" sz="2000" dirty="0">
                <a:latin typeface="Century Gothic"/>
                <a:cs typeface="Times New Roman"/>
              </a:rPr>
              <a:t>Doctor can confirm the appointments.</a:t>
            </a:r>
          </a:p>
        </p:txBody>
      </p:sp>
    </p:spTree>
    <p:extLst>
      <p:ext uri="{BB962C8B-B14F-4D97-AF65-F5344CB8AC3E}">
        <p14:creationId xmlns:p14="http://schemas.microsoft.com/office/powerpoint/2010/main" val="75025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A252-5920-D850-84A5-87926C1A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Patient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1F7D0-FDE8-CB81-8245-70E62825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latin typeface="Century Gothic"/>
                <a:cs typeface="Times New Roman"/>
              </a:rPr>
              <a:t>Patient can register itself with an appropriate field.</a:t>
            </a:r>
          </a:p>
          <a:p>
            <a:r>
              <a:rPr lang="en-GB" sz="2000" dirty="0">
                <a:latin typeface="Century Gothic"/>
                <a:cs typeface="Times New Roman"/>
              </a:rPr>
              <a:t>Doctor can login with valid credentials.</a:t>
            </a:r>
          </a:p>
          <a:p>
            <a:r>
              <a:rPr lang="en-GB" sz="2000" dirty="0">
                <a:latin typeface="Century Gothic"/>
                <a:cs typeface="Times New Roman"/>
              </a:rPr>
              <a:t>Patient can update his / her profile.</a:t>
            </a:r>
          </a:p>
          <a:p>
            <a:r>
              <a:rPr lang="en-GB" sz="2000" dirty="0">
                <a:latin typeface="Century Gothic"/>
                <a:cs typeface="Times New Roman"/>
              </a:rPr>
              <a:t>Patient can view all doctors which are register at doctor panel.</a:t>
            </a:r>
          </a:p>
          <a:p>
            <a:r>
              <a:rPr lang="en-GB" sz="2000" dirty="0">
                <a:latin typeface="Century Gothic"/>
                <a:cs typeface="Times New Roman"/>
              </a:rPr>
              <a:t>Patient can appoint doctor easily.</a:t>
            </a:r>
          </a:p>
          <a:p>
            <a:r>
              <a:rPr lang="en-GB" sz="2000" dirty="0">
                <a:latin typeface="Century Gothic"/>
                <a:cs typeface="Times New Roman"/>
              </a:rPr>
              <a:t>Patient can view his / her appointments.</a:t>
            </a:r>
          </a:p>
        </p:txBody>
      </p:sp>
    </p:spTree>
    <p:extLst>
      <p:ext uri="{BB962C8B-B14F-4D97-AF65-F5344CB8AC3E}">
        <p14:creationId xmlns:p14="http://schemas.microsoft.com/office/powerpoint/2010/main" val="134518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EAC3-6EE0-DDA5-A294-BB61E9BF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4FFF0-B709-11EA-418E-98FA39CF5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ea typeface="+mn-lt"/>
                <a:cs typeface="+mn-lt"/>
              </a:rPr>
              <a:t>Our </a:t>
            </a:r>
            <a:r>
              <a:rPr lang="en-GB" sz="2000" dirty="0" err="1">
                <a:ea typeface="+mn-lt"/>
                <a:cs typeface="+mn-lt"/>
              </a:rPr>
              <a:t>DocEase</a:t>
            </a:r>
            <a:r>
              <a:rPr lang="en-GB" sz="2000" dirty="0">
                <a:ea typeface="+mn-lt"/>
                <a:cs typeface="+mn-lt"/>
              </a:rPr>
              <a:t> app offers convenient booking, reducing phone calls and simplifying appointments.</a:t>
            </a:r>
            <a:endParaRPr lang="en-GB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It enhances access to various healthcare providers, especially in underserved areas, with real-time availability and minimized clinic wait times.</a:t>
            </a:r>
          </a:p>
          <a:p>
            <a:r>
              <a:rPr lang="en-GB" sz="2000" dirty="0">
                <a:ea typeface="+mn-lt"/>
                <a:cs typeface="+mn-lt"/>
              </a:rPr>
              <a:t>Additionally, it enables secure patient information management, including medical records, for seamless sharing with healthcare professionals.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75148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31A6C-B497-8841-F70B-88184D74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System Flow</a:t>
            </a:r>
            <a:r>
              <a:rPr lang="en-GB" sz="3200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Diagram</a:t>
            </a:r>
          </a:p>
        </p:txBody>
      </p:sp>
      <p:pic>
        <p:nvPicPr>
          <p:cNvPr id="4" name="Content Placeholder 3" descr="A flowchart of a computer program&#10;&#10;Description automatically generated">
            <a:extLst>
              <a:ext uri="{FF2B5EF4-FFF2-40B4-BE49-F238E27FC236}">
                <a16:creationId xmlns:a16="http://schemas.microsoft.com/office/drawing/2014/main" id="{D0CA3E99-7CC3-6F5F-CE93-536EADC1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62" y="299050"/>
            <a:ext cx="6402809" cy="6259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76AC91-5A6C-F0EB-566C-874AEA15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Diagram is displayed the flow of Doctor side system flow.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 describe how the doctor side app work.</a:t>
            </a:r>
          </a:p>
        </p:txBody>
      </p:sp>
    </p:spTree>
    <p:extLst>
      <p:ext uri="{BB962C8B-B14F-4D97-AF65-F5344CB8AC3E}">
        <p14:creationId xmlns:p14="http://schemas.microsoft.com/office/powerpoint/2010/main" val="36674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FF0A7-C604-BFA0-8FDE-5483A5B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System Flow Diagram</a:t>
            </a:r>
          </a:p>
        </p:txBody>
      </p:sp>
      <p:pic>
        <p:nvPicPr>
          <p:cNvPr id="4" name="Content Placeholder 3" descr="A flowchart of a computer&#10;&#10;Description automatically generated">
            <a:extLst>
              <a:ext uri="{FF2B5EF4-FFF2-40B4-BE49-F238E27FC236}">
                <a16:creationId xmlns:a16="http://schemas.microsoft.com/office/drawing/2014/main" id="{A8A5FC22-B74A-EF09-B6F3-33853C56F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64" y="227163"/>
            <a:ext cx="5451025" cy="641804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0BBBDF-2FD9-CA97-01B0-FE27BD76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Arial"/>
              </a:rPr>
              <a:t>This Diagram is displayed the flow of Patient side system flow.</a:t>
            </a:r>
            <a:endParaRPr lang="en-US" sz="2000">
              <a:solidFill>
                <a:schemeClr val="bg1"/>
              </a:solidFill>
              <a:latin typeface="Century Gothic"/>
              <a:cs typeface="Arial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Arial"/>
              </a:rPr>
              <a:t>This describe how the patient side app work.</a:t>
            </a:r>
          </a:p>
        </p:txBody>
      </p:sp>
    </p:spTree>
    <p:extLst>
      <p:ext uri="{BB962C8B-B14F-4D97-AF65-F5344CB8AC3E}">
        <p14:creationId xmlns:p14="http://schemas.microsoft.com/office/powerpoint/2010/main" val="1003159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453A6-61ED-1BF2-F0B8-998CC09D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DFD/UML Diagram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5D6ADE68-3D67-DED1-5315-6DB34277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04" y="255918"/>
            <a:ext cx="2255546" cy="6346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02328A-9AC4-39D6-ED03-ACE7DD26A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Diagram is context level DFD of </a:t>
            </a:r>
            <a:r>
              <a:rPr lang="en-US" sz="2000" dirty="0" err="1">
                <a:solidFill>
                  <a:schemeClr val="bg1"/>
                </a:solidFill>
              </a:rPr>
              <a:t>DocEase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319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1</Words>
  <Application>Microsoft Office PowerPoint</Application>
  <PresentationFormat>Widescreen</PresentationFormat>
  <Paragraphs>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Quotable</vt:lpstr>
      <vt:lpstr>Shree Shambhubhai V. Patel College of Computer Science and Business Management</vt:lpstr>
      <vt:lpstr>Contents</vt:lpstr>
      <vt:lpstr>Introduction</vt:lpstr>
      <vt:lpstr>Doctor Panel</vt:lpstr>
      <vt:lpstr>Patient Panel</vt:lpstr>
      <vt:lpstr>Objectives</vt:lpstr>
      <vt:lpstr>System Flow Diagram</vt:lpstr>
      <vt:lpstr>System Flow Diagram</vt:lpstr>
      <vt:lpstr>DFD/UML Diagram</vt:lpstr>
      <vt:lpstr>ER Diagram</vt:lpstr>
      <vt:lpstr>System Design</vt:lpstr>
      <vt:lpstr>Patient Side App</vt:lpstr>
      <vt:lpstr>PowerPoint Presentation</vt:lpstr>
      <vt:lpstr>PowerPoint Presentation</vt:lpstr>
      <vt:lpstr>PowerPoint Presentation</vt:lpstr>
      <vt:lpstr>Doctor Side App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562</cp:revision>
  <dcterms:created xsi:type="dcterms:W3CDTF">2023-09-19T04:41:27Z</dcterms:created>
  <dcterms:modified xsi:type="dcterms:W3CDTF">2023-09-20T18:59:16Z</dcterms:modified>
</cp:coreProperties>
</file>