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59" r:id="rId6"/>
    <p:sldId id="268" r:id="rId7"/>
    <p:sldId id="267" r:id="rId8"/>
    <p:sldId id="269" r:id="rId9"/>
    <p:sldId id="261" r:id="rId10"/>
    <p:sldId id="270" r:id="rId11"/>
    <p:sldId id="281" r:id="rId12"/>
    <p:sldId id="262" r:id="rId13"/>
    <p:sldId id="282" r:id="rId14"/>
    <p:sldId id="283" r:id="rId15"/>
    <p:sldId id="265" r:id="rId16"/>
    <p:sldId id="263" r:id="rId17"/>
    <p:sldId id="272" r:id="rId18"/>
    <p:sldId id="273" r:id="rId19"/>
    <p:sldId id="274" r:id="rId20"/>
    <p:sldId id="275" r:id="rId21"/>
    <p:sldId id="277" r:id="rId22"/>
    <p:sldId id="276" r:id="rId23"/>
    <p:sldId id="280"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26FF"/>
    <a:srgbClr val="026267"/>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p:cViewPr varScale="1">
        <p:scale>
          <a:sx n="86" d="100"/>
          <a:sy n="86" d="100"/>
        </p:scale>
        <p:origin x="605"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6/24/2021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10119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6/24/2021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6/24/2021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ideo" Target="https://www.youtube.com/embed/HtTUsOKjWyQ?start=6&amp;feature=oembed" TargetMode="External"/><Relationship Id="rId4" Type="http://schemas.openxmlformats.org/officeDocument/2006/relationships/image" Target="../media/image6.jfi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python-collections-module/#userstring" TargetMode="External"/><Relationship Id="rId3" Type="http://schemas.openxmlformats.org/officeDocument/2006/relationships/hyperlink" Target="https://www.geeksforgeeks.org/python-collections-module/#ordereddict" TargetMode="External"/><Relationship Id="rId7" Type="http://schemas.openxmlformats.org/officeDocument/2006/relationships/hyperlink" Target="https://www.geeksforgeeks.org/python-collections-module/#userdict" TargetMode="External"/><Relationship Id="rId2" Type="http://schemas.openxmlformats.org/officeDocument/2006/relationships/hyperlink" Target="https://www.geeksforgeeks.org/python-collections-module/#counters" TargetMode="External"/><Relationship Id="rId1" Type="http://schemas.openxmlformats.org/officeDocument/2006/relationships/slideLayout" Target="../slideLayouts/slideLayout5.xml"/><Relationship Id="rId6" Type="http://schemas.openxmlformats.org/officeDocument/2006/relationships/hyperlink" Target="https://www.geeksforgeeks.org/python-collections-module/#deque" TargetMode="External"/><Relationship Id="rId5" Type="http://schemas.openxmlformats.org/officeDocument/2006/relationships/hyperlink" Target="https://www.geeksforgeeks.org/python-collections-module/#chainmap" TargetMode="External"/><Relationship Id="rId4" Type="http://schemas.openxmlformats.org/officeDocument/2006/relationships/hyperlink" Target="https://www.geeksforgeeks.org/python-collections-module/#defaultdict" TargetMode="External"/><Relationship Id="rId9" Type="http://schemas.openxmlformats.org/officeDocument/2006/relationships/hyperlink" Target="https://www.geeksforgeeks.org/python-collections-module/#namedtupl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deque-in-pyth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hyperlink" Target="https://www.geeksforgeeks.org/chainmap-in-python/" TargetMode="External"/><Relationship Id="rId4" Type="http://schemas.openxmlformats.org/officeDocument/2006/relationships/hyperlink" Target="https://www.geeksforgeeks.org/counters-in-python-set-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namedtuple-in-pytho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
            <a:ext cx="10225136" cy="2852936"/>
          </a:xfrm>
        </p:spPr>
        <p:txBody>
          <a:bodyPr>
            <a:normAutofit/>
          </a:bodyPr>
          <a:lstStyle/>
          <a:p>
            <a:pPr algn="ctr"/>
            <a:r>
              <a:rPr lang="en-US" sz="6000" dirty="0"/>
              <a:t>COLLECTION LIBRARY AND </a:t>
            </a:r>
            <a:br>
              <a:rPr lang="en-US" sz="6000" dirty="0"/>
            </a:br>
            <a:r>
              <a:rPr lang="en-US" sz="6000" dirty="0"/>
              <a:t>CONTEXT MANAGERS </a:t>
            </a:r>
            <a:br>
              <a:rPr lang="en-US" dirty="0"/>
            </a:br>
            <a:endParaRPr lang="en-US" dirty="0"/>
          </a:p>
        </p:txBody>
      </p:sp>
      <p:sp>
        <p:nvSpPr>
          <p:cNvPr id="5" name="Subtitle 4"/>
          <p:cNvSpPr>
            <a:spLocks noGrp="1"/>
          </p:cNvSpPr>
          <p:nvPr>
            <p:ph type="subTitle" idx="1"/>
          </p:nvPr>
        </p:nvSpPr>
        <p:spPr>
          <a:xfrm>
            <a:off x="7030516" y="2204864"/>
            <a:ext cx="2957068" cy="812800"/>
          </a:xfrm>
        </p:spPr>
        <p:txBody>
          <a:bodyPr>
            <a:normAutofit/>
          </a:bodyPr>
          <a:lstStyle/>
          <a:p>
            <a:r>
              <a:rPr lang="en-US" sz="3500" dirty="0"/>
              <a:t>-- In PYTHON</a:t>
            </a:r>
          </a:p>
        </p:txBody>
      </p:sp>
      <p:pic>
        <p:nvPicPr>
          <p:cNvPr id="4" name="Picture 3">
            <a:extLst>
              <a:ext uri="{FF2B5EF4-FFF2-40B4-BE49-F238E27FC236}">
                <a16:creationId xmlns:a16="http://schemas.microsoft.com/office/drawing/2014/main" id="{D2A204E3-6572-44D3-B672-3969BFAD80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4572" y="2866975"/>
            <a:ext cx="2355552" cy="2355552"/>
          </a:xfrm>
          <a:prstGeom prst="rect">
            <a:avLst/>
          </a:prstGeom>
        </p:spPr>
      </p:pic>
      <p:sp>
        <p:nvSpPr>
          <p:cNvPr id="3" name="TextBox 2">
            <a:extLst>
              <a:ext uri="{FF2B5EF4-FFF2-40B4-BE49-F238E27FC236}">
                <a16:creationId xmlns:a16="http://schemas.microsoft.com/office/drawing/2014/main" id="{1D896E90-4683-4EAB-A14F-E3F3FE7E3F1E}"/>
              </a:ext>
            </a:extLst>
          </p:cNvPr>
          <p:cNvSpPr txBox="1"/>
          <p:nvPr/>
        </p:nvSpPr>
        <p:spPr>
          <a:xfrm>
            <a:off x="9694812" y="5750003"/>
            <a:ext cx="2494013" cy="1107996"/>
          </a:xfrm>
          <a:prstGeom prst="rect">
            <a:avLst/>
          </a:prstGeom>
          <a:noFill/>
        </p:spPr>
        <p:txBody>
          <a:bodyPr wrap="square" rtlCol="0">
            <a:spAutoFit/>
          </a:bodyPr>
          <a:lstStyle/>
          <a:p>
            <a:pPr algn="ctr"/>
            <a:r>
              <a:rPr lang="en-IN" sz="3300" dirty="0">
                <a:solidFill>
                  <a:srgbClr val="FFFF00"/>
                </a:solidFill>
                <a:latin typeface="-apple-system"/>
              </a:rPr>
              <a:t>By:</a:t>
            </a:r>
          </a:p>
          <a:p>
            <a:pPr algn="ctr"/>
            <a:r>
              <a:rPr lang="en-IN" sz="3300" dirty="0">
                <a:solidFill>
                  <a:srgbClr val="FFFF00"/>
                </a:solidFill>
                <a:latin typeface="-apple-system"/>
              </a:rPr>
              <a:t>Utsav Mehta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9956" y="1484784"/>
            <a:ext cx="8938472" cy="2764335"/>
          </a:xfrm>
        </p:spPr>
        <p:txBody>
          <a:bodyPr/>
          <a:lstStyle/>
          <a:p>
            <a:r>
              <a:rPr lang="en-US" sz="9600" dirty="0"/>
              <a:t>Context</a:t>
            </a:r>
            <a:br>
              <a:rPr lang="en-US" sz="9600" dirty="0"/>
            </a:br>
            <a:r>
              <a:rPr lang="en-US" sz="9600" dirty="0"/>
              <a:t> Managers</a:t>
            </a:r>
            <a:endParaRPr lang="en-US" dirty="0"/>
          </a:p>
        </p:txBody>
      </p:sp>
    </p:spTree>
    <p:extLst>
      <p:ext uri="{BB962C8B-B14F-4D97-AF65-F5344CB8AC3E}">
        <p14:creationId xmlns:p14="http://schemas.microsoft.com/office/powerpoint/2010/main" val="347433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68B4-12B7-4E06-8501-858F23B34BA6}"/>
              </a:ext>
            </a:extLst>
          </p:cNvPr>
          <p:cNvSpPr>
            <a:spLocks noGrp="1"/>
          </p:cNvSpPr>
          <p:nvPr>
            <p:ph type="title"/>
          </p:nvPr>
        </p:nvSpPr>
        <p:spPr>
          <a:xfrm>
            <a:off x="1218882" y="188640"/>
            <a:ext cx="10360501" cy="980728"/>
          </a:xfrm>
        </p:spPr>
        <p:txBody>
          <a:bodyPr>
            <a:normAutofit/>
          </a:bodyPr>
          <a:lstStyle/>
          <a:p>
            <a:r>
              <a:rPr lang="en-US" sz="5400" dirty="0">
                <a:latin typeface="-apple-system"/>
              </a:rPr>
              <a:t>What are Context Managers?</a:t>
            </a:r>
            <a:endParaRPr lang="en-IN" sz="5400" dirty="0">
              <a:latin typeface="-apple-system"/>
            </a:endParaRPr>
          </a:p>
        </p:txBody>
      </p:sp>
      <p:sp>
        <p:nvSpPr>
          <p:cNvPr id="3" name="Content Placeholder 2">
            <a:extLst>
              <a:ext uri="{FF2B5EF4-FFF2-40B4-BE49-F238E27FC236}">
                <a16:creationId xmlns:a16="http://schemas.microsoft.com/office/drawing/2014/main" id="{D64B1F87-21F6-43A2-AFF2-CBD06DEB3ECF}"/>
              </a:ext>
            </a:extLst>
          </p:cNvPr>
          <p:cNvSpPr>
            <a:spLocks noGrp="1"/>
          </p:cNvSpPr>
          <p:nvPr>
            <p:ph idx="1"/>
          </p:nvPr>
        </p:nvSpPr>
        <p:spPr>
          <a:xfrm>
            <a:off x="981843" y="2132856"/>
            <a:ext cx="10597540" cy="3743427"/>
          </a:xfrm>
        </p:spPr>
        <p:txBody>
          <a:bodyPr>
            <a:normAutofit/>
          </a:bodyPr>
          <a:lstStyle/>
          <a:p>
            <a:r>
              <a:rPr lang="en-IN" dirty="0">
                <a:effectLst/>
                <a:latin typeface="-apple-system"/>
                <a:ea typeface="Calibri" panose="020F0502020204030204" pitchFamily="34" charset="0"/>
                <a:cs typeface="Times New Roman" panose="02020603050405020304" pitchFamily="18" charset="0"/>
              </a:rPr>
              <a:t>Context managers allow you to allocate and release resources precisely when you want to.</a:t>
            </a:r>
          </a:p>
          <a:p>
            <a:r>
              <a:rPr lang="en-IN" dirty="0">
                <a:latin typeface="-apple-system"/>
                <a:cs typeface="Times New Roman" panose="02020603050405020304" pitchFamily="18" charset="0"/>
              </a:rPr>
              <a:t>They help to setup connections to files/networks and once we are done using them for our purpose, they automatically end the connection once our block of code ends.</a:t>
            </a:r>
          </a:p>
          <a:p>
            <a:r>
              <a:rPr lang="en-IN" dirty="0">
                <a:latin typeface="-apple-system"/>
                <a:cs typeface="Times New Roman" panose="02020603050405020304" pitchFamily="18" charset="0"/>
              </a:rPr>
              <a:t>Thus they make our code optimized and prevent memory leaks.</a:t>
            </a:r>
          </a:p>
        </p:txBody>
      </p:sp>
    </p:spTree>
    <p:extLst>
      <p:ext uri="{BB962C8B-B14F-4D97-AF65-F5344CB8AC3E}">
        <p14:creationId xmlns:p14="http://schemas.microsoft.com/office/powerpoint/2010/main" val="96428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3336" y="116632"/>
            <a:ext cx="10281676" cy="864096"/>
          </a:xfrm>
        </p:spPr>
        <p:txBody>
          <a:bodyPr>
            <a:normAutofit/>
          </a:bodyPr>
          <a:lstStyle/>
          <a:p>
            <a:r>
              <a:rPr lang="en-US" sz="5400" cap="none" dirty="0">
                <a:solidFill>
                  <a:schemeClr val="tx1"/>
                </a:solidFill>
                <a:latin typeface="-apple-system"/>
              </a:rPr>
              <a:t>Why Context Managers?</a:t>
            </a:r>
          </a:p>
        </p:txBody>
      </p:sp>
      <p:sp>
        <p:nvSpPr>
          <p:cNvPr id="5" name="Text Placeholder 4"/>
          <p:cNvSpPr>
            <a:spLocks noGrp="1"/>
          </p:cNvSpPr>
          <p:nvPr>
            <p:ph type="body" sz="half" idx="2"/>
          </p:nvPr>
        </p:nvSpPr>
        <p:spPr>
          <a:xfrm>
            <a:off x="909836" y="1340768"/>
            <a:ext cx="11089232" cy="5517232"/>
          </a:xfrm>
        </p:spPr>
        <p:txBody>
          <a:bodyPr>
            <a:normAutofit/>
          </a:bodyPr>
          <a:lstStyle/>
          <a:p>
            <a:pPr marL="457200" indent="-457200">
              <a:buFont typeface="Arial" panose="020B0604020202020204" pitchFamily="34" charset="0"/>
              <a:buChar char="•"/>
            </a:pPr>
            <a:r>
              <a:rPr lang="en-IN" sz="2800" dirty="0">
                <a:effectLst/>
                <a:latin typeface="-apple-system"/>
                <a:ea typeface="Times New Roman" panose="02020603050405020304" pitchFamily="18" charset="0"/>
              </a:rPr>
              <a:t>The primary motivation behind context managers is </a:t>
            </a:r>
            <a:r>
              <a:rPr lang="en-IN" sz="2800" dirty="0">
                <a:solidFill>
                  <a:srgbClr val="FFFF00"/>
                </a:solidFill>
                <a:effectLst/>
                <a:latin typeface="-apple-system"/>
                <a:ea typeface="Times New Roman" panose="02020603050405020304" pitchFamily="18" charset="0"/>
              </a:rPr>
              <a:t>resource management</a:t>
            </a:r>
            <a:r>
              <a:rPr lang="en-IN" sz="2800" dirty="0">
                <a:effectLst/>
                <a:latin typeface="-apple-system"/>
                <a:ea typeface="Times New Roman" panose="02020603050405020304" pitchFamily="18" charset="0"/>
              </a:rPr>
              <a:t>. </a:t>
            </a:r>
          </a:p>
          <a:p>
            <a:pPr marL="457200" indent="-457200">
              <a:buFont typeface="Arial" panose="020B0604020202020204" pitchFamily="34" charset="0"/>
              <a:buChar char="•"/>
            </a:pPr>
            <a:r>
              <a:rPr lang="en-IN" sz="2800" dirty="0">
                <a:effectLst/>
                <a:latin typeface="-apple-system"/>
                <a:ea typeface="Times New Roman" panose="02020603050405020304" pitchFamily="18" charset="0"/>
              </a:rPr>
              <a:t>When a program wants to get access to a resource on the computer, it asks the OS for it, and the OS, in turn, provides it with a handle for that resource. Some common examples of such resources are files and network ports. </a:t>
            </a:r>
          </a:p>
          <a:p>
            <a:pPr marL="457200" indent="-457200">
              <a:buFont typeface="Arial" panose="020B0604020202020204" pitchFamily="34" charset="0"/>
              <a:buChar char="•"/>
            </a:pPr>
            <a:r>
              <a:rPr lang="en-IN" sz="2800" dirty="0">
                <a:effectLst/>
                <a:latin typeface="-apple-system"/>
                <a:ea typeface="Times New Roman" panose="02020603050405020304" pitchFamily="18" charset="0"/>
              </a:rPr>
              <a:t>What's important to understand is that these resources have </a:t>
            </a:r>
            <a:r>
              <a:rPr lang="en-IN" sz="2800" dirty="0">
                <a:solidFill>
                  <a:srgbClr val="FFFF00"/>
                </a:solidFill>
                <a:effectLst/>
                <a:latin typeface="-apple-system"/>
                <a:ea typeface="Times New Roman" panose="02020603050405020304" pitchFamily="18" charset="0"/>
              </a:rPr>
              <a:t>limited availability</a:t>
            </a:r>
            <a:r>
              <a:rPr lang="en-IN" sz="2800" dirty="0">
                <a:effectLst/>
                <a:latin typeface="-apple-system"/>
                <a:ea typeface="Times New Roman" panose="02020603050405020304" pitchFamily="18" charset="0"/>
              </a:rPr>
              <a:t>, for example, a network port can be used by a single process at a time, and there are a limited number of ports available. </a:t>
            </a:r>
          </a:p>
          <a:p>
            <a:pPr marL="457200" indent="-457200">
              <a:buFont typeface="Arial" panose="020B0604020202020204" pitchFamily="34" charset="0"/>
              <a:buChar char="•"/>
            </a:pPr>
            <a:r>
              <a:rPr lang="en-IN" sz="2800" dirty="0">
                <a:effectLst/>
                <a:latin typeface="-apple-system"/>
                <a:ea typeface="Times New Roman" panose="02020603050405020304" pitchFamily="18" charset="0"/>
              </a:rPr>
              <a:t>So whenever we </a:t>
            </a:r>
            <a:r>
              <a:rPr lang="en-IN" sz="2800" i="1" dirty="0">
                <a:effectLst/>
                <a:latin typeface="-apple-system"/>
                <a:ea typeface="Times New Roman" panose="02020603050405020304" pitchFamily="18" charset="0"/>
              </a:rPr>
              <a:t>open</a:t>
            </a:r>
            <a:r>
              <a:rPr lang="en-IN" sz="2800" dirty="0">
                <a:effectLst/>
                <a:latin typeface="-apple-system"/>
                <a:ea typeface="Times New Roman" panose="02020603050405020304" pitchFamily="18" charset="0"/>
              </a:rPr>
              <a:t> a resource, we have to remember to </a:t>
            </a:r>
            <a:r>
              <a:rPr lang="en-IN" sz="2800" i="1" dirty="0">
                <a:solidFill>
                  <a:srgbClr val="FFFF00"/>
                </a:solidFill>
                <a:effectLst/>
                <a:latin typeface="-apple-system"/>
                <a:ea typeface="Times New Roman" panose="02020603050405020304" pitchFamily="18" charset="0"/>
              </a:rPr>
              <a:t>close</a:t>
            </a:r>
            <a:r>
              <a:rPr lang="en-IN" sz="2800" dirty="0">
                <a:effectLst/>
                <a:latin typeface="-apple-system"/>
                <a:ea typeface="Times New Roman" panose="02020603050405020304" pitchFamily="18" charset="0"/>
              </a:rPr>
              <a:t> it, so that the resource is freed. But unfortunately, it's easier said than done.</a:t>
            </a:r>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Man destroys computer">
            <a:hlinkClick r:id="" action="ppaction://media"/>
            <a:extLst>
              <a:ext uri="{FF2B5EF4-FFF2-40B4-BE49-F238E27FC236}">
                <a16:creationId xmlns:a16="http://schemas.microsoft.com/office/drawing/2014/main" id="{0E470A98-FC3B-4A93-99F1-A7F9C59566ED}"/>
              </a:ext>
            </a:extLst>
          </p:cNvPr>
          <p:cNvPicPr>
            <a:picLocks noRot="1" noChangeAspect="1"/>
          </p:cNvPicPr>
          <p:nvPr>
            <a:videoFile r:link="rId1"/>
          </p:nvPr>
        </p:nvPicPr>
        <p:blipFill>
          <a:blip r:embed="rId3"/>
          <a:stretch>
            <a:fillRect/>
          </a:stretch>
        </p:blipFill>
        <p:spPr>
          <a:xfrm>
            <a:off x="6742484" y="2780928"/>
            <a:ext cx="5328593" cy="3996445"/>
          </a:xfrm>
          <a:prstGeom prst="rect">
            <a:avLst/>
          </a:prstGeom>
          <a:ln>
            <a:solidFill>
              <a:schemeClr val="accent1">
                <a:lumMod val="40000"/>
                <a:lumOff val="60000"/>
              </a:schemeClr>
            </a:solidFill>
          </a:ln>
        </p:spPr>
      </p:pic>
      <p:sp>
        <p:nvSpPr>
          <p:cNvPr id="3" name="TextBox 2">
            <a:extLst>
              <a:ext uri="{FF2B5EF4-FFF2-40B4-BE49-F238E27FC236}">
                <a16:creationId xmlns:a16="http://schemas.microsoft.com/office/drawing/2014/main" id="{C41E17E0-E52B-4B83-AE2C-FC1D5C6DEA0C}"/>
              </a:ext>
            </a:extLst>
          </p:cNvPr>
          <p:cNvSpPr txBox="1"/>
          <p:nvPr/>
        </p:nvSpPr>
        <p:spPr>
          <a:xfrm>
            <a:off x="837828" y="0"/>
            <a:ext cx="11350997" cy="707886"/>
          </a:xfrm>
          <a:prstGeom prst="rect">
            <a:avLst/>
          </a:prstGeom>
          <a:noFill/>
        </p:spPr>
        <p:txBody>
          <a:bodyPr wrap="square" rtlCol="0">
            <a:spAutoFit/>
          </a:bodyPr>
          <a:lstStyle/>
          <a:p>
            <a:r>
              <a:rPr lang="en-US" sz="4000" dirty="0">
                <a:latin typeface="-apple-system"/>
              </a:rPr>
              <a:t>What may happen when someone doesn’t use them:</a:t>
            </a:r>
            <a:endParaRPr lang="en-IN" sz="4000" dirty="0">
              <a:latin typeface="-apple-system"/>
            </a:endParaRPr>
          </a:p>
        </p:txBody>
      </p:sp>
      <p:pic>
        <p:nvPicPr>
          <p:cNvPr id="9" name="Picture 8">
            <a:extLst>
              <a:ext uri="{FF2B5EF4-FFF2-40B4-BE49-F238E27FC236}">
                <a16:creationId xmlns:a16="http://schemas.microsoft.com/office/drawing/2014/main" id="{40DBDE35-5109-4906-8033-C76BA573E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892" y="2759361"/>
            <a:ext cx="3528392" cy="3996445"/>
          </a:xfrm>
          <a:prstGeom prst="rect">
            <a:avLst/>
          </a:prstGeom>
          <a:ln>
            <a:solidFill>
              <a:schemeClr val="accent1">
                <a:lumMod val="60000"/>
                <a:lumOff val="40000"/>
              </a:schemeClr>
            </a:solidFill>
          </a:ln>
        </p:spPr>
      </p:pic>
      <p:sp>
        <p:nvSpPr>
          <p:cNvPr id="10" name="TextBox 9">
            <a:extLst>
              <a:ext uri="{FF2B5EF4-FFF2-40B4-BE49-F238E27FC236}">
                <a16:creationId xmlns:a16="http://schemas.microsoft.com/office/drawing/2014/main" id="{2C965BDD-C62E-424B-B56C-419CDAAD8994}"/>
              </a:ext>
            </a:extLst>
          </p:cNvPr>
          <p:cNvSpPr txBox="1"/>
          <p:nvPr/>
        </p:nvSpPr>
        <p:spPr>
          <a:xfrm>
            <a:off x="1413892" y="1374366"/>
            <a:ext cx="3528392" cy="1384995"/>
          </a:xfrm>
          <a:prstGeom prst="rect">
            <a:avLst/>
          </a:prstGeom>
          <a:noFill/>
        </p:spPr>
        <p:txBody>
          <a:bodyPr wrap="square" rtlCol="0">
            <a:spAutoFit/>
          </a:bodyPr>
          <a:lstStyle/>
          <a:p>
            <a:r>
              <a:rPr lang="en-US" sz="2800" dirty="0"/>
              <a:t>When you open connections and forget to close…</a:t>
            </a:r>
            <a:endParaRPr lang="en-IN" sz="2800" dirty="0"/>
          </a:p>
        </p:txBody>
      </p:sp>
      <p:sp>
        <p:nvSpPr>
          <p:cNvPr id="11" name="TextBox 10">
            <a:extLst>
              <a:ext uri="{FF2B5EF4-FFF2-40B4-BE49-F238E27FC236}">
                <a16:creationId xmlns:a16="http://schemas.microsoft.com/office/drawing/2014/main" id="{61F7776C-6A3C-45BC-9FF2-9FD1353B5F02}"/>
              </a:ext>
            </a:extLst>
          </p:cNvPr>
          <p:cNvSpPr txBox="1"/>
          <p:nvPr/>
        </p:nvSpPr>
        <p:spPr>
          <a:xfrm>
            <a:off x="7246542" y="1907250"/>
            <a:ext cx="4608510" cy="523220"/>
          </a:xfrm>
          <a:prstGeom prst="rect">
            <a:avLst/>
          </a:prstGeom>
          <a:noFill/>
        </p:spPr>
        <p:txBody>
          <a:bodyPr wrap="square" rtlCol="0">
            <a:spAutoFit/>
          </a:bodyPr>
          <a:lstStyle/>
          <a:p>
            <a:r>
              <a:rPr lang="en-US" sz="2800" dirty="0"/>
              <a:t>Meanwhile, others:</a:t>
            </a:r>
            <a:endParaRPr lang="en-IN"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CDFD9-F671-4A9D-8EFD-DD9B5FA813B5}"/>
              </a:ext>
            </a:extLst>
          </p:cNvPr>
          <p:cNvSpPr txBox="1"/>
          <p:nvPr/>
        </p:nvSpPr>
        <p:spPr>
          <a:xfrm>
            <a:off x="981844" y="29831"/>
            <a:ext cx="10945216" cy="707886"/>
          </a:xfrm>
          <a:prstGeom prst="rect">
            <a:avLst/>
          </a:prstGeom>
          <a:noFill/>
        </p:spPr>
        <p:txBody>
          <a:bodyPr wrap="square" rtlCol="0">
            <a:spAutoFit/>
          </a:bodyPr>
          <a:lstStyle/>
          <a:p>
            <a:r>
              <a:rPr lang="en-US" sz="4000" dirty="0"/>
              <a:t>A Simple file-opening-closing code:</a:t>
            </a:r>
            <a:endParaRPr lang="en-IN" sz="4000" dirty="0"/>
          </a:p>
        </p:txBody>
      </p:sp>
      <p:pic>
        <p:nvPicPr>
          <p:cNvPr id="4" name="Picture 3">
            <a:extLst>
              <a:ext uri="{FF2B5EF4-FFF2-40B4-BE49-F238E27FC236}">
                <a16:creationId xmlns:a16="http://schemas.microsoft.com/office/drawing/2014/main" id="{19991B5C-5845-4667-9D98-F0DF59FFD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90" y="1542163"/>
            <a:ext cx="4918536" cy="1919630"/>
          </a:xfrm>
          <a:prstGeom prst="rect">
            <a:avLst/>
          </a:prstGeom>
          <a:ln w="28575">
            <a:solidFill>
              <a:schemeClr val="tx1"/>
            </a:solidFill>
          </a:ln>
        </p:spPr>
      </p:pic>
      <p:sp>
        <p:nvSpPr>
          <p:cNvPr id="7" name="Rectangle 2">
            <a:extLst>
              <a:ext uri="{FF2B5EF4-FFF2-40B4-BE49-F238E27FC236}">
                <a16:creationId xmlns:a16="http://schemas.microsoft.com/office/drawing/2014/main" id="{0D31B16A-C098-402E-A0AA-9E3F27513B76}"/>
              </a:ext>
            </a:extLst>
          </p:cNvPr>
          <p:cNvSpPr>
            <a:spLocks noChangeArrowheads="1"/>
          </p:cNvSpPr>
          <p:nvPr/>
        </p:nvSpPr>
        <p:spPr bwMode="auto">
          <a:xfrm>
            <a:off x="6094412" y="947707"/>
            <a:ext cx="609441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Here we are opening a file named </a:t>
            </a:r>
            <a:r>
              <a:rPr kumimoji="0" lang="en-US" altLang="en-US" sz="2800" b="0" i="0" u="none" strike="noStrike" cap="none" normalizeH="0" baseline="0" dirty="0">
                <a:ln>
                  <a:noFill/>
                </a:ln>
                <a:solidFill>
                  <a:srgbClr val="FFFF00"/>
                </a:solidFill>
                <a:effectLst/>
                <a:latin typeface="-apple-system"/>
              </a:rPr>
              <a:t>readme.txt</a:t>
            </a:r>
            <a:r>
              <a:rPr kumimoji="0" lang="en-US" altLang="en-US" sz="2800" b="0" i="0" u="none" strike="noStrike" cap="none" normalizeH="0" baseline="0" dirty="0">
                <a:ln>
                  <a:noFill/>
                </a:ln>
                <a:effectLst/>
                <a:latin typeface="-apple-system"/>
              </a:rPr>
              <a:t>, reading the file and then when we're done with it, closing the file by calling close().</a:t>
            </a:r>
          </a:p>
          <a:p>
            <a:pPr marR="0" lvl="0" algn="l" defTabSz="914400" rtl="0" eaLnBrk="0" fontAlgn="base" latinLnBrk="0" hangingPunct="0">
              <a:lnSpc>
                <a:spcPct val="100000"/>
              </a:lnSpc>
              <a:spcBef>
                <a:spcPct val="0"/>
              </a:spcBef>
              <a:spcAft>
                <a:spcPct val="0"/>
              </a:spcAft>
              <a:buClr>
                <a:srgbClr val="009999"/>
              </a:buClr>
              <a:buSzTx/>
              <a:tabLst/>
            </a:pPr>
            <a:endParaRPr kumimoji="0" lang="en-US" altLang="en-US" sz="2800" b="0" i="0" u="none" strike="noStrike" cap="none" normalizeH="0" baseline="0" dirty="0">
              <a:ln>
                <a:noFill/>
              </a:ln>
              <a:effectLst/>
              <a:latin typeface="-apple-system"/>
            </a:endParaRPr>
          </a:p>
          <a:p>
            <a:pPr marL="342900" marR="0" lvl="0" indent="-3429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Now at first glance this might seem okay, but actually, it's not robust at all. </a:t>
            </a:r>
          </a:p>
        </p:txBody>
      </p:sp>
      <p:sp>
        <p:nvSpPr>
          <p:cNvPr id="8" name="TextBox 7">
            <a:extLst>
              <a:ext uri="{FF2B5EF4-FFF2-40B4-BE49-F238E27FC236}">
                <a16:creationId xmlns:a16="http://schemas.microsoft.com/office/drawing/2014/main" id="{287D461C-576E-4259-95DA-F3F0F7E009A3}"/>
              </a:ext>
            </a:extLst>
          </p:cNvPr>
          <p:cNvSpPr txBox="1"/>
          <p:nvPr/>
        </p:nvSpPr>
        <p:spPr>
          <a:xfrm>
            <a:off x="765820" y="4149080"/>
            <a:ext cx="11423005" cy="310854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If </a:t>
            </a:r>
            <a:r>
              <a:rPr kumimoji="0" lang="en-US" altLang="en-US" sz="2800" b="0" i="1" u="none" strike="noStrike" cap="none" normalizeH="0" baseline="0" dirty="0">
                <a:ln>
                  <a:noFill/>
                </a:ln>
                <a:solidFill>
                  <a:srgbClr val="FFFF00"/>
                </a:solidFill>
                <a:effectLst/>
                <a:latin typeface="-apple-system"/>
              </a:rPr>
              <a:t>anything</a:t>
            </a:r>
            <a:r>
              <a:rPr kumimoji="0" lang="en-US" altLang="en-US" sz="2800" b="0" i="0" u="none" strike="noStrike" cap="none" normalizeH="0" baseline="0" dirty="0">
                <a:ln>
                  <a:noFill/>
                </a:ln>
                <a:solidFill>
                  <a:srgbClr val="FFFF00"/>
                </a:solidFill>
                <a:effectLst/>
                <a:latin typeface="-apple-system"/>
              </a:rPr>
              <a:t> unexpected </a:t>
            </a:r>
            <a:r>
              <a:rPr kumimoji="0" lang="en-US" altLang="en-US" sz="2800" b="0" i="0" u="none" strike="noStrike" cap="none" normalizeH="0" baseline="0" dirty="0">
                <a:ln>
                  <a:noFill/>
                </a:ln>
                <a:effectLst/>
                <a:latin typeface="-apple-system"/>
              </a:rPr>
              <a:t>happens between opening the file and closing the file, causing the program to fail to execute the line containing the close statement, there would be a </a:t>
            </a:r>
            <a:r>
              <a:rPr kumimoji="0" lang="en-US" altLang="en-US" sz="2800" b="0" i="0" u="none" strike="noStrike" cap="none" normalizeH="0" baseline="0" dirty="0">
                <a:ln>
                  <a:noFill/>
                </a:ln>
                <a:solidFill>
                  <a:srgbClr val="FFFF00"/>
                </a:solidFill>
                <a:effectLst/>
                <a:latin typeface="-apple-system"/>
              </a:rPr>
              <a:t>resource leak</a:t>
            </a:r>
            <a:r>
              <a:rPr kumimoji="0" lang="en-US" altLang="en-US" sz="2800" b="0" i="0" u="none" strike="noStrike" cap="none" normalizeH="0" baseline="0" dirty="0">
                <a:ln>
                  <a:noFill/>
                </a:ln>
                <a:effectLst/>
                <a:latin typeface="-apple-system"/>
              </a:rPr>
              <a:t>. </a:t>
            </a:r>
          </a:p>
          <a:p>
            <a:pPr marR="0" lvl="0" algn="l" defTabSz="914400" rtl="0" eaLnBrk="0" fontAlgn="base" latinLnBrk="0" hangingPunct="0">
              <a:lnSpc>
                <a:spcPct val="100000"/>
              </a:lnSpc>
              <a:spcBef>
                <a:spcPct val="0"/>
              </a:spcBef>
              <a:spcAft>
                <a:spcPct val="0"/>
              </a:spcAft>
              <a:buClr>
                <a:srgbClr val="009999"/>
              </a:buClr>
              <a:buSzTx/>
              <a:tabLst/>
            </a:pPr>
            <a:endParaRPr kumimoji="0" lang="en-US" altLang="en-US" sz="2800" b="0" i="0" u="none" strike="noStrike" cap="none" normalizeH="0" baseline="0" dirty="0">
              <a:ln>
                <a:noFill/>
              </a:ln>
              <a:effectLst/>
              <a:latin typeface="-apple-system"/>
            </a:endParaRPr>
          </a:p>
          <a:p>
            <a:pPr marL="342900" marR="0" lvl="0" indent="-3429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These </a:t>
            </a:r>
            <a:r>
              <a:rPr kumimoji="0" lang="en-US" altLang="en-US" sz="2800" b="0" i="1" u="none" strike="noStrike" cap="none" normalizeH="0" baseline="0" dirty="0">
                <a:ln>
                  <a:noFill/>
                </a:ln>
                <a:solidFill>
                  <a:srgbClr val="FFFF00"/>
                </a:solidFill>
                <a:effectLst/>
                <a:latin typeface="-apple-system"/>
              </a:rPr>
              <a:t>unexpected events</a:t>
            </a:r>
            <a:r>
              <a:rPr kumimoji="0" lang="en-US" altLang="en-US" sz="2800" b="0" i="0" u="none" strike="noStrike" cap="none" normalizeH="0" baseline="0" dirty="0">
                <a:ln>
                  <a:noFill/>
                </a:ln>
                <a:solidFill>
                  <a:srgbClr val="FFFF00"/>
                </a:solidFill>
                <a:effectLst/>
                <a:latin typeface="-apple-system"/>
              </a:rPr>
              <a:t> </a:t>
            </a:r>
            <a:r>
              <a:rPr kumimoji="0" lang="en-US" altLang="en-US" sz="2800" b="0" i="0" u="none" strike="noStrike" cap="none" normalizeH="0" baseline="0" dirty="0">
                <a:ln>
                  <a:noFill/>
                </a:ln>
                <a:effectLst/>
                <a:latin typeface="-apple-system"/>
              </a:rPr>
              <a:t>are what we call </a:t>
            </a:r>
            <a:r>
              <a:rPr kumimoji="0" lang="en-US" altLang="en-US" sz="2800" b="0" i="0" u="none" strike="noStrike" cap="none" normalizeH="0" baseline="0" dirty="0">
                <a:ln>
                  <a:noFill/>
                </a:ln>
                <a:solidFill>
                  <a:srgbClr val="FFFF00"/>
                </a:solidFill>
                <a:effectLst/>
                <a:latin typeface="-apple-system"/>
              </a:rPr>
              <a:t>exceptions</a:t>
            </a:r>
            <a:r>
              <a:rPr kumimoji="0" lang="en-US" altLang="en-US" sz="2800" b="0" i="0" u="none" strike="noStrike" cap="none" normalizeH="0" baseline="0" dirty="0">
                <a:ln>
                  <a:noFill/>
                </a:ln>
                <a:effectLst/>
                <a:latin typeface="-apple-system"/>
              </a:rPr>
              <a:t>, a common one would be when someone forcefully closes the program while it's executing. </a:t>
            </a:r>
          </a:p>
          <a:p>
            <a:endParaRPr lang="en-IN" sz="2800" dirty="0"/>
          </a:p>
        </p:txBody>
      </p:sp>
    </p:spTree>
    <p:extLst>
      <p:ext uri="{BB962C8B-B14F-4D97-AF65-F5344CB8AC3E}">
        <p14:creationId xmlns:p14="http://schemas.microsoft.com/office/powerpoint/2010/main" val="25314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0F9-BFB5-4EBB-967B-7BB52D9C9CC3}"/>
              </a:ext>
            </a:extLst>
          </p:cNvPr>
          <p:cNvSpPr>
            <a:spLocks noGrp="1"/>
          </p:cNvSpPr>
          <p:nvPr>
            <p:ph type="title"/>
          </p:nvPr>
        </p:nvSpPr>
        <p:spPr>
          <a:xfrm>
            <a:off x="1218883" y="44624"/>
            <a:ext cx="10360501" cy="922115"/>
          </a:xfrm>
        </p:spPr>
        <p:txBody>
          <a:bodyPr>
            <a:normAutofit/>
          </a:bodyPr>
          <a:lstStyle/>
          <a:p>
            <a:r>
              <a:rPr lang="en-IN" sz="5000" dirty="0">
                <a:latin typeface="-apple-system"/>
              </a:rPr>
              <a:t>One way to improve the previous code:</a:t>
            </a:r>
          </a:p>
        </p:txBody>
      </p:sp>
      <p:sp>
        <p:nvSpPr>
          <p:cNvPr id="5" name="Rectangle 2">
            <a:extLst>
              <a:ext uri="{FF2B5EF4-FFF2-40B4-BE49-F238E27FC236}">
                <a16:creationId xmlns:a16="http://schemas.microsoft.com/office/drawing/2014/main" id="{0D9E0057-33C1-4D90-9BF1-C6DC4C838BC3}"/>
              </a:ext>
            </a:extLst>
          </p:cNvPr>
          <p:cNvSpPr>
            <a:spLocks noChangeArrowheads="1"/>
          </p:cNvSpPr>
          <p:nvPr/>
        </p:nvSpPr>
        <p:spPr bwMode="auto">
          <a:xfrm rot="10800000" flipV="1">
            <a:off x="981843" y="4221088"/>
            <a:ext cx="11206980"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Python always makes sure the code in the </a:t>
            </a:r>
            <a:r>
              <a:rPr kumimoji="0" lang="en-US" altLang="en-US" sz="2800" b="0" i="0" u="none" strike="noStrike" cap="none" normalizeH="0" baseline="0" dirty="0">
                <a:ln>
                  <a:noFill/>
                </a:ln>
                <a:solidFill>
                  <a:srgbClr val="FFFF00"/>
                </a:solidFill>
                <a:effectLst/>
                <a:latin typeface="-apple-system"/>
              </a:rPr>
              <a:t>finally</a:t>
            </a:r>
            <a:r>
              <a:rPr kumimoji="0" lang="en-US" altLang="en-US" sz="2800" b="0" i="0" u="none" strike="noStrike" cap="none" normalizeH="0" baseline="0" dirty="0">
                <a:ln>
                  <a:noFill/>
                </a:ln>
                <a:effectLst/>
                <a:latin typeface="-apple-system"/>
              </a:rPr>
              <a:t> block is executed, regardless of anything that might happen. </a:t>
            </a:r>
          </a:p>
          <a:p>
            <a:pPr marL="457200" marR="0" lvl="0" indent="-4572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apple-system"/>
              </a:rPr>
              <a:t>This is the way programmers in other languages would handle resource management, but Python programmers get a </a:t>
            </a:r>
            <a:r>
              <a:rPr kumimoji="0" lang="en-US" altLang="en-US" sz="2800" b="0" i="0" u="none" strike="noStrike" cap="none" normalizeH="0" baseline="0" dirty="0">
                <a:ln>
                  <a:noFill/>
                </a:ln>
                <a:solidFill>
                  <a:srgbClr val="FFFF00"/>
                </a:solidFill>
                <a:effectLst/>
                <a:latin typeface="-apple-system"/>
              </a:rPr>
              <a:t>special mechanism </a:t>
            </a:r>
            <a:r>
              <a:rPr kumimoji="0" lang="en-US" altLang="en-US" sz="2800" b="0" i="0" u="none" strike="noStrike" cap="none" normalizeH="0" baseline="0" dirty="0">
                <a:ln>
                  <a:noFill/>
                </a:ln>
                <a:effectLst/>
                <a:latin typeface="-apple-system"/>
              </a:rPr>
              <a:t>that lets them implement the same functionality without all the boilerplate.</a:t>
            </a:r>
          </a:p>
        </p:txBody>
      </p:sp>
      <p:pic>
        <p:nvPicPr>
          <p:cNvPr id="9" name="Picture 8">
            <a:extLst>
              <a:ext uri="{FF2B5EF4-FFF2-40B4-BE49-F238E27FC236}">
                <a16:creationId xmlns:a16="http://schemas.microsoft.com/office/drawing/2014/main" id="{F29A3973-ED59-454E-8374-6DBBD9B61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00" y="1382831"/>
            <a:ext cx="5410669" cy="2232853"/>
          </a:xfrm>
          <a:prstGeom prst="rect">
            <a:avLst/>
          </a:prstGeom>
          <a:ln w="28575">
            <a:solidFill>
              <a:schemeClr val="tx1"/>
            </a:solidFill>
          </a:ln>
        </p:spPr>
      </p:pic>
    </p:spTree>
    <p:extLst>
      <p:ext uri="{BB962C8B-B14F-4D97-AF65-F5344CB8AC3E}">
        <p14:creationId xmlns:p14="http://schemas.microsoft.com/office/powerpoint/2010/main" val="23409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CD7D-ED89-41D3-80E2-A68EF09B1DA8}"/>
              </a:ext>
            </a:extLst>
          </p:cNvPr>
          <p:cNvSpPr>
            <a:spLocks noGrp="1"/>
          </p:cNvSpPr>
          <p:nvPr>
            <p:ph type="title"/>
          </p:nvPr>
        </p:nvSpPr>
        <p:spPr>
          <a:xfrm>
            <a:off x="1125860" y="44624"/>
            <a:ext cx="10360501" cy="922115"/>
          </a:xfrm>
        </p:spPr>
        <p:txBody>
          <a:bodyPr>
            <a:normAutofit/>
          </a:bodyPr>
          <a:lstStyle/>
          <a:p>
            <a:r>
              <a:rPr lang="en-IN" sz="5400" dirty="0">
                <a:latin typeface="-apple-system"/>
              </a:rPr>
              <a:t>Same code with a context manager:</a:t>
            </a:r>
          </a:p>
        </p:txBody>
      </p:sp>
      <p:pic>
        <p:nvPicPr>
          <p:cNvPr id="5" name="Content Placeholder 4">
            <a:extLst>
              <a:ext uri="{FF2B5EF4-FFF2-40B4-BE49-F238E27FC236}">
                <a16:creationId xmlns:a16="http://schemas.microsoft.com/office/drawing/2014/main" id="{4D72AC74-EC62-4CCD-890D-5FD0605D3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876" y="1700808"/>
            <a:ext cx="3962743" cy="1082134"/>
          </a:xfrm>
          <a:ln w="28575">
            <a:solidFill>
              <a:schemeClr val="tx1"/>
            </a:solidFill>
          </a:ln>
        </p:spPr>
      </p:pic>
      <p:sp>
        <p:nvSpPr>
          <p:cNvPr id="10" name="TextBox 9">
            <a:extLst>
              <a:ext uri="{FF2B5EF4-FFF2-40B4-BE49-F238E27FC236}">
                <a16:creationId xmlns:a16="http://schemas.microsoft.com/office/drawing/2014/main" id="{DA63970D-006B-4348-8DEC-F3668ED9464B}"/>
              </a:ext>
            </a:extLst>
          </p:cNvPr>
          <p:cNvSpPr txBox="1"/>
          <p:nvPr/>
        </p:nvSpPr>
        <p:spPr>
          <a:xfrm>
            <a:off x="6166420" y="1700808"/>
            <a:ext cx="3168352" cy="1296144"/>
          </a:xfrm>
          <a:prstGeom prst="rect">
            <a:avLst/>
          </a:prstGeom>
          <a:noFill/>
        </p:spPr>
        <p:txBody>
          <a:bodyPr wrap="square" rtlCol="0">
            <a:spAutoFit/>
          </a:bodyPr>
          <a:lstStyle/>
          <a:p>
            <a:endParaRPr lang="en-IN" sz="2800" dirty="0"/>
          </a:p>
        </p:txBody>
      </p:sp>
      <p:sp>
        <p:nvSpPr>
          <p:cNvPr id="11" name="Rectangle 1">
            <a:extLst>
              <a:ext uri="{FF2B5EF4-FFF2-40B4-BE49-F238E27FC236}">
                <a16:creationId xmlns:a16="http://schemas.microsoft.com/office/drawing/2014/main" id="{7D2FFA84-BBED-4862-AE10-7AF0B54EABD9}"/>
              </a:ext>
            </a:extLst>
          </p:cNvPr>
          <p:cNvSpPr>
            <a:spLocks noChangeArrowheads="1"/>
          </p:cNvSpPr>
          <p:nvPr/>
        </p:nvSpPr>
        <p:spPr bwMode="auto">
          <a:xfrm rot="10800000" flipV="1">
            <a:off x="5302324" y="1747998"/>
            <a:ext cx="6886501" cy="9541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
                <a:srgbClr val="009999"/>
              </a:buClr>
              <a:buSzTx/>
              <a:buFont typeface="Arial" panose="020B0604020202020204" pitchFamily="34" charset="0"/>
              <a:buChar char="•"/>
              <a:tabLst/>
            </a:pPr>
            <a:r>
              <a:rPr kumimoji="0" lang="en-US" altLang="en-US" sz="2800" b="0" i="0" u="none" strike="noStrike" cap="none" normalizeH="0" baseline="0" dirty="0">
                <a:ln>
                  <a:noFill/>
                </a:ln>
                <a:effectLst/>
                <a:latin typeface="Lato"/>
              </a:rPr>
              <a:t>The most widely used example of context managers is the </a:t>
            </a:r>
            <a:r>
              <a:rPr kumimoji="0" lang="en-US" altLang="en-US" sz="2800" b="0" i="0" u="none" strike="noStrike" cap="none" normalizeH="0" baseline="0" dirty="0">
                <a:ln>
                  <a:noFill/>
                </a:ln>
                <a:solidFill>
                  <a:srgbClr val="FFFF00"/>
                </a:solidFill>
                <a:effectLst/>
                <a:latin typeface="SFMono-Regular"/>
              </a:rPr>
              <a:t>with</a:t>
            </a:r>
            <a:r>
              <a:rPr kumimoji="0" lang="en-US" altLang="en-US" sz="2800" b="0" i="0" u="none" strike="noStrike" cap="none" normalizeH="0" baseline="0" dirty="0">
                <a:ln>
                  <a:noFill/>
                </a:ln>
                <a:effectLst/>
                <a:latin typeface="Lato"/>
              </a:rPr>
              <a:t> statement.</a:t>
            </a:r>
            <a:r>
              <a:rPr kumimoji="0" lang="en-US" altLang="en-US" sz="28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13" name="TextBox 12">
            <a:extLst>
              <a:ext uri="{FF2B5EF4-FFF2-40B4-BE49-F238E27FC236}">
                <a16:creationId xmlns:a16="http://schemas.microsoft.com/office/drawing/2014/main" id="{2F0B5D8D-9BDB-423E-9198-FD79695B658C}"/>
              </a:ext>
            </a:extLst>
          </p:cNvPr>
          <p:cNvSpPr txBox="1"/>
          <p:nvPr/>
        </p:nvSpPr>
        <p:spPr>
          <a:xfrm>
            <a:off x="1125860" y="3400640"/>
            <a:ext cx="10729191" cy="3477875"/>
          </a:xfrm>
          <a:prstGeom prst="rect">
            <a:avLst/>
          </a:prstGeom>
          <a:noFill/>
        </p:spPr>
        <p:txBody>
          <a:bodyPr wrap="square">
            <a:spAutoFit/>
          </a:bodyPr>
          <a:lstStyle/>
          <a:p>
            <a:pPr marL="457200" indent="-457200">
              <a:buClr>
                <a:srgbClr val="009999"/>
              </a:buClr>
              <a:buFont typeface="Arial" panose="020B0604020202020204" pitchFamily="34" charset="0"/>
              <a:buChar char="•"/>
            </a:pPr>
            <a:r>
              <a:rPr lang="en-US" sz="2800" b="0" i="0" dirty="0">
                <a:effectLst/>
                <a:latin typeface="-apple-system"/>
              </a:rPr>
              <a:t>The above code opens the file, writes some data to it and then closes it. </a:t>
            </a:r>
          </a:p>
          <a:p>
            <a:pPr marL="457200" indent="-457200">
              <a:buClr>
                <a:srgbClr val="009999"/>
              </a:buClr>
              <a:buFont typeface="Arial" panose="020B0604020202020204" pitchFamily="34" charset="0"/>
              <a:buChar char="•"/>
            </a:pPr>
            <a:r>
              <a:rPr lang="en-US" sz="2800" b="0" i="0" dirty="0">
                <a:effectLst/>
                <a:latin typeface="-apple-system"/>
              </a:rPr>
              <a:t>If an error occurs while writing the data to the file, it tries to close it.</a:t>
            </a:r>
          </a:p>
          <a:p>
            <a:pPr>
              <a:buClr>
                <a:srgbClr val="009999"/>
              </a:buClr>
            </a:pPr>
            <a:endParaRPr lang="en-US" sz="2800" b="0" i="0" dirty="0">
              <a:effectLst/>
              <a:latin typeface="-apple-system"/>
            </a:endParaRPr>
          </a:p>
          <a:p>
            <a:pPr marL="457200" indent="-457200">
              <a:buClr>
                <a:srgbClr val="009999"/>
              </a:buClr>
              <a:buFont typeface="Arial" panose="020B0604020202020204" pitchFamily="34" charset="0"/>
              <a:buChar char="•"/>
            </a:pPr>
            <a:r>
              <a:rPr kumimoji="0" lang="en-US" altLang="en-US" sz="2800" b="0" i="0" u="none" strike="noStrike" cap="none" normalizeH="0" baseline="0" dirty="0">
                <a:ln>
                  <a:noFill/>
                </a:ln>
                <a:effectLst/>
                <a:latin typeface="-apple-system"/>
              </a:rPr>
              <a:t>The </a:t>
            </a:r>
            <a:r>
              <a:rPr kumimoji="0" lang="en-US" altLang="en-US" sz="2800" b="0" i="0" u="none" strike="noStrike" cap="none" normalizeH="0" baseline="0" dirty="0">
                <a:ln>
                  <a:noFill/>
                </a:ln>
                <a:solidFill>
                  <a:srgbClr val="FFFF00"/>
                </a:solidFill>
                <a:effectLst/>
                <a:latin typeface="-apple-system"/>
              </a:rPr>
              <a:t>main advantage </a:t>
            </a:r>
            <a:r>
              <a:rPr kumimoji="0" lang="en-US" altLang="en-US" sz="2800" b="0" i="0" u="none" strike="noStrike" cap="none" normalizeH="0" baseline="0" dirty="0">
                <a:ln>
                  <a:noFill/>
                </a:ln>
                <a:effectLst/>
                <a:latin typeface="-apple-system"/>
              </a:rPr>
              <a:t>of using a with statement is that it makes sure our file is closed without paying attention to how the nested block exits. </a:t>
            </a:r>
            <a:endParaRPr lang="en-US" sz="2800" b="0" i="0" dirty="0">
              <a:effectLst/>
              <a:latin typeface="-apple-system"/>
            </a:endParaRPr>
          </a:p>
          <a:p>
            <a:endParaRPr lang="en-IN" dirty="0"/>
          </a:p>
        </p:txBody>
      </p:sp>
    </p:spTree>
    <p:extLst>
      <p:ext uri="{BB962C8B-B14F-4D97-AF65-F5344CB8AC3E}">
        <p14:creationId xmlns:p14="http://schemas.microsoft.com/office/powerpoint/2010/main" val="3579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763B-6144-4681-A4B3-66C08BFAF0A4}"/>
              </a:ext>
            </a:extLst>
          </p:cNvPr>
          <p:cNvSpPr>
            <a:spLocks noGrp="1"/>
          </p:cNvSpPr>
          <p:nvPr>
            <p:ph type="title"/>
          </p:nvPr>
        </p:nvSpPr>
        <p:spPr>
          <a:xfrm>
            <a:off x="955578" y="131559"/>
            <a:ext cx="11233247" cy="1124744"/>
          </a:xfrm>
        </p:spPr>
        <p:txBody>
          <a:bodyPr>
            <a:noAutofit/>
          </a:bodyPr>
          <a:lstStyle/>
          <a:p>
            <a:r>
              <a:rPr lang="en-IN" sz="5000" dirty="0">
                <a:latin typeface="-apple-system"/>
              </a:rPr>
              <a:t>Implementing our own context manager:</a:t>
            </a:r>
            <a:br>
              <a:rPr lang="en-IN" sz="5000" dirty="0">
                <a:latin typeface="-apple-system"/>
              </a:rPr>
            </a:br>
            <a:r>
              <a:rPr lang="en-IN" sz="2500" dirty="0">
                <a:latin typeface="-apple-system"/>
              </a:rPr>
              <a:t>                                                                                                                              </a:t>
            </a:r>
            <a:r>
              <a:rPr lang="en-IN" sz="2500" dirty="0">
                <a:solidFill>
                  <a:srgbClr val="009999"/>
                </a:solidFill>
                <a:latin typeface="-apple-system"/>
              </a:rPr>
              <a:t>(as a class)</a:t>
            </a:r>
          </a:p>
        </p:txBody>
      </p:sp>
      <p:pic>
        <p:nvPicPr>
          <p:cNvPr id="5" name="Content Placeholder 4">
            <a:extLst>
              <a:ext uri="{FF2B5EF4-FFF2-40B4-BE49-F238E27FC236}">
                <a16:creationId xmlns:a16="http://schemas.microsoft.com/office/drawing/2014/main" id="{D9269B2C-E636-497A-90EE-B02B87FFF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867" y="1256303"/>
            <a:ext cx="5547841" cy="2758679"/>
          </a:xfrm>
          <a:ln w="28575">
            <a:solidFill>
              <a:schemeClr val="tx1"/>
            </a:solidFill>
          </a:ln>
        </p:spPr>
      </p:pic>
      <p:sp>
        <p:nvSpPr>
          <p:cNvPr id="6" name="Rectangle 1">
            <a:extLst>
              <a:ext uri="{FF2B5EF4-FFF2-40B4-BE49-F238E27FC236}">
                <a16:creationId xmlns:a16="http://schemas.microsoft.com/office/drawing/2014/main" id="{AE1BD5DF-9412-4902-8FD9-78717427A277}"/>
              </a:ext>
            </a:extLst>
          </p:cNvPr>
          <p:cNvSpPr>
            <a:spLocks noChangeArrowheads="1"/>
          </p:cNvSpPr>
          <p:nvPr/>
        </p:nvSpPr>
        <p:spPr bwMode="auto">
          <a:xfrm rot="10800000" flipV="1">
            <a:off x="6922403" y="1412776"/>
            <a:ext cx="5014293" cy="2246769"/>
          </a:xfrm>
          <a:prstGeom prst="rect">
            <a:avLst/>
          </a:prstGeom>
          <a:solidFill>
            <a:srgbClr val="009999"/>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ter"/>
              </a:rPr>
              <a:t> </a:t>
            </a:r>
            <a:r>
              <a:rPr kumimoji="0" lang="en-US" altLang="en-US" sz="2800" b="0" i="0" u="none" strike="noStrike" cap="none" normalizeH="0" baseline="0" dirty="0">
                <a:ln>
                  <a:noFill/>
                </a:ln>
                <a:solidFill>
                  <a:srgbClr val="FFFF00"/>
                </a:solidFill>
                <a:effectLst/>
                <a:latin typeface="ui-monospace"/>
              </a:rPr>
              <a:t>__enter__</a:t>
            </a:r>
            <a:r>
              <a:rPr kumimoji="0" lang="en-US" altLang="en-US" sz="2800" b="0" i="0" u="none" strike="noStrike" cap="none" normalizeH="0" baseline="0" dirty="0">
                <a:ln>
                  <a:noFill/>
                </a:ln>
                <a:solidFill>
                  <a:srgbClr val="FFFF00"/>
                </a:solidFill>
                <a:effectLst/>
                <a:latin typeface="Inter"/>
              </a:rPr>
              <a:t> </a:t>
            </a:r>
            <a:r>
              <a:rPr kumimoji="0" lang="en-US" altLang="en-US" sz="2800" b="0" i="0" u="none" strike="noStrike" cap="none" normalizeH="0" baseline="0" dirty="0">
                <a:ln>
                  <a:noFill/>
                </a:ln>
                <a:effectLst/>
                <a:latin typeface="Inter"/>
              </a:rPr>
              <a:t>is the method that gets called when we open the resource, or to put it in a slightly more technical way — when we "enter" the </a:t>
            </a:r>
            <a:r>
              <a:rPr kumimoji="0" lang="en-US" altLang="en-US" sz="2800" b="0" i="1" u="none" strike="noStrike" cap="none" normalizeH="0" baseline="0" dirty="0">
                <a:ln>
                  <a:noFill/>
                </a:ln>
                <a:effectLst/>
                <a:latin typeface="Inter"/>
              </a:rPr>
              <a:t>runtime context</a:t>
            </a:r>
            <a:r>
              <a:rPr kumimoji="0" lang="en-US" altLang="en-US" sz="28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7" name="Rectangle 2">
            <a:extLst>
              <a:ext uri="{FF2B5EF4-FFF2-40B4-BE49-F238E27FC236}">
                <a16:creationId xmlns:a16="http://schemas.microsoft.com/office/drawing/2014/main" id="{4A169C4C-8042-40A7-AAC2-40D728C5DBDB}"/>
              </a:ext>
            </a:extLst>
          </p:cNvPr>
          <p:cNvSpPr>
            <a:spLocks noChangeArrowheads="1"/>
          </p:cNvSpPr>
          <p:nvPr/>
        </p:nvSpPr>
        <p:spPr bwMode="auto">
          <a:xfrm rot="10800000" flipV="1">
            <a:off x="837828" y="4395787"/>
            <a:ext cx="5547842" cy="2246769"/>
          </a:xfrm>
          <a:prstGeom prst="rect">
            <a:avLst/>
          </a:prstGeom>
          <a:solidFill>
            <a:srgbClr val="009999"/>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ter"/>
              </a:rPr>
              <a:t>the </a:t>
            </a:r>
            <a:r>
              <a:rPr kumimoji="0" lang="en-US" altLang="en-US" sz="2800" b="0" i="0" u="none" strike="noStrike" cap="none" normalizeH="0" baseline="0" dirty="0">
                <a:ln>
                  <a:noFill/>
                </a:ln>
                <a:solidFill>
                  <a:srgbClr val="FFFF00"/>
                </a:solidFill>
                <a:effectLst/>
                <a:latin typeface="ui-monospace"/>
              </a:rPr>
              <a:t>__exit__</a:t>
            </a:r>
            <a:r>
              <a:rPr kumimoji="0" lang="en-US" altLang="en-US" sz="2800" b="0" i="0" u="none" strike="noStrike" cap="none" normalizeH="0" baseline="0" dirty="0">
                <a:ln>
                  <a:noFill/>
                </a:ln>
                <a:solidFill>
                  <a:srgbClr val="FFFF00"/>
                </a:solidFill>
                <a:effectLst/>
                <a:latin typeface="Inter"/>
              </a:rPr>
              <a:t> </a:t>
            </a:r>
            <a:r>
              <a:rPr kumimoji="0" lang="en-US" altLang="en-US" sz="2800" b="0" i="0" u="none" strike="noStrike" cap="none" normalizeH="0" baseline="0" dirty="0">
                <a:ln>
                  <a:noFill/>
                </a:ln>
                <a:effectLst/>
                <a:latin typeface="Inter"/>
              </a:rPr>
              <a:t>method contains instructions to properly close the resource handler, so that the resource is freed for further use by other programs in the OS.</a:t>
            </a:r>
            <a:r>
              <a:rPr kumimoji="0" lang="en-US" altLang="en-US" sz="28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8" name="Rectangle 3">
            <a:extLst>
              <a:ext uri="{FF2B5EF4-FFF2-40B4-BE49-F238E27FC236}">
                <a16:creationId xmlns:a16="http://schemas.microsoft.com/office/drawing/2014/main" id="{7C4D7F4F-FDD7-4FF8-A322-FA8CFCF46745}"/>
              </a:ext>
            </a:extLst>
          </p:cNvPr>
          <p:cNvSpPr>
            <a:spLocks noChangeArrowheads="1"/>
          </p:cNvSpPr>
          <p:nvPr/>
        </p:nvSpPr>
        <p:spPr bwMode="auto">
          <a:xfrm rot="10800000" flipV="1">
            <a:off x="6676884" y="4395787"/>
            <a:ext cx="5322184" cy="2246769"/>
          </a:xfrm>
          <a:prstGeom prst="rect">
            <a:avLst/>
          </a:prstGeom>
          <a:solidFill>
            <a:srgbClr val="009999"/>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Lato"/>
              </a:rPr>
              <a:t>Our </a:t>
            </a:r>
            <a:r>
              <a:rPr kumimoji="0" lang="en-US" altLang="en-US" sz="2800" b="0" i="0" u="none" strike="noStrike" cap="none" normalizeH="0" baseline="0" dirty="0">
                <a:ln>
                  <a:noFill/>
                </a:ln>
                <a:solidFill>
                  <a:srgbClr val="FFFF00"/>
                </a:solidFill>
                <a:effectLst/>
                <a:latin typeface="SFMono-Regular"/>
              </a:rPr>
              <a:t>__exit__</a:t>
            </a:r>
            <a:r>
              <a:rPr kumimoji="0" lang="en-US" altLang="en-US" sz="2800" b="0" i="0" u="none" strike="noStrike" cap="none" normalizeH="0" baseline="0" dirty="0">
                <a:ln>
                  <a:noFill/>
                </a:ln>
                <a:solidFill>
                  <a:srgbClr val="FFFF00"/>
                </a:solidFill>
                <a:effectLst/>
                <a:latin typeface="Lato"/>
              </a:rPr>
              <a:t> </a:t>
            </a:r>
            <a:r>
              <a:rPr kumimoji="0" lang="en-US" altLang="en-US" sz="2800" b="0" i="0" u="none" strike="noStrike" cap="none" normalizeH="0" baseline="0" dirty="0">
                <a:ln>
                  <a:noFill/>
                </a:ln>
                <a:effectLst/>
                <a:latin typeface="Lato"/>
              </a:rPr>
              <a:t>method accepts three arguments. They are required by every </a:t>
            </a:r>
            <a:r>
              <a:rPr kumimoji="0" lang="en-US" altLang="en-US" sz="2800" b="0" i="0" u="none" strike="noStrike" cap="none" normalizeH="0" baseline="0" dirty="0">
                <a:ln>
                  <a:noFill/>
                </a:ln>
                <a:solidFill>
                  <a:srgbClr val="FFFF00"/>
                </a:solidFill>
                <a:effectLst/>
                <a:latin typeface="SFMono-Regular"/>
              </a:rPr>
              <a:t>__exit__</a:t>
            </a:r>
            <a:r>
              <a:rPr kumimoji="0" lang="en-US" altLang="en-US" sz="2800" b="0" i="0" u="none" strike="noStrike" cap="none" normalizeH="0" baseline="0" dirty="0">
                <a:ln>
                  <a:noFill/>
                </a:ln>
                <a:solidFill>
                  <a:srgbClr val="FFFF00"/>
                </a:solidFill>
                <a:effectLst/>
                <a:latin typeface="Lato"/>
              </a:rPr>
              <a:t> </a:t>
            </a:r>
            <a:r>
              <a:rPr kumimoji="0" lang="en-US" altLang="en-US" sz="2800" b="0" i="0" u="none" strike="noStrike" cap="none" normalizeH="0" baseline="0" dirty="0">
                <a:ln>
                  <a:noFill/>
                </a:ln>
                <a:effectLst/>
                <a:latin typeface="Lato"/>
              </a:rPr>
              <a:t>method which is a part of a Context Manager class. </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690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BA4007-1BC2-4304-955E-1C598F065A3A}"/>
              </a:ext>
            </a:extLst>
          </p:cNvPr>
          <p:cNvSpPr>
            <a:spLocks noGrp="1" noChangeArrowheads="1"/>
          </p:cNvSpPr>
          <p:nvPr>
            <p:ph type="title"/>
          </p:nvPr>
        </p:nvSpPr>
        <p:spPr bwMode="auto">
          <a:xfrm>
            <a:off x="909836" y="116632"/>
            <a:ext cx="11278989" cy="7848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500" b="0" i="0" u="none" strike="noStrike" cap="none" normalizeH="0" baseline="0" dirty="0">
                <a:ln>
                  <a:noFill/>
                </a:ln>
                <a:effectLst/>
                <a:latin typeface="-apple-system"/>
              </a:rPr>
              <a:t>Let’s talk about what happens under-the-hood: </a:t>
            </a:r>
          </a:p>
        </p:txBody>
      </p:sp>
      <p:sp>
        <p:nvSpPr>
          <p:cNvPr id="5" name="Rectangle 2">
            <a:extLst>
              <a:ext uri="{FF2B5EF4-FFF2-40B4-BE49-F238E27FC236}">
                <a16:creationId xmlns:a16="http://schemas.microsoft.com/office/drawing/2014/main" id="{3B3061BD-B956-4FE0-B4D7-8328C8A09C81}"/>
              </a:ext>
            </a:extLst>
          </p:cNvPr>
          <p:cNvSpPr>
            <a:spLocks noGrp="1" noChangeArrowheads="1"/>
          </p:cNvSpPr>
          <p:nvPr>
            <p:ph idx="1"/>
          </p:nvPr>
        </p:nvSpPr>
        <p:spPr bwMode="auto">
          <a:xfrm>
            <a:off x="1218883" y="628207"/>
            <a:ext cx="10780185" cy="6609453"/>
          </a:xfrm>
          <a:prstGeom prst="rect">
            <a:avLst/>
          </a:prstGeom>
          <a:noFill/>
          <a:ln>
            <a:noFill/>
          </a:ln>
          <a:effec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pple-system"/>
            </a:endParaRP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a:t>
            </a:r>
            <a:r>
              <a:rPr kumimoji="0" lang="en-US" altLang="en-US" b="0" i="0" u="none" strike="noStrike" cap="none" normalizeH="0" baseline="0" dirty="0">
                <a:ln>
                  <a:noFill/>
                </a:ln>
                <a:solidFill>
                  <a:srgbClr val="FFFF00"/>
                </a:solidFill>
                <a:effectLst/>
                <a:latin typeface="-apple-system"/>
              </a:rPr>
              <a:t>with</a:t>
            </a:r>
            <a:r>
              <a:rPr kumimoji="0" lang="en-US" altLang="en-US" b="0" i="0" u="none" strike="noStrike" cap="none" normalizeH="0" baseline="0" dirty="0">
                <a:ln>
                  <a:noFill/>
                </a:ln>
                <a:effectLst/>
                <a:latin typeface="-apple-system"/>
              </a:rPr>
              <a:t> statement stores the </a:t>
            </a:r>
            <a:r>
              <a:rPr kumimoji="0" lang="en-US" altLang="en-US" b="0" i="0" u="none" strike="noStrike" cap="none" normalizeH="0" baseline="0" dirty="0">
                <a:ln>
                  <a:noFill/>
                </a:ln>
                <a:solidFill>
                  <a:srgbClr val="FFFF00"/>
                </a:solidFill>
                <a:effectLst/>
                <a:latin typeface="-apple-system"/>
              </a:rPr>
              <a:t>__exit__ </a:t>
            </a:r>
            <a:r>
              <a:rPr kumimoji="0" lang="en-US" altLang="en-US" b="0" i="0" u="none" strike="noStrike" cap="none" normalizeH="0" baseline="0" dirty="0">
                <a:ln>
                  <a:noFill/>
                </a:ln>
                <a:effectLst/>
                <a:latin typeface="-apple-system"/>
              </a:rPr>
              <a:t>method of the </a:t>
            </a:r>
            <a:r>
              <a:rPr kumimoji="0" lang="en-US" altLang="en-US" b="0" i="0" u="none" strike="noStrike" cap="none" normalizeH="0" baseline="0" dirty="0">
                <a:ln>
                  <a:noFill/>
                </a:ln>
                <a:solidFill>
                  <a:srgbClr val="FFFF00"/>
                </a:solidFill>
                <a:effectLst/>
                <a:latin typeface="-apple-system"/>
              </a:rPr>
              <a:t>File</a:t>
            </a:r>
            <a:r>
              <a:rPr kumimoji="0" lang="en-US" altLang="en-US" b="0" i="0" u="none" strike="noStrike" cap="none" normalizeH="0" baseline="0" dirty="0">
                <a:ln>
                  <a:noFill/>
                </a:ln>
                <a:effectLst/>
                <a:latin typeface="-apple-system"/>
              </a:rPr>
              <a:t> class.</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It calls the </a:t>
            </a:r>
            <a:r>
              <a:rPr kumimoji="0" lang="en-US" altLang="en-US" b="0" i="0" u="none" strike="noStrike" cap="none" normalizeH="0" baseline="0" dirty="0">
                <a:ln>
                  <a:noFill/>
                </a:ln>
                <a:solidFill>
                  <a:srgbClr val="FFFF00"/>
                </a:solidFill>
                <a:effectLst/>
                <a:latin typeface="-apple-system"/>
              </a:rPr>
              <a:t>__enter__ </a:t>
            </a:r>
            <a:r>
              <a:rPr kumimoji="0" lang="en-US" altLang="en-US" b="0" i="0" u="none" strike="noStrike" cap="none" normalizeH="0" baseline="0" dirty="0">
                <a:ln>
                  <a:noFill/>
                </a:ln>
                <a:effectLst/>
                <a:latin typeface="-apple-system"/>
              </a:rPr>
              <a:t>method of the </a:t>
            </a:r>
            <a:r>
              <a:rPr kumimoji="0" lang="en-US" altLang="en-US" b="0" i="0" u="none" strike="noStrike" cap="none" normalizeH="0" baseline="0" dirty="0">
                <a:ln>
                  <a:noFill/>
                </a:ln>
                <a:solidFill>
                  <a:srgbClr val="FFFF00"/>
                </a:solidFill>
                <a:effectLst/>
                <a:latin typeface="-apple-system"/>
              </a:rPr>
              <a:t>File</a:t>
            </a:r>
            <a:r>
              <a:rPr kumimoji="0" lang="en-US" altLang="en-US" b="0" i="0" u="none" strike="noStrike" cap="none" normalizeH="0" baseline="0" dirty="0">
                <a:ln>
                  <a:noFill/>
                </a:ln>
                <a:effectLst/>
                <a:latin typeface="-apple-system"/>
              </a:rPr>
              <a:t> class.</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a:t>
            </a:r>
            <a:r>
              <a:rPr kumimoji="0" lang="en-US" altLang="en-US" b="0" i="0" u="none" strike="noStrike" cap="none" normalizeH="0" baseline="0" dirty="0">
                <a:ln>
                  <a:noFill/>
                </a:ln>
                <a:solidFill>
                  <a:srgbClr val="FFFF00"/>
                </a:solidFill>
                <a:effectLst/>
                <a:latin typeface="-apple-system"/>
              </a:rPr>
              <a:t>__enter__ </a:t>
            </a:r>
            <a:r>
              <a:rPr kumimoji="0" lang="en-US" altLang="en-US" b="0" i="0" u="none" strike="noStrike" cap="none" normalizeH="0" baseline="0" dirty="0">
                <a:ln>
                  <a:noFill/>
                </a:ln>
                <a:effectLst/>
                <a:latin typeface="-apple-system"/>
              </a:rPr>
              <a:t>method opens the file and returns it.</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opened file handle is passed to </a:t>
            </a:r>
            <a:r>
              <a:rPr kumimoji="0" lang="en-US" altLang="en-US" b="0" i="0" u="none" strike="noStrike" cap="none" normalizeH="0" baseline="0" dirty="0" err="1">
                <a:ln>
                  <a:noFill/>
                </a:ln>
                <a:solidFill>
                  <a:srgbClr val="FFFF00"/>
                </a:solidFill>
                <a:effectLst/>
                <a:latin typeface="-apple-system"/>
              </a:rPr>
              <a:t>file_obj</a:t>
            </a:r>
            <a:r>
              <a:rPr kumimoji="0" lang="en-US" altLang="en-US" b="0" i="0" u="none" strike="noStrike" cap="none" normalizeH="0" baseline="0" dirty="0">
                <a:ln>
                  <a:noFill/>
                </a:ln>
                <a:effectLst/>
                <a:latin typeface="-apple-system"/>
              </a:rPr>
              <a:t>.</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rest of the code, handling the file, is executed.</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with statement calls the stored </a:t>
            </a:r>
            <a:r>
              <a:rPr kumimoji="0" lang="en-US" altLang="en-US" b="0" i="0" u="none" strike="noStrike" cap="none" normalizeH="0" baseline="0" dirty="0">
                <a:ln>
                  <a:noFill/>
                </a:ln>
                <a:solidFill>
                  <a:srgbClr val="FFFF00"/>
                </a:solidFill>
                <a:effectLst/>
                <a:latin typeface="-apple-system"/>
              </a:rPr>
              <a:t>__exit__ </a:t>
            </a:r>
            <a:r>
              <a:rPr kumimoji="0" lang="en-US" altLang="en-US" b="0" i="0" u="none" strike="noStrike" cap="none" normalizeH="0" baseline="0" dirty="0">
                <a:ln>
                  <a:noFill/>
                </a:ln>
                <a:effectLst/>
                <a:latin typeface="-apple-system"/>
              </a:rPr>
              <a:t>method.</a:t>
            </a:r>
          </a:p>
          <a:p>
            <a:pPr marR="0" lvl="0" algn="l" defTabSz="914400" rtl="0" eaLnBrk="0" fontAlgn="base" latinLnBrk="0" hangingPunct="0">
              <a:lnSpc>
                <a:spcPct val="150000"/>
              </a:lnSpc>
              <a:spcBef>
                <a:spcPct val="0"/>
              </a:spcBef>
              <a:spcAft>
                <a:spcPts val="125"/>
              </a:spcAft>
              <a:buClr>
                <a:srgbClr val="009999"/>
              </a:buClr>
              <a:buSzTx/>
              <a:tabLst/>
            </a:pPr>
            <a:r>
              <a:rPr kumimoji="0" lang="en-US" altLang="en-US" b="0" i="0" u="none" strike="noStrike" cap="none" normalizeH="0" baseline="0" dirty="0">
                <a:ln>
                  <a:noFill/>
                </a:ln>
                <a:effectLst/>
                <a:latin typeface="-apple-system"/>
              </a:rPr>
              <a:t>The </a:t>
            </a:r>
            <a:r>
              <a:rPr kumimoji="0" lang="en-US" altLang="en-US" b="0" i="0" u="none" strike="noStrike" cap="none" normalizeH="0" baseline="0" dirty="0">
                <a:ln>
                  <a:noFill/>
                </a:ln>
                <a:solidFill>
                  <a:srgbClr val="FFFF00"/>
                </a:solidFill>
                <a:effectLst/>
                <a:latin typeface="-apple-system"/>
              </a:rPr>
              <a:t>__exit__ </a:t>
            </a:r>
            <a:r>
              <a:rPr kumimoji="0" lang="en-US" altLang="en-US" b="0" i="0" u="none" strike="noStrike" cap="none" normalizeH="0" baseline="0" dirty="0">
                <a:ln>
                  <a:noFill/>
                </a:ln>
                <a:effectLst/>
                <a:latin typeface="-apple-system"/>
              </a:rPr>
              <a:t>method closes the file.</a:t>
            </a:r>
          </a:p>
          <a:p>
            <a:pPr marL="0" marR="0" lvl="0" indent="0" algn="l" defTabSz="914400" rtl="0" eaLnBrk="0" fontAlgn="base" latinLnBrk="0" hangingPunct="0">
              <a:lnSpc>
                <a:spcPct val="150000"/>
              </a:lnSpc>
              <a:spcBef>
                <a:spcPct val="0"/>
              </a:spcBef>
              <a:spcAft>
                <a:spcPts val="125"/>
              </a:spcAft>
              <a:buClr>
                <a:srgbClr val="009999"/>
              </a:buClr>
              <a:buSzTx/>
              <a:buNone/>
              <a:tabLst/>
            </a:pPr>
            <a:endParaRPr kumimoji="0" lang="en-US" altLang="en-US" b="0" i="0" u="none" strike="noStrike" cap="none" normalizeH="0" baseline="0" dirty="0">
              <a:ln>
                <a:noFill/>
              </a:ln>
              <a:effectLst/>
              <a:latin typeface="-apple-system"/>
            </a:endParaRPr>
          </a:p>
          <a:p>
            <a:pPr marL="0" marR="0" lvl="0" indent="0" algn="l" defTabSz="914400" rtl="0" eaLnBrk="0" fontAlgn="base" latinLnBrk="0" hangingPunct="0">
              <a:lnSpc>
                <a:spcPct val="150000"/>
              </a:lnSpc>
              <a:spcBef>
                <a:spcPct val="0"/>
              </a:spcBef>
              <a:spcAft>
                <a:spcPts val="125"/>
              </a:spcAft>
              <a:buClr>
                <a:srgbClr val="009999"/>
              </a:buClr>
              <a:buSzTx/>
              <a:buNone/>
              <a:tabLst/>
            </a:pPr>
            <a:r>
              <a:rPr lang="en-US" altLang="en-US" sz="2000" dirty="0">
                <a:latin typeface="-apple-system"/>
              </a:rPr>
              <a:t>Note: </a:t>
            </a:r>
            <a:r>
              <a:rPr lang="en-US" altLang="en-US" sz="2000" dirty="0">
                <a:solidFill>
                  <a:srgbClr val="FFFF00"/>
                </a:solidFill>
                <a:latin typeface="-apple-system"/>
              </a:rPr>
              <a:t>type</a:t>
            </a:r>
            <a:r>
              <a:rPr lang="en-US" altLang="en-US" sz="2000" dirty="0">
                <a:latin typeface="-apple-system"/>
              </a:rPr>
              <a:t>, </a:t>
            </a:r>
            <a:r>
              <a:rPr lang="en-US" altLang="en-US" sz="2000" dirty="0">
                <a:solidFill>
                  <a:srgbClr val="FFFF00"/>
                </a:solidFill>
                <a:latin typeface="-apple-system"/>
              </a:rPr>
              <a:t>value</a:t>
            </a:r>
            <a:r>
              <a:rPr lang="en-US" altLang="en-US" sz="2000" dirty="0">
                <a:latin typeface="-apple-system"/>
              </a:rPr>
              <a:t>, </a:t>
            </a:r>
            <a:r>
              <a:rPr lang="en-US" altLang="en-US" sz="2000" dirty="0">
                <a:solidFill>
                  <a:srgbClr val="FFFF00"/>
                </a:solidFill>
                <a:latin typeface="-apple-system"/>
              </a:rPr>
              <a:t>traceback</a:t>
            </a:r>
            <a:r>
              <a:rPr lang="en-US" altLang="en-US" sz="2000" dirty="0">
                <a:latin typeface="-apple-system"/>
              </a:rPr>
              <a:t> are not used in the code here, but are used for handling exceptions. </a:t>
            </a:r>
            <a:endParaRPr kumimoji="0" lang="en-US" altLang="en-US" sz="2000" b="0" i="0" u="none" strike="noStrike" cap="none" normalizeH="0" baseline="0" dirty="0">
              <a:ln>
                <a:noFill/>
              </a:ln>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386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214A-66AD-40C7-8F4F-AC69CCDA1327}"/>
              </a:ext>
            </a:extLst>
          </p:cNvPr>
          <p:cNvSpPr>
            <a:spLocks noGrp="1"/>
          </p:cNvSpPr>
          <p:nvPr>
            <p:ph type="title"/>
          </p:nvPr>
        </p:nvSpPr>
        <p:spPr>
          <a:xfrm>
            <a:off x="1218883" y="20951"/>
            <a:ext cx="10360501" cy="994123"/>
          </a:xfrm>
        </p:spPr>
        <p:txBody>
          <a:bodyPr>
            <a:normAutofit/>
          </a:bodyPr>
          <a:lstStyle/>
          <a:p>
            <a:r>
              <a:rPr lang="en-US" sz="5400" dirty="0">
                <a:latin typeface="-apple-system"/>
              </a:rPr>
              <a:t>Conclusion:</a:t>
            </a:r>
            <a:endParaRPr lang="en-IN" sz="5400" dirty="0">
              <a:latin typeface="-apple-system"/>
            </a:endParaRPr>
          </a:p>
        </p:txBody>
      </p:sp>
      <p:sp>
        <p:nvSpPr>
          <p:cNvPr id="4" name="Rectangle 1">
            <a:extLst>
              <a:ext uri="{FF2B5EF4-FFF2-40B4-BE49-F238E27FC236}">
                <a16:creationId xmlns:a16="http://schemas.microsoft.com/office/drawing/2014/main" id="{CE94103E-C7D4-4E66-B641-F08835E297F8}"/>
              </a:ext>
            </a:extLst>
          </p:cNvPr>
          <p:cNvSpPr>
            <a:spLocks noGrp="1" noChangeArrowheads="1"/>
          </p:cNvSpPr>
          <p:nvPr>
            <p:ph idx="1"/>
          </p:nvPr>
        </p:nvSpPr>
        <p:spPr bwMode="auto">
          <a:xfrm>
            <a:off x="1125860" y="1484784"/>
            <a:ext cx="892899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rgbClr val="009999"/>
              </a:buClr>
              <a:buSzTx/>
            </a:pPr>
            <a:r>
              <a:rPr kumimoji="0" lang="en-US" altLang="en-US" b="0" i="0" u="none" strike="noStrike" cap="none" normalizeH="0" baseline="0" dirty="0">
                <a:ln>
                  <a:noFill/>
                </a:ln>
                <a:effectLst/>
                <a:latin typeface="-apple-system"/>
                <a:ea typeface="Times New Roman" panose="02020603050405020304" pitchFamily="18" charset="0"/>
              </a:rPr>
              <a:t>The context manager is usually used in scenarios where resources are used such as opening and closing files, using thread locks, and closing database connections.</a:t>
            </a:r>
          </a:p>
          <a:p>
            <a:pPr defTabSz="914400" eaLnBrk="0" fontAlgn="base" hangingPunct="0">
              <a:lnSpc>
                <a:spcPct val="100000"/>
              </a:lnSpc>
              <a:spcBef>
                <a:spcPct val="0"/>
              </a:spcBef>
              <a:spcAft>
                <a:spcPct val="0"/>
              </a:spcAft>
              <a:buClr>
                <a:srgbClr val="009999"/>
              </a:buClr>
              <a:buSzTx/>
            </a:pPr>
            <a:r>
              <a:rPr kumimoji="0" lang="en-US" altLang="en-US" b="0" i="0" u="none" strike="noStrike" cap="none" normalizeH="0" baseline="0" dirty="0">
                <a:ln>
                  <a:noFill/>
                </a:ln>
                <a:effectLst/>
                <a:latin typeface="-apple-system"/>
                <a:ea typeface="Times New Roman" panose="02020603050405020304" pitchFamily="18" charset="0"/>
              </a:rPr>
              <a:t>It can ensure that used resources are released quickly and effectively improve the security of the program.</a:t>
            </a:r>
            <a:endParaRPr lang="en-US" altLang="en-US" dirty="0">
              <a:latin typeface="-apple-system"/>
            </a:endParaRPr>
          </a:p>
        </p:txBody>
      </p:sp>
      <p:pic>
        <p:nvPicPr>
          <p:cNvPr id="5" name="Picture 4">
            <a:extLst>
              <a:ext uri="{FF2B5EF4-FFF2-40B4-BE49-F238E27FC236}">
                <a16:creationId xmlns:a16="http://schemas.microsoft.com/office/drawing/2014/main" id="{72A6E5F7-91FE-4A25-B55D-4B9E7B7C3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64" y="3645024"/>
            <a:ext cx="2705644" cy="3024336"/>
          </a:xfrm>
          <a:prstGeom prst="rect">
            <a:avLst/>
          </a:prstGeom>
        </p:spPr>
      </p:pic>
      <p:sp>
        <p:nvSpPr>
          <p:cNvPr id="7" name="Rectangle 6">
            <a:extLst>
              <a:ext uri="{FF2B5EF4-FFF2-40B4-BE49-F238E27FC236}">
                <a16:creationId xmlns:a16="http://schemas.microsoft.com/office/drawing/2014/main" id="{46F90887-BDE5-48FF-B3BC-F8FD04B52E62}"/>
              </a:ext>
            </a:extLst>
          </p:cNvPr>
          <p:cNvSpPr/>
          <p:nvPr/>
        </p:nvSpPr>
        <p:spPr>
          <a:xfrm>
            <a:off x="9262764" y="3645025"/>
            <a:ext cx="2705644" cy="1645054"/>
          </a:xfrm>
          <a:prstGeom prst="rect">
            <a:avLst/>
          </a:prstGeom>
          <a:solidFill>
            <a:srgbClr val="00B0F0"/>
          </a:solidFill>
          <a:ln>
            <a:solidFill>
              <a:srgbClr val="002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8" name="TextBox 7">
            <a:extLst>
              <a:ext uri="{FF2B5EF4-FFF2-40B4-BE49-F238E27FC236}">
                <a16:creationId xmlns:a16="http://schemas.microsoft.com/office/drawing/2014/main" id="{67DD6C2A-BE7E-4F66-864F-CBDA745135FC}"/>
              </a:ext>
            </a:extLst>
          </p:cNvPr>
          <p:cNvSpPr txBox="1"/>
          <p:nvPr/>
        </p:nvSpPr>
        <p:spPr>
          <a:xfrm>
            <a:off x="9334772" y="3926039"/>
            <a:ext cx="2521268" cy="1169551"/>
          </a:xfrm>
          <a:prstGeom prst="rect">
            <a:avLst/>
          </a:prstGeom>
          <a:noFill/>
          <a:ln>
            <a:solidFill>
              <a:srgbClr val="00B0F0"/>
            </a:solidFill>
          </a:ln>
        </p:spPr>
        <p:txBody>
          <a:bodyPr wrap="square" rtlCol="0">
            <a:spAutoFit/>
          </a:bodyPr>
          <a:lstStyle/>
          <a:p>
            <a:pPr algn="ctr"/>
            <a:r>
              <a:rPr lang="en-US" sz="3500" b="1" dirty="0">
                <a:solidFill>
                  <a:schemeClr val="bg1"/>
                </a:solidFill>
              </a:rPr>
              <a:t>CONTEXT</a:t>
            </a:r>
          </a:p>
          <a:p>
            <a:pPr algn="ctr"/>
            <a:r>
              <a:rPr lang="en-US" sz="3500" b="1" dirty="0">
                <a:solidFill>
                  <a:schemeClr val="bg1"/>
                </a:solidFill>
              </a:rPr>
              <a:t>MANAGERS</a:t>
            </a:r>
            <a:endParaRPr lang="en-IN" sz="3500" b="1" dirty="0">
              <a:solidFill>
                <a:schemeClr val="bg1"/>
              </a:solidFill>
            </a:endParaRPr>
          </a:p>
        </p:txBody>
      </p:sp>
    </p:spTree>
    <p:extLst>
      <p:ext uri="{BB962C8B-B14F-4D97-AF65-F5344CB8AC3E}">
        <p14:creationId xmlns:p14="http://schemas.microsoft.com/office/powerpoint/2010/main" val="100088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5940" y="1124744"/>
            <a:ext cx="8938472" cy="3052367"/>
          </a:xfrm>
        </p:spPr>
        <p:txBody>
          <a:bodyPr/>
          <a:lstStyle/>
          <a:p>
            <a:r>
              <a:rPr lang="en-US" sz="9600" dirty="0"/>
              <a:t>Collection </a:t>
            </a:r>
            <a:br>
              <a:rPr lang="en-US" sz="9600" dirty="0"/>
            </a:br>
            <a:r>
              <a:rPr lang="en-US" sz="9600" dirty="0"/>
              <a:t> Library</a:t>
            </a:r>
            <a:endParaRPr lang="en-US" dirty="0"/>
          </a:p>
        </p:txBody>
      </p:sp>
    </p:spTree>
    <p:extLst>
      <p:ext uri="{BB962C8B-B14F-4D97-AF65-F5344CB8AC3E}">
        <p14:creationId xmlns:p14="http://schemas.microsoft.com/office/powerpoint/2010/main" val="284541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2C9D-5E49-4191-957D-2E0F4E2F0A99}"/>
              </a:ext>
            </a:extLst>
          </p:cNvPr>
          <p:cNvSpPr>
            <a:spLocks noGrp="1"/>
          </p:cNvSpPr>
          <p:nvPr>
            <p:ph type="title"/>
          </p:nvPr>
        </p:nvSpPr>
        <p:spPr>
          <a:xfrm>
            <a:off x="1" y="8793"/>
            <a:ext cx="12188824" cy="1223963"/>
          </a:xfrm>
        </p:spPr>
        <p:txBody>
          <a:bodyPr>
            <a:normAutofit/>
          </a:bodyPr>
          <a:lstStyle/>
          <a:p>
            <a:pPr algn="ctr"/>
            <a:r>
              <a:rPr lang="en-IN" sz="6000" b="1" dirty="0"/>
              <a:t>  </a:t>
            </a:r>
            <a:r>
              <a:rPr lang="en-IN" sz="6000" b="1" dirty="0">
                <a:solidFill>
                  <a:srgbClr val="FFFF00"/>
                </a:solidFill>
              </a:rPr>
              <a:t>&lt; THANK YOU &gt;</a:t>
            </a:r>
          </a:p>
        </p:txBody>
      </p:sp>
      <p:sp>
        <p:nvSpPr>
          <p:cNvPr id="3" name="Content Placeholder 2">
            <a:extLst>
              <a:ext uri="{FF2B5EF4-FFF2-40B4-BE49-F238E27FC236}">
                <a16:creationId xmlns:a16="http://schemas.microsoft.com/office/drawing/2014/main" id="{8FE28B6E-D1C3-4665-8EF4-CA4396A69A4D}"/>
              </a:ext>
            </a:extLst>
          </p:cNvPr>
          <p:cNvSpPr>
            <a:spLocks noGrp="1"/>
          </p:cNvSpPr>
          <p:nvPr>
            <p:ph idx="1"/>
          </p:nvPr>
        </p:nvSpPr>
        <p:spPr>
          <a:xfrm>
            <a:off x="839200" y="1412777"/>
            <a:ext cx="11350996" cy="4104456"/>
          </a:xfrm>
        </p:spPr>
        <p:txBody>
          <a:bodyPr/>
          <a:lstStyle/>
          <a:p>
            <a:r>
              <a:rPr lang="en-IN" sz="5000" dirty="0"/>
              <a:t>Any Questions?</a:t>
            </a:r>
          </a:p>
          <a:p>
            <a:pPr marL="0" indent="0">
              <a:buNone/>
            </a:pPr>
            <a:endParaRPr lang="en-IN" dirty="0"/>
          </a:p>
          <a:p>
            <a:endParaRPr lang="en-IN" dirty="0"/>
          </a:p>
          <a:p>
            <a:pPr marL="0" indent="0">
              <a:buNone/>
            </a:pPr>
            <a:endParaRPr lang="en-IN" dirty="0"/>
          </a:p>
          <a:p>
            <a:pPr marL="0" indent="0">
              <a:buNone/>
            </a:pPr>
            <a:endParaRPr lang="en-IN" dirty="0"/>
          </a:p>
          <a:p>
            <a:r>
              <a:rPr lang="en-IN" sz="5000" dirty="0"/>
              <a:t>Link to the code:</a:t>
            </a:r>
          </a:p>
        </p:txBody>
      </p:sp>
      <p:pic>
        <p:nvPicPr>
          <p:cNvPr id="5" name="Picture 4">
            <a:extLst>
              <a:ext uri="{FF2B5EF4-FFF2-40B4-BE49-F238E27FC236}">
                <a16:creationId xmlns:a16="http://schemas.microsoft.com/office/drawing/2014/main" id="{7A65BA1B-B03E-465C-B94D-93E68ADF1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596" y="1988840"/>
            <a:ext cx="2880320" cy="2880320"/>
          </a:xfrm>
          <a:prstGeom prst="rect">
            <a:avLst/>
          </a:prstGeom>
        </p:spPr>
      </p:pic>
      <p:sp>
        <p:nvSpPr>
          <p:cNvPr id="4" name="TextBox 3">
            <a:extLst>
              <a:ext uri="{FF2B5EF4-FFF2-40B4-BE49-F238E27FC236}">
                <a16:creationId xmlns:a16="http://schemas.microsoft.com/office/drawing/2014/main" id="{6641D1CE-8E85-4490-86D2-F4EF4802BEBA}"/>
              </a:ext>
            </a:extLst>
          </p:cNvPr>
          <p:cNvSpPr txBox="1"/>
          <p:nvPr/>
        </p:nvSpPr>
        <p:spPr>
          <a:xfrm>
            <a:off x="1125860" y="5573710"/>
            <a:ext cx="11062965" cy="907941"/>
          </a:xfrm>
          <a:prstGeom prst="rect">
            <a:avLst/>
          </a:prstGeom>
          <a:noFill/>
        </p:spPr>
        <p:txBody>
          <a:bodyPr wrap="square" rtlCol="0">
            <a:spAutoFit/>
          </a:bodyPr>
          <a:lstStyle/>
          <a:p>
            <a:r>
              <a:rPr lang="en-IN" sz="2500" dirty="0">
                <a:solidFill>
                  <a:srgbClr val="FFFF00"/>
                </a:solidFill>
              </a:rPr>
              <a:t>https://github.com/UtsavMehta1902/Collection-module-and-context-managers.git</a:t>
            </a:r>
          </a:p>
          <a:p>
            <a:endParaRPr lang="en-IN" sz="2800" dirty="0"/>
          </a:p>
        </p:txBody>
      </p:sp>
    </p:spTree>
    <p:extLst>
      <p:ext uri="{BB962C8B-B14F-4D97-AF65-F5344CB8AC3E}">
        <p14:creationId xmlns:p14="http://schemas.microsoft.com/office/powerpoint/2010/main" val="308168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9" y="12073"/>
            <a:ext cx="10741556" cy="968655"/>
          </a:xfrm>
        </p:spPr>
        <p:txBody>
          <a:bodyPr>
            <a:normAutofit/>
          </a:bodyPr>
          <a:lstStyle/>
          <a:p>
            <a:r>
              <a:rPr lang="en-US" sz="5400" u="sng" dirty="0"/>
              <a:t>Basics:</a:t>
            </a:r>
          </a:p>
        </p:txBody>
      </p:sp>
      <p:sp>
        <p:nvSpPr>
          <p:cNvPr id="14" name="Content Placeholder 13"/>
          <p:cNvSpPr>
            <a:spLocks noGrp="1"/>
          </p:cNvSpPr>
          <p:nvPr>
            <p:ph idx="1"/>
          </p:nvPr>
        </p:nvSpPr>
        <p:spPr>
          <a:xfrm>
            <a:off x="831302" y="1124744"/>
            <a:ext cx="11350996" cy="5733256"/>
          </a:xfrm>
        </p:spPr>
        <p:txBody>
          <a:bodyPr>
            <a:normAutofit/>
          </a:bodyPr>
          <a:lstStyle/>
          <a:p>
            <a:endParaRPr lang="en-US" dirty="0"/>
          </a:p>
          <a:p>
            <a:r>
              <a:rPr lang="en-US" u="sng" dirty="0"/>
              <a:t>What is a module?</a:t>
            </a:r>
          </a:p>
          <a:p>
            <a:pPr>
              <a:buFont typeface="Wingdings" panose="05000000000000000000" pitchFamily="2" charset="2"/>
              <a:buChar char="ü"/>
            </a:pPr>
            <a:r>
              <a:rPr lang="en-US" b="0" i="0" dirty="0">
                <a:effectLst/>
                <a:latin typeface="-apple-system"/>
              </a:rPr>
              <a:t>A module in Python is simply a collection of functions and global variables written in Python. The file containing this set of statements has a .py extension.</a:t>
            </a:r>
          </a:p>
          <a:p>
            <a:r>
              <a:rPr lang="en-US" u="sng" dirty="0">
                <a:latin typeface="-apple-system"/>
              </a:rPr>
              <a:t>What is a Library? </a:t>
            </a:r>
          </a:p>
          <a:p>
            <a:pPr>
              <a:buFont typeface="Wingdings" panose="05000000000000000000" pitchFamily="2" charset="2"/>
              <a:buChar char="ü"/>
            </a:pPr>
            <a:r>
              <a:rPr lang="en-US" dirty="0">
                <a:latin typeface="-apple-system"/>
              </a:rPr>
              <a:t>A</a:t>
            </a:r>
            <a:r>
              <a:rPr lang="en-US" b="0" i="0" dirty="0">
                <a:effectLst/>
                <a:latin typeface="-apple-system"/>
              </a:rPr>
              <a:t> library is a set of MODULES combined under a common name.</a:t>
            </a:r>
          </a:p>
          <a:p>
            <a:r>
              <a:rPr lang="en-US" b="0" i="0" u="sng" dirty="0">
                <a:effectLst/>
                <a:latin typeface="-apple-system"/>
              </a:rPr>
              <a:t>What is an Object?</a:t>
            </a:r>
          </a:p>
          <a:p>
            <a:pPr>
              <a:buFont typeface="Wingdings" panose="05000000000000000000" pitchFamily="2" charset="2"/>
              <a:buChar char="ü"/>
            </a:pPr>
            <a:r>
              <a:rPr lang="en-US" b="0" i="0" dirty="0">
                <a:effectLst/>
                <a:latin typeface="-apple-system"/>
              </a:rPr>
              <a:t>Everything is in </a:t>
            </a:r>
            <a:r>
              <a:rPr lang="en-US" i="0" dirty="0">
                <a:effectLst/>
                <a:latin typeface="-apple-system"/>
              </a:rPr>
              <a:t>Python</a:t>
            </a:r>
            <a:r>
              <a:rPr lang="en-US" b="0" i="0" dirty="0">
                <a:effectLst/>
                <a:latin typeface="-apple-system"/>
              </a:rPr>
              <a:t> treated as an </a:t>
            </a:r>
            <a:r>
              <a:rPr lang="en-US" i="0" dirty="0">
                <a:effectLst/>
                <a:latin typeface="-apple-system"/>
              </a:rPr>
              <a:t>object</a:t>
            </a:r>
            <a:r>
              <a:rPr lang="en-US" b="0" i="0" dirty="0">
                <a:effectLst/>
                <a:latin typeface="-apple-system"/>
              </a:rPr>
              <a:t>, including variable, function, list, tuple, dictionary, set, etc.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1"/>
            <a:ext cx="10360501" cy="1052736"/>
          </a:xfrm>
        </p:spPr>
        <p:txBody>
          <a:bodyPr>
            <a:normAutofit/>
          </a:bodyPr>
          <a:lstStyle/>
          <a:p>
            <a:r>
              <a:rPr lang="en-US" sz="5400" dirty="0"/>
              <a:t>What are Containers?</a:t>
            </a:r>
          </a:p>
        </p:txBody>
      </p:sp>
      <p:sp>
        <p:nvSpPr>
          <p:cNvPr id="3" name="Content Placeholder 2">
            <a:extLst>
              <a:ext uri="{FF2B5EF4-FFF2-40B4-BE49-F238E27FC236}">
                <a16:creationId xmlns:a16="http://schemas.microsoft.com/office/drawing/2014/main" id="{F97ED2FA-E690-4EF0-9C2E-B1752E6CF1AA}"/>
              </a:ext>
            </a:extLst>
          </p:cNvPr>
          <p:cNvSpPr>
            <a:spLocks noGrp="1"/>
          </p:cNvSpPr>
          <p:nvPr>
            <p:ph idx="1"/>
          </p:nvPr>
        </p:nvSpPr>
        <p:spPr>
          <a:xfrm>
            <a:off x="909836" y="1556792"/>
            <a:ext cx="11278989" cy="5301208"/>
          </a:xfrm>
        </p:spPr>
        <p:txBody>
          <a:bodyPr/>
          <a:lstStyle/>
          <a:p>
            <a:r>
              <a:rPr lang="en-IN" spc="10" dirty="0">
                <a:effectLst/>
                <a:latin typeface="Arial" panose="020B0604020202020204" pitchFamily="34" charset="0"/>
                <a:ea typeface="Calibri" panose="020F0502020204030204" pitchFamily="34" charset="0"/>
              </a:rPr>
              <a:t>A Container is an object that is used –</a:t>
            </a:r>
          </a:p>
          <a:p>
            <a:pPr marL="0" indent="0">
              <a:buNone/>
            </a:pPr>
            <a:endParaRPr lang="en-IN" spc="10" dirty="0">
              <a:effectLst/>
              <a:latin typeface="Arial" panose="020B0604020202020204" pitchFamily="34" charset="0"/>
              <a:ea typeface="Calibri" panose="020F0502020204030204" pitchFamily="34" charset="0"/>
            </a:endParaRPr>
          </a:p>
          <a:p>
            <a:pPr lvl="1">
              <a:buFont typeface="Wingdings" panose="05000000000000000000" pitchFamily="2" charset="2"/>
              <a:buChar char="ü"/>
            </a:pPr>
            <a:r>
              <a:rPr lang="en-IN" spc="10" dirty="0">
                <a:effectLst/>
                <a:latin typeface="Arial" panose="020B0604020202020204" pitchFamily="34" charset="0"/>
                <a:ea typeface="Calibri" panose="020F0502020204030204" pitchFamily="34" charset="0"/>
              </a:rPr>
              <a:t>to store different objects </a:t>
            </a:r>
          </a:p>
          <a:p>
            <a:pPr lvl="1">
              <a:buFont typeface="Wingdings" panose="05000000000000000000" pitchFamily="2" charset="2"/>
              <a:buChar char="ü"/>
            </a:pPr>
            <a:r>
              <a:rPr lang="en-IN" spc="10" dirty="0">
                <a:effectLst/>
                <a:latin typeface="Arial" panose="020B0604020202020204" pitchFamily="34" charset="0"/>
                <a:ea typeface="Calibri" panose="020F0502020204030204" pitchFamily="34" charset="0"/>
              </a:rPr>
              <a:t>provide a way to access the contained objects </a:t>
            </a:r>
          </a:p>
          <a:p>
            <a:pPr lvl="1">
              <a:buFont typeface="Wingdings" panose="05000000000000000000" pitchFamily="2" charset="2"/>
              <a:buChar char="ü"/>
            </a:pPr>
            <a:r>
              <a:rPr lang="en-IN" spc="10" dirty="0">
                <a:effectLst/>
                <a:latin typeface="Arial" panose="020B0604020202020204" pitchFamily="34" charset="0"/>
                <a:ea typeface="Calibri" panose="020F0502020204030204" pitchFamily="34" charset="0"/>
              </a:rPr>
              <a:t> iterate over them</a:t>
            </a:r>
          </a:p>
          <a:p>
            <a:pPr marL="0" indent="0">
              <a:buNone/>
            </a:pPr>
            <a:endParaRPr lang="en-IN" spc="10" dirty="0">
              <a:effectLst/>
              <a:latin typeface="Arial" panose="020B0604020202020204" pitchFamily="34" charset="0"/>
              <a:ea typeface="Calibri" panose="020F0502020204030204" pitchFamily="34" charset="0"/>
            </a:endParaRPr>
          </a:p>
          <a:p>
            <a:r>
              <a:rPr lang="en-IN" spc="10" dirty="0">
                <a:effectLst/>
                <a:latin typeface="Arial" panose="020B0604020202020204" pitchFamily="34" charset="0"/>
                <a:ea typeface="Calibri" panose="020F0502020204030204" pitchFamily="34" charset="0"/>
              </a:rPr>
              <a:t>Some of the built-in containers are 				     etc.</a:t>
            </a:r>
            <a:endParaRPr lang="en-IN" spc="10" dirty="0">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9">
            <a:extLst>
              <a:ext uri="{FF2B5EF4-FFF2-40B4-BE49-F238E27FC236}">
                <a16:creationId xmlns:a16="http://schemas.microsoft.com/office/drawing/2014/main" id="{0795EBCB-24AC-4F7B-9024-061ABF4FC943}"/>
              </a:ext>
            </a:extLst>
          </p:cNvPr>
          <p:cNvSpPr txBox="1">
            <a:spLocks/>
          </p:cNvSpPr>
          <p:nvPr/>
        </p:nvSpPr>
        <p:spPr>
          <a:xfrm>
            <a:off x="9254864" y="4667201"/>
            <a:ext cx="2005923" cy="504056"/>
          </a:xfrm>
          <a:prstGeom prst="rect">
            <a:avLst/>
          </a:prstGeom>
          <a:solidFill>
            <a:srgbClr val="009999"/>
          </a:solidFill>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fontAlgn="base">
              <a:buNone/>
            </a:pPr>
            <a:r>
              <a:rPr lang="en-US" sz="2500" dirty="0">
                <a:latin typeface="-apple-system"/>
              </a:rPr>
              <a:t>{dict : ionary}</a:t>
            </a:r>
            <a:endParaRPr lang="en-US" sz="2500" i="0" dirty="0">
              <a:effectLst/>
              <a:latin typeface="-apple-system"/>
            </a:endParaRPr>
          </a:p>
        </p:txBody>
      </p:sp>
      <p:sp>
        <p:nvSpPr>
          <p:cNvPr id="8" name="Content Placeholder 9">
            <a:extLst>
              <a:ext uri="{FF2B5EF4-FFF2-40B4-BE49-F238E27FC236}">
                <a16:creationId xmlns:a16="http://schemas.microsoft.com/office/drawing/2014/main" id="{B20A0488-B888-4FC2-B1B3-CA855976BC69}"/>
              </a:ext>
            </a:extLst>
          </p:cNvPr>
          <p:cNvSpPr txBox="1">
            <a:spLocks/>
          </p:cNvSpPr>
          <p:nvPr/>
        </p:nvSpPr>
        <p:spPr>
          <a:xfrm>
            <a:off x="8268829" y="4667201"/>
            <a:ext cx="858263" cy="473537"/>
          </a:xfrm>
          <a:prstGeom prst="rect">
            <a:avLst/>
          </a:prstGeom>
          <a:solidFill>
            <a:srgbClr val="009999"/>
          </a:solidFill>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fontAlgn="base">
              <a:buNone/>
            </a:pPr>
            <a:r>
              <a:rPr lang="en-US" sz="2500" dirty="0">
                <a:latin typeface="-apple-system"/>
              </a:rPr>
              <a:t>[list]</a:t>
            </a:r>
            <a:endParaRPr lang="en-US" sz="2500" i="0" dirty="0">
              <a:effectLst/>
              <a:latin typeface="-apple-system"/>
            </a:endParaRPr>
          </a:p>
        </p:txBody>
      </p:sp>
      <p:sp>
        <p:nvSpPr>
          <p:cNvPr id="10" name="Content Placeholder 9">
            <a:extLst>
              <a:ext uri="{FF2B5EF4-FFF2-40B4-BE49-F238E27FC236}">
                <a16:creationId xmlns:a16="http://schemas.microsoft.com/office/drawing/2014/main" id="{EAA647C0-7221-4061-AEAE-7C45209A4FE2}"/>
              </a:ext>
            </a:extLst>
          </p:cNvPr>
          <p:cNvSpPr txBox="1">
            <a:spLocks/>
          </p:cNvSpPr>
          <p:nvPr/>
        </p:nvSpPr>
        <p:spPr>
          <a:xfrm>
            <a:off x="6886500" y="4667201"/>
            <a:ext cx="1254557" cy="473537"/>
          </a:xfrm>
          <a:prstGeom prst="rect">
            <a:avLst/>
          </a:prstGeom>
          <a:solidFill>
            <a:srgbClr val="009999"/>
          </a:solidFill>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fontAlgn="base">
              <a:buNone/>
            </a:pPr>
            <a:r>
              <a:rPr lang="en-US" sz="2500" dirty="0">
                <a:latin typeface="-apple-system"/>
              </a:rPr>
              <a:t>(tuple,)</a:t>
            </a:r>
            <a:endParaRPr lang="en-US" sz="2500" i="0" dirty="0">
              <a:effectLst/>
              <a:latin typeface="-apple-system"/>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227" y="12073"/>
            <a:ext cx="10360501" cy="1112671"/>
          </a:xfrm>
        </p:spPr>
        <p:txBody>
          <a:bodyPr>
            <a:normAutofit/>
          </a:bodyPr>
          <a:lstStyle/>
          <a:p>
            <a:r>
              <a:rPr lang="en-US" sz="5400" dirty="0"/>
              <a:t>What is collection module?</a:t>
            </a:r>
          </a:p>
        </p:txBody>
      </p:sp>
      <p:sp>
        <p:nvSpPr>
          <p:cNvPr id="3" name="Content Placeholder 2"/>
          <p:cNvSpPr>
            <a:spLocks noGrp="1"/>
          </p:cNvSpPr>
          <p:nvPr>
            <p:ph sz="half" idx="1"/>
          </p:nvPr>
        </p:nvSpPr>
        <p:spPr>
          <a:xfrm>
            <a:off x="837829" y="1340768"/>
            <a:ext cx="11350996" cy="5505159"/>
          </a:xfrm>
        </p:spPr>
        <p:txBody>
          <a:bodyPr>
            <a:normAutofit/>
          </a:bodyPr>
          <a:lstStyle/>
          <a:p>
            <a:endParaRPr lang="en-US" b="0" i="0" dirty="0">
              <a:effectLst/>
              <a:latin typeface="-apple-system"/>
            </a:endParaRPr>
          </a:p>
          <a:p>
            <a:endParaRPr lang="en-US" dirty="0">
              <a:latin typeface="-apple-system"/>
            </a:endParaRPr>
          </a:p>
          <a:p>
            <a:r>
              <a:rPr lang="en-US" b="0" i="0" dirty="0">
                <a:effectLst/>
                <a:latin typeface="-apple-system"/>
              </a:rPr>
              <a:t>The collection Module in Python is a built-in module that provides different types of containers.</a:t>
            </a:r>
          </a:p>
          <a:p>
            <a:r>
              <a:rPr lang="en-IN" dirty="0">
                <a:effectLst/>
                <a:latin typeface="-apple-system"/>
                <a:ea typeface="Calibri" panose="020F0502020204030204" pitchFamily="34" charset="0"/>
              </a:rPr>
              <a:t>Python collections</a:t>
            </a:r>
            <a:r>
              <a:rPr lang="en-IN" b="1" dirty="0">
                <a:effectLst/>
                <a:latin typeface="-apple-system"/>
                <a:ea typeface="Calibri" panose="020F0502020204030204" pitchFamily="34" charset="0"/>
              </a:rPr>
              <a:t> </a:t>
            </a:r>
            <a:r>
              <a:rPr lang="en-IN" dirty="0">
                <a:effectLst/>
                <a:latin typeface="-apple-system"/>
                <a:ea typeface="Calibri" panose="020F0502020204030204" pitchFamily="34" charset="0"/>
              </a:rPr>
              <a:t>module was introduced to improve the functionalities of the built-in collection containers like lists, dictionary etc.</a:t>
            </a:r>
          </a:p>
          <a:p>
            <a:r>
              <a:rPr lang="en-US" b="0" i="0" dirty="0">
                <a:effectLst/>
                <a:latin typeface="-apple-system"/>
              </a:rPr>
              <a:t>They </a:t>
            </a:r>
            <a:r>
              <a:rPr lang="en-US" dirty="0">
                <a:latin typeface="-apple-system"/>
              </a:rPr>
              <a:t>help in reducing the amount of code and are more time efficient.</a:t>
            </a:r>
          </a:p>
          <a:p>
            <a:pPr lvl="1"/>
            <a:endParaRPr lang="en-US" b="0" i="0" dirty="0">
              <a:effectLst/>
              <a:latin typeface="-apple-system"/>
            </a:endParaRPr>
          </a:p>
          <a:p>
            <a:endParaRPr lang="en-US" dirty="0">
              <a:latin typeface="urw-din"/>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404664"/>
            <a:ext cx="10360501" cy="1223963"/>
          </a:xfrm>
        </p:spPr>
        <p:txBody>
          <a:bodyPr/>
          <a:lstStyle/>
          <a:p>
            <a:r>
              <a:rPr lang="en-US" b="0" i="0" dirty="0">
                <a:effectLst/>
                <a:latin typeface="-apple-system"/>
              </a:rPr>
              <a:t>Havin</a:t>
            </a:r>
            <a:r>
              <a:rPr lang="en-US" dirty="0">
                <a:latin typeface="-apple-system"/>
              </a:rPr>
              <a:t>g said all that, the containers provided by collection module are --</a:t>
            </a:r>
          </a:p>
        </p:txBody>
      </p:sp>
      <p:sp>
        <p:nvSpPr>
          <p:cNvPr id="10" name="Content Placeholder 9"/>
          <p:cNvSpPr>
            <a:spLocks noGrp="1"/>
          </p:cNvSpPr>
          <p:nvPr>
            <p:ph sz="half" idx="2"/>
          </p:nvPr>
        </p:nvSpPr>
        <p:spPr>
          <a:xfrm>
            <a:off x="1053851" y="1858876"/>
            <a:ext cx="9217025" cy="4999123"/>
          </a:xfrm>
        </p:spPr>
        <p:txBody>
          <a:bodyPr/>
          <a:lstStyle/>
          <a:p>
            <a:pPr lvl="1" fontAlgn="base"/>
            <a:r>
              <a:rPr lang="en-IN" sz="2800" b="0" u="sng" dirty="0">
                <a:solidFill>
                  <a:srgbClr val="273239"/>
                </a:solidFill>
                <a:effectLst/>
                <a:latin typeface="-apple-system"/>
                <a:hlinkClick r:id="rId2"/>
              </a:rPr>
              <a:t>Counters</a:t>
            </a:r>
            <a:r>
              <a:rPr lang="en-IN" sz="2800" b="0" dirty="0">
                <a:solidFill>
                  <a:srgbClr val="273239"/>
                </a:solidFill>
                <a:effectLst/>
                <a:latin typeface="-apple-system"/>
              </a:rPr>
              <a:t>                   </a:t>
            </a:r>
            <a:r>
              <a:rPr lang="en-IN" sz="2800" b="0" dirty="0">
                <a:solidFill>
                  <a:srgbClr val="009999"/>
                </a:solidFill>
                <a:effectLst/>
                <a:latin typeface="-apple-system"/>
              </a:rPr>
              <a:t>(modification of dictionary)</a:t>
            </a:r>
          </a:p>
          <a:p>
            <a:pPr lvl="1" fontAlgn="base"/>
            <a:r>
              <a:rPr lang="en-IN" sz="2800" b="0" u="sng" dirty="0">
                <a:solidFill>
                  <a:srgbClr val="273239"/>
                </a:solidFill>
                <a:effectLst/>
                <a:latin typeface="-apple-system"/>
                <a:hlinkClick r:id="rId3"/>
              </a:rPr>
              <a:t>OrderedDict</a:t>
            </a:r>
            <a:r>
              <a:rPr lang="en-IN" sz="2800" b="0" dirty="0">
                <a:solidFill>
                  <a:srgbClr val="273239"/>
                </a:solidFill>
                <a:effectLst/>
                <a:latin typeface="-apple-system"/>
              </a:rPr>
              <a:t>             </a:t>
            </a:r>
            <a:r>
              <a:rPr lang="en-IN" sz="2800" b="0" dirty="0">
                <a:solidFill>
                  <a:srgbClr val="009999"/>
                </a:solidFill>
                <a:effectLst/>
                <a:latin typeface="-apple-system"/>
              </a:rPr>
              <a:t>(modification of dictionary)</a:t>
            </a:r>
            <a:endParaRPr lang="en-IN" sz="2800" b="0" dirty="0">
              <a:solidFill>
                <a:srgbClr val="273239"/>
              </a:solidFill>
              <a:effectLst/>
              <a:latin typeface="-apple-system"/>
            </a:endParaRPr>
          </a:p>
          <a:p>
            <a:pPr lvl="1" fontAlgn="base"/>
            <a:r>
              <a:rPr lang="en-IN" sz="2800" b="0" u="sng" dirty="0">
                <a:solidFill>
                  <a:srgbClr val="273239"/>
                </a:solidFill>
                <a:effectLst/>
                <a:latin typeface="-apple-system"/>
                <a:hlinkClick r:id="rId4"/>
              </a:rPr>
              <a:t>DefaultDict</a:t>
            </a:r>
            <a:r>
              <a:rPr lang="en-IN" sz="2800" b="0" dirty="0">
                <a:solidFill>
                  <a:srgbClr val="273239"/>
                </a:solidFill>
                <a:effectLst/>
                <a:latin typeface="-apple-system"/>
              </a:rPr>
              <a:t>  	            </a:t>
            </a:r>
            <a:r>
              <a:rPr lang="en-IN" sz="2800" b="0" dirty="0">
                <a:solidFill>
                  <a:srgbClr val="009999"/>
                </a:solidFill>
                <a:effectLst/>
                <a:latin typeface="-apple-system"/>
              </a:rPr>
              <a:t>(modification of dictionary)</a:t>
            </a:r>
            <a:endParaRPr lang="en-IN" sz="2800" b="0" dirty="0">
              <a:solidFill>
                <a:srgbClr val="273239"/>
              </a:solidFill>
              <a:effectLst/>
              <a:latin typeface="-apple-system"/>
            </a:endParaRPr>
          </a:p>
          <a:p>
            <a:pPr lvl="1" fontAlgn="base"/>
            <a:r>
              <a:rPr lang="en-IN" sz="2800" b="0" u="sng" dirty="0">
                <a:solidFill>
                  <a:srgbClr val="273239"/>
                </a:solidFill>
                <a:effectLst/>
                <a:latin typeface="-apple-system"/>
                <a:hlinkClick r:id="rId5"/>
              </a:rPr>
              <a:t>ChainMap</a:t>
            </a:r>
            <a:r>
              <a:rPr lang="en-IN" sz="2800" b="0" dirty="0">
                <a:solidFill>
                  <a:srgbClr val="273239"/>
                </a:solidFill>
                <a:effectLst/>
                <a:latin typeface="-apple-system"/>
              </a:rPr>
              <a:t>                 </a:t>
            </a:r>
            <a:r>
              <a:rPr lang="en-IN" sz="2800" b="0" dirty="0">
                <a:solidFill>
                  <a:srgbClr val="009999"/>
                </a:solidFill>
                <a:effectLst/>
                <a:latin typeface="-apple-system"/>
              </a:rPr>
              <a:t>(modification of dictionary)</a:t>
            </a:r>
          </a:p>
          <a:p>
            <a:pPr lvl="1" fontAlgn="base"/>
            <a:r>
              <a:rPr lang="en-IN" sz="2800" b="0" u="sng" dirty="0">
                <a:solidFill>
                  <a:srgbClr val="009999"/>
                </a:solidFill>
                <a:effectLst/>
                <a:latin typeface="-apple-system"/>
                <a:hlinkClick r:id="rId6">
                  <a:extLst>
                    <a:ext uri="{A12FA001-AC4F-418D-AE19-62706E023703}">
                      <ahyp:hlinkClr xmlns:ahyp="http://schemas.microsoft.com/office/drawing/2018/hyperlinkcolor" val="tx"/>
                    </a:ext>
                  </a:extLst>
                </a:hlinkClick>
              </a:rPr>
              <a:t>DeQue</a:t>
            </a:r>
            <a:r>
              <a:rPr lang="en-IN" sz="2800" b="0" dirty="0">
                <a:solidFill>
                  <a:srgbClr val="009999"/>
                </a:solidFill>
                <a:effectLst/>
                <a:latin typeface="-apple-system"/>
              </a:rPr>
              <a:t>                       (modification of list)</a:t>
            </a:r>
          </a:p>
          <a:p>
            <a:pPr lvl="1" fontAlgn="base"/>
            <a:r>
              <a:rPr lang="en-IN" sz="2800" b="0" u="sng" dirty="0">
                <a:solidFill>
                  <a:srgbClr val="009999"/>
                </a:solidFill>
                <a:effectLst/>
                <a:latin typeface="-apple-system"/>
                <a:hlinkClick r:id="rId7">
                  <a:extLst>
                    <a:ext uri="{A12FA001-AC4F-418D-AE19-62706E023703}">
                      <ahyp:hlinkClr xmlns:ahyp="http://schemas.microsoft.com/office/drawing/2018/hyperlinkcolor" val="tx"/>
                    </a:ext>
                  </a:extLst>
                </a:hlinkClick>
              </a:rPr>
              <a:t>UserDict</a:t>
            </a:r>
            <a:r>
              <a:rPr lang="en-IN" sz="2800" dirty="0">
                <a:solidFill>
                  <a:srgbClr val="009999"/>
                </a:solidFill>
                <a:latin typeface="-apple-system"/>
              </a:rPr>
              <a:t>                    </a:t>
            </a:r>
            <a:r>
              <a:rPr lang="en-IN" sz="2800" b="0" dirty="0">
                <a:solidFill>
                  <a:srgbClr val="009999"/>
                </a:solidFill>
                <a:effectLst/>
                <a:latin typeface="-apple-system"/>
              </a:rPr>
              <a:t>(modification of dictionary)</a:t>
            </a:r>
          </a:p>
          <a:p>
            <a:pPr lvl="1" fontAlgn="base"/>
            <a:r>
              <a:rPr lang="en-IN" sz="2800" u="sng" dirty="0">
                <a:solidFill>
                  <a:srgbClr val="009999"/>
                </a:solidFill>
                <a:latin typeface="-apple-system"/>
              </a:rPr>
              <a:t>UserList</a:t>
            </a:r>
            <a:r>
              <a:rPr lang="en-IN" sz="2800" dirty="0">
                <a:solidFill>
                  <a:srgbClr val="009999"/>
                </a:solidFill>
                <a:latin typeface="-apple-system"/>
              </a:rPr>
              <a:t>  	             </a:t>
            </a:r>
            <a:r>
              <a:rPr lang="en-IN" sz="2800" b="0" dirty="0">
                <a:solidFill>
                  <a:srgbClr val="009999"/>
                </a:solidFill>
                <a:effectLst/>
                <a:latin typeface="-apple-system"/>
              </a:rPr>
              <a:t>(modification of list)</a:t>
            </a:r>
          </a:p>
          <a:p>
            <a:pPr lvl="1" fontAlgn="base"/>
            <a:r>
              <a:rPr lang="en-IN" sz="2800" b="0" u="sng" dirty="0">
                <a:solidFill>
                  <a:srgbClr val="009999"/>
                </a:solidFill>
                <a:effectLst/>
                <a:latin typeface="-apple-system"/>
                <a:hlinkClick r:id="rId8">
                  <a:extLst>
                    <a:ext uri="{A12FA001-AC4F-418D-AE19-62706E023703}">
                      <ahyp:hlinkClr xmlns:ahyp="http://schemas.microsoft.com/office/drawing/2018/hyperlinkcolor" val="tx"/>
                    </a:ext>
                  </a:extLst>
                </a:hlinkClick>
              </a:rPr>
              <a:t>UserString</a:t>
            </a:r>
            <a:r>
              <a:rPr lang="en-IN" sz="2800" dirty="0">
                <a:solidFill>
                  <a:srgbClr val="009999"/>
                </a:solidFill>
                <a:latin typeface="-apple-system"/>
              </a:rPr>
              <a:t> 	             </a:t>
            </a:r>
            <a:r>
              <a:rPr lang="en-IN" sz="2800" b="0" dirty="0">
                <a:solidFill>
                  <a:srgbClr val="009999"/>
                </a:solidFill>
                <a:effectLst/>
                <a:latin typeface="-apple-system"/>
              </a:rPr>
              <a:t>(modification of strings)</a:t>
            </a:r>
            <a:endParaRPr lang="en-IN" sz="2800" u="sng" dirty="0">
              <a:solidFill>
                <a:srgbClr val="009999"/>
              </a:solidFill>
              <a:latin typeface="-apple-system"/>
            </a:endParaRPr>
          </a:p>
          <a:p>
            <a:pPr lvl="1" fontAlgn="base"/>
            <a:r>
              <a:rPr lang="en-IN" sz="2800" b="0" u="sng" dirty="0">
                <a:solidFill>
                  <a:srgbClr val="009999"/>
                </a:solidFill>
                <a:effectLst/>
                <a:latin typeface="-apple-system"/>
                <a:hlinkClick r:id="rId9">
                  <a:extLst>
                    <a:ext uri="{A12FA001-AC4F-418D-AE19-62706E023703}">
                      <ahyp:hlinkClr xmlns:ahyp="http://schemas.microsoft.com/office/drawing/2018/hyperlinkcolor" val="tx"/>
                    </a:ext>
                  </a:extLst>
                </a:hlinkClick>
              </a:rPr>
              <a:t>NamedTuple</a:t>
            </a:r>
            <a:r>
              <a:rPr lang="en-IN" sz="2800" dirty="0">
                <a:solidFill>
                  <a:srgbClr val="009999"/>
                </a:solidFill>
                <a:latin typeface="-apple-system"/>
              </a:rPr>
              <a:t>             </a:t>
            </a:r>
            <a:r>
              <a:rPr lang="en-IN" sz="2800" b="0" dirty="0">
                <a:solidFill>
                  <a:srgbClr val="009999"/>
                </a:solidFill>
                <a:effectLst/>
                <a:latin typeface="-apple-system"/>
              </a:rPr>
              <a:t>(modification of Tuple)</a:t>
            </a:r>
          </a:p>
          <a:p>
            <a:pPr lvl="1" fontAlgn="base"/>
            <a:endParaRPr lang="en-IN" sz="2800" b="0" dirty="0">
              <a:solidFill>
                <a:srgbClr val="273239"/>
              </a:solidFill>
              <a:effectLst/>
              <a:latin typeface="-apple-system"/>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110668-B798-44AF-9C0D-4E112C11E3F2}"/>
              </a:ext>
            </a:extLst>
          </p:cNvPr>
          <p:cNvSpPr>
            <a:spLocks noGrp="1"/>
          </p:cNvSpPr>
          <p:nvPr>
            <p:ph sz="half" idx="2"/>
          </p:nvPr>
        </p:nvSpPr>
        <p:spPr>
          <a:xfrm>
            <a:off x="6670476" y="4024812"/>
            <a:ext cx="4714445" cy="2435203"/>
          </a:xfrm>
          <a:solidFill>
            <a:srgbClr val="009999"/>
          </a:solidFill>
        </p:spPr>
        <p:txBody>
          <a:bodyPr/>
          <a:lstStyle/>
          <a:p>
            <a:pPr marL="0" indent="0" fontAlgn="base">
              <a:buNone/>
            </a:pPr>
            <a:r>
              <a:rPr lang="en-US" b="1" i="0" dirty="0">
                <a:effectLst/>
                <a:latin typeface="-apple-system"/>
              </a:rPr>
              <a:t>Deque:</a:t>
            </a:r>
          </a:p>
          <a:p>
            <a:pPr marL="0" indent="0" algn="just" fontAlgn="base">
              <a:buNone/>
            </a:pPr>
            <a:r>
              <a:rPr lang="en-US" sz="2000" b="0" i="0" u="sng" dirty="0">
                <a:effectLst/>
                <a:latin typeface="-apple-system"/>
                <a:hlinkClick r:id="rId3">
                  <a:extLst>
                    <a:ext uri="{A12FA001-AC4F-418D-AE19-62706E023703}">
                      <ahyp:hlinkClr xmlns:ahyp="http://schemas.microsoft.com/office/drawing/2018/hyperlinkcolor" val="tx"/>
                    </a:ext>
                  </a:extLst>
                </a:hlinkClick>
              </a:rPr>
              <a:t>Deque (Doubly Ended Queue)</a:t>
            </a:r>
            <a:r>
              <a:rPr lang="en-US" sz="2000" b="0" i="0" dirty="0">
                <a:effectLst/>
                <a:latin typeface="-apple-system"/>
              </a:rPr>
              <a:t> is the optimized list for quicker append and pop operations from both sides of the container. It provides O(1) time complexity for append and pop operations as compared to list with O(n) time complexity.</a:t>
            </a:r>
          </a:p>
          <a:p>
            <a:pPr marL="0" indent="0">
              <a:buNone/>
            </a:pPr>
            <a:endParaRPr lang="en-IN" dirty="0"/>
          </a:p>
        </p:txBody>
      </p:sp>
      <p:sp>
        <p:nvSpPr>
          <p:cNvPr id="8" name="Title 7">
            <a:extLst>
              <a:ext uri="{FF2B5EF4-FFF2-40B4-BE49-F238E27FC236}">
                <a16:creationId xmlns:a16="http://schemas.microsoft.com/office/drawing/2014/main" id="{BB97A3A7-6A2A-4C77-814F-5366CA6FDF02}"/>
              </a:ext>
            </a:extLst>
          </p:cNvPr>
          <p:cNvSpPr>
            <a:spLocks noGrp="1"/>
          </p:cNvSpPr>
          <p:nvPr>
            <p:ph type="title"/>
          </p:nvPr>
        </p:nvSpPr>
        <p:spPr>
          <a:xfrm>
            <a:off x="1125860" y="12073"/>
            <a:ext cx="10453524" cy="968655"/>
          </a:xfrm>
        </p:spPr>
        <p:txBody>
          <a:bodyPr>
            <a:normAutofit/>
          </a:bodyPr>
          <a:lstStyle/>
          <a:p>
            <a:r>
              <a:rPr lang="en-US" sz="5400" dirty="0"/>
              <a:t>Briefs:</a:t>
            </a:r>
            <a:endParaRPr lang="en-IN" sz="5400" dirty="0"/>
          </a:p>
        </p:txBody>
      </p:sp>
      <p:sp>
        <p:nvSpPr>
          <p:cNvPr id="10" name="Content Placeholder 9">
            <a:extLst>
              <a:ext uri="{FF2B5EF4-FFF2-40B4-BE49-F238E27FC236}">
                <a16:creationId xmlns:a16="http://schemas.microsoft.com/office/drawing/2014/main" id="{C913A6CE-50E6-4F6C-80FA-8A888BAEBAE9}"/>
              </a:ext>
            </a:extLst>
          </p:cNvPr>
          <p:cNvSpPr>
            <a:spLocks noGrp="1"/>
          </p:cNvSpPr>
          <p:nvPr>
            <p:ph sz="half" idx="1"/>
          </p:nvPr>
        </p:nvSpPr>
        <p:spPr>
          <a:xfrm>
            <a:off x="1212056" y="1278413"/>
            <a:ext cx="4896544" cy="2448685"/>
          </a:xfrm>
          <a:solidFill>
            <a:srgbClr val="009999"/>
          </a:solidFill>
        </p:spPr>
        <p:txBody>
          <a:bodyPr/>
          <a:lstStyle/>
          <a:p>
            <a:pPr marL="0" indent="0" fontAlgn="base">
              <a:buNone/>
            </a:pPr>
            <a:r>
              <a:rPr lang="en-US" b="1" i="0" dirty="0">
                <a:effectLst/>
                <a:latin typeface="-apple-system"/>
              </a:rPr>
              <a:t>Counters:</a:t>
            </a:r>
          </a:p>
          <a:p>
            <a:pPr marL="0" indent="0" algn="l" fontAlgn="base">
              <a:buNone/>
            </a:pPr>
            <a:r>
              <a:rPr lang="en-US" sz="2000" b="0" i="0" dirty="0">
                <a:effectLst/>
                <a:latin typeface="-apple-system"/>
              </a:rPr>
              <a:t>A </a:t>
            </a:r>
            <a:r>
              <a:rPr lang="en-US" sz="2000" b="0" i="0" u="sng" dirty="0">
                <a:effectLst/>
                <a:latin typeface="-apple-system"/>
                <a:hlinkClick r:id="rId4">
                  <a:extLst>
                    <a:ext uri="{A12FA001-AC4F-418D-AE19-62706E023703}">
                      <ahyp:hlinkClr xmlns:ahyp="http://schemas.microsoft.com/office/drawing/2018/hyperlinkcolor" val="tx"/>
                    </a:ext>
                  </a:extLst>
                </a:hlinkClick>
              </a:rPr>
              <a:t>counter</a:t>
            </a:r>
            <a:r>
              <a:rPr lang="en-US" sz="2000" b="0" i="0" dirty="0">
                <a:effectLst/>
                <a:latin typeface="-apple-system"/>
              </a:rPr>
              <a:t> is a sub-class of the dictionary. It is used to keep the count of the elements in an iterable in the form of an unordered dictionary where the key represents the element in the iterable and value represents the count of that element in the iterable.</a:t>
            </a:r>
          </a:p>
          <a:p>
            <a:pPr marL="0" indent="0">
              <a:buNone/>
            </a:pPr>
            <a:endParaRPr lang="en-IN" dirty="0"/>
          </a:p>
        </p:txBody>
      </p:sp>
      <p:sp>
        <p:nvSpPr>
          <p:cNvPr id="11" name="Content Placeholder 9">
            <a:extLst>
              <a:ext uri="{FF2B5EF4-FFF2-40B4-BE49-F238E27FC236}">
                <a16:creationId xmlns:a16="http://schemas.microsoft.com/office/drawing/2014/main" id="{0B378A2A-BF32-4908-A5FC-A0E2C0071076}"/>
              </a:ext>
            </a:extLst>
          </p:cNvPr>
          <p:cNvSpPr txBox="1">
            <a:spLocks/>
          </p:cNvSpPr>
          <p:nvPr/>
        </p:nvSpPr>
        <p:spPr>
          <a:xfrm>
            <a:off x="1212056" y="4024783"/>
            <a:ext cx="4896544" cy="1512168"/>
          </a:xfrm>
          <a:prstGeom prst="rect">
            <a:avLst/>
          </a:prstGeom>
          <a:solidFill>
            <a:srgbClr val="009999"/>
          </a:solidFill>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fontAlgn="base">
              <a:buNone/>
            </a:pPr>
            <a:r>
              <a:rPr lang="en-US" b="1" i="0" dirty="0">
                <a:effectLst/>
                <a:latin typeface="-apple-system"/>
              </a:rPr>
              <a:t>ChainMap</a:t>
            </a:r>
          </a:p>
          <a:p>
            <a:pPr marL="0" indent="0" algn="l" fontAlgn="base">
              <a:buNone/>
            </a:pPr>
            <a:r>
              <a:rPr lang="en-US" sz="2000" b="0" i="0" dirty="0">
                <a:effectLst/>
                <a:latin typeface="-apple-system"/>
              </a:rPr>
              <a:t>A </a:t>
            </a:r>
            <a:r>
              <a:rPr lang="en-US" sz="2000" b="0" i="0" u="sng" dirty="0">
                <a:effectLst/>
                <a:latin typeface="-apple-system"/>
                <a:hlinkClick r:id="rId5">
                  <a:extLst>
                    <a:ext uri="{A12FA001-AC4F-418D-AE19-62706E023703}">
                      <ahyp:hlinkClr xmlns:ahyp="http://schemas.microsoft.com/office/drawing/2018/hyperlinkcolor" val="tx"/>
                    </a:ext>
                  </a:extLst>
                </a:hlinkClick>
              </a:rPr>
              <a:t>ChainMap</a:t>
            </a:r>
            <a:r>
              <a:rPr lang="en-US" sz="2000" b="0" i="0" dirty="0">
                <a:effectLst/>
                <a:latin typeface="-apple-system"/>
              </a:rPr>
              <a:t> encapsulates many dictionaries into a single unit and returns a list of dictionaries.</a:t>
            </a:r>
          </a:p>
          <a:p>
            <a:pPr marL="0" indent="0">
              <a:buFont typeface="Arial" pitchFamily="34" charset="0"/>
              <a:buNone/>
            </a:pPr>
            <a:endParaRPr lang="en-IN" dirty="0"/>
          </a:p>
        </p:txBody>
      </p:sp>
      <p:pic>
        <p:nvPicPr>
          <p:cNvPr id="3" name="Picture 2">
            <a:extLst>
              <a:ext uri="{FF2B5EF4-FFF2-40B4-BE49-F238E27FC236}">
                <a16:creationId xmlns:a16="http://schemas.microsoft.com/office/drawing/2014/main" id="{1C66260D-70C3-4FF3-9020-ECA5AD25E1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2622" y="1661007"/>
            <a:ext cx="5692633" cy="1767993"/>
          </a:xfrm>
          <a:prstGeom prst="rect">
            <a:avLst/>
          </a:prstGeom>
          <a:ln w="38100">
            <a:solidFill>
              <a:schemeClr val="tx1"/>
            </a:solidFill>
          </a:ln>
        </p:spPr>
      </p:pic>
      <p:sp>
        <p:nvSpPr>
          <p:cNvPr id="4" name="TextBox 3">
            <a:extLst>
              <a:ext uri="{FF2B5EF4-FFF2-40B4-BE49-F238E27FC236}">
                <a16:creationId xmlns:a16="http://schemas.microsoft.com/office/drawing/2014/main" id="{D7A7233A-400C-4274-91DD-8D71F84BE2CA}"/>
              </a:ext>
            </a:extLst>
          </p:cNvPr>
          <p:cNvSpPr txBox="1"/>
          <p:nvPr/>
        </p:nvSpPr>
        <p:spPr>
          <a:xfrm>
            <a:off x="6670476" y="1137787"/>
            <a:ext cx="4392488" cy="523220"/>
          </a:xfrm>
          <a:prstGeom prst="rect">
            <a:avLst/>
          </a:prstGeom>
          <a:noFill/>
        </p:spPr>
        <p:txBody>
          <a:bodyPr wrap="square" rtlCol="0">
            <a:spAutoFit/>
          </a:bodyPr>
          <a:lstStyle/>
          <a:p>
            <a:r>
              <a:rPr lang="en-US" sz="2800" dirty="0"/>
              <a:t>Sample code for Counters:</a:t>
            </a:r>
            <a:endParaRPr lang="en-IN" sz="28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110668-B798-44AF-9C0D-4E112C11E3F2}"/>
              </a:ext>
            </a:extLst>
          </p:cNvPr>
          <p:cNvSpPr>
            <a:spLocks noGrp="1"/>
          </p:cNvSpPr>
          <p:nvPr>
            <p:ph sz="half" idx="2"/>
          </p:nvPr>
        </p:nvSpPr>
        <p:spPr>
          <a:xfrm>
            <a:off x="7318548" y="4430241"/>
            <a:ext cx="4464496" cy="1656186"/>
          </a:xfrm>
          <a:solidFill>
            <a:srgbClr val="009999"/>
          </a:solidFill>
        </p:spPr>
        <p:txBody>
          <a:bodyPr>
            <a:normAutofit fontScale="40000" lnSpcReduction="20000"/>
          </a:bodyPr>
          <a:lstStyle/>
          <a:p>
            <a:pPr marL="0" indent="0" fontAlgn="base">
              <a:buNone/>
            </a:pPr>
            <a:r>
              <a:rPr lang="en-US" sz="7000" b="1" i="0" dirty="0">
                <a:effectLst/>
                <a:latin typeface="-apple-system"/>
              </a:rPr>
              <a:t>DefaultDict</a:t>
            </a:r>
          </a:p>
          <a:p>
            <a:pPr marL="0" indent="0" algn="l" fontAlgn="base">
              <a:buNone/>
            </a:pPr>
            <a:r>
              <a:rPr lang="en-US" sz="5000" b="0" i="0" dirty="0">
                <a:effectLst/>
                <a:latin typeface="-apple-system"/>
              </a:rPr>
              <a:t>A DefaultDict is also a sub-class to dictionary. It is used to provide some default values for the key that does not exist and never raises a KeyError.</a:t>
            </a:r>
          </a:p>
          <a:p>
            <a:pPr marL="0" indent="0">
              <a:buNone/>
            </a:pPr>
            <a:endParaRPr lang="en-IN" dirty="0"/>
          </a:p>
        </p:txBody>
      </p:sp>
      <p:sp>
        <p:nvSpPr>
          <p:cNvPr id="8" name="Title 7">
            <a:extLst>
              <a:ext uri="{FF2B5EF4-FFF2-40B4-BE49-F238E27FC236}">
                <a16:creationId xmlns:a16="http://schemas.microsoft.com/office/drawing/2014/main" id="{BB97A3A7-6A2A-4C77-814F-5366CA6FDF02}"/>
              </a:ext>
            </a:extLst>
          </p:cNvPr>
          <p:cNvSpPr>
            <a:spLocks noGrp="1"/>
          </p:cNvSpPr>
          <p:nvPr>
            <p:ph type="title"/>
          </p:nvPr>
        </p:nvSpPr>
        <p:spPr>
          <a:xfrm>
            <a:off x="1125860" y="12073"/>
            <a:ext cx="10453524" cy="968655"/>
          </a:xfrm>
        </p:spPr>
        <p:txBody>
          <a:bodyPr>
            <a:normAutofit/>
          </a:bodyPr>
          <a:lstStyle/>
          <a:p>
            <a:r>
              <a:rPr lang="en-US" sz="5400" dirty="0"/>
              <a:t>Briefs:</a:t>
            </a:r>
            <a:endParaRPr lang="en-IN" sz="5400" dirty="0"/>
          </a:p>
        </p:txBody>
      </p:sp>
      <p:sp>
        <p:nvSpPr>
          <p:cNvPr id="10" name="Content Placeholder 9">
            <a:extLst>
              <a:ext uri="{FF2B5EF4-FFF2-40B4-BE49-F238E27FC236}">
                <a16:creationId xmlns:a16="http://schemas.microsoft.com/office/drawing/2014/main" id="{C913A6CE-50E6-4F6C-80FA-8A888BAEBAE9}"/>
              </a:ext>
            </a:extLst>
          </p:cNvPr>
          <p:cNvSpPr>
            <a:spLocks noGrp="1"/>
          </p:cNvSpPr>
          <p:nvPr>
            <p:ph sz="half" idx="1"/>
          </p:nvPr>
        </p:nvSpPr>
        <p:spPr>
          <a:xfrm>
            <a:off x="981844" y="1193315"/>
            <a:ext cx="5472608" cy="3024338"/>
          </a:xfrm>
          <a:solidFill>
            <a:srgbClr val="009999"/>
          </a:solidFill>
        </p:spPr>
        <p:txBody>
          <a:bodyPr>
            <a:normAutofit fontScale="40000" lnSpcReduction="20000"/>
          </a:bodyPr>
          <a:lstStyle/>
          <a:p>
            <a:pPr marL="0" indent="0" fontAlgn="base">
              <a:buNone/>
            </a:pPr>
            <a:r>
              <a:rPr lang="en-US" sz="7000" b="1" i="0" dirty="0">
                <a:effectLst/>
                <a:latin typeface="-apple-system"/>
              </a:rPr>
              <a:t>NamedTuple</a:t>
            </a:r>
          </a:p>
          <a:p>
            <a:pPr marL="0" indent="0" algn="l" fontAlgn="base">
              <a:buNone/>
            </a:pPr>
            <a:r>
              <a:rPr lang="en-US" sz="5000" b="0" i="0" dirty="0">
                <a:effectLst/>
                <a:latin typeface="-apple-system"/>
              </a:rPr>
              <a:t>A </a:t>
            </a:r>
            <a:r>
              <a:rPr lang="en-US" sz="5000" b="0" i="0" u="sng" dirty="0">
                <a:effectLst/>
                <a:latin typeface="-apple-system"/>
                <a:hlinkClick r:id="rId3">
                  <a:extLst>
                    <a:ext uri="{A12FA001-AC4F-418D-AE19-62706E023703}">
                      <ahyp:hlinkClr xmlns:ahyp="http://schemas.microsoft.com/office/drawing/2018/hyperlinkcolor" val="tx"/>
                    </a:ext>
                  </a:extLst>
                </a:hlinkClick>
              </a:rPr>
              <a:t>NamedTuple</a:t>
            </a:r>
            <a:r>
              <a:rPr lang="en-US" sz="5000" b="0" i="0" dirty="0">
                <a:effectLst/>
                <a:latin typeface="-apple-system"/>
              </a:rPr>
              <a:t> returns a tuple object with names for each position which the ordinary tuples lack.</a:t>
            </a:r>
          </a:p>
          <a:p>
            <a:pPr marL="0" indent="0" algn="l" fontAlgn="base">
              <a:buNone/>
            </a:pPr>
            <a:r>
              <a:rPr lang="en-US" sz="5000" b="0" i="0" dirty="0">
                <a:effectLst/>
                <a:latin typeface="-apple-system"/>
              </a:rPr>
              <a:t>For example, consider a tuple names </a:t>
            </a:r>
            <a:r>
              <a:rPr lang="en-US" sz="5000" b="0" i="0" dirty="0">
                <a:solidFill>
                  <a:srgbClr val="FFFF00"/>
                </a:solidFill>
                <a:effectLst/>
                <a:latin typeface="-apple-system"/>
              </a:rPr>
              <a:t>pizza_order</a:t>
            </a:r>
            <a:r>
              <a:rPr lang="en-US" sz="5000" b="0" i="0" dirty="0">
                <a:effectLst/>
                <a:latin typeface="-apple-system"/>
              </a:rPr>
              <a:t>.</a:t>
            </a:r>
          </a:p>
          <a:p>
            <a:pPr marL="0" indent="0" algn="l" fontAlgn="base">
              <a:buNone/>
            </a:pPr>
            <a:r>
              <a:rPr lang="en-US" sz="5000" b="0" i="0" dirty="0">
                <a:effectLst/>
                <a:latin typeface="-apple-system"/>
              </a:rPr>
              <a:t>Suppose for calling </a:t>
            </a:r>
            <a:r>
              <a:rPr lang="en-US" sz="5000" b="0" i="0" dirty="0">
                <a:solidFill>
                  <a:srgbClr val="FFFF00"/>
                </a:solidFill>
                <a:effectLst/>
                <a:latin typeface="-apple-system"/>
              </a:rPr>
              <a:t>price</a:t>
            </a:r>
            <a:r>
              <a:rPr lang="en-US" sz="5000" b="0" i="0" dirty="0">
                <a:effectLst/>
                <a:latin typeface="-apple-system"/>
              </a:rPr>
              <a:t> instead of remembering the index position you can actually call the element by using the </a:t>
            </a:r>
            <a:r>
              <a:rPr lang="en-US" sz="5000" b="0" i="0" dirty="0">
                <a:solidFill>
                  <a:srgbClr val="FFFF00"/>
                </a:solidFill>
                <a:effectLst/>
                <a:latin typeface="-apple-system"/>
              </a:rPr>
              <a:t>price</a:t>
            </a:r>
            <a:r>
              <a:rPr lang="en-US" sz="5000" b="0" i="0" dirty="0">
                <a:effectLst/>
                <a:latin typeface="-apple-system"/>
              </a:rPr>
              <a:t> argument, then it will be really easy for accessing tuples element. </a:t>
            </a:r>
            <a:endParaRPr lang="en-IN" sz="5000" dirty="0"/>
          </a:p>
        </p:txBody>
      </p:sp>
      <p:sp>
        <p:nvSpPr>
          <p:cNvPr id="11" name="Content Placeholder 9">
            <a:extLst>
              <a:ext uri="{FF2B5EF4-FFF2-40B4-BE49-F238E27FC236}">
                <a16:creationId xmlns:a16="http://schemas.microsoft.com/office/drawing/2014/main" id="{0B378A2A-BF32-4908-A5FC-A0E2C0071076}"/>
              </a:ext>
            </a:extLst>
          </p:cNvPr>
          <p:cNvSpPr txBox="1">
            <a:spLocks/>
          </p:cNvSpPr>
          <p:nvPr/>
        </p:nvSpPr>
        <p:spPr>
          <a:xfrm>
            <a:off x="981844" y="4502250"/>
            <a:ext cx="5472608" cy="1512168"/>
          </a:xfrm>
          <a:prstGeom prst="rect">
            <a:avLst/>
          </a:prstGeom>
          <a:solidFill>
            <a:srgbClr val="009999"/>
          </a:solidFill>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fontAlgn="base">
              <a:buNone/>
            </a:pPr>
            <a:r>
              <a:rPr lang="en-US" b="1" i="0" dirty="0">
                <a:effectLst/>
                <a:latin typeface="-apple-system"/>
              </a:rPr>
              <a:t>UserDict, UserList, UserString</a:t>
            </a:r>
          </a:p>
          <a:p>
            <a:pPr marL="0" indent="0" fontAlgn="base">
              <a:buNone/>
            </a:pPr>
            <a:r>
              <a:rPr lang="en-US" sz="2000" b="0" i="0" dirty="0">
                <a:effectLst/>
                <a:latin typeface="-apple-system"/>
              </a:rPr>
              <a:t>They act as wrappers around the basic data types and are used to provide some additional functionality to them.</a:t>
            </a:r>
          </a:p>
          <a:p>
            <a:pPr marL="0" indent="0">
              <a:buFont typeface="Arial" pitchFamily="34" charset="0"/>
              <a:buNone/>
            </a:pPr>
            <a:endParaRPr lang="en-IN" dirty="0"/>
          </a:p>
        </p:txBody>
      </p:sp>
      <p:pic>
        <p:nvPicPr>
          <p:cNvPr id="3" name="Picture 2">
            <a:extLst>
              <a:ext uri="{FF2B5EF4-FFF2-40B4-BE49-F238E27FC236}">
                <a16:creationId xmlns:a16="http://schemas.microsoft.com/office/drawing/2014/main" id="{220F38C1-1801-498D-9DFD-8C027C3FC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468" y="1666976"/>
            <a:ext cx="5472609" cy="2149026"/>
          </a:xfrm>
          <a:prstGeom prst="rect">
            <a:avLst/>
          </a:prstGeom>
          <a:ln w="28575">
            <a:solidFill>
              <a:schemeClr val="tx1"/>
            </a:solidFill>
          </a:ln>
        </p:spPr>
      </p:pic>
      <p:sp>
        <p:nvSpPr>
          <p:cNvPr id="4" name="TextBox 3">
            <a:extLst>
              <a:ext uri="{FF2B5EF4-FFF2-40B4-BE49-F238E27FC236}">
                <a16:creationId xmlns:a16="http://schemas.microsoft.com/office/drawing/2014/main" id="{5EDEAA1A-5C54-4D3F-8895-9C8AF4A9840F}"/>
              </a:ext>
            </a:extLst>
          </p:cNvPr>
          <p:cNvSpPr txBox="1"/>
          <p:nvPr/>
        </p:nvSpPr>
        <p:spPr>
          <a:xfrm flipH="1">
            <a:off x="6598466" y="1052737"/>
            <a:ext cx="5472607" cy="523220"/>
          </a:xfrm>
          <a:prstGeom prst="rect">
            <a:avLst/>
          </a:prstGeom>
          <a:noFill/>
        </p:spPr>
        <p:txBody>
          <a:bodyPr wrap="square" rtlCol="0">
            <a:spAutoFit/>
          </a:bodyPr>
          <a:lstStyle/>
          <a:p>
            <a:r>
              <a:rPr lang="en-US" sz="2800" dirty="0"/>
              <a:t>  Sample code for namedtuple:</a:t>
            </a:r>
            <a:endParaRPr lang="en-IN" sz="2800" dirty="0"/>
          </a:p>
        </p:txBody>
      </p:sp>
    </p:spTree>
    <p:extLst>
      <p:ext uri="{BB962C8B-B14F-4D97-AF65-F5344CB8AC3E}">
        <p14:creationId xmlns:p14="http://schemas.microsoft.com/office/powerpoint/2010/main" val="302637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7868" y="1556792"/>
            <a:ext cx="10801200" cy="1949888"/>
          </a:xfrm>
        </p:spPr>
        <p:txBody>
          <a:bodyPr>
            <a:noAutofit/>
          </a:bodyPr>
          <a:lstStyle/>
          <a:p>
            <a:r>
              <a:rPr lang="en-US" sz="2800" dirty="0">
                <a:latin typeface="-apple-system"/>
              </a:rPr>
              <a:t>T</a:t>
            </a:r>
            <a:r>
              <a:rPr lang="en-US" sz="2800" b="0" i="0" dirty="0">
                <a:effectLst/>
                <a:latin typeface="-apple-system"/>
              </a:rPr>
              <a:t>he containers in the </a:t>
            </a:r>
            <a:r>
              <a:rPr lang="en-US" sz="2800" b="0" dirty="0">
                <a:effectLst/>
                <a:latin typeface="-apple-system"/>
              </a:rPr>
              <a:t>Collections</a:t>
            </a:r>
            <a:r>
              <a:rPr lang="en-US" sz="2800" b="0" i="1" dirty="0">
                <a:effectLst/>
                <a:latin typeface="-apple-system"/>
              </a:rPr>
              <a:t> </a:t>
            </a:r>
            <a:r>
              <a:rPr lang="en-US" sz="2800" b="0" i="0" dirty="0">
                <a:effectLst/>
                <a:latin typeface="-apple-system"/>
              </a:rPr>
              <a:t>module can be really useful for business-level projects and models and can add soo much extra usability to generic python containers, with higher optimization and execution speed.</a:t>
            </a:r>
            <a:endParaRPr lang="en-US" sz="2800" dirty="0">
              <a:latin typeface="-apple-system"/>
            </a:endParaRPr>
          </a:p>
        </p:txBody>
      </p:sp>
      <p:sp>
        <p:nvSpPr>
          <p:cNvPr id="2" name="TextBox 1">
            <a:extLst>
              <a:ext uri="{FF2B5EF4-FFF2-40B4-BE49-F238E27FC236}">
                <a16:creationId xmlns:a16="http://schemas.microsoft.com/office/drawing/2014/main" id="{BD7371FF-EF36-45E5-9304-46FA538885AE}"/>
              </a:ext>
            </a:extLst>
          </p:cNvPr>
          <p:cNvSpPr txBox="1"/>
          <p:nvPr/>
        </p:nvSpPr>
        <p:spPr>
          <a:xfrm>
            <a:off x="1197868" y="404664"/>
            <a:ext cx="4608512" cy="923330"/>
          </a:xfrm>
          <a:prstGeom prst="rect">
            <a:avLst/>
          </a:prstGeom>
          <a:noFill/>
        </p:spPr>
        <p:txBody>
          <a:bodyPr wrap="square" rtlCol="0">
            <a:spAutoFit/>
          </a:bodyPr>
          <a:lstStyle/>
          <a:p>
            <a:r>
              <a:rPr lang="en-US" sz="5400" dirty="0">
                <a:latin typeface="-apple-system"/>
              </a:rPr>
              <a:t>Conclusion:</a:t>
            </a:r>
            <a:endParaRPr lang="en-IN" sz="2800" dirty="0">
              <a:latin typeface="-apple-system"/>
            </a:endParaRPr>
          </a:p>
        </p:txBody>
      </p:sp>
      <p:pic>
        <p:nvPicPr>
          <p:cNvPr id="5" name="Picture 4">
            <a:extLst>
              <a:ext uri="{FF2B5EF4-FFF2-40B4-BE49-F238E27FC236}">
                <a16:creationId xmlns:a16="http://schemas.microsoft.com/office/drawing/2014/main" id="{BA2AB2B1-A73D-432E-87E7-F179D2823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748" y="3356993"/>
            <a:ext cx="2705644" cy="3024336"/>
          </a:xfrm>
          <a:prstGeom prst="rect">
            <a:avLst/>
          </a:prstGeom>
        </p:spPr>
      </p:pic>
      <p:sp>
        <p:nvSpPr>
          <p:cNvPr id="6" name="Rectangle 5">
            <a:extLst>
              <a:ext uri="{FF2B5EF4-FFF2-40B4-BE49-F238E27FC236}">
                <a16:creationId xmlns:a16="http://schemas.microsoft.com/office/drawing/2014/main" id="{BBEE8C77-D2CD-4245-A79E-C28B5E959526}"/>
              </a:ext>
            </a:extLst>
          </p:cNvPr>
          <p:cNvSpPr/>
          <p:nvPr/>
        </p:nvSpPr>
        <p:spPr>
          <a:xfrm>
            <a:off x="9118748" y="3356994"/>
            <a:ext cx="2705644" cy="1580144"/>
          </a:xfrm>
          <a:prstGeom prst="rect">
            <a:avLst/>
          </a:prstGeom>
          <a:solidFill>
            <a:srgbClr val="00B0F0"/>
          </a:solidFill>
          <a:ln>
            <a:solidFill>
              <a:srgbClr val="002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7" name="TextBox 6">
            <a:extLst>
              <a:ext uri="{FF2B5EF4-FFF2-40B4-BE49-F238E27FC236}">
                <a16:creationId xmlns:a16="http://schemas.microsoft.com/office/drawing/2014/main" id="{81B45668-3508-4F4F-A2F8-F8FDDB2FC267}"/>
              </a:ext>
            </a:extLst>
          </p:cNvPr>
          <p:cNvSpPr txBox="1"/>
          <p:nvPr/>
        </p:nvSpPr>
        <p:spPr>
          <a:xfrm>
            <a:off x="9262763" y="3717032"/>
            <a:ext cx="2488366" cy="1169551"/>
          </a:xfrm>
          <a:prstGeom prst="rect">
            <a:avLst/>
          </a:prstGeom>
          <a:solidFill>
            <a:srgbClr val="00B0F0"/>
          </a:solidFill>
          <a:ln>
            <a:solidFill>
              <a:srgbClr val="00B0F0"/>
            </a:solidFill>
          </a:ln>
        </p:spPr>
        <p:txBody>
          <a:bodyPr wrap="square" rtlCol="0">
            <a:spAutoFit/>
          </a:bodyPr>
          <a:lstStyle/>
          <a:p>
            <a:pPr algn="ctr"/>
            <a:r>
              <a:rPr lang="en-US" sz="3500" b="1" dirty="0">
                <a:solidFill>
                  <a:schemeClr val="bg1"/>
                </a:solidFill>
              </a:rPr>
              <a:t>COLLECTION MODULES</a:t>
            </a:r>
            <a:endParaRPr lang="en-IN" sz="3500" b="1" dirty="0">
              <a:solidFill>
                <a:schemeClr val="bg1"/>
              </a:solidFill>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498</TotalTime>
  <Words>1340</Words>
  <Application>Microsoft Office PowerPoint</Application>
  <PresentationFormat>Custom</PresentationFormat>
  <Paragraphs>120</Paragraphs>
  <Slides>20</Slides>
  <Notes>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Inter</vt:lpstr>
      <vt:lpstr>Lato</vt:lpstr>
      <vt:lpstr>SFMono-Regular</vt:lpstr>
      <vt:lpstr>ui-monospace</vt:lpstr>
      <vt:lpstr>urw-din</vt:lpstr>
      <vt:lpstr>Wingdings</vt:lpstr>
      <vt:lpstr>Tech 16x9</vt:lpstr>
      <vt:lpstr>COLLECTION LIBRARY AND  CONTEXT MANAGERS  </vt:lpstr>
      <vt:lpstr>Collection   Library</vt:lpstr>
      <vt:lpstr>Basics:</vt:lpstr>
      <vt:lpstr>What are Containers?</vt:lpstr>
      <vt:lpstr>What is collection module?</vt:lpstr>
      <vt:lpstr>Having said all that, the containers provided by collection module are --</vt:lpstr>
      <vt:lpstr>Briefs:</vt:lpstr>
      <vt:lpstr>Briefs:</vt:lpstr>
      <vt:lpstr>The containers in the Collections module can be really useful for business-level projects and models and can add soo much extra usability to generic python containers, with higher optimization and execution speed.</vt:lpstr>
      <vt:lpstr>Context  Managers</vt:lpstr>
      <vt:lpstr>What are Context Managers?</vt:lpstr>
      <vt:lpstr>Why Context Managers?</vt:lpstr>
      <vt:lpstr>PowerPoint Presentation</vt:lpstr>
      <vt:lpstr>PowerPoint Presentation</vt:lpstr>
      <vt:lpstr>One way to improve the previous code:</vt:lpstr>
      <vt:lpstr>Same code with a context manager:</vt:lpstr>
      <vt:lpstr>Implementing our own context manager:                                                                                                                               (as a class)</vt:lpstr>
      <vt:lpstr>Let’s talk about what happens under-the-hood: </vt:lpstr>
      <vt:lpstr>Conclusion:</vt:lpstr>
      <vt:lpstr>  &lt; THANK YOU &gt;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Vinay Mehta</dc:creator>
  <cp:lastModifiedBy>Vinay Mehta</cp:lastModifiedBy>
  <cp:revision>45</cp:revision>
  <dcterms:created xsi:type="dcterms:W3CDTF">2021-06-23T18:01:12Z</dcterms:created>
  <dcterms:modified xsi:type="dcterms:W3CDTF">2021-06-24T18:24:19Z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