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Yeseva One" charset="1" panose="00000500000000000000"/>
      <p:regular r:id="rId14"/>
    </p:embeddedFont>
    <p:embeddedFont>
      <p:font typeface="Libre Baskerville" charset="1" panose="02000000000000000000"/>
      <p:regular r:id="rId15"/>
    </p:embeddedFont>
    <p:embeddedFont>
      <p:font typeface="Libre Baskerville Bold" charset="1" panose="02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862254" y="2108794"/>
            <a:ext cx="14563492" cy="5314584"/>
          </a:xfrm>
          <a:prstGeom prst="rect">
            <a:avLst/>
          </a:prstGeom>
        </p:spPr>
        <p:txBody>
          <a:bodyPr anchor="t" rtlCol="false" tIns="0" lIns="0" bIns="0" rIns="0">
            <a:spAutoFit/>
          </a:bodyPr>
          <a:lstStyle/>
          <a:p>
            <a:pPr algn="ctr">
              <a:lnSpc>
                <a:spcPts val="13738"/>
              </a:lnSpc>
            </a:pPr>
            <a:r>
              <a:rPr lang="en-US" sz="13738">
                <a:solidFill>
                  <a:srgbClr val="000000"/>
                </a:solidFill>
                <a:latin typeface="Yeseva One"/>
              </a:rPr>
              <a:t>Credit card weekly status Report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968750" y="2447925"/>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Introduction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827646" y="4229014"/>
            <a:ext cx="13635647" cy="4800686"/>
          </a:xfrm>
          <a:prstGeom prst="rect">
            <a:avLst/>
          </a:prstGeom>
        </p:spPr>
        <p:txBody>
          <a:bodyPr anchor="t" rtlCol="false" tIns="0" lIns="0" bIns="0" rIns="0">
            <a:spAutoFit/>
          </a:bodyPr>
          <a:lstStyle/>
          <a:p>
            <a:pPr algn="ctr">
              <a:lnSpc>
                <a:spcPts val="4251"/>
              </a:lnSpc>
            </a:pPr>
            <a:r>
              <a:rPr lang="en-US" sz="3245">
                <a:solidFill>
                  <a:srgbClr val="000000"/>
                </a:solidFill>
                <a:latin typeface="Libre Baskerville"/>
              </a:rPr>
              <a:t>In this project, I have developed two comprehensive dashboards using Power BI to analyze credit card transactions and customer data. These dashboards provide valuable insights into the performance and trends within the credit card sector. By leveraging advanced data visualization techniques, the dashboards offer an in-depth look at key metrics, such as revenue, transaction volume, delinquency rates, and customer demographics.</a:t>
            </a:r>
          </a:p>
          <a:p>
            <a:pPr algn="ctr">
              <a:lnSpc>
                <a:spcPts val="425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1937703"/>
            <a:ext cx="12640263" cy="1045844"/>
          </a:xfrm>
          <a:prstGeom prst="rect">
            <a:avLst/>
          </a:prstGeom>
        </p:spPr>
        <p:txBody>
          <a:bodyPr anchor="t" rtlCol="false" tIns="0" lIns="0" bIns="0" rIns="0">
            <a:spAutoFit/>
          </a:bodyPr>
          <a:lstStyle/>
          <a:p>
            <a:pPr algn="ctr">
              <a:lnSpc>
                <a:spcPts val="3999"/>
              </a:lnSpc>
            </a:pPr>
            <a:r>
              <a:rPr lang="en-US" sz="3999" u="sng">
                <a:solidFill>
                  <a:srgbClr val="000000"/>
                </a:solidFill>
                <a:latin typeface="Libre Baskerville Bold"/>
              </a:rPr>
              <a:t>Weekly Performance Analysis:</a:t>
            </a:r>
          </a:p>
          <a:p>
            <a:pPr algn="ctr">
              <a:lnSpc>
                <a:spcPts val="4099"/>
              </a:lnSpc>
            </a:pP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83182" y="4281674"/>
            <a:ext cx="15357491" cy="3491230"/>
          </a:xfrm>
          <a:prstGeom prst="rect">
            <a:avLst/>
          </a:prstGeom>
        </p:spPr>
        <p:txBody>
          <a:bodyPr anchor="t" rtlCol="false" tIns="0" lIns="0" bIns="0" rIns="0">
            <a:spAutoFit/>
          </a:bodyPr>
          <a:lstStyle/>
          <a:p>
            <a:pPr algn="l">
              <a:lnSpc>
                <a:spcPts val="3399"/>
              </a:lnSpc>
            </a:pPr>
            <a:r>
              <a:rPr lang="en-US" sz="3399">
                <a:solidFill>
                  <a:srgbClr val="000000"/>
                </a:solidFill>
                <a:latin typeface="Libre Baskerville Bold"/>
              </a:rPr>
              <a:t>Revenue:</a:t>
            </a:r>
          </a:p>
          <a:p>
            <a:pPr algn="l">
              <a:lnSpc>
                <a:spcPts val="3000"/>
              </a:lnSpc>
            </a:pPr>
          </a:p>
          <a:p>
            <a:pPr algn="l">
              <a:lnSpc>
                <a:spcPts val="3000"/>
              </a:lnSpc>
            </a:pPr>
            <a:r>
              <a:rPr lang="en-US" sz="3000">
                <a:solidFill>
                  <a:srgbClr val="000000"/>
                </a:solidFill>
                <a:latin typeface="Libre Baskerville"/>
              </a:rPr>
              <a:t>The revenue generated in the last week </a:t>
            </a:r>
            <a:r>
              <a:rPr lang="en-US" sz="3000">
                <a:solidFill>
                  <a:srgbClr val="000000"/>
                </a:solidFill>
                <a:latin typeface="Libre Baskerville Bold"/>
              </a:rPr>
              <a:t>decreased </a:t>
            </a:r>
            <a:r>
              <a:rPr lang="en-US" sz="3000">
                <a:solidFill>
                  <a:srgbClr val="000000"/>
                </a:solidFill>
                <a:latin typeface="Libre Baskerville"/>
              </a:rPr>
              <a:t>by</a:t>
            </a:r>
            <a:r>
              <a:rPr lang="en-US" sz="3000">
                <a:solidFill>
                  <a:srgbClr val="000000"/>
                </a:solidFill>
                <a:latin typeface="Libre Baskerville Bold"/>
              </a:rPr>
              <a:t> 12.33%</a:t>
            </a:r>
            <a:r>
              <a:rPr lang="en-US" sz="3000">
                <a:solidFill>
                  <a:srgbClr val="000000"/>
                </a:solidFill>
                <a:latin typeface="Libre Baskerville"/>
              </a:rPr>
              <a:t>.</a:t>
            </a:r>
          </a:p>
          <a:p>
            <a:pPr algn="l">
              <a:lnSpc>
                <a:spcPts val="3000"/>
              </a:lnSpc>
            </a:pPr>
          </a:p>
          <a:p>
            <a:pPr algn="l">
              <a:lnSpc>
                <a:spcPts val="3000"/>
              </a:lnSpc>
            </a:pPr>
            <a:r>
              <a:rPr lang="en-US" sz="3000">
                <a:solidFill>
                  <a:srgbClr val="000000"/>
                </a:solidFill>
                <a:latin typeface="Libre Baskerville Bold"/>
              </a:rPr>
              <a:t>Transaction Volume:</a:t>
            </a:r>
          </a:p>
          <a:p>
            <a:pPr algn="l">
              <a:lnSpc>
                <a:spcPts val="3000"/>
              </a:lnSpc>
            </a:pPr>
          </a:p>
          <a:p>
            <a:pPr algn="l">
              <a:lnSpc>
                <a:spcPts val="3000"/>
              </a:lnSpc>
            </a:pPr>
            <a:r>
              <a:rPr lang="en-US" sz="3000">
                <a:solidFill>
                  <a:srgbClr val="000000"/>
                </a:solidFill>
                <a:latin typeface="Libre Baskerville"/>
              </a:rPr>
              <a:t>The total transaction amount </a:t>
            </a:r>
            <a:r>
              <a:rPr lang="en-US" sz="3000">
                <a:solidFill>
                  <a:srgbClr val="000000"/>
                </a:solidFill>
                <a:latin typeface="Libre Baskerville Bold"/>
              </a:rPr>
              <a:t>decreased</a:t>
            </a:r>
            <a:r>
              <a:rPr lang="en-US" sz="3000">
                <a:solidFill>
                  <a:srgbClr val="000000"/>
                </a:solidFill>
                <a:latin typeface="Libre Baskerville"/>
              </a:rPr>
              <a:t> by </a:t>
            </a:r>
            <a:r>
              <a:rPr lang="en-US" sz="3000">
                <a:solidFill>
                  <a:srgbClr val="000000"/>
                </a:solidFill>
                <a:latin typeface="Libre Baskerville Bold"/>
              </a:rPr>
              <a:t>13.48%.</a:t>
            </a:r>
          </a:p>
          <a:p>
            <a:pPr algn="l">
              <a:lnSpc>
                <a:spcPts val="3000"/>
              </a:lnSpc>
            </a:pPr>
          </a:p>
          <a:p>
            <a:pPr algn="l">
              <a:lnSpc>
                <a:spcPts val="3000"/>
              </a:lnSpc>
            </a:pPr>
            <a:r>
              <a:rPr lang="en-US" sz="3000">
                <a:solidFill>
                  <a:srgbClr val="000000"/>
                </a:solidFill>
                <a:latin typeface="Libre Baskerville"/>
              </a:rPr>
              <a:t>The total number of transactions </a:t>
            </a:r>
            <a:r>
              <a:rPr lang="en-US" sz="3000">
                <a:solidFill>
                  <a:srgbClr val="000000"/>
                </a:solidFill>
                <a:latin typeface="Libre Baskerville Bold"/>
              </a:rPr>
              <a:t>decreased</a:t>
            </a:r>
            <a:r>
              <a:rPr lang="en-US" sz="3000">
                <a:solidFill>
                  <a:srgbClr val="000000"/>
                </a:solidFill>
                <a:latin typeface="Libre Baskerville"/>
              </a:rPr>
              <a:t> by</a:t>
            </a:r>
            <a:r>
              <a:rPr lang="en-US" sz="3000">
                <a:solidFill>
                  <a:srgbClr val="000000"/>
                </a:solidFill>
                <a:latin typeface="Libre Baskerville Bold"/>
              </a:rPr>
              <a:t> 15.90%</a:t>
            </a:r>
            <a:r>
              <a:rPr lang="en-US" sz="3000">
                <a:solidFill>
                  <a:srgbClr val="000000"/>
                </a:solidFill>
                <a:latin typeface="Libre Baskerville"/>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421660" y="1914941"/>
            <a:ext cx="15432038" cy="1565188"/>
          </a:xfrm>
          <a:prstGeom prst="rect">
            <a:avLst/>
          </a:prstGeom>
        </p:spPr>
        <p:txBody>
          <a:bodyPr anchor="t" rtlCol="false" tIns="0" lIns="0" bIns="0" rIns="0">
            <a:spAutoFit/>
          </a:bodyPr>
          <a:lstStyle/>
          <a:p>
            <a:pPr algn="ctr">
              <a:lnSpc>
                <a:spcPts val="5998"/>
              </a:lnSpc>
            </a:pPr>
            <a:r>
              <a:rPr lang="en-US" sz="5998">
                <a:solidFill>
                  <a:srgbClr val="000000"/>
                </a:solidFill>
                <a:latin typeface="Yeseva One"/>
              </a:rPr>
              <a:t>Overall Performance Metrics:</a:t>
            </a:r>
          </a:p>
          <a:p>
            <a:pPr algn="ctr">
              <a:lnSpc>
                <a:spcPts val="5998"/>
              </a:lnSpc>
            </a:pPr>
          </a:p>
        </p:txBody>
      </p:sp>
      <p:sp>
        <p:nvSpPr>
          <p:cNvPr name="TextBox 6" id="6"/>
          <p:cNvSpPr txBox="true"/>
          <p:nvPr/>
        </p:nvSpPr>
        <p:spPr>
          <a:xfrm rot="0">
            <a:off x="2395548" y="3537278"/>
            <a:ext cx="14458149" cy="7445359"/>
          </a:xfrm>
          <a:prstGeom prst="rect">
            <a:avLst/>
          </a:prstGeom>
        </p:spPr>
        <p:txBody>
          <a:bodyPr anchor="t" rtlCol="false" tIns="0" lIns="0" bIns="0" rIns="0">
            <a:spAutoFit/>
          </a:bodyPr>
          <a:lstStyle/>
          <a:p>
            <a:pPr algn="ctr">
              <a:lnSpc>
                <a:spcPts val="3074"/>
              </a:lnSpc>
            </a:pPr>
            <a:r>
              <a:rPr lang="en-US" sz="3074">
                <a:solidFill>
                  <a:srgbClr val="000000"/>
                </a:solidFill>
                <a:latin typeface="Libre Baskerville Bold"/>
              </a:rPr>
              <a:t>REVENUE:</a:t>
            </a:r>
          </a:p>
          <a:p>
            <a:pPr algn="l">
              <a:lnSpc>
                <a:spcPts val="2674"/>
              </a:lnSpc>
            </a:pPr>
          </a:p>
          <a:p>
            <a:pPr algn="l">
              <a:lnSpc>
                <a:spcPts val="2674"/>
              </a:lnSpc>
            </a:pPr>
            <a:r>
              <a:rPr lang="en-US" sz="2674">
                <a:solidFill>
                  <a:srgbClr val="000000"/>
                </a:solidFill>
                <a:latin typeface="Libre Baskerville Bold"/>
              </a:rPr>
              <a:t>Total revenue: $55 million</a:t>
            </a:r>
          </a:p>
          <a:p>
            <a:pPr algn="l">
              <a:lnSpc>
                <a:spcPts val="2674"/>
              </a:lnSpc>
            </a:pPr>
          </a:p>
          <a:p>
            <a:pPr algn="l">
              <a:lnSpc>
                <a:spcPts val="2674"/>
              </a:lnSpc>
            </a:pPr>
            <a:r>
              <a:rPr lang="en-US" sz="2674">
                <a:solidFill>
                  <a:srgbClr val="000000"/>
                </a:solidFill>
                <a:latin typeface="Libre Baskerville Bold"/>
              </a:rPr>
              <a:t>Interest earned: $8 million</a:t>
            </a:r>
          </a:p>
          <a:p>
            <a:pPr algn="l">
              <a:lnSpc>
                <a:spcPts val="2674"/>
              </a:lnSpc>
            </a:pPr>
          </a:p>
          <a:p>
            <a:pPr algn="ctr">
              <a:lnSpc>
                <a:spcPts val="2674"/>
              </a:lnSpc>
            </a:pPr>
            <a:r>
              <a:rPr lang="en-US" sz="2674">
                <a:solidFill>
                  <a:srgbClr val="000000"/>
                </a:solidFill>
                <a:latin typeface="Libre Baskerville Bold"/>
              </a:rPr>
              <a:t>Transaction Statistics:</a:t>
            </a:r>
          </a:p>
          <a:p>
            <a:pPr algn="l">
              <a:lnSpc>
                <a:spcPts val="2674"/>
              </a:lnSpc>
            </a:pPr>
          </a:p>
          <a:p>
            <a:pPr algn="l">
              <a:lnSpc>
                <a:spcPts val="2674"/>
              </a:lnSpc>
            </a:pPr>
            <a:r>
              <a:rPr lang="en-US" sz="2674">
                <a:solidFill>
                  <a:srgbClr val="000000"/>
                </a:solidFill>
                <a:latin typeface="Libre Baskerville"/>
              </a:rPr>
              <a:t>Total number of transactions: </a:t>
            </a:r>
            <a:r>
              <a:rPr lang="en-US" sz="2674">
                <a:solidFill>
                  <a:srgbClr val="000000"/>
                </a:solidFill>
                <a:latin typeface="Libre Baskerville Bold"/>
              </a:rPr>
              <a:t>45 million</a:t>
            </a:r>
          </a:p>
          <a:p>
            <a:pPr algn="l">
              <a:lnSpc>
                <a:spcPts val="2674"/>
              </a:lnSpc>
            </a:pPr>
          </a:p>
          <a:p>
            <a:pPr algn="l">
              <a:lnSpc>
                <a:spcPts val="2674"/>
              </a:lnSpc>
            </a:pPr>
            <a:r>
              <a:rPr lang="en-US" sz="2674">
                <a:solidFill>
                  <a:srgbClr val="000000"/>
                </a:solidFill>
                <a:latin typeface="Libre Baskerville"/>
              </a:rPr>
              <a:t>Transaction volume: </a:t>
            </a:r>
            <a:r>
              <a:rPr lang="en-US" sz="2674">
                <a:solidFill>
                  <a:srgbClr val="000000"/>
                </a:solidFill>
                <a:latin typeface="Libre Baskerville Bold"/>
              </a:rPr>
              <a:t>656,000</a:t>
            </a:r>
          </a:p>
          <a:p>
            <a:pPr algn="l">
              <a:lnSpc>
                <a:spcPts val="2674"/>
              </a:lnSpc>
            </a:pPr>
          </a:p>
          <a:p>
            <a:pPr algn="ctr">
              <a:lnSpc>
                <a:spcPts val="3074"/>
              </a:lnSpc>
            </a:pPr>
            <a:r>
              <a:rPr lang="en-US" sz="3074">
                <a:solidFill>
                  <a:srgbClr val="000000"/>
                </a:solidFill>
                <a:latin typeface="Libre Baskerville Bold"/>
              </a:rPr>
              <a:t>Delinquency Rate:</a:t>
            </a:r>
          </a:p>
          <a:p>
            <a:pPr algn="l">
              <a:lnSpc>
                <a:spcPts val="2674"/>
              </a:lnSpc>
            </a:pPr>
          </a:p>
          <a:p>
            <a:pPr algn="l">
              <a:lnSpc>
                <a:spcPts val="2674"/>
              </a:lnSpc>
            </a:pPr>
            <a:r>
              <a:rPr lang="en-US" sz="2674">
                <a:solidFill>
                  <a:srgbClr val="000000"/>
                </a:solidFill>
                <a:latin typeface="Libre Baskerville"/>
              </a:rPr>
              <a:t>Overall </a:t>
            </a:r>
            <a:r>
              <a:rPr lang="en-US" sz="2674">
                <a:solidFill>
                  <a:srgbClr val="000000"/>
                </a:solidFill>
                <a:latin typeface="Libre Baskerville Bold"/>
              </a:rPr>
              <a:t>delinquency rate: 6.07%</a:t>
            </a:r>
          </a:p>
          <a:p>
            <a:pPr algn="l">
              <a:lnSpc>
                <a:spcPts val="2674"/>
              </a:lnSpc>
            </a:pPr>
          </a:p>
          <a:p>
            <a:pPr algn="l">
              <a:lnSpc>
                <a:spcPts val="2674"/>
              </a:lnSpc>
            </a:pPr>
            <a:r>
              <a:rPr lang="en-US" sz="2674">
                <a:solidFill>
                  <a:srgbClr val="000000"/>
                </a:solidFill>
                <a:latin typeface="Libre Baskerville Bold"/>
              </a:rPr>
              <a:t>Blue card</a:t>
            </a:r>
            <a:r>
              <a:rPr lang="en-US" sz="2674">
                <a:solidFill>
                  <a:srgbClr val="000000"/>
                </a:solidFill>
                <a:latin typeface="Libre Baskerville"/>
              </a:rPr>
              <a:t> delinquency rate: </a:t>
            </a:r>
            <a:r>
              <a:rPr lang="en-US" sz="2674">
                <a:solidFill>
                  <a:srgbClr val="000000"/>
                </a:solidFill>
                <a:latin typeface="Libre Baskerville Bold"/>
              </a:rPr>
              <a:t>5.53%</a:t>
            </a:r>
          </a:p>
          <a:p>
            <a:pPr algn="l">
              <a:lnSpc>
                <a:spcPts val="2674"/>
              </a:lnSpc>
            </a:pPr>
          </a:p>
          <a:p>
            <a:pPr algn="l">
              <a:lnSpc>
                <a:spcPts val="2674"/>
              </a:lnSpc>
            </a:pPr>
          </a:p>
          <a:p>
            <a:pPr algn="l">
              <a:lnSpc>
                <a:spcPts val="2674"/>
              </a:lnSpc>
            </a:pPr>
          </a:p>
          <a:p>
            <a:pPr algn="l">
              <a:lnSpc>
                <a:spcPts val="2674"/>
              </a:lnSpc>
            </a:pPr>
          </a:p>
          <a:p>
            <a:pPr algn="l">
              <a:lnSpc>
                <a:spcPts val="267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44736" y="862165"/>
            <a:ext cx="18420379" cy="9424835"/>
          </a:xfrm>
          <a:prstGeom prst="rect">
            <a:avLst/>
          </a:prstGeom>
        </p:spPr>
        <p:txBody>
          <a:bodyPr anchor="t" rtlCol="false" tIns="0" lIns="0" bIns="0" rIns="0">
            <a:spAutoFit/>
          </a:bodyPr>
          <a:lstStyle/>
          <a:p>
            <a:pPr algn="l">
              <a:lnSpc>
                <a:spcPts val="3556"/>
              </a:lnSpc>
            </a:pPr>
          </a:p>
          <a:p>
            <a:pPr algn="ctr">
              <a:lnSpc>
                <a:spcPts val="3556"/>
              </a:lnSpc>
            </a:pPr>
            <a:r>
              <a:rPr lang="en-US" sz="3556">
                <a:solidFill>
                  <a:srgbClr val="000000"/>
                </a:solidFill>
                <a:latin typeface="Libre Baskerville Bold"/>
              </a:rPr>
              <a:t>Customer Activation Rate:</a:t>
            </a:r>
          </a:p>
          <a:p>
            <a:pPr algn="l">
              <a:lnSpc>
                <a:spcPts val="3556"/>
              </a:lnSpc>
            </a:pPr>
          </a:p>
          <a:p>
            <a:pPr algn="l">
              <a:lnSpc>
                <a:spcPts val="3556"/>
              </a:lnSpc>
            </a:pPr>
            <a:r>
              <a:rPr lang="en-US" sz="3556">
                <a:solidFill>
                  <a:srgbClr val="000000"/>
                </a:solidFill>
                <a:latin typeface="Libre Baskerville"/>
              </a:rPr>
              <a:t>Overall </a:t>
            </a:r>
            <a:r>
              <a:rPr lang="en-US" sz="3556">
                <a:solidFill>
                  <a:srgbClr val="000000"/>
                </a:solidFill>
                <a:latin typeface="Libre Baskerville Bold"/>
              </a:rPr>
              <a:t>activation rate</a:t>
            </a:r>
            <a:r>
              <a:rPr lang="en-US" sz="3556">
                <a:solidFill>
                  <a:srgbClr val="000000"/>
                </a:solidFill>
                <a:latin typeface="Libre Baskerville"/>
              </a:rPr>
              <a:t>:</a:t>
            </a:r>
            <a:r>
              <a:rPr lang="en-US" sz="3556">
                <a:solidFill>
                  <a:srgbClr val="000000"/>
                </a:solidFill>
                <a:latin typeface="Libre Baskerville Bold"/>
              </a:rPr>
              <a:t> 57.5%</a:t>
            </a:r>
          </a:p>
          <a:p>
            <a:pPr algn="l">
              <a:lnSpc>
                <a:spcPts val="3556"/>
              </a:lnSpc>
            </a:pPr>
          </a:p>
          <a:p>
            <a:pPr algn="ctr">
              <a:lnSpc>
                <a:spcPts val="3556"/>
              </a:lnSpc>
            </a:pPr>
            <a:r>
              <a:rPr lang="en-US" sz="3556">
                <a:solidFill>
                  <a:srgbClr val="000000"/>
                </a:solidFill>
                <a:latin typeface="Libre Baskerville Bold"/>
              </a:rPr>
              <a:t>Revenue Contribution by Gender:</a:t>
            </a:r>
          </a:p>
          <a:p>
            <a:pPr algn="l">
              <a:lnSpc>
                <a:spcPts val="3556"/>
              </a:lnSpc>
            </a:pPr>
          </a:p>
          <a:p>
            <a:pPr algn="l" marL="767843" indent="-383922" lvl="1">
              <a:lnSpc>
                <a:spcPts val="3556"/>
              </a:lnSpc>
              <a:buFont typeface="Arial"/>
              <a:buChar char="•"/>
            </a:pPr>
            <a:r>
              <a:rPr lang="en-US" sz="3556">
                <a:solidFill>
                  <a:srgbClr val="000000"/>
                </a:solidFill>
                <a:latin typeface="Libre Baskerville"/>
              </a:rPr>
              <a:t>Male customers: $30 million</a:t>
            </a:r>
          </a:p>
          <a:p>
            <a:pPr algn="l" marL="767843" indent="-383922" lvl="1">
              <a:lnSpc>
                <a:spcPts val="3556"/>
              </a:lnSpc>
              <a:buFont typeface="Arial"/>
              <a:buChar char="•"/>
            </a:pPr>
            <a:r>
              <a:rPr lang="en-US" sz="3556">
                <a:solidFill>
                  <a:srgbClr val="000000"/>
                </a:solidFill>
                <a:latin typeface="Libre Baskerville"/>
              </a:rPr>
              <a:t>Female customers: $25 million</a:t>
            </a:r>
          </a:p>
          <a:p>
            <a:pPr algn="l">
              <a:lnSpc>
                <a:spcPts val="3556"/>
              </a:lnSpc>
            </a:pPr>
          </a:p>
          <a:p>
            <a:pPr algn="ctr">
              <a:lnSpc>
                <a:spcPts val="3556"/>
              </a:lnSpc>
            </a:pPr>
            <a:r>
              <a:rPr lang="en-US" sz="3556">
                <a:solidFill>
                  <a:srgbClr val="000000"/>
                </a:solidFill>
                <a:latin typeface="Libre Baskerville Bold"/>
              </a:rPr>
              <a:t>Revenue by Card Type:</a:t>
            </a:r>
          </a:p>
          <a:p>
            <a:pPr algn="ctr">
              <a:lnSpc>
                <a:spcPts val="3556"/>
              </a:lnSpc>
            </a:pPr>
          </a:p>
          <a:p>
            <a:pPr algn="l" marL="767843" indent="-383922" lvl="1">
              <a:lnSpc>
                <a:spcPts val="3556"/>
              </a:lnSpc>
              <a:buFont typeface="Arial"/>
              <a:buChar char="•"/>
            </a:pPr>
            <a:r>
              <a:rPr lang="en-US" sz="3556">
                <a:solidFill>
                  <a:srgbClr val="000000"/>
                </a:solidFill>
                <a:latin typeface="Libre Baskerville"/>
              </a:rPr>
              <a:t>Blue and Silver cards: $52 million out of $55 million</a:t>
            </a:r>
          </a:p>
          <a:p>
            <a:pPr algn="l" marL="767843" indent="-383922" lvl="1">
              <a:lnSpc>
                <a:spcPts val="3556"/>
              </a:lnSpc>
              <a:buFont typeface="Arial"/>
              <a:buChar char="•"/>
            </a:pPr>
            <a:r>
              <a:rPr lang="en-US" sz="3556">
                <a:solidFill>
                  <a:srgbClr val="000000"/>
                </a:solidFill>
                <a:latin typeface="Libre Baskerville"/>
              </a:rPr>
              <a:t>Swipe and Chip cards: $52 million out of $55 million</a:t>
            </a:r>
          </a:p>
          <a:p>
            <a:pPr algn="l">
              <a:lnSpc>
                <a:spcPts val="3556"/>
              </a:lnSpc>
            </a:pPr>
          </a:p>
          <a:p>
            <a:pPr algn="ctr">
              <a:lnSpc>
                <a:spcPts val="3556"/>
              </a:lnSpc>
            </a:pPr>
            <a:r>
              <a:rPr lang="en-US" sz="3556">
                <a:solidFill>
                  <a:srgbClr val="000000"/>
                </a:solidFill>
                <a:latin typeface="Libre Baskerville Bold"/>
              </a:rPr>
              <a:t>Revenue by Customer Segment</a:t>
            </a:r>
            <a:r>
              <a:rPr lang="en-US" sz="3556">
                <a:solidFill>
                  <a:srgbClr val="000000"/>
                </a:solidFill>
                <a:latin typeface="Libre Baskerville"/>
              </a:rPr>
              <a:t>:</a:t>
            </a:r>
          </a:p>
          <a:p>
            <a:pPr algn="l">
              <a:lnSpc>
                <a:spcPts val="3556"/>
              </a:lnSpc>
            </a:pPr>
          </a:p>
          <a:p>
            <a:pPr algn="l" marL="767843" indent="-383922" lvl="1">
              <a:lnSpc>
                <a:spcPts val="3556"/>
              </a:lnSpc>
              <a:buFont typeface="Arial"/>
              <a:buChar char="•"/>
            </a:pPr>
            <a:r>
              <a:rPr lang="en-US" sz="3556">
                <a:solidFill>
                  <a:srgbClr val="000000"/>
                </a:solidFill>
                <a:latin typeface="Libre Baskerville"/>
              </a:rPr>
              <a:t>Businessmen: $17 million</a:t>
            </a:r>
          </a:p>
          <a:p>
            <a:pPr algn="l" marL="767843" indent="-383922" lvl="1">
              <a:lnSpc>
                <a:spcPts val="3556"/>
              </a:lnSpc>
              <a:buFont typeface="Arial"/>
              <a:buChar char="•"/>
            </a:pPr>
            <a:r>
              <a:rPr lang="en-US" sz="3556">
                <a:solidFill>
                  <a:srgbClr val="000000"/>
                </a:solidFill>
                <a:latin typeface="Libre Baskerville"/>
              </a:rPr>
              <a:t>Bills category: $14 million</a:t>
            </a:r>
          </a:p>
          <a:p>
            <a:pPr algn="l" marL="767843" indent="-383922" lvl="1">
              <a:lnSpc>
                <a:spcPts val="3556"/>
              </a:lnSpc>
              <a:buFont typeface="Arial"/>
              <a:buChar char="•"/>
            </a:pPr>
            <a:r>
              <a:rPr lang="en-US" sz="3556">
                <a:solidFill>
                  <a:srgbClr val="000000"/>
                </a:solidFill>
                <a:latin typeface="Libre Baskerville"/>
              </a:rPr>
              <a:t>Mid-class group and married couples: Highest revenue contribution</a:t>
            </a:r>
          </a:p>
          <a:p>
            <a:pPr algn="l">
              <a:lnSpc>
                <a:spcPts val="355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22153" y="1489058"/>
            <a:ext cx="16378594" cy="6578474"/>
          </a:xfrm>
          <a:prstGeom prst="rect">
            <a:avLst/>
          </a:prstGeom>
        </p:spPr>
        <p:txBody>
          <a:bodyPr anchor="t" rtlCol="false" tIns="0" lIns="0" bIns="0" rIns="0">
            <a:spAutoFit/>
          </a:bodyPr>
          <a:lstStyle/>
          <a:p>
            <a:pPr algn="ctr">
              <a:lnSpc>
                <a:spcPts val="3545"/>
              </a:lnSpc>
              <a:spcBef>
                <a:spcPct val="0"/>
              </a:spcBef>
            </a:pPr>
            <a:r>
              <a:rPr lang="en-US" sz="3545">
                <a:solidFill>
                  <a:srgbClr val="000000"/>
                </a:solidFill>
                <a:latin typeface="Libre Baskerville Bold"/>
              </a:rPr>
              <a:t>Geographical Revenue Contribution:</a:t>
            </a:r>
          </a:p>
          <a:p>
            <a:pPr algn="ctr">
              <a:lnSpc>
                <a:spcPts val="2945"/>
              </a:lnSpc>
              <a:spcBef>
                <a:spcPct val="0"/>
              </a:spcBef>
            </a:pPr>
          </a:p>
          <a:p>
            <a:pPr algn="ctr">
              <a:lnSpc>
                <a:spcPts val="2945"/>
              </a:lnSpc>
              <a:spcBef>
                <a:spcPct val="0"/>
              </a:spcBef>
            </a:pPr>
            <a:r>
              <a:rPr lang="en-US" sz="2945">
                <a:solidFill>
                  <a:srgbClr val="000000"/>
                </a:solidFill>
                <a:latin typeface="Libre Baskerville"/>
              </a:rPr>
              <a:t>Texas (TX), New York (NY), and California (CA) contribute to</a:t>
            </a:r>
            <a:r>
              <a:rPr lang="en-US" sz="2945">
                <a:solidFill>
                  <a:srgbClr val="000000"/>
                </a:solidFill>
                <a:latin typeface="Libre Baskerville Bold"/>
              </a:rPr>
              <a:t> 68%</a:t>
            </a:r>
            <a:r>
              <a:rPr lang="en-US" sz="2945">
                <a:solidFill>
                  <a:srgbClr val="000000"/>
                </a:solidFill>
                <a:latin typeface="Libre Baskerville"/>
              </a:rPr>
              <a:t> of the total revenue</a:t>
            </a:r>
          </a:p>
          <a:p>
            <a:pPr algn="ctr">
              <a:lnSpc>
                <a:spcPts val="2945"/>
              </a:lnSpc>
              <a:spcBef>
                <a:spcPct val="0"/>
              </a:spcBef>
            </a:pPr>
          </a:p>
          <a:p>
            <a:pPr algn="ctr">
              <a:lnSpc>
                <a:spcPts val="2945"/>
              </a:lnSpc>
              <a:spcBef>
                <a:spcPct val="0"/>
              </a:spcBef>
            </a:pPr>
          </a:p>
          <a:p>
            <a:pPr algn="ctr">
              <a:lnSpc>
                <a:spcPts val="3545"/>
              </a:lnSpc>
              <a:spcBef>
                <a:spcPct val="0"/>
              </a:spcBef>
            </a:pPr>
            <a:r>
              <a:rPr lang="en-US" sz="3545">
                <a:solidFill>
                  <a:srgbClr val="000000"/>
                </a:solidFill>
                <a:latin typeface="Libre Baskerville Bold"/>
              </a:rPr>
              <a:t>Additional Insights:</a:t>
            </a:r>
          </a:p>
          <a:p>
            <a:pPr algn="ctr">
              <a:lnSpc>
                <a:spcPts val="3545"/>
              </a:lnSpc>
              <a:spcBef>
                <a:spcPct val="0"/>
              </a:spcBef>
            </a:pPr>
          </a:p>
          <a:p>
            <a:pPr algn="ctr">
              <a:lnSpc>
                <a:spcPts val="2945"/>
              </a:lnSpc>
              <a:spcBef>
                <a:spcPct val="0"/>
              </a:spcBef>
            </a:pPr>
          </a:p>
          <a:p>
            <a:pPr algn="ctr">
              <a:lnSpc>
                <a:spcPts val="3145"/>
              </a:lnSpc>
              <a:spcBef>
                <a:spcPct val="0"/>
              </a:spcBef>
            </a:pPr>
            <a:r>
              <a:rPr lang="en-US" sz="3145">
                <a:solidFill>
                  <a:srgbClr val="000000"/>
                </a:solidFill>
                <a:latin typeface="Libre Baskerville Bold"/>
              </a:rPr>
              <a:t>Card Activation:</a:t>
            </a:r>
          </a:p>
          <a:p>
            <a:pPr algn="ctr">
              <a:lnSpc>
                <a:spcPts val="2945"/>
              </a:lnSpc>
              <a:spcBef>
                <a:spcPct val="0"/>
              </a:spcBef>
            </a:pPr>
          </a:p>
          <a:p>
            <a:pPr algn="ctr">
              <a:lnSpc>
                <a:spcPts val="2945"/>
              </a:lnSpc>
              <a:spcBef>
                <a:spcPct val="0"/>
              </a:spcBef>
            </a:pPr>
            <a:r>
              <a:rPr lang="en-US" sz="2945">
                <a:solidFill>
                  <a:srgbClr val="000000"/>
                </a:solidFill>
                <a:latin typeface="Libre Baskerville"/>
              </a:rPr>
              <a:t>Blue card category has the highest activation rate</a:t>
            </a:r>
          </a:p>
          <a:p>
            <a:pPr algn="ctr">
              <a:lnSpc>
                <a:spcPts val="2945"/>
              </a:lnSpc>
              <a:spcBef>
                <a:spcPct val="0"/>
              </a:spcBef>
            </a:pPr>
          </a:p>
          <a:p>
            <a:pPr algn="ctr">
              <a:lnSpc>
                <a:spcPts val="2945"/>
              </a:lnSpc>
              <a:spcBef>
                <a:spcPct val="0"/>
              </a:spcBef>
            </a:pPr>
            <a:r>
              <a:rPr lang="en-US" sz="2945">
                <a:solidFill>
                  <a:srgbClr val="000000"/>
                </a:solidFill>
                <a:latin typeface="Libre Baskerville"/>
              </a:rPr>
              <a:t>Revenue by Car Ownership:</a:t>
            </a:r>
          </a:p>
          <a:p>
            <a:pPr algn="ctr">
              <a:lnSpc>
                <a:spcPts val="2945"/>
              </a:lnSpc>
              <a:spcBef>
                <a:spcPct val="0"/>
              </a:spcBef>
            </a:pPr>
          </a:p>
          <a:p>
            <a:pPr algn="ctr">
              <a:lnSpc>
                <a:spcPts val="2945"/>
              </a:lnSpc>
              <a:spcBef>
                <a:spcPct val="0"/>
              </a:spcBef>
            </a:pPr>
            <a:r>
              <a:rPr lang="en-US" sz="2945">
                <a:solidFill>
                  <a:srgbClr val="000000"/>
                </a:solidFill>
                <a:latin typeface="Libre Baskerville"/>
              </a:rPr>
              <a:t>Revenue generated by customers without a car is higher than those with a car</a:t>
            </a:r>
          </a:p>
          <a:p>
            <a:pPr algn="ctr">
              <a:lnSpc>
                <a:spcPts val="2945"/>
              </a:lnSpc>
              <a:spcBef>
                <a:spcPct val="0"/>
              </a:spcBef>
            </a:pPr>
          </a:p>
          <a:p>
            <a:pPr algn="ctr">
              <a:lnSpc>
                <a:spcPts val="294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2080989"/>
            <a:ext cx="18288000" cy="6293881"/>
          </a:xfrm>
          <a:prstGeom prst="rect">
            <a:avLst/>
          </a:prstGeom>
        </p:spPr>
        <p:txBody>
          <a:bodyPr anchor="t" rtlCol="false" tIns="0" lIns="0" bIns="0" rIns="0">
            <a:spAutoFit/>
          </a:bodyPr>
          <a:lstStyle/>
          <a:p>
            <a:pPr algn="ctr">
              <a:lnSpc>
                <a:spcPts val="4165"/>
              </a:lnSpc>
            </a:pPr>
            <a:r>
              <a:rPr lang="en-US" sz="4165">
                <a:solidFill>
                  <a:srgbClr val="000000"/>
                </a:solidFill>
                <a:latin typeface="Libre Baskerville Bold"/>
              </a:rPr>
              <a:t>Revenue by Personal Loan:</a:t>
            </a:r>
          </a:p>
          <a:p>
            <a:pPr algn="l">
              <a:lnSpc>
                <a:spcPts val="7665"/>
              </a:lnSpc>
            </a:pPr>
          </a:p>
          <a:p>
            <a:pPr algn="l">
              <a:lnSpc>
                <a:spcPts val="3665"/>
              </a:lnSpc>
            </a:pPr>
            <a:r>
              <a:rPr lang="en-US" sz="3665">
                <a:solidFill>
                  <a:srgbClr val="000000"/>
                </a:solidFill>
                <a:latin typeface="Libre Baskerville"/>
              </a:rPr>
              <a:t>Revenue generated by customers without a personal loan is higher than those with a loan</a:t>
            </a:r>
          </a:p>
          <a:p>
            <a:pPr algn="l">
              <a:lnSpc>
                <a:spcPts val="3665"/>
              </a:lnSpc>
            </a:pPr>
          </a:p>
          <a:p>
            <a:pPr algn="ctr">
              <a:lnSpc>
                <a:spcPts val="4170"/>
              </a:lnSpc>
            </a:pPr>
            <a:r>
              <a:rPr lang="en-US" sz="4170">
                <a:solidFill>
                  <a:srgbClr val="000000"/>
                </a:solidFill>
                <a:latin typeface="Libre Baskerville Bold"/>
              </a:rPr>
              <a:t>Revenue by Home Ownership:</a:t>
            </a:r>
          </a:p>
          <a:p>
            <a:pPr algn="l">
              <a:lnSpc>
                <a:spcPts val="7665"/>
              </a:lnSpc>
            </a:pPr>
          </a:p>
          <a:p>
            <a:pPr algn="l">
              <a:lnSpc>
                <a:spcPts val="3565"/>
              </a:lnSpc>
            </a:pPr>
            <a:r>
              <a:rPr lang="en-US" sz="3565">
                <a:solidFill>
                  <a:srgbClr val="000000"/>
                </a:solidFill>
                <a:latin typeface="Libre Baskerville"/>
              </a:rPr>
              <a:t>Revenue generated by customers who do not own a house is higher than those who own a house</a:t>
            </a:r>
          </a:p>
          <a:p>
            <a:pPr algn="l">
              <a:lnSpc>
                <a:spcPts val="766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rPr>
              <a:t>Thank</a:t>
            </a:r>
          </a:p>
          <a:p>
            <a:pPr algn="ctr">
              <a:lnSpc>
                <a:spcPts val="12500"/>
              </a:lnSpc>
            </a:pPr>
            <a:r>
              <a:rPr lang="en-US" sz="12500">
                <a:solidFill>
                  <a:srgbClr val="000000"/>
                </a:solidFill>
                <a:latin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DAGInDAcXoc</dc:identifier>
  <dcterms:modified xsi:type="dcterms:W3CDTF">2011-08-01T06:04:30Z</dcterms:modified>
  <cp:revision>1</cp:revision>
  <dc:title>Soft Sand Minimalist Modern Thesis Defense Presentation</dc:title>
</cp:coreProperties>
</file>