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B3BD0-C1BC-466F-8614-296A953B0047}" v="26" dt="2023-09-29T11:53:30.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9/24/2023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9/24/2023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9/24/2023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9/24/2023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9/24/2023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9/24/2023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9/24/2023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9/24/2023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IN" sz="5400" b="0" i="0" dirty="0">
                <a:effectLst/>
                <a:latin typeface="Times New Roman" panose="02020603050405020304" pitchFamily="18" charset="0"/>
                <a:cs typeface="Times New Roman" panose="02020603050405020304" pitchFamily="18" charset="0"/>
              </a:rPr>
              <a:t>Investigating Drop in Ratings</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IN" sz="2400" b="0" i="0" dirty="0" err="1">
                <a:effectLst/>
                <a:latin typeface="Times New Roman" panose="02020603050405020304" pitchFamily="18" charset="0"/>
                <a:cs typeface="Times New Roman" panose="02020603050405020304" pitchFamily="18" charset="0"/>
              </a:rPr>
              <a:t>BingHive</a:t>
            </a:r>
            <a:endParaRPr lang="en-US" sz="2400"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ROBLEM:7</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891694"/>
            <a:ext cx="7454077" cy="599715"/>
          </a:xfrm>
        </p:spPr>
        <p:txBody>
          <a:bodyPr>
            <a:normAutofit/>
          </a:bodyPr>
          <a:lstStyle/>
          <a:p>
            <a:pPr marL="0" indent="0">
              <a:lnSpc>
                <a:spcPct val="100000"/>
              </a:lnSpc>
              <a:buNone/>
            </a:pPr>
            <a:r>
              <a:rPr lang="en-US" sz="2400" b="0" i="0" dirty="0">
                <a:effectLst/>
                <a:latin typeface="Times New Roman" panose="02020603050405020304" pitchFamily="18" charset="0"/>
                <a:cs typeface="Times New Roman" panose="02020603050405020304" pitchFamily="18" charset="0"/>
              </a:rPr>
              <a:t>Are the autocomplete suggestions helpful for users?</a:t>
            </a:r>
            <a:endParaRPr lang="en-US" sz="2400" dirty="0">
              <a:latin typeface="Times New Roman" panose="02020603050405020304" pitchFamily="18" charset="0"/>
              <a:cs typeface="Times New Roman" panose="02020603050405020304" pitchFamily="18" charset="0"/>
            </a:endParaRPr>
          </a:p>
        </p:txBody>
      </p:sp>
      <p:pic>
        <p:nvPicPr>
          <p:cNvPr id="5" name="Picture 4" descr="A screen shot of a computer&#10;&#10;Description automatically generated">
            <a:extLst>
              <a:ext uri="{FF2B5EF4-FFF2-40B4-BE49-F238E27FC236}">
                <a16:creationId xmlns:a16="http://schemas.microsoft.com/office/drawing/2014/main" id="{F7ADC704-1B59-A106-B64D-AF42141B2B39}"/>
              </a:ext>
            </a:extLst>
          </p:cNvPr>
          <p:cNvPicPr>
            <a:picLocks noChangeAspect="1"/>
          </p:cNvPicPr>
          <p:nvPr/>
        </p:nvPicPr>
        <p:blipFill>
          <a:blip r:embed="rId3"/>
          <a:stretch>
            <a:fillRect/>
          </a:stretch>
        </p:blipFill>
        <p:spPr>
          <a:xfrm>
            <a:off x="6096000" y="2552127"/>
            <a:ext cx="2495898" cy="1333686"/>
          </a:xfrm>
          <a:prstGeom prst="rect">
            <a:avLst/>
          </a:prstGeom>
        </p:spPr>
      </p:pic>
      <p:sp>
        <p:nvSpPr>
          <p:cNvPr id="11" name="Rectangle 2">
            <a:extLst>
              <a:ext uri="{FF2B5EF4-FFF2-40B4-BE49-F238E27FC236}">
                <a16:creationId xmlns:a16="http://schemas.microsoft.com/office/drawing/2014/main" id="{3540FFE0-63F9-4722-F3BE-7244B35623DD}"/>
              </a:ext>
            </a:extLst>
          </p:cNvPr>
          <p:cNvSpPr>
            <a:spLocks noChangeArrowheads="1"/>
          </p:cNvSpPr>
          <p:nvPr/>
        </p:nvSpPr>
        <p:spPr bwMode="auto">
          <a:xfrm>
            <a:off x="4090507" y="4156564"/>
            <a:ext cx="76901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 autocomplete engine value is low, then it means that users are often clicking on the autocomplete suggestions. This suggests that the autocomplete suggestions are not helpful for users. </a:t>
            </a:r>
          </a:p>
        </p:txBody>
      </p:sp>
    </p:spTree>
    <p:extLst>
      <p:ext uri="{BB962C8B-B14F-4D97-AF65-F5344CB8AC3E}">
        <p14:creationId xmlns:p14="http://schemas.microsoft.com/office/powerpoint/2010/main" val="372666199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Recommendations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03729"/>
            <a:ext cx="7454077" cy="599715"/>
          </a:xfrm>
        </p:spPr>
        <p:txBody>
          <a:bodyPr>
            <a:no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Fix the errors in the search functionality.</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Tune the ordering algorithm of search results.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Investigate why users are not able to find what they search for in a high percentage of sessions.</a:t>
            </a:r>
          </a:p>
        </p:txBody>
      </p:sp>
    </p:spTree>
    <p:extLst>
      <p:ext uri="{BB962C8B-B14F-4D97-AF65-F5344CB8AC3E}">
        <p14:creationId xmlns:p14="http://schemas.microsoft.com/office/powerpoint/2010/main" val="27625587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03729"/>
            <a:ext cx="7454077" cy="2203227"/>
          </a:xfrm>
        </p:spPr>
        <p:txBody>
          <a:bodyPr>
            <a:noAutofit/>
          </a:bodyPr>
          <a:lstStyle/>
          <a:p>
            <a:pPr marL="0" indent="0" algn="l">
              <a:buNone/>
            </a:pPr>
            <a:r>
              <a:rPr lang="en-US" sz="2400" b="0" i="0" dirty="0">
                <a:effectLst/>
                <a:latin typeface="Times New Roman" panose="02020603050405020304" pitchFamily="18" charset="0"/>
                <a:cs typeface="Times New Roman" panose="02020603050405020304" pitchFamily="18" charset="0"/>
              </a:rPr>
              <a:t>The issues with the search functionality are likely causing the drop in Bing Hive's ratings. By fixing the errors, tuning the ordering algorithm, and investigating why users are not able to find what they search for, Bing Hive can improve the search functionality and regain the trust of its users.</a:t>
            </a:r>
          </a:p>
        </p:txBody>
      </p:sp>
    </p:spTree>
    <p:extLst>
      <p:ext uri="{BB962C8B-B14F-4D97-AF65-F5344CB8AC3E}">
        <p14:creationId xmlns:p14="http://schemas.microsoft.com/office/powerpoint/2010/main" val="22355755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400" dirty="0" err="1">
                <a:latin typeface="Times New Roman" panose="02020603050405020304" pitchFamily="18" charset="0"/>
                <a:cs typeface="Times New Roman" panose="02020603050405020304" pitchFamily="18" charset="0"/>
              </a:rPr>
              <a:t>BingHive's</a:t>
            </a:r>
            <a:r>
              <a:rPr lang="en-US" sz="2400" dirty="0">
                <a:latin typeface="Times New Roman" panose="02020603050405020304" pitchFamily="18" charset="0"/>
                <a:cs typeface="Times New Roman" panose="02020603050405020304" pitchFamily="18" charset="0"/>
              </a:rPr>
              <a:t> ratings have dropped significantly since the release of an update two months ago.</a:t>
            </a:r>
          </a:p>
          <a:p>
            <a:pPr>
              <a:lnSpc>
                <a:spcPct val="100000"/>
              </a:lnSpc>
            </a:pPr>
            <a:r>
              <a:rPr lang="en-US" sz="2400" dirty="0">
                <a:latin typeface="Times New Roman" panose="02020603050405020304" pitchFamily="18" charset="0"/>
                <a:cs typeface="Times New Roman" panose="02020603050405020304" pitchFamily="18" charset="0"/>
              </a:rPr>
              <a:t> Users have been reporting issues with the search functionality, such as errors and irrelevant results.</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IN" b="0" i="0" dirty="0">
                <a:effectLst/>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238703"/>
            <a:ext cx="7454077" cy="3589785"/>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data used in this investigation comes from two files: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users_activity_log.csv: This file contains activity logs of users, including the user ID, event type, name of event, time of action, OS, device, etc.</a:t>
            </a:r>
          </a:p>
          <a:p>
            <a:pPr>
              <a:lnSpc>
                <a:spcPct val="100000"/>
              </a:lnSpc>
            </a:pPr>
            <a:r>
              <a:rPr lang="en-US" sz="2400" dirty="0">
                <a:latin typeface="Times New Roman" panose="02020603050405020304" pitchFamily="18" charset="0"/>
                <a:cs typeface="Times New Roman" panose="02020603050405020304" pitchFamily="18" charset="0"/>
              </a:rPr>
              <a:t>device_details.csv: This file contains device specifications, such as the device ID, name, screen size, OS version, RAM, battery, and chipset.</a:t>
            </a:r>
          </a:p>
        </p:txBody>
      </p:sp>
    </p:spTree>
    <p:extLst>
      <p:ext uri="{BB962C8B-B14F-4D97-AF65-F5344CB8AC3E}">
        <p14:creationId xmlns:p14="http://schemas.microsoft.com/office/powerpoint/2010/main" val="4176681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ROBLEM:1</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number of users who are experiencing issues with the search functionality.</a:t>
            </a:r>
          </a:p>
        </p:txBody>
      </p:sp>
      <p:pic>
        <p:nvPicPr>
          <p:cNvPr id="5" name="Picture 4" descr="A screenshot of a computer&#10;&#10;Description automatically generated">
            <a:extLst>
              <a:ext uri="{FF2B5EF4-FFF2-40B4-BE49-F238E27FC236}">
                <a16:creationId xmlns:a16="http://schemas.microsoft.com/office/drawing/2014/main" id="{B449449B-2053-4F7B-CC39-7C9E5355B453}"/>
              </a:ext>
            </a:extLst>
          </p:cNvPr>
          <p:cNvPicPr>
            <a:picLocks noChangeAspect="1"/>
          </p:cNvPicPr>
          <p:nvPr/>
        </p:nvPicPr>
        <p:blipFill>
          <a:blip r:embed="rId3"/>
          <a:stretch>
            <a:fillRect/>
          </a:stretch>
        </p:blipFill>
        <p:spPr>
          <a:xfrm>
            <a:off x="6361043" y="3262788"/>
            <a:ext cx="2424566" cy="1154050"/>
          </a:xfrm>
          <a:prstGeom prst="rect">
            <a:avLst/>
          </a:prstGeom>
        </p:spPr>
      </p:pic>
      <p:sp>
        <p:nvSpPr>
          <p:cNvPr id="7" name="TextBox 6">
            <a:extLst>
              <a:ext uri="{FF2B5EF4-FFF2-40B4-BE49-F238E27FC236}">
                <a16:creationId xmlns:a16="http://schemas.microsoft.com/office/drawing/2014/main" id="{C1BAD1F3-4211-8D62-17BD-A844F8440775}"/>
              </a:ext>
            </a:extLst>
          </p:cNvPr>
          <p:cNvSpPr txBox="1"/>
          <p:nvPr/>
        </p:nvSpPr>
        <p:spPr>
          <a:xfrm>
            <a:off x="4090507" y="4856633"/>
            <a:ext cx="743407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number of users who have experienced each type of issue, such as errors, no results, or irrelevant results.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3991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ROBLEM:2</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type of devices that are affected by the issue.</a:t>
            </a:r>
          </a:p>
        </p:txBody>
      </p:sp>
      <p:pic>
        <p:nvPicPr>
          <p:cNvPr id="6" name="Picture 5" descr="A screenshot of a computer&#10;&#10;Description automatically generated">
            <a:extLst>
              <a:ext uri="{FF2B5EF4-FFF2-40B4-BE49-F238E27FC236}">
                <a16:creationId xmlns:a16="http://schemas.microsoft.com/office/drawing/2014/main" id="{D177145D-FA8D-0A0A-269D-9EFA947FBF3D}"/>
              </a:ext>
            </a:extLst>
          </p:cNvPr>
          <p:cNvPicPr>
            <a:picLocks noChangeAspect="1"/>
          </p:cNvPicPr>
          <p:nvPr/>
        </p:nvPicPr>
        <p:blipFill>
          <a:blip r:embed="rId3"/>
          <a:stretch>
            <a:fillRect/>
          </a:stretch>
        </p:blipFill>
        <p:spPr>
          <a:xfrm>
            <a:off x="4201779" y="2759037"/>
            <a:ext cx="6916793" cy="3720522"/>
          </a:xfrm>
          <a:prstGeom prst="rect">
            <a:avLst/>
          </a:prstGeom>
        </p:spPr>
      </p:pic>
    </p:spTree>
    <p:extLst>
      <p:ext uri="{BB962C8B-B14F-4D97-AF65-F5344CB8AC3E}">
        <p14:creationId xmlns:p14="http://schemas.microsoft.com/office/powerpoint/2010/main" val="22663065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ROBLEM:3</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Operating System versions that are affected by the issue.</a:t>
            </a:r>
          </a:p>
        </p:txBody>
      </p:sp>
      <p:pic>
        <p:nvPicPr>
          <p:cNvPr id="5" name="Picture 4" descr="A graph on a screen&#10;&#10;Description automatically generated">
            <a:extLst>
              <a:ext uri="{FF2B5EF4-FFF2-40B4-BE49-F238E27FC236}">
                <a16:creationId xmlns:a16="http://schemas.microsoft.com/office/drawing/2014/main" id="{5E07E0BB-789A-482C-137E-1F385DDC9BCB}"/>
              </a:ext>
            </a:extLst>
          </p:cNvPr>
          <p:cNvPicPr>
            <a:picLocks noChangeAspect="1"/>
          </p:cNvPicPr>
          <p:nvPr/>
        </p:nvPicPr>
        <p:blipFill>
          <a:blip r:embed="rId3"/>
          <a:stretch>
            <a:fillRect/>
          </a:stretch>
        </p:blipFill>
        <p:spPr>
          <a:xfrm>
            <a:off x="4239715" y="3003077"/>
            <a:ext cx="4254928" cy="2248298"/>
          </a:xfrm>
          <a:prstGeom prst="rect">
            <a:avLst/>
          </a:prstGeom>
        </p:spPr>
      </p:pic>
      <p:sp>
        <p:nvSpPr>
          <p:cNvPr id="7" name="Content Placeholder 2">
            <a:extLst>
              <a:ext uri="{FF2B5EF4-FFF2-40B4-BE49-F238E27FC236}">
                <a16:creationId xmlns:a16="http://schemas.microsoft.com/office/drawing/2014/main" id="{22EAA54C-3628-5F65-5D76-B090964CB965}"/>
              </a:ext>
            </a:extLst>
          </p:cNvPr>
          <p:cNvSpPr txBox="1">
            <a:spLocks/>
          </p:cNvSpPr>
          <p:nvPr/>
        </p:nvSpPr>
        <p:spPr>
          <a:xfrm>
            <a:off x="4070500" y="5317522"/>
            <a:ext cx="8028735" cy="1123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Problems found across all OS and their versions. </a:t>
            </a:r>
          </a:p>
          <a:p>
            <a:pPr marL="0" indent="0">
              <a:lnSpc>
                <a:spcPct val="100000"/>
              </a:lnSpc>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max problems found are occurring on versions Android 12 </a:t>
            </a:r>
          </a:p>
        </p:txBody>
      </p:sp>
    </p:spTree>
    <p:extLst>
      <p:ext uri="{BB962C8B-B14F-4D97-AF65-F5344CB8AC3E}">
        <p14:creationId xmlns:p14="http://schemas.microsoft.com/office/powerpoint/2010/main" val="13890064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ROBLEM:4</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18364" y="1928155"/>
            <a:ext cx="7454077" cy="510245"/>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The time of day when the issues are occurring.</a:t>
            </a:r>
          </a:p>
        </p:txBody>
      </p:sp>
      <p:pic>
        <p:nvPicPr>
          <p:cNvPr id="6" name="Picture 5" descr="A graph on a screen&#10;&#10;Description automatically generated">
            <a:extLst>
              <a:ext uri="{FF2B5EF4-FFF2-40B4-BE49-F238E27FC236}">
                <a16:creationId xmlns:a16="http://schemas.microsoft.com/office/drawing/2014/main" id="{BB78154F-2846-29A4-D2F9-56E83AB88E61}"/>
              </a:ext>
            </a:extLst>
          </p:cNvPr>
          <p:cNvPicPr>
            <a:picLocks noChangeAspect="1"/>
          </p:cNvPicPr>
          <p:nvPr/>
        </p:nvPicPr>
        <p:blipFill>
          <a:blip r:embed="rId3"/>
          <a:stretch>
            <a:fillRect/>
          </a:stretch>
        </p:blipFill>
        <p:spPr>
          <a:xfrm>
            <a:off x="4220660" y="2450863"/>
            <a:ext cx="5652210" cy="3312918"/>
          </a:xfrm>
          <a:prstGeom prst="rect">
            <a:avLst/>
          </a:prstGeom>
        </p:spPr>
      </p:pic>
      <p:sp>
        <p:nvSpPr>
          <p:cNvPr id="7" name="TextBox 6">
            <a:extLst>
              <a:ext uri="{FF2B5EF4-FFF2-40B4-BE49-F238E27FC236}">
                <a16:creationId xmlns:a16="http://schemas.microsoft.com/office/drawing/2014/main" id="{33D678CF-1B0D-6376-FBF2-BAD82CCD8C81}"/>
              </a:ext>
            </a:extLst>
          </p:cNvPr>
          <p:cNvSpPr txBox="1"/>
          <p:nvPr/>
        </p:nvSpPr>
        <p:spPr>
          <a:xfrm>
            <a:off x="4090507" y="5776244"/>
            <a:ext cx="799547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issues are occurring between 8:00 pm to 9:00pm on daily basis.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56060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ROBLEM:5</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2121647"/>
            <a:ext cx="7454077" cy="1008080"/>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In what percent of sessions is search being used?</a:t>
            </a:r>
          </a:p>
        </p:txBody>
      </p:sp>
      <p:pic>
        <p:nvPicPr>
          <p:cNvPr id="5" name="Picture 4" descr="A screenshot of a computer&#10;&#10;Description automatically generated">
            <a:extLst>
              <a:ext uri="{FF2B5EF4-FFF2-40B4-BE49-F238E27FC236}">
                <a16:creationId xmlns:a16="http://schemas.microsoft.com/office/drawing/2014/main" id="{F2381976-A184-E793-DAC3-A4D93472ACF6}"/>
              </a:ext>
            </a:extLst>
          </p:cNvPr>
          <p:cNvPicPr>
            <a:picLocks noChangeAspect="1"/>
          </p:cNvPicPr>
          <p:nvPr/>
        </p:nvPicPr>
        <p:blipFill>
          <a:blip r:embed="rId3"/>
          <a:stretch>
            <a:fillRect/>
          </a:stretch>
        </p:blipFill>
        <p:spPr>
          <a:xfrm>
            <a:off x="6241774" y="2790736"/>
            <a:ext cx="2353003" cy="1276528"/>
          </a:xfrm>
          <a:prstGeom prst="rect">
            <a:avLst/>
          </a:prstGeom>
        </p:spPr>
      </p:pic>
      <p:sp>
        <p:nvSpPr>
          <p:cNvPr id="9" name="TextBox 8">
            <a:extLst>
              <a:ext uri="{FF2B5EF4-FFF2-40B4-BE49-F238E27FC236}">
                <a16:creationId xmlns:a16="http://schemas.microsoft.com/office/drawing/2014/main" id="{C5A6C6B0-CD6A-467F-F3B2-C2A678641C3C}"/>
              </a:ext>
            </a:extLst>
          </p:cNvPr>
          <p:cNvSpPr txBox="1"/>
          <p:nvPr/>
        </p:nvSpPr>
        <p:spPr>
          <a:xfrm>
            <a:off x="4077255" y="4532198"/>
            <a:ext cx="6802779" cy="461665"/>
          </a:xfrm>
          <a:prstGeom prst="rect">
            <a:avLst/>
          </a:prstGeom>
          <a:noFill/>
        </p:spPr>
        <p:txBody>
          <a:bodyPr wrap="square">
            <a:spAutoFit/>
          </a:bodyPr>
          <a:lstStyle/>
          <a:p>
            <a:pPr algn="l"/>
            <a:r>
              <a:rPr lang="en-US" sz="2400" i="0" dirty="0">
                <a:effectLst/>
                <a:latin typeface="Times New Roman" panose="02020603050405020304" pitchFamily="18" charset="0"/>
                <a:cs typeface="Times New Roman" panose="02020603050405020304" pitchFamily="18" charset="0"/>
              </a:rPr>
              <a:t>Search is being used in a </a:t>
            </a:r>
            <a:r>
              <a:rPr lang="en-US" sz="2400" dirty="0">
                <a:latin typeface="Times New Roman" panose="02020603050405020304" pitchFamily="18" charset="0"/>
                <a:cs typeface="Times New Roman" panose="02020603050405020304" pitchFamily="18" charset="0"/>
              </a:rPr>
              <a:t>low</a:t>
            </a:r>
            <a:r>
              <a:rPr lang="en-US" sz="2400" i="0" dirty="0">
                <a:effectLst/>
                <a:latin typeface="Times New Roman" panose="02020603050405020304" pitchFamily="18" charset="0"/>
                <a:cs typeface="Times New Roman" panose="02020603050405020304" pitchFamily="18" charset="0"/>
              </a:rPr>
              <a:t> percentage of sessions.</a:t>
            </a:r>
          </a:p>
        </p:txBody>
      </p:sp>
    </p:spTree>
    <p:extLst>
      <p:ext uri="{BB962C8B-B14F-4D97-AF65-F5344CB8AC3E}">
        <p14:creationId xmlns:p14="http://schemas.microsoft.com/office/powerpoint/2010/main" val="5928598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l"/>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ROBLEM:6</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70500" y="1891694"/>
            <a:ext cx="7454077" cy="1008080"/>
          </a:xfrm>
        </p:spPr>
        <p:txBody>
          <a:bodyPr>
            <a:normAutofit fontScale="92500"/>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Are users able to search at all? Is the search button working fine? and Do users face any errors after running a search query?</a:t>
            </a:r>
          </a:p>
        </p:txBody>
      </p:sp>
      <p:pic>
        <p:nvPicPr>
          <p:cNvPr id="6" name="Picture 5" descr="A screenshot of a computer&#10;&#10;Description automatically generated">
            <a:extLst>
              <a:ext uri="{FF2B5EF4-FFF2-40B4-BE49-F238E27FC236}">
                <a16:creationId xmlns:a16="http://schemas.microsoft.com/office/drawing/2014/main" id="{2B5147DF-AC39-51D7-8AC8-682BA5AA00AA}"/>
              </a:ext>
            </a:extLst>
          </p:cNvPr>
          <p:cNvPicPr>
            <a:picLocks noChangeAspect="1"/>
          </p:cNvPicPr>
          <p:nvPr/>
        </p:nvPicPr>
        <p:blipFill>
          <a:blip r:embed="rId3"/>
          <a:stretch>
            <a:fillRect/>
          </a:stretch>
        </p:blipFill>
        <p:spPr>
          <a:xfrm>
            <a:off x="4090507" y="2698611"/>
            <a:ext cx="6710015" cy="3841374"/>
          </a:xfrm>
          <a:prstGeom prst="rect">
            <a:avLst/>
          </a:prstGeom>
        </p:spPr>
      </p:pic>
    </p:spTree>
    <p:extLst>
      <p:ext uri="{BB962C8B-B14F-4D97-AF65-F5344CB8AC3E}">
        <p14:creationId xmlns:p14="http://schemas.microsoft.com/office/powerpoint/2010/main" val="427815311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A4BD7E09BB974A92A6CDBAE251AA78" ma:contentTypeVersion="3" ma:contentTypeDescription="Create a new document." ma:contentTypeScope="" ma:versionID="045e1f63d18798719c34c7bb2139ceb2">
  <xsd:schema xmlns:xsd="http://www.w3.org/2001/XMLSchema" xmlns:xs="http://www.w3.org/2001/XMLSchema" xmlns:p="http://schemas.microsoft.com/office/2006/metadata/properties" xmlns:ns3="3e55b745-6771-4f19-9217-13f820ffbd46" targetNamespace="http://schemas.microsoft.com/office/2006/metadata/properties" ma:root="true" ma:fieldsID="bc1b6ec59ff4b442e7f297f82a99e379" ns3:_="">
    <xsd:import namespace="3e55b745-6771-4f19-9217-13f820ffbd4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5b745-6771-4f19-9217-13f820ffb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purl.org/dc/elements/1.1/"/>
    <ds:schemaRef ds:uri="3e55b745-6771-4f19-9217-13f820ffbd46"/>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11FA7D58-B5ED-4C7C-85C4-B69ADB4FB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5b745-6771-4f19-9217-13f820ffbd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7139</TotalTime>
  <Words>431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Times New Roman</vt:lpstr>
      <vt:lpstr>Vapor Trail</vt:lpstr>
      <vt:lpstr>Investigating Drop in Ratings</vt:lpstr>
      <vt:lpstr>Problem statement</vt:lpstr>
      <vt:lpstr>DATA</vt:lpstr>
      <vt:lpstr>PROBLEM:1</vt:lpstr>
      <vt:lpstr>PROBLEM:2</vt:lpstr>
      <vt:lpstr>PROBLEM:3</vt:lpstr>
      <vt:lpstr>PROBLEM:4</vt:lpstr>
      <vt:lpstr>PROBLEM:5</vt:lpstr>
      <vt:lpstr>PROBLEM:6</vt:lpstr>
      <vt:lpstr>PROBLEM:7</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Drop in Ratings</dc:title>
  <dc:creator>Utsav Pataihe</dc:creator>
  <cp:lastModifiedBy>Utsav Pataihe</cp:lastModifiedBy>
  <cp:revision>2</cp:revision>
  <dcterms:created xsi:type="dcterms:W3CDTF">2023-09-24T12:25:53Z</dcterms:created>
  <dcterms:modified xsi:type="dcterms:W3CDTF">2023-09-29T11:57:18Z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0x010100CEA4BD7E09BB974A92A6CDBAE251AA78</vt:lpwstr>
  </property>
  <property fmtid="{D5CDD505-2E9C-101B-9397-08002B2CF9AE}" pid="3" name="MSIP_Label_defa4170-0d19-0005-0004-bc88714345d2_Enabled">
    <vt:lpwstr>true</vt:lpwstr>
  </property>
  <property fmtid="{D5CDD505-2E9C-101B-9397-08002B2CF9AE}" pid="4" name="MSIP_Label_defa4170-0d19-0005-0004-bc88714345d2_SetDate">
    <vt:lpwstr>2023-09-24T12:57:38Z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4ddbe80f-b759-427f-afc7-6d17b978dd4c</vt:lpwstr>
  </property>
  <property fmtid="{D5CDD505-2E9C-101B-9397-08002B2CF9AE}" pid="8" name="MSIP_Label_defa4170-0d19-0005-0004-bc88714345d2_ActionId">
    <vt:lpwstr>02b9ff8b-6e2a-4138-b832-fdfbf78d623e</vt:lpwstr>
  </property>
  <property fmtid="{D5CDD505-2E9C-101B-9397-08002B2CF9AE}" pid="9" name="MSIP_Label_defa4170-0d19-0005-0004-bc88714345d2_ContentBits">
    <vt:lpwstr>0</vt:lpwstr>
  </property>
</Properties>
</file>