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More Sugar" charset="1" panose="00000000000000000000"/>
      <p:regular r:id="rId18"/>
    </p:embeddedFont>
    <p:embeddedFont>
      <p:font typeface="Childos Arabic" charset="1" panose="00000500000000000000"/>
      <p:regular r:id="rId19"/>
    </p:embeddedFont>
    <p:embeddedFont>
      <p:font typeface="Childos Arabic Light" charset="1" panose="00000400000000000000"/>
      <p:regular r:id="rId20"/>
    </p:embeddedFont>
    <p:embeddedFont>
      <p:font typeface="Childos Arabic Bold" charset="1" panose="00000800000000000000"/>
      <p:regular r:id="rId21"/>
    </p:embeddedFont>
    <p:embeddedFont>
      <p:font typeface="Childos Arabic Medium" charset="1" panose="000006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8.png" Type="http://schemas.openxmlformats.org/officeDocument/2006/relationships/image"/><Relationship Id="rId4" Target="../media/image59.svg" Type="http://schemas.openxmlformats.org/officeDocument/2006/relationships/image"/><Relationship Id="rId5" Target="../media/image44.png" Type="http://schemas.openxmlformats.org/officeDocument/2006/relationships/image"/><Relationship Id="rId6" Target="../media/image4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6.png" Type="http://schemas.openxmlformats.org/officeDocument/2006/relationships/image"/><Relationship Id="rId16" Target="../media/image27.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svg" Type="http://schemas.openxmlformats.org/officeDocument/2006/relationships/image"/><Relationship Id="rId11" Target="../media/image36.png" Type="http://schemas.openxmlformats.org/officeDocument/2006/relationships/image"/><Relationship Id="rId12" Target="../media/image37.svg" Type="http://schemas.openxmlformats.org/officeDocument/2006/relationships/image"/><Relationship Id="rId13" Target="../media/image38.png" Type="http://schemas.openxmlformats.org/officeDocument/2006/relationships/image"/><Relationship Id="rId14" Target="../media/image39.svg" Type="http://schemas.openxmlformats.org/officeDocument/2006/relationships/image"/><Relationship Id="rId15" Target="../media/image40.png" Type="http://schemas.openxmlformats.org/officeDocument/2006/relationships/image"/><Relationship Id="rId16" Target="../media/image41.svg" Type="http://schemas.openxmlformats.org/officeDocument/2006/relationships/image"/><Relationship Id="rId17" Target="../media/image42.png" Type="http://schemas.openxmlformats.org/officeDocument/2006/relationships/image"/><Relationship Id="rId18" Target="../media/image43.svg" Type="http://schemas.openxmlformats.org/officeDocument/2006/relationships/image"/><Relationship Id="rId2" Target="../media/image1.jpe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32.png" Type="http://schemas.openxmlformats.org/officeDocument/2006/relationships/image"/><Relationship Id="rId8" Target="../media/image33.svg" Type="http://schemas.openxmlformats.org/officeDocument/2006/relationships/image"/><Relationship Id="rId9" Target="../media/image3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svg" Type="http://schemas.openxmlformats.org/officeDocument/2006/relationships/image"/><Relationship Id="rId11" Target="../media/image46.png" Type="http://schemas.openxmlformats.org/officeDocument/2006/relationships/image"/><Relationship Id="rId12" Target="../media/image47.svg" Type="http://schemas.openxmlformats.org/officeDocument/2006/relationships/image"/><Relationship Id="rId13" Target="../media/image48.png" Type="http://schemas.openxmlformats.org/officeDocument/2006/relationships/image"/><Relationship Id="rId14" Target="../media/image49.svg" Type="http://schemas.openxmlformats.org/officeDocument/2006/relationships/image"/><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4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0.png" Type="http://schemas.openxmlformats.org/officeDocument/2006/relationships/image"/><Relationship Id="rId4" Target="../media/image51.svg" Type="http://schemas.openxmlformats.org/officeDocument/2006/relationships/image"/><Relationship Id="rId5" Target="../media/image52.png" Type="http://schemas.openxmlformats.org/officeDocument/2006/relationships/image"/><Relationship Id="rId6" Target="../media/image5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2.png" Type="http://schemas.openxmlformats.org/officeDocument/2006/relationships/image"/><Relationship Id="rId4" Target="../media/image53.svg" Type="http://schemas.openxmlformats.org/officeDocument/2006/relationships/image"/><Relationship Id="rId5" Target="../media/image50.png" Type="http://schemas.openxmlformats.org/officeDocument/2006/relationships/image"/><Relationship Id="rId6" Target="../media/image5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7.svg" Type="http://schemas.openxmlformats.org/officeDocument/2006/relationships/image"/><Relationship Id="rId2" Target="../media/image1.jpeg" Type="http://schemas.openxmlformats.org/officeDocument/2006/relationships/image"/><Relationship Id="rId3" Target="../media/image54.png" Type="http://schemas.openxmlformats.org/officeDocument/2006/relationships/image"/><Relationship Id="rId4" Target="../media/image5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5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58.png" Type="http://schemas.openxmlformats.org/officeDocument/2006/relationships/image"/><Relationship Id="rId6" Target="../media/image59.svg" Type="http://schemas.openxmlformats.org/officeDocument/2006/relationships/image"/><Relationship Id="rId7" Target="../media/image44.png" Type="http://schemas.openxmlformats.org/officeDocument/2006/relationships/image"/><Relationship Id="rId8" Target="../media/image4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0.jpe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61.png" Type="http://schemas.openxmlformats.org/officeDocument/2006/relationships/image"/><Relationship Id="rId7" Target="../media/image6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28.png" Type="http://schemas.openxmlformats.org/officeDocument/2006/relationships/image"/><Relationship Id="rId16" Target="../media/image29.svg" Type="http://schemas.openxmlformats.org/officeDocument/2006/relationships/image"/><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4797" r="0" b="-16133"/>
            </a:stretch>
          </a:blipFill>
        </p:spPr>
      </p:sp>
      <p:sp>
        <p:nvSpPr>
          <p:cNvPr name="Freeform 3" id="3"/>
          <p:cNvSpPr/>
          <p:nvPr/>
        </p:nvSpPr>
        <p:spPr>
          <a:xfrm flipH="false" flipV="false" rot="2008599">
            <a:off x="-543956" y="7933849"/>
            <a:ext cx="3493502" cy="3298448"/>
          </a:xfrm>
          <a:custGeom>
            <a:avLst/>
            <a:gdLst/>
            <a:ahLst/>
            <a:cxnLst/>
            <a:rect r="r" b="b" t="t" l="l"/>
            <a:pathLst>
              <a:path h="3298448" w="3493502">
                <a:moveTo>
                  <a:pt x="0" y="0"/>
                </a:moveTo>
                <a:lnTo>
                  <a:pt x="3493502" y="0"/>
                </a:lnTo>
                <a:lnTo>
                  <a:pt x="3493502" y="3298448"/>
                </a:lnTo>
                <a:lnTo>
                  <a:pt x="0" y="32984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830877" y="-861362"/>
            <a:ext cx="3537113" cy="2996229"/>
          </a:xfrm>
          <a:custGeom>
            <a:avLst/>
            <a:gdLst/>
            <a:ahLst/>
            <a:cxnLst/>
            <a:rect r="r" b="b" t="t" l="l"/>
            <a:pathLst>
              <a:path h="2996229" w="3537113">
                <a:moveTo>
                  <a:pt x="0" y="0"/>
                </a:moveTo>
                <a:lnTo>
                  <a:pt x="3537112" y="0"/>
                </a:lnTo>
                <a:lnTo>
                  <a:pt x="3537112" y="2996229"/>
                </a:lnTo>
                <a:lnTo>
                  <a:pt x="0" y="299622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164654">
            <a:off x="13308739" y="-775238"/>
            <a:ext cx="3078477" cy="2869397"/>
          </a:xfrm>
          <a:custGeom>
            <a:avLst/>
            <a:gdLst/>
            <a:ahLst/>
            <a:cxnLst/>
            <a:rect r="r" b="b" t="t" l="l"/>
            <a:pathLst>
              <a:path h="2869397" w="3078477">
                <a:moveTo>
                  <a:pt x="0" y="0"/>
                </a:moveTo>
                <a:lnTo>
                  <a:pt x="3078477" y="0"/>
                </a:lnTo>
                <a:lnTo>
                  <a:pt x="3078477" y="2869397"/>
                </a:lnTo>
                <a:lnTo>
                  <a:pt x="0" y="28693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2327505">
            <a:off x="15818367" y="-617184"/>
            <a:ext cx="3091765" cy="2890800"/>
          </a:xfrm>
          <a:custGeom>
            <a:avLst/>
            <a:gdLst/>
            <a:ahLst/>
            <a:cxnLst/>
            <a:rect r="r" b="b" t="t" l="l"/>
            <a:pathLst>
              <a:path h="2890800" w="3091765">
                <a:moveTo>
                  <a:pt x="0" y="0"/>
                </a:moveTo>
                <a:lnTo>
                  <a:pt x="3091765" y="0"/>
                </a:lnTo>
                <a:lnTo>
                  <a:pt x="3091765" y="2890801"/>
                </a:lnTo>
                <a:lnTo>
                  <a:pt x="0" y="28908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377665" y="-778813"/>
            <a:ext cx="3482462" cy="3454892"/>
          </a:xfrm>
          <a:custGeom>
            <a:avLst/>
            <a:gdLst/>
            <a:ahLst/>
            <a:cxnLst/>
            <a:rect r="r" b="b" t="t" l="l"/>
            <a:pathLst>
              <a:path h="3454892" w="3482462">
                <a:moveTo>
                  <a:pt x="0" y="0"/>
                </a:moveTo>
                <a:lnTo>
                  <a:pt x="3482462" y="0"/>
                </a:lnTo>
                <a:lnTo>
                  <a:pt x="3482462" y="3454892"/>
                </a:lnTo>
                <a:lnTo>
                  <a:pt x="0" y="34548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true" flipV="false" rot="597088">
            <a:off x="13535725" y="7857739"/>
            <a:ext cx="3110404" cy="3083187"/>
          </a:xfrm>
          <a:custGeom>
            <a:avLst/>
            <a:gdLst/>
            <a:ahLst/>
            <a:cxnLst/>
            <a:rect r="r" b="b" t="t" l="l"/>
            <a:pathLst>
              <a:path h="3083187" w="3110404">
                <a:moveTo>
                  <a:pt x="3110404" y="0"/>
                </a:moveTo>
                <a:lnTo>
                  <a:pt x="0" y="0"/>
                </a:lnTo>
                <a:lnTo>
                  <a:pt x="0" y="3083187"/>
                </a:lnTo>
                <a:lnTo>
                  <a:pt x="3110404" y="3083187"/>
                </a:lnTo>
                <a:lnTo>
                  <a:pt x="3110404"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2446192" y="7555022"/>
            <a:ext cx="3639763" cy="3977883"/>
          </a:xfrm>
          <a:custGeom>
            <a:avLst/>
            <a:gdLst/>
            <a:ahLst/>
            <a:cxnLst/>
            <a:rect r="r" b="b" t="t" l="l"/>
            <a:pathLst>
              <a:path h="3977883" w="3639763">
                <a:moveTo>
                  <a:pt x="0" y="0"/>
                </a:moveTo>
                <a:lnTo>
                  <a:pt x="3639762" y="0"/>
                </a:lnTo>
                <a:lnTo>
                  <a:pt x="3639762" y="3977883"/>
                </a:lnTo>
                <a:lnTo>
                  <a:pt x="0" y="3977883"/>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0" id="10"/>
          <p:cNvSpPr/>
          <p:nvPr/>
        </p:nvSpPr>
        <p:spPr>
          <a:xfrm flipH="true" flipV="false" rot="-1102214">
            <a:off x="8350117" y="7815199"/>
            <a:ext cx="3624859" cy="3535748"/>
          </a:xfrm>
          <a:custGeom>
            <a:avLst/>
            <a:gdLst/>
            <a:ahLst/>
            <a:cxnLst/>
            <a:rect r="r" b="b" t="t" l="l"/>
            <a:pathLst>
              <a:path h="3535748" w="3624859">
                <a:moveTo>
                  <a:pt x="3624859" y="0"/>
                </a:moveTo>
                <a:lnTo>
                  <a:pt x="0" y="0"/>
                </a:lnTo>
                <a:lnTo>
                  <a:pt x="0" y="3535748"/>
                </a:lnTo>
                <a:lnTo>
                  <a:pt x="3624859" y="3535748"/>
                </a:lnTo>
                <a:lnTo>
                  <a:pt x="3624859"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1" id="11"/>
          <p:cNvSpPr/>
          <p:nvPr/>
        </p:nvSpPr>
        <p:spPr>
          <a:xfrm flipH="true" flipV="false" rot="644325">
            <a:off x="11086287" y="8303553"/>
            <a:ext cx="3216900" cy="2955527"/>
          </a:xfrm>
          <a:custGeom>
            <a:avLst/>
            <a:gdLst/>
            <a:ahLst/>
            <a:cxnLst/>
            <a:rect r="r" b="b" t="t" l="l"/>
            <a:pathLst>
              <a:path h="2955527" w="3216900">
                <a:moveTo>
                  <a:pt x="3216900" y="0"/>
                </a:moveTo>
                <a:lnTo>
                  <a:pt x="0" y="0"/>
                </a:lnTo>
                <a:lnTo>
                  <a:pt x="0" y="2955527"/>
                </a:lnTo>
                <a:lnTo>
                  <a:pt x="3216900" y="2955527"/>
                </a:lnTo>
                <a:lnTo>
                  <a:pt x="321690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2" id="12"/>
          <p:cNvSpPr/>
          <p:nvPr/>
        </p:nvSpPr>
        <p:spPr>
          <a:xfrm flipH="false" flipV="false" rot="0">
            <a:off x="5569681" y="8029728"/>
            <a:ext cx="3809735" cy="3781162"/>
          </a:xfrm>
          <a:custGeom>
            <a:avLst/>
            <a:gdLst/>
            <a:ahLst/>
            <a:cxnLst/>
            <a:rect r="r" b="b" t="t" l="l"/>
            <a:pathLst>
              <a:path h="3781162" w="3809735">
                <a:moveTo>
                  <a:pt x="0" y="0"/>
                </a:moveTo>
                <a:lnTo>
                  <a:pt x="3809735" y="0"/>
                </a:lnTo>
                <a:lnTo>
                  <a:pt x="3809735" y="3781162"/>
                </a:lnTo>
                <a:lnTo>
                  <a:pt x="0" y="378116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3" id="13"/>
          <p:cNvSpPr/>
          <p:nvPr/>
        </p:nvSpPr>
        <p:spPr>
          <a:xfrm flipH="true" flipV="false" rot="-1027734">
            <a:off x="4299201" y="-1060176"/>
            <a:ext cx="3678880" cy="3327853"/>
          </a:xfrm>
          <a:custGeom>
            <a:avLst/>
            <a:gdLst/>
            <a:ahLst/>
            <a:cxnLst/>
            <a:rect r="r" b="b" t="t" l="l"/>
            <a:pathLst>
              <a:path h="3327853" w="3678880">
                <a:moveTo>
                  <a:pt x="3678880" y="0"/>
                </a:moveTo>
                <a:lnTo>
                  <a:pt x="0" y="0"/>
                </a:lnTo>
                <a:lnTo>
                  <a:pt x="0" y="3327853"/>
                </a:lnTo>
                <a:lnTo>
                  <a:pt x="3678880" y="3327853"/>
                </a:lnTo>
                <a:lnTo>
                  <a:pt x="367888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4" id="14"/>
          <p:cNvSpPr/>
          <p:nvPr/>
        </p:nvSpPr>
        <p:spPr>
          <a:xfrm flipH="true" flipV="false" rot="-782958">
            <a:off x="2433055" y="-759172"/>
            <a:ext cx="2915342" cy="2725845"/>
          </a:xfrm>
          <a:custGeom>
            <a:avLst/>
            <a:gdLst/>
            <a:ahLst/>
            <a:cxnLst/>
            <a:rect r="r" b="b" t="t" l="l"/>
            <a:pathLst>
              <a:path h="2725845" w="2915342">
                <a:moveTo>
                  <a:pt x="2915342" y="0"/>
                </a:moveTo>
                <a:lnTo>
                  <a:pt x="0" y="0"/>
                </a:lnTo>
                <a:lnTo>
                  <a:pt x="0" y="2725845"/>
                </a:lnTo>
                <a:lnTo>
                  <a:pt x="2915342" y="2725845"/>
                </a:lnTo>
                <a:lnTo>
                  <a:pt x="2915342"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5" id="15"/>
          <p:cNvSpPr/>
          <p:nvPr/>
        </p:nvSpPr>
        <p:spPr>
          <a:xfrm flipH="false" flipV="false" rot="-715068">
            <a:off x="16038003" y="7492141"/>
            <a:ext cx="3545913" cy="3700083"/>
          </a:xfrm>
          <a:custGeom>
            <a:avLst/>
            <a:gdLst/>
            <a:ahLst/>
            <a:cxnLst/>
            <a:rect r="r" b="b" t="t" l="l"/>
            <a:pathLst>
              <a:path h="3700083" w="3545913">
                <a:moveTo>
                  <a:pt x="0" y="0"/>
                </a:moveTo>
                <a:lnTo>
                  <a:pt x="3545912" y="0"/>
                </a:lnTo>
                <a:lnTo>
                  <a:pt x="3545912" y="3700083"/>
                </a:lnTo>
                <a:lnTo>
                  <a:pt x="0" y="3700083"/>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Freeform 16" id="16"/>
          <p:cNvSpPr/>
          <p:nvPr/>
        </p:nvSpPr>
        <p:spPr>
          <a:xfrm flipH="false" flipV="false" rot="1253166">
            <a:off x="7772469" y="-824798"/>
            <a:ext cx="3372169" cy="3047598"/>
          </a:xfrm>
          <a:custGeom>
            <a:avLst/>
            <a:gdLst/>
            <a:ahLst/>
            <a:cxnLst/>
            <a:rect r="r" b="b" t="t" l="l"/>
            <a:pathLst>
              <a:path h="3047598" w="3372169">
                <a:moveTo>
                  <a:pt x="0" y="0"/>
                </a:moveTo>
                <a:lnTo>
                  <a:pt x="3372170" y="0"/>
                </a:lnTo>
                <a:lnTo>
                  <a:pt x="3372170" y="3047598"/>
                </a:lnTo>
                <a:lnTo>
                  <a:pt x="0" y="304759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sp>
        <p:nvSpPr>
          <p:cNvPr name="TextBox 17" id="17"/>
          <p:cNvSpPr txBox="true"/>
          <p:nvPr/>
        </p:nvSpPr>
        <p:spPr>
          <a:xfrm rot="0">
            <a:off x="2834565" y="2990444"/>
            <a:ext cx="13247978" cy="3813011"/>
          </a:xfrm>
          <a:prstGeom prst="rect">
            <a:avLst/>
          </a:prstGeom>
        </p:spPr>
        <p:txBody>
          <a:bodyPr anchor="t" rtlCol="false" tIns="0" lIns="0" bIns="0" rIns="0">
            <a:spAutoFit/>
          </a:bodyPr>
          <a:lstStyle/>
          <a:p>
            <a:pPr algn="ctr">
              <a:lnSpc>
                <a:spcPts val="15486"/>
              </a:lnSpc>
            </a:pPr>
            <a:r>
              <a:rPr lang="en-US" sz="10256">
                <a:solidFill>
                  <a:srgbClr val="000000"/>
                </a:solidFill>
                <a:latin typeface="More Sugar"/>
                <a:ea typeface="More Sugar"/>
                <a:cs typeface="More Sugar"/>
                <a:sym typeface="More Sugar"/>
              </a:rPr>
              <a:t> MENTAL HEALTH CHAT ANALYZER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4797" r="0" b="-16133"/>
            </a:stretch>
          </a:blipFill>
        </p:spPr>
      </p:sp>
      <p:grpSp>
        <p:nvGrpSpPr>
          <p:cNvPr name="Group 3" id="3"/>
          <p:cNvGrpSpPr/>
          <p:nvPr/>
        </p:nvGrpSpPr>
        <p:grpSpPr>
          <a:xfrm rot="0">
            <a:off x="2062029" y="3332258"/>
            <a:ext cx="14163943" cy="5153226"/>
            <a:chOff x="0" y="0"/>
            <a:chExt cx="3604126" cy="1311279"/>
          </a:xfrm>
        </p:grpSpPr>
        <p:sp>
          <p:nvSpPr>
            <p:cNvPr name="Freeform 4" id="4"/>
            <p:cNvSpPr/>
            <p:nvPr/>
          </p:nvSpPr>
          <p:spPr>
            <a:xfrm flipH="false" flipV="false" rot="0">
              <a:off x="0" y="0"/>
              <a:ext cx="3604127" cy="1311279"/>
            </a:xfrm>
            <a:custGeom>
              <a:avLst/>
              <a:gdLst/>
              <a:ahLst/>
              <a:cxnLst/>
              <a:rect r="r" b="b" t="t" l="l"/>
              <a:pathLst>
                <a:path h="1311279" w="3604127">
                  <a:moveTo>
                    <a:pt x="27876" y="0"/>
                  </a:moveTo>
                  <a:lnTo>
                    <a:pt x="3576250" y="0"/>
                  </a:lnTo>
                  <a:cubicBezTo>
                    <a:pt x="3583644" y="0"/>
                    <a:pt x="3590734" y="2937"/>
                    <a:pt x="3595962" y="8165"/>
                  </a:cubicBezTo>
                  <a:cubicBezTo>
                    <a:pt x="3601189" y="13393"/>
                    <a:pt x="3604127" y="20483"/>
                    <a:pt x="3604127" y="27876"/>
                  </a:cubicBezTo>
                  <a:lnTo>
                    <a:pt x="3604127" y="1283402"/>
                  </a:lnTo>
                  <a:cubicBezTo>
                    <a:pt x="3604127" y="1298798"/>
                    <a:pt x="3591646" y="1311279"/>
                    <a:pt x="3576250" y="1311279"/>
                  </a:cubicBezTo>
                  <a:lnTo>
                    <a:pt x="27876" y="1311279"/>
                  </a:lnTo>
                  <a:cubicBezTo>
                    <a:pt x="12481" y="1311279"/>
                    <a:pt x="0" y="1298798"/>
                    <a:pt x="0" y="1283402"/>
                  </a:cubicBezTo>
                  <a:lnTo>
                    <a:pt x="0" y="27876"/>
                  </a:lnTo>
                  <a:cubicBezTo>
                    <a:pt x="0" y="12481"/>
                    <a:pt x="12481" y="0"/>
                    <a:pt x="27876" y="0"/>
                  </a:cubicBezTo>
                  <a:close/>
                </a:path>
              </a:pathLst>
            </a:custGeom>
            <a:solidFill>
              <a:srgbClr val="B5CF80"/>
            </a:solidFill>
            <a:ln w="47625" cap="rnd">
              <a:solidFill>
                <a:srgbClr val="000000"/>
              </a:solidFill>
              <a:prstDash val="solid"/>
              <a:round/>
            </a:ln>
          </p:spPr>
        </p:sp>
        <p:sp>
          <p:nvSpPr>
            <p:cNvPr name="TextBox 5" id="5"/>
            <p:cNvSpPr txBox="true"/>
            <p:nvPr/>
          </p:nvSpPr>
          <p:spPr>
            <a:xfrm>
              <a:off x="0" y="-57150"/>
              <a:ext cx="3604126" cy="1368429"/>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6" id="6"/>
          <p:cNvSpPr txBox="true"/>
          <p:nvPr/>
        </p:nvSpPr>
        <p:spPr>
          <a:xfrm rot="0">
            <a:off x="6381350" y="3792153"/>
            <a:ext cx="5525300" cy="576273"/>
          </a:xfrm>
          <a:prstGeom prst="rect">
            <a:avLst/>
          </a:prstGeom>
        </p:spPr>
        <p:txBody>
          <a:bodyPr anchor="t" rtlCol="false" tIns="0" lIns="0" bIns="0" rIns="0">
            <a:spAutoFit/>
          </a:bodyPr>
          <a:lstStyle/>
          <a:p>
            <a:pPr algn="ctr" marL="0" indent="0" lvl="0">
              <a:lnSpc>
                <a:spcPts val="4931"/>
              </a:lnSpc>
              <a:spcBef>
                <a:spcPct val="0"/>
              </a:spcBef>
            </a:pPr>
            <a:r>
              <a:rPr lang="en-US" sz="3265">
                <a:solidFill>
                  <a:srgbClr val="000000"/>
                </a:solidFill>
                <a:latin typeface="More Sugar"/>
                <a:ea typeface="More Sugar"/>
                <a:cs typeface="More Sugar"/>
                <a:sym typeface="More Sugar"/>
              </a:rPr>
              <a:t>MODEL EVALUATION</a:t>
            </a:r>
          </a:p>
        </p:txBody>
      </p:sp>
      <p:sp>
        <p:nvSpPr>
          <p:cNvPr name="TextBox 7" id="7"/>
          <p:cNvSpPr txBox="true"/>
          <p:nvPr/>
        </p:nvSpPr>
        <p:spPr>
          <a:xfrm rot="0">
            <a:off x="4318683" y="4521504"/>
            <a:ext cx="10270070" cy="3497453"/>
          </a:xfrm>
          <a:prstGeom prst="rect">
            <a:avLst/>
          </a:prstGeom>
        </p:spPr>
        <p:txBody>
          <a:bodyPr anchor="t" rtlCol="false" tIns="0" lIns="0" bIns="0" rIns="0">
            <a:spAutoFit/>
          </a:bodyPr>
          <a:lstStyle/>
          <a:p>
            <a:pPr algn="ctr">
              <a:lnSpc>
                <a:spcPts val="3496"/>
              </a:lnSpc>
            </a:pPr>
            <a:r>
              <a:rPr lang="en-US" sz="2300" b="true">
                <a:solidFill>
                  <a:srgbClr val="000000"/>
                </a:solidFill>
                <a:latin typeface="Childos Arabic Medium"/>
                <a:ea typeface="Childos Arabic Medium"/>
                <a:cs typeface="Childos Arabic Medium"/>
                <a:sym typeface="Childos Arabic Medium"/>
              </a:rPr>
              <a:t>After training the model, you evaluate its performance on unseen test data using metrics such as accuracy, precision, recall, F1-score, and confusion matrix.</a:t>
            </a:r>
          </a:p>
          <a:p>
            <a:pPr algn="ctr">
              <a:lnSpc>
                <a:spcPts val="3496"/>
              </a:lnSpc>
            </a:pPr>
            <a:r>
              <a:rPr lang="en-US" sz="2300" b="true">
                <a:solidFill>
                  <a:srgbClr val="000000"/>
                </a:solidFill>
                <a:latin typeface="Childos Arabic Medium"/>
                <a:ea typeface="Childos Arabic Medium"/>
                <a:cs typeface="Childos Arabic Medium"/>
                <a:sym typeface="Childos Arabic Medium"/>
              </a:rPr>
              <a:t>Why We Use It:</a:t>
            </a:r>
          </a:p>
          <a:p>
            <a:pPr algn="ctr">
              <a:lnSpc>
                <a:spcPts val="3496"/>
              </a:lnSpc>
            </a:pPr>
            <a:r>
              <a:rPr lang="en-US" sz="2300" b="true">
                <a:solidFill>
                  <a:srgbClr val="000000"/>
                </a:solidFill>
                <a:latin typeface="Childos Arabic Medium"/>
                <a:ea typeface="Childos Arabic Medium"/>
                <a:cs typeface="Childos Arabic Medium"/>
                <a:sym typeface="Childos Arabic Medium"/>
              </a:rPr>
              <a:t>Measure model effectiveness: Evaluation metrics help determine if the model is performing as expected, whether it's underfitting or overfitting, and whether it's suitable for deployment.</a:t>
            </a:r>
          </a:p>
          <a:p>
            <a:pPr algn="ctr" marL="0" indent="0" lvl="0">
              <a:lnSpc>
                <a:spcPts val="3496"/>
              </a:lnSpc>
            </a:pPr>
            <a:r>
              <a:rPr lang="en-US" b="true" sz="2300">
                <a:solidFill>
                  <a:srgbClr val="000000"/>
                </a:solidFill>
                <a:latin typeface="Childos Arabic Medium"/>
                <a:ea typeface="Childos Arabic Medium"/>
                <a:cs typeface="Childos Arabic Medium"/>
                <a:sym typeface="Childos Arabic Medium"/>
              </a:rPr>
              <a:t>Understand model behavior: Precision and recall are useful when you care about the trade-off between false positives and false negatives .</a:t>
            </a:r>
          </a:p>
        </p:txBody>
      </p:sp>
      <p:sp>
        <p:nvSpPr>
          <p:cNvPr name="Freeform 8" id="8"/>
          <p:cNvSpPr/>
          <p:nvPr/>
        </p:nvSpPr>
        <p:spPr>
          <a:xfrm flipH="true" flipV="false" rot="-1027734">
            <a:off x="840965" y="6794022"/>
            <a:ext cx="2708285" cy="2449869"/>
          </a:xfrm>
          <a:custGeom>
            <a:avLst/>
            <a:gdLst/>
            <a:ahLst/>
            <a:cxnLst/>
            <a:rect r="r" b="b" t="t" l="l"/>
            <a:pathLst>
              <a:path h="2449869" w="2708285">
                <a:moveTo>
                  <a:pt x="2708285" y="0"/>
                </a:moveTo>
                <a:lnTo>
                  <a:pt x="0" y="0"/>
                </a:lnTo>
                <a:lnTo>
                  <a:pt x="0" y="2449870"/>
                </a:lnTo>
                <a:lnTo>
                  <a:pt x="2708285" y="2449870"/>
                </a:lnTo>
                <a:lnTo>
                  <a:pt x="270828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1253166">
            <a:off x="14198492" y="1759476"/>
            <a:ext cx="3001167" cy="2712305"/>
          </a:xfrm>
          <a:custGeom>
            <a:avLst/>
            <a:gdLst/>
            <a:ahLst/>
            <a:cxnLst/>
            <a:rect r="r" b="b" t="t" l="l"/>
            <a:pathLst>
              <a:path h="2712305" w="3001167">
                <a:moveTo>
                  <a:pt x="0" y="0"/>
                </a:moveTo>
                <a:lnTo>
                  <a:pt x="3001167" y="0"/>
                </a:lnTo>
                <a:lnTo>
                  <a:pt x="3001167" y="2712305"/>
                </a:lnTo>
                <a:lnTo>
                  <a:pt x="0" y="27123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4797" r="0" b="-16133"/>
            </a:stretch>
          </a:blipFill>
        </p:spPr>
      </p:sp>
      <p:sp>
        <p:nvSpPr>
          <p:cNvPr name="Freeform 3" id="3"/>
          <p:cNvSpPr/>
          <p:nvPr/>
        </p:nvSpPr>
        <p:spPr>
          <a:xfrm flipH="false" flipV="false" rot="2008599">
            <a:off x="-543956" y="7933849"/>
            <a:ext cx="3493502" cy="3298448"/>
          </a:xfrm>
          <a:custGeom>
            <a:avLst/>
            <a:gdLst/>
            <a:ahLst/>
            <a:cxnLst/>
            <a:rect r="r" b="b" t="t" l="l"/>
            <a:pathLst>
              <a:path h="3298448" w="3493502">
                <a:moveTo>
                  <a:pt x="0" y="0"/>
                </a:moveTo>
                <a:lnTo>
                  <a:pt x="3493502" y="0"/>
                </a:lnTo>
                <a:lnTo>
                  <a:pt x="3493502" y="3298448"/>
                </a:lnTo>
                <a:lnTo>
                  <a:pt x="0" y="32984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597088">
            <a:off x="13535725" y="7857739"/>
            <a:ext cx="3110404" cy="3083187"/>
          </a:xfrm>
          <a:custGeom>
            <a:avLst/>
            <a:gdLst/>
            <a:ahLst/>
            <a:cxnLst/>
            <a:rect r="r" b="b" t="t" l="l"/>
            <a:pathLst>
              <a:path h="3083187" w="3110404">
                <a:moveTo>
                  <a:pt x="3110404" y="0"/>
                </a:moveTo>
                <a:lnTo>
                  <a:pt x="0" y="0"/>
                </a:lnTo>
                <a:lnTo>
                  <a:pt x="0" y="3083187"/>
                </a:lnTo>
                <a:lnTo>
                  <a:pt x="3110404" y="3083187"/>
                </a:lnTo>
                <a:lnTo>
                  <a:pt x="311040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2446192" y="7555022"/>
            <a:ext cx="3639763" cy="3977883"/>
          </a:xfrm>
          <a:custGeom>
            <a:avLst/>
            <a:gdLst/>
            <a:ahLst/>
            <a:cxnLst/>
            <a:rect r="r" b="b" t="t" l="l"/>
            <a:pathLst>
              <a:path h="3977883" w="3639763">
                <a:moveTo>
                  <a:pt x="0" y="0"/>
                </a:moveTo>
                <a:lnTo>
                  <a:pt x="3639762" y="0"/>
                </a:lnTo>
                <a:lnTo>
                  <a:pt x="3639762" y="3977883"/>
                </a:lnTo>
                <a:lnTo>
                  <a:pt x="0" y="39778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1102214">
            <a:off x="8350117" y="7815199"/>
            <a:ext cx="3624859" cy="3535748"/>
          </a:xfrm>
          <a:custGeom>
            <a:avLst/>
            <a:gdLst/>
            <a:ahLst/>
            <a:cxnLst/>
            <a:rect r="r" b="b" t="t" l="l"/>
            <a:pathLst>
              <a:path h="3535748" w="3624859">
                <a:moveTo>
                  <a:pt x="3624859" y="0"/>
                </a:moveTo>
                <a:lnTo>
                  <a:pt x="0" y="0"/>
                </a:lnTo>
                <a:lnTo>
                  <a:pt x="0" y="3535748"/>
                </a:lnTo>
                <a:lnTo>
                  <a:pt x="3624859" y="3535748"/>
                </a:lnTo>
                <a:lnTo>
                  <a:pt x="3624859"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true" flipV="false" rot="644325">
            <a:off x="11086287" y="8303553"/>
            <a:ext cx="3216900" cy="2955527"/>
          </a:xfrm>
          <a:custGeom>
            <a:avLst/>
            <a:gdLst/>
            <a:ahLst/>
            <a:cxnLst/>
            <a:rect r="r" b="b" t="t" l="l"/>
            <a:pathLst>
              <a:path h="2955527" w="3216900">
                <a:moveTo>
                  <a:pt x="3216900" y="0"/>
                </a:moveTo>
                <a:lnTo>
                  <a:pt x="0" y="0"/>
                </a:lnTo>
                <a:lnTo>
                  <a:pt x="0" y="2955527"/>
                </a:lnTo>
                <a:lnTo>
                  <a:pt x="3216900" y="2955527"/>
                </a:lnTo>
                <a:lnTo>
                  <a:pt x="321690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0">
            <a:off x="5569681" y="8029728"/>
            <a:ext cx="3809735" cy="3781162"/>
          </a:xfrm>
          <a:custGeom>
            <a:avLst/>
            <a:gdLst/>
            <a:ahLst/>
            <a:cxnLst/>
            <a:rect r="r" b="b" t="t" l="l"/>
            <a:pathLst>
              <a:path h="3781162" w="3809735">
                <a:moveTo>
                  <a:pt x="0" y="0"/>
                </a:moveTo>
                <a:lnTo>
                  <a:pt x="3809735" y="0"/>
                </a:lnTo>
                <a:lnTo>
                  <a:pt x="3809735" y="3781162"/>
                </a:lnTo>
                <a:lnTo>
                  <a:pt x="0" y="378116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715068">
            <a:off x="16038003" y="7492141"/>
            <a:ext cx="3545913" cy="3700083"/>
          </a:xfrm>
          <a:custGeom>
            <a:avLst/>
            <a:gdLst/>
            <a:ahLst/>
            <a:cxnLst/>
            <a:rect r="r" b="b" t="t" l="l"/>
            <a:pathLst>
              <a:path h="3700083" w="3545913">
                <a:moveTo>
                  <a:pt x="0" y="0"/>
                </a:moveTo>
                <a:lnTo>
                  <a:pt x="3545912" y="0"/>
                </a:lnTo>
                <a:lnTo>
                  <a:pt x="3545912" y="3700083"/>
                </a:lnTo>
                <a:lnTo>
                  <a:pt x="0" y="3700083"/>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0" id="10"/>
          <p:cNvSpPr txBox="true"/>
          <p:nvPr/>
        </p:nvSpPr>
        <p:spPr>
          <a:xfrm rot="0">
            <a:off x="4400197" y="1497175"/>
            <a:ext cx="9487606" cy="1306099"/>
          </a:xfrm>
          <a:prstGeom prst="rect">
            <a:avLst/>
          </a:prstGeom>
        </p:spPr>
        <p:txBody>
          <a:bodyPr anchor="t" rtlCol="false" tIns="0" lIns="0" bIns="0" rIns="0">
            <a:spAutoFit/>
          </a:bodyPr>
          <a:lstStyle/>
          <a:p>
            <a:pPr algn="ctr" marL="0" indent="0" lvl="0">
              <a:lnSpc>
                <a:spcPts val="10802"/>
              </a:lnSpc>
              <a:spcBef>
                <a:spcPct val="0"/>
              </a:spcBef>
            </a:pPr>
            <a:r>
              <a:rPr lang="en-US" sz="7154">
                <a:solidFill>
                  <a:srgbClr val="000000"/>
                </a:solidFill>
                <a:latin typeface="More Sugar"/>
                <a:ea typeface="More Sugar"/>
                <a:cs typeface="More Sugar"/>
                <a:sym typeface="More Sugar"/>
              </a:rPr>
              <a:t>CONCLUSION</a:t>
            </a:r>
          </a:p>
        </p:txBody>
      </p:sp>
      <p:sp>
        <p:nvSpPr>
          <p:cNvPr name="TextBox 11" id="11"/>
          <p:cNvSpPr txBox="true"/>
          <p:nvPr/>
        </p:nvSpPr>
        <p:spPr>
          <a:xfrm rot="0">
            <a:off x="3605960" y="3104696"/>
            <a:ext cx="12088210" cy="2898681"/>
          </a:xfrm>
          <a:prstGeom prst="rect">
            <a:avLst/>
          </a:prstGeom>
        </p:spPr>
        <p:txBody>
          <a:bodyPr anchor="t" rtlCol="false" tIns="0" lIns="0" bIns="0" rIns="0">
            <a:spAutoFit/>
          </a:bodyPr>
          <a:lstStyle/>
          <a:p>
            <a:pPr algn="ctr" marL="0" indent="0" lvl="0">
              <a:lnSpc>
                <a:spcPts val="4623"/>
              </a:lnSpc>
            </a:pPr>
            <a:r>
              <a:rPr lang="en-US" sz="2836">
                <a:solidFill>
                  <a:srgbClr val="000000"/>
                </a:solidFill>
                <a:latin typeface="Childos Arabic"/>
                <a:ea typeface="Childos Arabic"/>
                <a:cs typeface="Childos Arabic"/>
                <a:sym typeface="Childos Arabic"/>
              </a:rPr>
              <a:t>In conclusion, this project successfully demonstrates the application of machine learning techniques for predicting mental health treatment needs. By following the steps of data preprocessing, feature exploration, model selection, and hyperparameter tuning, we were able to build a model capable of making accurate predictions, contributing to more informed decision-making in healthcare.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4797" r="0" b="-16133"/>
            </a:stretch>
          </a:blipFill>
        </p:spPr>
      </p:sp>
      <p:sp>
        <p:nvSpPr>
          <p:cNvPr name="Freeform 3" id="3"/>
          <p:cNvSpPr/>
          <p:nvPr/>
        </p:nvSpPr>
        <p:spPr>
          <a:xfrm flipH="false" flipV="false" rot="2008599">
            <a:off x="-543956" y="7933849"/>
            <a:ext cx="3493502" cy="3298448"/>
          </a:xfrm>
          <a:custGeom>
            <a:avLst/>
            <a:gdLst/>
            <a:ahLst/>
            <a:cxnLst/>
            <a:rect r="r" b="b" t="t" l="l"/>
            <a:pathLst>
              <a:path h="3298448" w="3493502">
                <a:moveTo>
                  <a:pt x="0" y="0"/>
                </a:moveTo>
                <a:lnTo>
                  <a:pt x="3493502" y="0"/>
                </a:lnTo>
                <a:lnTo>
                  <a:pt x="3493502" y="3298448"/>
                </a:lnTo>
                <a:lnTo>
                  <a:pt x="0" y="32984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830877" y="-861362"/>
            <a:ext cx="3537113" cy="2996229"/>
          </a:xfrm>
          <a:custGeom>
            <a:avLst/>
            <a:gdLst/>
            <a:ahLst/>
            <a:cxnLst/>
            <a:rect r="r" b="b" t="t" l="l"/>
            <a:pathLst>
              <a:path h="2996229" w="3537113">
                <a:moveTo>
                  <a:pt x="0" y="0"/>
                </a:moveTo>
                <a:lnTo>
                  <a:pt x="3537112" y="0"/>
                </a:lnTo>
                <a:lnTo>
                  <a:pt x="3537112" y="2996229"/>
                </a:lnTo>
                <a:lnTo>
                  <a:pt x="0" y="299622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164654">
            <a:off x="13308739" y="-775238"/>
            <a:ext cx="3078477" cy="2869397"/>
          </a:xfrm>
          <a:custGeom>
            <a:avLst/>
            <a:gdLst/>
            <a:ahLst/>
            <a:cxnLst/>
            <a:rect r="r" b="b" t="t" l="l"/>
            <a:pathLst>
              <a:path h="2869397" w="3078477">
                <a:moveTo>
                  <a:pt x="0" y="0"/>
                </a:moveTo>
                <a:lnTo>
                  <a:pt x="3078477" y="0"/>
                </a:lnTo>
                <a:lnTo>
                  <a:pt x="3078477" y="2869397"/>
                </a:lnTo>
                <a:lnTo>
                  <a:pt x="0" y="28693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2327505">
            <a:off x="15818367" y="-617184"/>
            <a:ext cx="3091765" cy="2890800"/>
          </a:xfrm>
          <a:custGeom>
            <a:avLst/>
            <a:gdLst/>
            <a:ahLst/>
            <a:cxnLst/>
            <a:rect r="r" b="b" t="t" l="l"/>
            <a:pathLst>
              <a:path h="2890800" w="3091765">
                <a:moveTo>
                  <a:pt x="0" y="0"/>
                </a:moveTo>
                <a:lnTo>
                  <a:pt x="3091765" y="0"/>
                </a:lnTo>
                <a:lnTo>
                  <a:pt x="3091765" y="2890801"/>
                </a:lnTo>
                <a:lnTo>
                  <a:pt x="0" y="28908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377665" y="-778813"/>
            <a:ext cx="3482462" cy="3454892"/>
          </a:xfrm>
          <a:custGeom>
            <a:avLst/>
            <a:gdLst/>
            <a:ahLst/>
            <a:cxnLst/>
            <a:rect r="r" b="b" t="t" l="l"/>
            <a:pathLst>
              <a:path h="3454892" w="3482462">
                <a:moveTo>
                  <a:pt x="0" y="0"/>
                </a:moveTo>
                <a:lnTo>
                  <a:pt x="3482462" y="0"/>
                </a:lnTo>
                <a:lnTo>
                  <a:pt x="3482462" y="3454892"/>
                </a:lnTo>
                <a:lnTo>
                  <a:pt x="0" y="34548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true" flipV="false" rot="597088">
            <a:off x="13535725" y="7857739"/>
            <a:ext cx="3110404" cy="3083187"/>
          </a:xfrm>
          <a:custGeom>
            <a:avLst/>
            <a:gdLst/>
            <a:ahLst/>
            <a:cxnLst/>
            <a:rect r="r" b="b" t="t" l="l"/>
            <a:pathLst>
              <a:path h="3083187" w="3110404">
                <a:moveTo>
                  <a:pt x="3110404" y="0"/>
                </a:moveTo>
                <a:lnTo>
                  <a:pt x="0" y="0"/>
                </a:lnTo>
                <a:lnTo>
                  <a:pt x="0" y="3083187"/>
                </a:lnTo>
                <a:lnTo>
                  <a:pt x="3110404" y="3083187"/>
                </a:lnTo>
                <a:lnTo>
                  <a:pt x="3110404"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2446192" y="7555022"/>
            <a:ext cx="3639763" cy="3977883"/>
          </a:xfrm>
          <a:custGeom>
            <a:avLst/>
            <a:gdLst/>
            <a:ahLst/>
            <a:cxnLst/>
            <a:rect r="r" b="b" t="t" l="l"/>
            <a:pathLst>
              <a:path h="3977883" w="3639763">
                <a:moveTo>
                  <a:pt x="0" y="0"/>
                </a:moveTo>
                <a:lnTo>
                  <a:pt x="3639762" y="0"/>
                </a:lnTo>
                <a:lnTo>
                  <a:pt x="3639762" y="3977883"/>
                </a:lnTo>
                <a:lnTo>
                  <a:pt x="0" y="3977883"/>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0" id="10"/>
          <p:cNvSpPr/>
          <p:nvPr/>
        </p:nvSpPr>
        <p:spPr>
          <a:xfrm flipH="true" flipV="false" rot="-1102214">
            <a:off x="8350117" y="7815199"/>
            <a:ext cx="3624859" cy="3535748"/>
          </a:xfrm>
          <a:custGeom>
            <a:avLst/>
            <a:gdLst/>
            <a:ahLst/>
            <a:cxnLst/>
            <a:rect r="r" b="b" t="t" l="l"/>
            <a:pathLst>
              <a:path h="3535748" w="3624859">
                <a:moveTo>
                  <a:pt x="3624859" y="0"/>
                </a:moveTo>
                <a:lnTo>
                  <a:pt x="0" y="0"/>
                </a:lnTo>
                <a:lnTo>
                  <a:pt x="0" y="3535748"/>
                </a:lnTo>
                <a:lnTo>
                  <a:pt x="3624859" y="3535748"/>
                </a:lnTo>
                <a:lnTo>
                  <a:pt x="3624859"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1" id="11"/>
          <p:cNvSpPr/>
          <p:nvPr/>
        </p:nvSpPr>
        <p:spPr>
          <a:xfrm flipH="true" flipV="false" rot="644325">
            <a:off x="11086287" y="8303553"/>
            <a:ext cx="3216900" cy="2955527"/>
          </a:xfrm>
          <a:custGeom>
            <a:avLst/>
            <a:gdLst/>
            <a:ahLst/>
            <a:cxnLst/>
            <a:rect r="r" b="b" t="t" l="l"/>
            <a:pathLst>
              <a:path h="2955527" w="3216900">
                <a:moveTo>
                  <a:pt x="3216900" y="0"/>
                </a:moveTo>
                <a:lnTo>
                  <a:pt x="0" y="0"/>
                </a:lnTo>
                <a:lnTo>
                  <a:pt x="0" y="2955527"/>
                </a:lnTo>
                <a:lnTo>
                  <a:pt x="3216900" y="2955527"/>
                </a:lnTo>
                <a:lnTo>
                  <a:pt x="321690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2" id="12"/>
          <p:cNvSpPr/>
          <p:nvPr/>
        </p:nvSpPr>
        <p:spPr>
          <a:xfrm flipH="false" flipV="false" rot="0">
            <a:off x="5569681" y="8029728"/>
            <a:ext cx="3809735" cy="3781162"/>
          </a:xfrm>
          <a:custGeom>
            <a:avLst/>
            <a:gdLst/>
            <a:ahLst/>
            <a:cxnLst/>
            <a:rect r="r" b="b" t="t" l="l"/>
            <a:pathLst>
              <a:path h="3781162" w="3809735">
                <a:moveTo>
                  <a:pt x="0" y="0"/>
                </a:moveTo>
                <a:lnTo>
                  <a:pt x="3809735" y="0"/>
                </a:lnTo>
                <a:lnTo>
                  <a:pt x="3809735" y="3781162"/>
                </a:lnTo>
                <a:lnTo>
                  <a:pt x="0" y="378116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3" id="13"/>
          <p:cNvSpPr/>
          <p:nvPr/>
        </p:nvSpPr>
        <p:spPr>
          <a:xfrm flipH="true" flipV="false" rot="-1027734">
            <a:off x="4299201" y="-1060176"/>
            <a:ext cx="3678880" cy="3327853"/>
          </a:xfrm>
          <a:custGeom>
            <a:avLst/>
            <a:gdLst/>
            <a:ahLst/>
            <a:cxnLst/>
            <a:rect r="r" b="b" t="t" l="l"/>
            <a:pathLst>
              <a:path h="3327853" w="3678880">
                <a:moveTo>
                  <a:pt x="3678880" y="0"/>
                </a:moveTo>
                <a:lnTo>
                  <a:pt x="0" y="0"/>
                </a:lnTo>
                <a:lnTo>
                  <a:pt x="0" y="3327853"/>
                </a:lnTo>
                <a:lnTo>
                  <a:pt x="3678880" y="3327853"/>
                </a:lnTo>
                <a:lnTo>
                  <a:pt x="367888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4" id="14"/>
          <p:cNvSpPr/>
          <p:nvPr/>
        </p:nvSpPr>
        <p:spPr>
          <a:xfrm flipH="true" flipV="false" rot="-782958">
            <a:off x="2433055" y="-759172"/>
            <a:ext cx="2915342" cy="2725845"/>
          </a:xfrm>
          <a:custGeom>
            <a:avLst/>
            <a:gdLst/>
            <a:ahLst/>
            <a:cxnLst/>
            <a:rect r="r" b="b" t="t" l="l"/>
            <a:pathLst>
              <a:path h="2725845" w="2915342">
                <a:moveTo>
                  <a:pt x="2915342" y="0"/>
                </a:moveTo>
                <a:lnTo>
                  <a:pt x="0" y="0"/>
                </a:lnTo>
                <a:lnTo>
                  <a:pt x="0" y="2725845"/>
                </a:lnTo>
                <a:lnTo>
                  <a:pt x="2915342" y="2725845"/>
                </a:lnTo>
                <a:lnTo>
                  <a:pt x="2915342"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5" id="15"/>
          <p:cNvSpPr/>
          <p:nvPr/>
        </p:nvSpPr>
        <p:spPr>
          <a:xfrm flipH="false" flipV="false" rot="-715068">
            <a:off x="16038003" y="7492141"/>
            <a:ext cx="3545913" cy="3700083"/>
          </a:xfrm>
          <a:custGeom>
            <a:avLst/>
            <a:gdLst/>
            <a:ahLst/>
            <a:cxnLst/>
            <a:rect r="r" b="b" t="t" l="l"/>
            <a:pathLst>
              <a:path h="3700083" w="3545913">
                <a:moveTo>
                  <a:pt x="0" y="0"/>
                </a:moveTo>
                <a:lnTo>
                  <a:pt x="3545912" y="0"/>
                </a:lnTo>
                <a:lnTo>
                  <a:pt x="3545912" y="3700083"/>
                </a:lnTo>
                <a:lnTo>
                  <a:pt x="0" y="3700083"/>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Freeform 16" id="16"/>
          <p:cNvSpPr/>
          <p:nvPr/>
        </p:nvSpPr>
        <p:spPr>
          <a:xfrm flipH="false" flipV="false" rot="401694">
            <a:off x="7701938" y="-762075"/>
            <a:ext cx="3440915" cy="3109727"/>
          </a:xfrm>
          <a:custGeom>
            <a:avLst/>
            <a:gdLst/>
            <a:ahLst/>
            <a:cxnLst/>
            <a:rect r="r" b="b" t="t" l="l"/>
            <a:pathLst>
              <a:path h="3109727" w="3440915">
                <a:moveTo>
                  <a:pt x="0" y="0"/>
                </a:moveTo>
                <a:lnTo>
                  <a:pt x="3440915" y="0"/>
                </a:lnTo>
                <a:lnTo>
                  <a:pt x="3440915" y="3109727"/>
                </a:lnTo>
                <a:lnTo>
                  <a:pt x="0" y="3109727"/>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sp>
        <p:nvSpPr>
          <p:cNvPr name="TextBox 17" id="17"/>
          <p:cNvSpPr txBox="true"/>
          <p:nvPr/>
        </p:nvSpPr>
        <p:spPr>
          <a:xfrm rot="0">
            <a:off x="2446192" y="3309149"/>
            <a:ext cx="13395616" cy="1852251"/>
          </a:xfrm>
          <a:prstGeom prst="rect">
            <a:avLst/>
          </a:prstGeom>
        </p:spPr>
        <p:txBody>
          <a:bodyPr anchor="t" rtlCol="false" tIns="0" lIns="0" bIns="0" rIns="0">
            <a:spAutoFit/>
          </a:bodyPr>
          <a:lstStyle/>
          <a:p>
            <a:pPr algn="ctr">
              <a:lnSpc>
                <a:spcPts val="15486"/>
              </a:lnSpc>
            </a:pPr>
            <a:r>
              <a:rPr lang="en-US" sz="10256">
                <a:solidFill>
                  <a:srgbClr val="000000"/>
                </a:solidFill>
                <a:latin typeface="More Sugar"/>
                <a:ea typeface="More Sugar"/>
                <a:cs typeface="More Sugar"/>
                <a:sym typeface="More Sugar"/>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4797" r="0" b="-16133"/>
            </a:stretch>
          </a:blipFill>
        </p:spPr>
      </p:sp>
      <p:sp>
        <p:nvSpPr>
          <p:cNvPr name="Freeform 3" id="3"/>
          <p:cNvSpPr/>
          <p:nvPr/>
        </p:nvSpPr>
        <p:spPr>
          <a:xfrm flipH="false" flipV="false" rot="1253166">
            <a:off x="12809108" y="-1110366"/>
            <a:ext cx="6330317" cy="5721024"/>
          </a:xfrm>
          <a:custGeom>
            <a:avLst/>
            <a:gdLst/>
            <a:ahLst/>
            <a:cxnLst/>
            <a:rect r="r" b="b" t="t" l="l"/>
            <a:pathLst>
              <a:path h="5721024" w="6330317">
                <a:moveTo>
                  <a:pt x="0" y="0"/>
                </a:moveTo>
                <a:lnTo>
                  <a:pt x="6330317" y="0"/>
                </a:lnTo>
                <a:lnTo>
                  <a:pt x="6330317" y="5721024"/>
                </a:lnTo>
                <a:lnTo>
                  <a:pt x="0" y="57210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506989" y="4728056"/>
            <a:ext cx="5111879" cy="3132188"/>
          </a:xfrm>
          <a:custGeom>
            <a:avLst/>
            <a:gdLst/>
            <a:ahLst/>
            <a:cxnLst/>
            <a:rect r="r" b="b" t="t" l="l"/>
            <a:pathLst>
              <a:path h="3132188" w="5111879">
                <a:moveTo>
                  <a:pt x="0" y="0"/>
                </a:moveTo>
                <a:lnTo>
                  <a:pt x="5111879" y="0"/>
                </a:lnTo>
                <a:lnTo>
                  <a:pt x="5111879" y="3132188"/>
                </a:lnTo>
                <a:lnTo>
                  <a:pt x="0" y="313218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381886" y="4217871"/>
            <a:ext cx="912166" cy="925629"/>
          </a:xfrm>
          <a:custGeom>
            <a:avLst/>
            <a:gdLst/>
            <a:ahLst/>
            <a:cxnLst/>
            <a:rect r="r" b="b" t="t" l="l"/>
            <a:pathLst>
              <a:path h="925629" w="912166">
                <a:moveTo>
                  <a:pt x="0" y="0"/>
                </a:moveTo>
                <a:lnTo>
                  <a:pt x="912165" y="0"/>
                </a:lnTo>
                <a:lnTo>
                  <a:pt x="912165" y="925629"/>
                </a:lnTo>
                <a:lnTo>
                  <a:pt x="0" y="92562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6859079" y="4217871"/>
            <a:ext cx="912166" cy="925629"/>
          </a:xfrm>
          <a:custGeom>
            <a:avLst/>
            <a:gdLst/>
            <a:ahLst/>
            <a:cxnLst/>
            <a:rect r="r" b="b" t="t" l="l"/>
            <a:pathLst>
              <a:path h="925629" w="912166">
                <a:moveTo>
                  <a:pt x="0" y="0"/>
                </a:moveTo>
                <a:lnTo>
                  <a:pt x="912165" y="0"/>
                </a:lnTo>
                <a:lnTo>
                  <a:pt x="912165" y="925629"/>
                </a:lnTo>
                <a:lnTo>
                  <a:pt x="0" y="92562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381886" y="5787485"/>
            <a:ext cx="912166" cy="925629"/>
          </a:xfrm>
          <a:custGeom>
            <a:avLst/>
            <a:gdLst/>
            <a:ahLst/>
            <a:cxnLst/>
            <a:rect r="r" b="b" t="t" l="l"/>
            <a:pathLst>
              <a:path h="925629" w="912166">
                <a:moveTo>
                  <a:pt x="0" y="0"/>
                </a:moveTo>
                <a:lnTo>
                  <a:pt x="912165" y="0"/>
                </a:lnTo>
                <a:lnTo>
                  <a:pt x="912165" y="925629"/>
                </a:lnTo>
                <a:lnTo>
                  <a:pt x="0" y="92562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0">
            <a:off x="6859079" y="5787485"/>
            <a:ext cx="912166" cy="925629"/>
          </a:xfrm>
          <a:custGeom>
            <a:avLst/>
            <a:gdLst/>
            <a:ahLst/>
            <a:cxnLst/>
            <a:rect r="r" b="b" t="t" l="l"/>
            <a:pathLst>
              <a:path h="925629" w="912166">
                <a:moveTo>
                  <a:pt x="0" y="0"/>
                </a:moveTo>
                <a:lnTo>
                  <a:pt x="912165" y="0"/>
                </a:lnTo>
                <a:lnTo>
                  <a:pt x="912165" y="925629"/>
                </a:lnTo>
                <a:lnTo>
                  <a:pt x="0" y="92562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1381886" y="7357098"/>
            <a:ext cx="912166" cy="925629"/>
          </a:xfrm>
          <a:custGeom>
            <a:avLst/>
            <a:gdLst/>
            <a:ahLst/>
            <a:cxnLst/>
            <a:rect r="r" b="b" t="t" l="l"/>
            <a:pathLst>
              <a:path h="925629" w="912166">
                <a:moveTo>
                  <a:pt x="0" y="0"/>
                </a:moveTo>
                <a:lnTo>
                  <a:pt x="912165" y="0"/>
                </a:lnTo>
                <a:lnTo>
                  <a:pt x="912165" y="925630"/>
                </a:lnTo>
                <a:lnTo>
                  <a:pt x="0" y="92563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0" id="10"/>
          <p:cNvSpPr/>
          <p:nvPr/>
        </p:nvSpPr>
        <p:spPr>
          <a:xfrm flipH="false" flipV="false" rot="0">
            <a:off x="9649212" y="740172"/>
            <a:ext cx="1455321" cy="833502"/>
          </a:xfrm>
          <a:custGeom>
            <a:avLst/>
            <a:gdLst/>
            <a:ahLst/>
            <a:cxnLst/>
            <a:rect r="r" b="b" t="t" l="l"/>
            <a:pathLst>
              <a:path h="833502" w="1455321">
                <a:moveTo>
                  <a:pt x="0" y="0"/>
                </a:moveTo>
                <a:lnTo>
                  <a:pt x="1455321" y="0"/>
                </a:lnTo>
                <a:lnTo>
                  <a:pt x="1455321" y="833502"/>
                </a:lnTo>
                <a:lnTo>
                  <a:pt x="0" y="833502"/>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1" id="11"/>
          <p:cNvSpPr txBox="true"/>
          <p:nvPr/>
        </p:nvSpPr>
        <p:spPr>
          <a:xfrm rot="0">
            <a:off x="1381886" y="1676328"/>
            <a:ext cx="5609113" cy="1853639"/>
          </a:xfrm>
          <a:prstGeom prst="rect">
            <a:avLst/>
          </a:prstGeom>
        </p:spPr>
        <p:txBody>
          <a:bodyPr anchor="t" rtlCol="false" tIns="0" lIns="0" bIns="0" rIns="0">
            <a:spAutoFit/>
          </a:bodyPr>
          <a:lstStyle/>
          <a:p>
            <a:pPr algn="l" marL="0" indent="0" lvl="0">
              <a:lnSpc>
                <a:spcPts val="15486"/>
              </a:lnSpc>
              <a:spcBef>
                <a:spcPct val="0"/>
              </a:spcBef>
            </a:pPr>
            <a:r>
              <a:rPr lang="en-US" sz="10256">
                <a:solidFill>
                  <a:srgbClr val="000000"/>
                </a:solidFill>
                <a:latin typeface="More Sugar"/>
                <a:ea typeface="More Sugar"/>
                <a:cs typeface="More Sugar"/>
                <a:sym typeface="More Sugar"/>
              </a:rPr>
              <a:t>INDEX</a:t>
            </a:r>
          </a:p>
        </p:txBody>
      </p:sp>
      <p:sp>
        <p:nvSpPr>
          <p:cNvPr name="TextBox 12" id="12"/>
          <p:cNvSpPr txBox="true"/>
          <p:nvPr/>
        </p:nvSpPr>
        <p:spPr>
          <a:xfrm rot="0">
            <a:off x="1536742" y="4469723"/>
            <a:ext cx="694147" cy="514082"/>
          </a:xfrm>
          <a:prstGeom prst="rect">
            <a:avLst/>
          </a:prstGeom>
        </p:spPr>
        <p:txBody>
          <a:bodyPr anchor="t" rtlCol="false" tIns="0" lIns="0" bIns="0" rIns="0">
            <a:spAutoFit/>
          </a:bodyPr>
          <a:lstStyle/>
          <a:p>
            <a:pPr algn="l" marL="0" indent="0" lvl="0">
              <a:lnSpc>
                <a:spcPts val="3993"/>
              </a:lnSpc>
              <a:spcBef>
                <a:spcPct val="0"/>
              </a:spcBef>
            </a:pPr>
            <a:r>
              <a:rPr lang="en-US" sz="3732">
                <a:solidFill>
                  <a:srgbClr val="000000"/>
                </a:solidFill>
                <a:latin typeface="More Sugar"/>
                <a:ea typeface="More Sugar"/>
                <a:cs typeface="More Sugar"/>
                <a:sym typeface="More Sugar"/>
              </a:rPr>
              <a:t>01.</a:t>
            </a:r>
          </a:p>
        </p:txBody>
      </p:sp>
      <p:sp>
        <p:nvSpPr>
          <p:cNvPr name="TextBox 13" id="13"/>
          <p:cNvSpPr txBox="true"/>
          <p:nvPr/>
        </p:nvSpPr>
        <p:spPr>
          <a:xfrm rot="0">
            <a:off x="1498560" y="6017071"/>
            <a:ext cx="694147" cy="514082"/>
          </a:xfrm>
          <a:prstGeom prst="rect">
            <a:avLst/>
          </a:prstGeom>
        </p:spPr>
        <p:txBody>
          <a:bodyPr anchor="t" rtlCol="false" tIns="0" lIns="0" bIns="0" rIns="0">
            <a:spAutoFit/>
          </a:bodyPr>
          <a:lstStyle/>
          <a:p>
            <a:pPr algn="l" marL="0" indent="0" lvl="0">
              <a:lnSpc>
                <a:spcPts val="3993"/>
              </a:lnSpc>
              <a:spcBef>
                <a:spcPct val="0"/>
              </a:spcBef>
            </a:pPr>
            <a:r>
              <a:rPr lang="en-US" sz="3732" strike="noStrike" u="none">
                <a:solidFill>
                  <a:srgbClr val="000000"/>
                </a:solidFill>
                <a:latin typeface="More Sugar"/>
                <a:ea typeface="More Sugar"/>
                <a:cs typeface="More Sugar"/>
                <a:sym typeface="More Sugar"/>
              </a:rPr>
              <a:t>02.</a:t>
            </a:r>
          </a:p>
        </p:txBody>
      </p:sp>
      <p:sp>
        <p:nvSpPr>
          <p:cNvPr name="TextBox 14" id="14"/>
          <p:cNvSpPr txBox="true"/>
          <p:nvPr/>
        </p:nvSpPr>
        <p:spPr>
          <a:xfrm rot="0">
            <a:off x="1498560" y="7564418"/>
            <a:ext cx="824617" cy="514082"/>
          </a:xfrm>
          <a:prstGeom prst="rect">
            <a:avLst/>
          </a:prstGeom>
        </p:spPr>
        <p:txBody>
          <a:bodyPr anchor="t" rtlCol="false" tIns="0" lIns="0" bIns="0" rIns="0">
            <a:spAutoFit/>
          </a:bodyPr>
          <a:lstStyle/>
          <a:p>
            <a:pPr algn="l" marL="0" indent="0" lvl="0">
              <a:lnSpc>
                <a:spcPts val="3993"/>
              </a:lnSpc>
              <a:spcBef>
                <a:spcPct val="0"/>
              </a:spcBef>
            </a:pPr>
            <a:r>
              <a:rPr lang="en-US" sz="3732" strike="noStrike" u="none">
                <a:solidFill>
                  <a:srgbClr val="000000"/>
                </a:solidFill>
                <a:latin typeface="More Sugar"/>
                <a:ea typeface="More Sugar"/>
                <a:cs typeface="More Sugar"/>
                <a:sym typeface="More Sugar"/>
              </a:rPr>
              <a:t>03.</a:t>
            </a:r>
          </a:p>
        </p:txBody>
      </p:sp>
      <p:sp>
        <p:nvSpPr>
          <p:cNvPr name="TextBox 15" id="15"/>
          <p:cNvSpPr txBox="true"/>
          <p:nvPr/>
        </p:nvSpPr>
        <p:spPr>
          <a:xfrm rot="0">
            <a:off x="6990999" y="4469723"/>
            <a:ext cx="694147" cy="514082"/>
          </a:xfrm>
          <a:prstGeom prst="rect">
            <a:avLst/>
          </a:prstGeom>
        </p:spPr>
        <p:txBody>
          <a:bodyPr anchor="t" rtlCol="false" tIns="0" lIns="0" bIns="0" rIns="0">
            <a:spAutoFit/>
          </a:bodyPr>
          <a:lstStyle/>
          <a:p>
            <a:pPr algn="l" marL="0" indent="0" lvl="0">
              <a:lnSpc>
                <a:spcPts val="3993"/>
              </a:lnSpc>
              <a:spcBef>
                <a:spcPct val="0"/>
              </a:spcBef>
            </a:pPr>
            <a:r>
              <a:rPr lang="en-US" sz="3732" strike="noStrike" u="none">
                <a:solidFill>
                  <a:srgbClr val="000000"/>
                </a:solidFill>
                <a:latin typeface="More Sugar"/>
                <a:ea typeface="More Sugar"/>
                <a:cs typeface="More Sugar"/>
                <a:sym typeface="More Sugar"/>
              </a:rPr>
              <a:t>04.</a:t>
            </a:r>
          </a:p>
        </p:txBody>
      </p:sp>
      <p:sp>
        <p:nvSpPr>
          <p:cNvPr name="TextBox 16" id="16"/>
          <p:cNvSpPr txBox="true"/>
          <p:nvPr/>
        </p:nvSpPr>
        <p:spPr>
          <a:xfrm rot="0">
            <a:off x="6990999" y="6017071"/>
            <a:ext cx="824617" cy="514082"/>
          </a:xfrm>
          <a:prstGeom prst="rect">
            <a:avLst/>
          </a:prstGeom>
        </p:spPr>
        <p:txBody>
          <a:bodyPr anchor="t" rtlCol="false" tIns="0" lIns="0" bIns="0" rIns="0">
            <a:spAutoFit/>
          </a:bodyPr>
          <a:lstStyle/>
          <a:p>
            <a:pPr algn="l" marL="0" indent="0" lvl="0">
              <a:lnSpc>
                <a:spcPts val="3993"/>
              </a:lnSpc>
              <a:spcBef>
                <a:spcPct val="0"/>
              </a:spcBef>
            </a:pPr>
            <a:r>
              <a:rPr lang="en-US" sz="3732" strike="noStrike" u="none">
                <a:solidFill>
                  <a:srgbClr val="000000"/>
                </a:solidFill>
                <a:latin typeface="More Sugar"/>
                <a:ea typeface="More Sugar"/>
                <a:cs typeface="More Sugar"/>
                <a:sym typeface="More Sugar"/>
              </a:rPr>
              <a:t>05.</a:t>
            </a:r>
          </a:p>
        </p:txBody>
      </p:sp>
      <p:sp>
        <p:nvSpPr>
          <p:cNvPr name="TextBox 17" id="17"/>
          <p:cNvSpPr txBox="true"/>
          <p:nvPr/>
        </p:nvSpPr>
        <p:spPr>
          <a:xfrm rot="0">
            <a:off x="2705772" y="4231501"/>
            <a:ext cx="3677057" cy="736154"/>
          </a:xfrm>
          <a:prstGeom prst="rect">
            <a:avLst/>
          </a:prstGeom>
        </p:spPr>
        <p:txBody>
          <a:bodyPr anchor="t" rtlCol="false" tIns="0" lIns="0" bIns="0" rIns="0">
            <a:spAutoFit/>
          </a:bodyPr>
          <a:lstStyle/>
          <a:p>
            <a:pPr algn="l">
              <a:lnSpc>
                <a:spcPts val="5717"/>
              </a:lnSpc>
            </a:pPr>
            <a:r>
              <a:rPr lang="en-US" sz="4083">
                <a:solidFill>
                  <a:srgbClr val="000000"/>
                </a:solidFill>
                <a:latin typeface="Childos Arabic"/>
                <a:ea typeface="Childos Arabic"/>
                <a:cs typeface="Childos Arabic"/>
                <a:sym typeface="Childos Arabic"/>
              </a:rPr>
              <a:t>Introduction</a:t>
            </a:r>
          </a:p>
        </p:txBody>
      </p:sp>
      <p:sp>
        <p:nvSpPr>
          <p:cNvPr name="TextBox 18" id="18"/>
          <p:cNvSpPr txBox="true"/>
          <p:nvPr/>
        </p:nvSpPr>
        <p:spPr>
          <a:xfrm rot="0">
            <a:off x="2705772" y="5799928"/>
            <a:ext cx="3677057" cy="735821"/>
          </a:xfrm>
          <a:prstGeom prst="rect">
            <a:avLst/>
          </a:prstGeom>
        </p:spPr>
        <p:txBody>
          <a:bodyPr anchor="t" rtlCol="false" tIns="0" lIns="0" bIns="0" rIns="0">
            <a:spAutoFit/>
          </a:bodyPr>
          <a:lstStyle/>
          <a:p>
            <a:pPr algn="l">
              <a:lnSpc>
                <a:spcPts val="5717"/>
              </a:lnSpc>
            </a:pPr>
            <a:r>
              <a:rPr lang="en-US" sz="4083">
                <a:solidFill>
                  <a:srgbClr val="000000"/>
                </a:solidFill>
                <a:latin typeface="Childos Arabic"/>
                <a:ea typeface="Childos Arabic"/>
                <a:cs typeface="Childos Arabic"/>
                <a:sym typeface="Childos Arabic"/>
              </a:rPr>
              <a:t>Objective</a:t>
            </a:r>
          </a:p>
        </p:txBody>
      </p:sp>
      <p:sp>
        <p:nvSpPr>
          <p:cNvPr name="TextBox 19" id="19"/>
          <p:cNvSpPr txBox="true"/>
          <p:nvPr/>
        </p:nvSpPr>
        <p:spPr>
          <a:xfrm rot="0">
            <a:off x="2705772" y="7368355"/>
            <a:ext cx="3677057" cy="735821"/>
          </a:xfrm>
          <a:prstGeom prst="rect">
            <a:avLst/>
          </a:prstGeom>
        </p:spPr>
        <p:txBody>
          <a:bodyPr anchor="t" rtlCol="false" tIns="0" lIns="0" bIns="0" rIns="0">
            <a:spAutoFit/>
          </a:bodyPr>
          <a:lstStyle/>
          <a:p>
            <a:pPr algn="l">
              <a:lnSpc>
                <a:spcPts val="5717"/>
              </a:lnSpc>
            </a:pPr>
            <a:r>
              <a:rPr lang="en-US" sz="4083">
                <a:solidFill>
                  <a:srgbClr val="000000"/>
                </a:solidFill>
                <a:latin typeface="Childos Arabic"/>
                <a:ea typeface="Childos Arabic"/>
                <a:cs typeface="Childos Arabic"/>
                <a:sym typeface="Childos Arabic"/>
              </a:rPr>
              <a:t>Methodology</a:t>
            </a:r>
          </a:p>
        </p:txBody>
      </p:sp>
      <p:sp>
        <p:nvSpPr>
          <p:cNvPr name="TextBox 20" id="20"/>
          <p:cNvSpPr txBox="true"/>
          <p:nvPr/>
        </p:nvSpPr>
        <p:spPr>
          <a:xfrm rot="0">
            <a:off x="8198210" y="4298273"/>
            <a:ext cx="4665450" cy="735821"/>
          </a:xfrm>
          <a:prstGeom prst="rect">
            <a:avLst/>
          </a:prstGeom>
        </p:spPr>
        <p:txBody>
          <a:bodyPr anchor="t" rtlCol="false" tIns="0" lIns="0" bIns="0" rIns="0">
            <a:spAutoFit/>
          </a:bodyPr>
          <a:lstStyle/>
          <a:p>
            <a:pPr algn="l">
              <a:lnSpc>
                <a:spcPts val="5717"/>
              </a:lnSpc>
            </a:pPr>
            <a:r>
              <a:rPr lang="en-US" sz="4083">
                <a:solidFill>
                  <a:srgbClr val="000000"/>
                </a:solidFill>
                <a:latin typeface="Childos Arabic"/>
                <a:ea typeface="Childos Arabic"/>
                <a:cs typeface="Childos Arabic"/>
                <a:sym typeface="Childos Arabic"/>
              </a:rPr>
              <a:t>DEMO</a:t>
            </a:r>
          </a:p>
        </p:txBody>
      </p:sp>
      <p:sp>
        <p:nvSpPr>
          <p:cNvPr name="TextBox 21" id="21"/>
          <p:cNvSpPr txBox="true"/>
          <p:nvPr/>
        </p:nvSpPr>
        <p:spPr>
          <a:xfrm rot="0">
            <a:off x="8198210" y="5863166"/>
            <a:ext cx="4665450" cy="735821"/>
          </a:xfrm>
          <a:prstGeom prst="rect">
            <a:avLst/>
          </a:prstGeom>
        </p:spPr>
        <p:txBody>
          <a:bodyPr anchor="t" rtlCol="false" tIns="0" lIns="0" bIns="0" rIns="0">
            <a:spAutoFit/>
          </a:bodyPr>
          <a:lstStyle/>
          <a:p>
            <a:pPr algn="l">
              <a:lnSpc>
                <a:spcPts val="5717"/>
              </a:lnSpc>
            </a:pPr>
            <a:r>
              <a:rPr lang="en-US" sz="4083">
                <a:solidFill>
                  <a:srgbClr val="000000"/>
                </a:solidFill>
                <a:latin typeface="Childos Arabic"/>
                <a:ea typeface="Childos Arabic"/>
                <a:cs typeface="Childos Arabic"/>
                <a:sym typeface="Childos Arabic"/>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4797" r="0" b="-16133"/>
            </a:stretch>
          </a:blipFill>
        </p:spPr>
      </p:sp>
      <p:sp>
        <p:nvSpPr>
          <p:cNvPr name="TextBox 3" id="3"/>
          <p:cNvSpPr txBox="true"/>
          <p:nvPr/>
        </p:nvSpPr>
        <p:spPr>
          <a:xfrm rot="0">
            <a:off x="4400197" y="2300149"/>
            <a:ext cx="9487606" cy="1306099"/>
          </a:xfrm>
          <a:prstGeom prst="rect">
            <a:avLst/>
          </a:prstGeom>
        </p:spPr>
        <p:txBody>
          <a:bodyPr anchor="t" rtlCol="false" tIns="0" lIns="0" bIns="0" rIns="0">
            <a:spAutoFit/>
          </a:bodyPr>
          <a:lstStyle/>
          <a:p>
            <a:pPr algn="ctr" marL="0" indent="0" lvl="0">
              <a:lnSpc>
                <a:spcPts val="10802"/>
              </a:lnSpc>
              <a:spcBef>
                <a:spcPct val="0"/>
              </a:spcBef>
            </a:pPr>
            <a:r>
              <a:rPr lang="en-US" sz="7154">
                <a:solidFill>
                  <a:srgbClr val="000000"/>
                </a:solidFill>
                <a:latin typeface="More Sugar"/>
                <a:ea typeface="More Sugar"/>
                <a:cs typeface="More Sugar"/>
                <a:sym typeface="More Sugar"/>
              </a:rPr>
              <a:t>INTRODUCTION</a:t>
            </a:r>
          </a:p>
        </p:txBody>
      </p:sp>
      <p:sp>
        <p:nvSpPr>
          <p:cNvPr name="TextBox 4" id="4"/>
          <p:cNvSpPr txBox="true"/>
          <p:nvPr/>
        </p:nvSpPr>
        <p:spPr>
          <a:xfrm rot="0">
            <a:off x="3957743" y="4487722"/>
            <a:ext cx="10947759" cy="3084247"/>
          </a:xfrm>
          <a:prstGeom prst="rect">
            <a:avLst/>
          </a:prstGeom>
        </p:spPr>
        <p:txBody>
          <a:bodyPr anchor="t" rtlCol="false" tIns="0" lIns="0" bIns="0" rIns="0">
            <a:spAutoFit/>
          </a:bodyPr>
          <a:lstStyle/>
          <a:p>
            <a:pPr algn="ctr" marL="0" indent="0" lvl="0">
              <a:lnSpc>
                <a:spcPts val="4888"/>
              </a:lnSpc>
            </a:pPr>
            <a:r>
              <a:rPr lang="en-US" sz="2999">
                <a:solidFill>
                  <a:srgbClr val="000000"/>
                </a:solidFill>
                <a:latin typeface="Childos Arabic"/>
                <a:ea typeface="Childos Arabic"/>
                <a:cs typeface="Childos Arabic"/>
                <a:sym typeface="Childos Arabic"/>
              </a:rPr>
              <a:t>A Mental Health Chat Analyzer is a tool or system designed to evaluate text-based conversations—such as chats, messages, or transcripts—for indicators of a person's mental health status. These analyzers use natural language processing (NLP) and machine learning to detect patterns, keywords with the help of multiple models.</a:t>
            </a:r>
          </a:p>
        </p:txBody>
      </p:sp>
      <p:sp>
        <p:nvSpPr>
          <p:cNvPr name="Freeform 5" id="5"/>
          <p:cNvSpPr/>
          <p:nvPr/>
        </p:nvSpPr>
        <p:spPr>
          <a:xfrm flipH="false" flipV="false" rot="0">
            <a:off x="-928461" y="1387555"/>
            <a:ext cx="3278523" cy="3252568"/>
          </a:xfrm>
          <a:custGeom>
            <a:avLst/>
            <a:gdLst/>
            <a:ahLst/>
            <a:cxnLst/>
            <a:rect r="r" b="b" t="t" l="l"/>
            <a:pathLst>
              <a:path h="3252568" w="3278523">
                <a:moveTo>
                  <a:pt x="0" y="0"/>
                </a:moveTo>
                <a:lnTo>
                  <a:pt x="3278523" y="0"/>
                </a:lnTo>
                <a:lnTo>
                  <a:pt x="3278523" y="3252567"/>
                </a:lnTo>
                <a:lnTo>
                  <a:pt x="0" y="32525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false" rot="382461">
            <a:off x="1064632" y="-447081"/>
            <a:ext cx="3463438" cy="3132968"/>
          </a:xfrm>
          <a:custGeom>
            <a:avLst/>
            <a:gdLst/>
            <a:ahLst/>
            <a:cxnLst/>
            <a:rect r="r" b="b" t="t" l="l"/>
            <a:pathLst>
              <a:path h="3132968" w="3463438">
                <a:moveTo>
                  <a:pt x="3463438" y="0"/>
                </a:moveTo>
                <a:lnTo>
                  <a:pt x="0" y="0"/>
                </a:lnTo>
                <a:lnTo>
                  <a:pt x="0" y="3132968"/>
                </a:lnTo>
                <a:lnTo>
                  <a:pt x="3463438" y="3132968"/>
                </a:lnTo>
                <a:lnTo>
                  <a:pt x="3463438"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true" flipV="false" rot="-1638104">
            <a:off x="-613577" y="-821989"/>
            <a:ext cx="3029997" cy="2833047"/>
          </a:xfrm>
          <a:custGeom>
            <a:avLst/>
            <a:gdLst/>
            <a:ahLst/>
            <a:cxnLst/>
            <a:rect r="r" b="b" t="t" l="l"/>
            <a:pathLst>
              <a:path h="2833047" w="3029997">
                <a:moveTo>
                  <a:pt x="3029996" y="0"/>
                </a:moveTo>
                <a:lnTo>
                  <a:pt x="0" y="0"/>
                </a:lnTo>
                <a:lnTo>
                  <a:pt x="0" y="2833047"/>
                </a:lnTo>
                <a:lnTo>
                  <a:pt x="3029996" y="2833047"/>
                </a:lnTo>
                <a:lnTo>
                  <a:pt x="3029996"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1253166">
            <a:off x="16144614" y="4737091"/>
            <a:ext cx="3618660" cy="3270364"/>
          </a:xfrm>
          <a:custGeom>
            <a:avLst/>
            <a:gdLst/>
            <a:ahLst/>
            <a:cxnLst/>
            <a:rect r="r" b="b" t="t" l="l"/>
            <a:pathLst>
              <a:path h="3270364" w="3618660">
                <a:moveTo>
                  <a:pt x="0" y="0"/>
                </a:moveTo>
                <a:lnTo>
                  <a:pt x="3618660" y="0"/>
                </a:lnTo>
                <a:lnTo>
                  <a:pt x="3618660" y="3270364"/>
                </a:lnTo>
                <a:lnTo>
                  <a:pt x="0" y="327036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715068">
            <a:off x="15416228" y="7220054"/>
            <a:ext cx="3441876" cy="3591522"/>
          </a:xfrm>
          <a:custGeom>
            <a:avLst/>
            <a:gdLst/>
            <a:ahLst/>
            <a:cxnLst/>
            <a:rect r="r" b="b" t="t" l="l"/>
            <a:pathLst>
              <a:path h="3591522" w="3441876">
                <a:moveTo>
                  <a:pt x="0" y="0"/>
                </a:moveTo>
                <a:lnTo>
                  <a:pt x="3441876" y="0"/>
                </a:lnTo>
                <a:lnTo>
                  <a:pt x="3441876" y="3591522"/>
                </a:lnTo>
                <a:lnTo>
                  <a:pt x="0" y="359152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2327505">
            <a:off x="12781355" y="8429237"/>
            <a:ext cx="3091765" cy="2890800"/>
          </a:xfrm>
          <a:custGeom>
            <a:avLst/>
            <a:gdLst/>
            <a:ahLst/>
            <a:cxnLst/>
            <a:rect r="r" b="b" t="t" l="l"/>
            <a:pathLst>
              <a:path h="2890800" w="3091765">
                <a:moveTo>
                  <a:pt x="0" y="0"/>
                </a:moveTo>
                <a:lnTo>
                  <a:pt x="3091765" y="0"/>
                </a:lnTo>
                <a:lnTo>
                  <a:pt x="3091765" y="2890800"/>
                </a:lnTo>
                <a:lnTo>
                  <a:pt x="0" y="2890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4797" r="0" b="-16133"/>
            </a:stretch>
          </a:blipFill>
        </p:spPr>
      </p:sp>
      <p:sp>
        <p:nvSpPr>
          <p:cNvPr name="TextBox 3" id="3"/>
          <p:cNvSpPr txBox="true"/>
          <p:nvPr/>
        </p:nvSpPr>
        <p:spPr>
          <a:xfrm rot="0">
            <a:off x="4400780" y="224755"/>
            <a:ext cx="9487606" cy="2674780"/>
          </a:xfrm>
          <a:prstGeom prst="rect">
            <a:avLst/>
          </a:prstGeom>
        </p:spPr>
        <p:txBody>
          <a:bodyPr anchor="t" rtlCol="false" tIns="0" lIns="0" bIns="0" rIns="0">
            <a:spAutoFit/>
          </a:bodyPr>
          <a:lstStyle/>
          <a:p>
            <a:pPr algn="ctr" marL="0" indent="0" lvl="0">
              <a:lnSpc>
                <a:spcPts val="10802"/>
              </a:lnSpc>
              <a:spcBef>
                <a:spcPct val="0"/>
              </a:spcBef>
            </a:pPr>
            <a:r>
              <a:rPr lang="en-US" sz="7154">
                <a:solidFill>
                  <a:srgbClr val="000000"/>
                </a:solidFill>
                <a:latin typeface="More Sugar"/>
                <a:ea typeface="More Sugar"/>
                <a:cs typeface="More Sugar"/>
                <a:sym typeface="More Sugar"/>
              </a:rPr>
              <a:t>PROJECT OBJECTIVE</a:t>
            </a:r>
          </a:p>
        </p:txBody>
      </p:sp>
      <p:grpSp>
        <p:nvGrpSpPr>
          <p:cNvPr name="Group 4" id="4"/>
          <p:cNvGrpSpPr/>
          <p:nvPr/>
        </p:nvGrpSpPr>
        <p:grpSpPr>
          <a:xfrm rot="0">
            <a:off x="1606236" y="3463948"/>
            <a:ext cx="4516674" cy="4957972"/>
            <a:chOff x="0" y="0"/>
            <a:chExt cx="1149303" cy="1261595"/>
          </a:xfrm>
        </p:grpSpPr>
        <p:sp>
          <p:nvSpPr>
            <p:cNvPr name="Freeform 5" id="5"/>
            <p:cNvSpPr/>
            <p:nvPr/>
          </p:nvSpPr>
          <p:spPr>
            <a:xfrm flipH="false" flipV="false" rot="0">
              <a:off x="0" y="0"/>
              <a:ext cx="1149303" cy="1261595"/>
            </a:xfrm>
            <a:custGeom>
              <a:avLst/>
              <a:gdLst/>
              <a:ahLst/>
              <a:cxnLst/>
              <a:rect r="r" b="b" t="t" l="l"/>
              <a:pathLst>
                <a:path h="1261595" w="1149303">
                  <a:moveTo>
                    <a:pt x="87418" y="0"/>
                  </a:moveTo>
                  <a:lnTo>
                    <a:pt x="1061885" y="0"/>
                  </a:lnTo>
                  <a:cubicBezTo>
                    <a:pt x="1110165" y="0"/>
                    <a:pt x="1149303" y="39138"/>
                    <a:pt x="1149303" y="87418"/>
                  </a:cubicBezTo>
                  <a:lnTo>
                    <a:pt x="1149303" y="1174177"/>
                  </a:lnTo>
                  <a:cubicBezTo>
                    <a:pt x="1149303" y="1222456"/>
                    <a:pt x="1110165" y="1261595"/>
                    <a:pt x="1061885" y="1261595"/>
                  </a:cubicBezTo>
                  <a:lnTo>
                    <a:pt x="87418" y="1261595"/>
                  </a:lnTo>
                  <a:cubicBezTo>
                    <a:pt x="39138" y="1261595"/>
                    <a:pt x="0" y="1222456"/>
                    <a:pt x="0" y="1174177"/>
                  </a:cubicBezTo>
                  <a:lnTo>
                    <a:pt x="0" y="87418"/>
                  </a:lnTo>
                  <a:cubicBezTo>
                    <a:pt x="0" y="39138"/>
                    <a:pt x="39138" y="0"/>
                    <a:pt x="87418" y="0"/>
                  </a:cubicBezTo>
                  <a:close/>
                </a:path>
              </a:pathLst>
            </a:custGeom>
            <a:solidFill>
              <a:srgbClr val="B5CF80"/>
            </a:solidFill>
            <a:ln w="47625" cap="rnd">
              <a:solidFill>
                <a:srgbClr val="000000"/>
              </a:solidFill>
              <a:prstDash val="solid"/>
              <a:round/>
            </a:ln>
          </p:spPr>
        </p:sp>
        <p:sp>
          <p:nvSpPr>
            <p:cNvPr name="TextBox 6" id="6"/>
            <p:cNvSpPr txBox="true"/>
            <p:nvPr/>
          </p:nvSpPr>
          <p:spPr>
            <a:xfrm>
              <a:off x="0" y="-76200"/>
              <a:ext cx="1149303" cy="1337795"/>
            </a:xfrm>
            <a:prstGeom prst="rect">
              <a:avLst/>
            </a:prstGeom>
          </p:spPr>
          <p:txBody>
            <a:bodyPr anchor="ctr" rtlCol="false" tIns="50800" lIns="50800" bIns="50800" rIns="50800"/>
            <a:lstStyle/>
            <a:p>
              <a:pPr algn="ctr">
                <a:lnSpc>
                  <a:spcPts val="3639"/>
                </a:lnSpc>
              </a:pPr>
              <a:r>
                <a:rPr lang="en-US" sz="2599">
                  <a:solidFill>
                    <a:srgbClr val="000000"/>
                  </a:solidFill>
                  <a:latin typeface="Childos Arabic Light"/>
                  <a:ea typeface="Childos Arabic Light"/>
                  <a:cs typeface="Childos Arabic Light"/>
                  <a:sym typeface="Childos Arabic Light"/>
                </a:rPr>
                <a:t>Use machine learning to predict whether a person should receive treatment for mental health.</a:t>
              </a:r>
            </a:p>
            <a:p>
              <a:pPr algn="ctr" marL="0" indent="0" lvl="0">
                <a:lnSpc>
                  <a:spcPts val="3639"/>
                </a:lnSpc>
                <a:spcBef>
                  <a:spcPct val="0"/>
                </a:spcBef>
              </a:pPr>
            </a:p>
          </p:txBody>
        </p:sp>
      </p:grpSp>
      <p:grpSp>
        <p:nvGrpSpPr>
          <p:cNvPr name="Group 7" id="7"/>
          <p:cNvGrpSpPr/>
          <p:nvPr/>
        </p:nvGrpSpPr>
        <p:grpSpPr>
          <a:xfrm rot="0">
            <a:off x="6886246" y="3463948"/>
            <a:ext cx="4516674" cy="4957972"/>
            <a:chOff x="0" y="0"/>
            <a:chExt cx="1149303" cy="1261595"/>
          </a:xfrm>
        </p:grpSpPr>
        <p:sp>
          <p:nvSpPr>
            <p:cNvPr name="Freeform 8" id="8"/>
            <p:cNvSpPr/>
            <p:nvPr/>
          </p:nvSpPr>
          <p:spPr>
            <a:xfrm flipH="false" flipV="false" rot="0">
              <a:off x="0" y="0"/>
              <a:ext cx="1149303" cy="1261595"/>
            </a:xfrm>
            <a:custGeom>
              <a:avLst/>
              <a:gdLst/>
              <a:ahLst/>
              <a:cxnLst/>
              <a:rect r="r" b="b" t="t" l="l"/>
              <a:pathLst>
                <a:path h="1261595" w="1149303">
                  <a:moveTo>
                    <a:pt x="87418" y="0"/>
                  </a:moveTo>
                  <a:lnTo>
                    <a:pt x="1061885" y="0"/>
                  </a:lnTo>
                  <a:cubicBezTo>
                    <a:pt x="1110165" y="0"/>
                    <a:pt x="1149303" y="39138"/>
                    <a:pt x="1149303" y="87418"/>
                  </a:cubicBezTo>
                  <a:lnTo>
                    <a:pt x="1149303" y="1174177"/>
                  </a:lnTo>
                  <a:cubicBezTo>
                    <a:pt x="1149303" y="1222456"/>
                    <a:pt x="1110165" y="1261595"/>
                    <a:pt x="1061885" y="1261595"/>
                  </a:cubicBezTo>
                  <a:lnTo>
                    <a:pt x="87418" y="1261595"/>
                  </a:lnTo>
                  <a:cubicBezTo>
                    <a:pt x="39138" y="1261595"/>
                    <a:pt x="0" y="1222456"/>
                    <a:pt x="0" y="1174177"/>
                  </a:cubicBezTo>
                  <a:lnTo>
                    <a:pt x="0" y="87418"/>
                  </a:lnTo>
                  <a:cubicBezTo>
                    <a:pt x="0" y="39138"/>
                    <a:pt x="39138" y="0"/>
                    <a:pt x="87418" y="0"/>
                  </a:cubicBezTo>
                  <a:close/>
                </a:path>
              </a:pathLst>
            </a:custGeom>
            <a:solidFill>
              <a:srgbClr val="FFDD5B"/>
            </a:solidFill>
            <a:ln w="47625" cap="rnd">
              <a:solidFill>
                <a:srgbClr val="000000"/>
              </a:solidFill>
              <a:prstDash val="solid"/>
              <a:round/>
            </a:ln>
          </p:spPr>
        </p:sp>
        <p:sp>
          <p:nvSpPr>
            <p:cNvPr name="TextBox 9" id="9"/>
            <p:cNvSpPr txBox="true"/>
            <p:nvPr/>
          </p:nvSpPr>
          <p:spPr>
            <a:xfrm>
              <a:off x="0" y="-95250"/>
              <a:ext cx="1149303" cy="1356845"/>
            </a:xfrm>
            <a:prstGeom prst="rect">
              <a:avLst/>
            </a:prstGeom>
          </p:spPr>
          <p:txBody>
            <a:bodyPr anchor="ctr" rtlCol="false" tIns="50800" lIns="50800" bIns="50800" rIns="50800"/>
            <a:lstStyle/>
            <a:p>
              <a:pPr algn="ctr" marL="0" indent="0" lvl="0">
                <a:lnSpc>
                  <a:spcPts val="4479"/>
                </a:lnSpc>
                <a:spcBef>
                  <a:spcPct val="0"/>
                </a:spcBef>
              </a:pPr>
              <a:r>
                <a:rPr lang="en-US" sz="3199">
                  <a:solidFill>
                    <a:srgbClr val="000000"/>
                  </a:solidFill>
                  <a:latin typeface="Childos Arabic Light"/>
                  <a:ea typeface="Childos Arabic Light"/>
                  <a:cs typeface="Childos Arabic Light"/>
                  <a:sym typeface="Childos Arabic Light"/>
                </a:rPr>
                <a:t>Based on survey data</a:t>
              </a:r>
            </a:p>
          </p:txBody>
        </p:sp>
      </p:grpSp>
      <p:grpSp>
        <p:nvGrpSpPr>
          <p:cNvPr name="Group 10" id="10"/>
          <p:cNvGrpSpPr/>
          <p:nvPr/>
        </p:nvGrpSpPr>
        <p:grpSpPr>
          <a:xfrm rot="0">
            <a:off x="12165090" y="3463948"/>
            <a:ext cx="4516674" cy="4957972"/>
            <a:chOff x="0" y="0"/>
            <a:chExt cx="1149303" cy="1261595"/>
          </a:xfrm>
        </p:grpSpPr>
        <p:sp>
          <p:nvSpPr>
            <p:cNvPr name="Freeform 11" id="11"/>
            <p:cNvSpPr/>
            <p:nvPr/>
          </p:nvSpPr>
          <p:spPr>
            <a:xfrm flipH="false" flipV="false" rot="0">
              <a:off x="0" y="0"/>
              <a:ext cx="1149303" cy="1261595"/>
            </a:xfrm>
            <a:custGeom>
              <a:avLst/>
              <a:gdLst/>
              <a:ahLst/>
              <a:cxnLst/>
              <a:rect r="r" b="b" t="t" l="l"/>
              <a:pathLst>
                <a:path h="1261595" w="1149303">
                  <a:moveTo>
                    <a:pt x="87418" y="0"/>
                  </a:moveTo>
                  <a:lnTo>
                    <a:pt x="1061885" y="0"/>
                  </a:lnTo>
                  <a:cubicBezTo>
                    <a:pt x="1110165" y="0"/>
                    <a:pt x="1149303" y="39138"/>
                    <a:pt x="1149303" y="87418"/>
                  </a:cubicBezTo>
                  <a:lnTo>
                    <a:pt x="1149303" y="1174177"/>
                  </a:lnTo>
                  <a:cubicBezTo>
                    <a:pt x="1149303" y="1222456"/>
                    <a:pt x="1110165" y="1261595"/>
                    <a:pt x="1061885" y="1261595"/>
                  </a:cubicBezTo>
                  <a:lnTo>
                    <a:pt x="87418" y="1261595"/>
                  </a:lnTo>
                  <a:cubicBezTo>
                    <a:pt x="39138" y="1261595"/>
                    <a:pt x="0" y="1222456"/>
                    <a:pt x="0" y="1174177"/>
                  </a:cubicBezTo>
                  <a:lnTo>
                    <a:pt x="0" y="87418"/>
                  </a:lnTo>
                  <a:cubicBezTo>
                    <a:pt x="0" y="39138"/>
                    <a:pt x="39138" y="0"/>
                    <a:pt x="87418" y="0"/>
                  </a:cubicBezTo>
                  <a:close/>
                </a:path>
              </a:pathLst>
            </a:custGeom>
            <a:solidFill>
              <a:srgbClr val="FFC1C0"/>
            </a:solidFill>
            <a:ln w="47625" cap="rnd">
              <a:solidFill>
                <a:srgbClr val="000000"/>
              </a:solidFill>
              <a:prstDash val="solid"/>
              <a:round/>
            </a:ln>
          </p:spPr>
        </p:sp>
        <p:sp>
          <p:nvSpPr>
            <p:cNvPr name="TextBox 12" id="12"/>
            <p:cNvSpPr txBox="true"/>
            <p:nvPr/>
          </p:nvSpPr>
          <p:spPr>
            <a:xfrm>
              <a:off x="0" y="-76200"/>
              <a:ext cx="1149303" cy="1337795"/>
            </a:xfrm>
            <a:prstGeom prst="rect">
              <a:avLst/>
            </a:prstGeom>
          </p:spPr>
          <p:txBody>
            <a:bodyPr anchor="ctr" rtlCol="false" tIns="50800" lIns="50800" bIns="50800" rIns="50800"/>
            <a:lstStyle/>
            <a:p>
              <a:pPr algn="ctr" marL="0" indent="0" lvl="0">
                <a:lnSpc>
                  <a:spcPts val="3639"/>
                </a:lnSpc>
                <a:spcBef>
                  <a:spcPct val="0"/>
                </a:spcBef>
              </a:pPr>
              <a:r>
                <a:rPr lang="en-US" sz="2599">
                  <a:solidFill>
                    <a:srgbClr val="000000"/>
                  </a:solidFill>
                  <a:latin typeface="Childos Arabic Light"/>
                  <a:ea typeface="Childos Arabic Light"/>
                  <a:cs typeface="Childos Arabic Light"/>
                  <a:sym typeface="Childos Arabic Light"/>
                </a:rPr>
                <a:t>Detect early signs of mental health issues in data</a:t>
              </a:r>
            </a:p>
          </p:txBody>
        </p:sp>
      </p:grpSp>
      <p:sp>
        <p:nvSpPr>
          <p:cNvPr name="Freeform 13" id="13"/>
          <p:cNvSpPr/>
          <p:nvPr/>
        </p:nvSpPr>
        <p:spPr>
          <a:xfrm flipH="false" flipV="false" rot="0">
            <a:off x="-1438783" y="6487142"/>
            <a:ext cx="3045018" cy="3322937"/>
          </a:xfrm>
          <a:custGeom>
            <a:avLst/>
            <a:gdLst/>
            <a:ahLst/>
            <a:cxnLst/>
            <a:rect r="r" b="b" t="t" l="l"/>
            <a:pathLst>
              <a:path h="3322937" w="3045018">
                <a:moveTo>
                  <a:pt x="0" y="0"/>
                </a:moveTo>
                <a:lnTo>
                  <a:pt x="3045019" y="0"/>
                </a:lnTo>
                <a:lnTo>
                  <a:pt x="3045019" y="3322937"/>
                </a:lnTo>
                <a:lnTo>
                  <a:pt x="0" y="33229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5750866" y="691215"/>
            <a:ext cx="1197229" cy="1520730"/>
          </a:xfrm>
          <a:custGeom>
            <a:avLst/>
            <a:gdLst/>
            <a:ahLst/>
            <a:cxnLst/>
            <a:rect r="r" b="b" t="t" l="l"/>
            <a:pathLst>
              <a:path h="1520730" w="1197229">
                <a:moveTo>
                  <a:pt x="0" y="0"/>
                </a:moveTo>
                <a:lnTo>
                  <a:pt x="1197230" y="0"/>
                </a:lnTo>
                <a:lnTo>
                  <a:pt x="1197230" y="1520730"/>
                </a:lnTo>
                <a:lnTo>
                  <a:pt x="0" y="15207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4797" r="0" b="-16133"/>
            </a:stretch>
          </a:blipFill>
        </p:spPr>
      </p:sp>
      <p:grpSp>
        <p:nvGrpSpPr>
          <p:cNvPr name="Group 3" id="3"/>
          <p:cNvGrpSpPr/>
          <p:nvPr/>
        </p:nvGrpSpPr>
        <p:grpSpPr>
          <a:xfrm rot="0">
            <a:off x="2826072" y="6681535"/>
            <a:ext cx="5051729" cy="871285"/>
            <a:chOff x="0" y="0"/>
            <a:chExt cx="1054597" cy="181889"/>
          </a:xfrm>
        </p:grpSpPr>
        <p:sp>
          <p:nvSpPr>
            <p:cNvPr name="Freeform 4" id="4"/>
            <p:cNvSpPr/>
            <p:nvPr/>
          </p:nvSpPr>
          <p:spPr>
            <a:xfrm flipH="false" flipV="false" rot="0">
              <a:off x="0" y="0"/>
              <a:ext cx="1054597" cy="181889"/>
            </a:xfrm>
            <a:custGeom>
              <a:avLst/>
              <a:gdLst/>
              <a:ahLst/>
              <a:cxnLst/>
              <a:rect r="r" b="b" t="t" l="l"/>
              <a:pathLst>
                <a:path h="181889" w="1054597">
                  <a:moveTo>
                    <a:pt x="78159" y="0"/>
                  </a:moveTo>
                  <a:lnTo>
                    <a:pt x="976438" y="0"/>
                  </a:lnTo>
                  <a:cubicBezTo>
                    <a:pt x="1019604" y="0"/>
                    <a:pt x="1054597" y="34993"/>
                    <a:pt x="1054597" y="78159"/>
                  </a:cubicBezTo>
                  <a:lnTo>
                    <a:pt x="1054597" y="103730"/>
                  </a:lnTo>
                  <a:cubicBezTo>
                    <a:pt x="1054597" y="124459"/>
                    <a:pt x="1046362" y="144339"/>
                    <a:pt x="1031705" y="158997"/>
                  </a:cubicBezTo>
                  <a:cubicBezTo>
                    <a:pt x="1017047" y="173655"/>
                    <a:pt x="997167" y="181889"/>
                    <a:pt x="976438" y="181889"/>
                  </a:cubicBezTo>
                  <a:lnTo>
                    <a:pt x="78159" y="181889"/>
                  </a:lnTo>
                  <a:cubicBezTo>
                    <a:pt x="34993" y="181889"/>
                    <a:pt x="0" y="146896"/>
                    <a:pt x="0" y="103730"/>
                  </a:cubicBezTo>
                  <a:lnTo>
                    <a:pt x="0" y="78159"/>
                  </a:lnTo>
                  <a:cubicBezTo>
                    <a:pt x="0" y="57430"/>
                    <a:pt x="8235" y="37550"/>
                    <a:pt x="22892" y="22892"/>
                  </a:cubicBezTo>
                  <a:cubicBezTo>
                    <a:pt x="37550" y="8235"/>
                    <a:pt x="57430" y="0"/>
                    <a:pt x="78159" y="0"/>
                  </a:cubicBezTo>
                  <a:close/>
                </a:path>
              </a:pathLst>
            </a:custGeom>
            <a:solidFill>
              <a:srgbClr val="B5CF80"/>
            </a:solidFill>
            <a:ln w="47625" cap="rnd">
              <a:solidFill>
                <a:srgbClr val="000000"/>
              </a:solidFill>
              <a:prstDash val="solid"/>
              <a:round/>
            </a:ln>
          </p:spPr>
        </p:sp>
        <p:sp>
          <p:nvSpPr>
            <p:cNvPr name="TextBox 5" id="5"/>
            <p:cNvSpPr txBox="true"/>
            <p:nvPr/>
          </p:nvSpPr>
          <p:spPr>
            <a:xfrm>
              <a:off x="0" y="-47625"/>
              <a:ext cx="1054597" cy="229514"/>
            </a:xfrm>
            <a:prstGeom prst="rect">
              <a:avLst/>
            </a:prstGeom>
          </p:spPr>
          <p:txBody>
            <a:bodyPr anchor="ctr" rtlCol="false" tIns="50800" lIns="50800" bIns="50800" rIns="50800"/>
            <a:lstStyle/>
            <a:p>
              <a:pPr algn="ctr" marL="0" indent="0" lvl="0">
                <a:lnSpc>
                  <a:spcPts val="3639"/>
                </a:lnSpc>
                <a:spcBef>
                  <a:spcPct val="0"/>
                </a:spcBef>
              </a:pPr>
              <a:r>
                <a:rPr lang="en-US" sz="2599">
                  <a:solidFill>
                    <a:srgbClr val="000000"/>
                  </a:solidFill>
                  <a:latin typeface="More Sugar"/>
                  <a:ea typeface="More Sugar"/>
                  <a:cs typeface="More Sugar"/>
                  <a:sym typeface="More Sugar"/>
                </a:rPr>
                <a:t>Data Encoding</a:t>
              </a:r>
            </a:p>
          </p:txBody>
        </p:sp>
      </p:grpSp>
      <p:grpSp>
        <p:nvGrpSpPr>
          <p:cNvPr name="Group 6" id="6"/>
          <p:cNvGrpSpPr/>
          <p:nvPr/>
        </p:nvGrpSpPr>
        <p:grpSpPr>
          <a:xfrm rot="0">
            <a:off x="2826072" y="8219571"/>
            <a:ext cx="5051729" cy="871285"/>
            <a:chOff x="0" y="0"/>
            <a:chExt cx="1054597" cy="181889"/>
          </a:xfrm>
        </p:grpSpPr>
        <p:sp>
          <p:nvSpPr>
            <p:cNvPr name="Freeform 7" id="7"/>
            <p:cNvSpPr/>
            <p:nvPr/>
          </p:nvSpPr>
          <p:spPr>
            <a:xfrm flipH="false" flipV="false" rot="0">
              <a:off x="0" y="0"/>
              <a:ext cx="1054597" cy="181889"/>
            </a:xfrm>
            <a:custGeom>
              <a:avLst/>
              <a:gdLst/>
              <a:ahLst/>
              <a:cxnLst/>
              <a:rect r="r" b="b" t="t" l="l"/>
              <a:pathLst>
                <a:path h="181889" w="1054597">
                  <a:moveTo>
                    <a:pt x="78159" y="0"/>
                  </a:moveTo>
                  <a:lnTo>
                    <a:pt x="976438" y="0"/>
                  </a:lnTo>
                  <a:cubicBezTo>
                    <a:pt x="1019604" y="0"/>
                    <a:pt x="1054597" y="34993"/>
                    <a:pt x="1054597" y="78159"/>
                  </a:cubicBezTo>
                  <a:lnTo>
                    <a:pt x="1054597" y="103730"/>
                  </a:lnTo>
                  <a:cubicBezTo>
                    <a:pt x="1054597" y="124459"/>
                    <a:pt x="1046362" y="144339"/>
                    <a:pt x="1031705" y="158997"/>
                  </a:cubicBezTo>
                  <a:cubicBezTo>
                    <a:pt x="1017047" y="173655"/>
                    <a:pt x="997167" y="181889"/>
                    <a:pt x="976438" y="181889"/>
                  </a:cubicBezTo>
                  <a:lnTo>
                    <a:pt x="78159" y="181889"/>
                  </a:lnTo>
                  <a:cubicBezTo>
                    <a:pt x="34993" y="181889"/>
                    <a:pt x="0" y="146896"/>
                    <a:pt x="0" y="103730"/>
                  </a:cubicBezTo>
                  <a:lnTo>
                    <a:pt x="0" y="78159"/>
                  </a:lnTo>
                  <a:cubicBezTo>
                    <a:pt x="0" y="57430"/>
                    <a:pt x="8235" y="37550"/>
                    <a:pt x="22892" y="22892"/>
                  </a:cubicBezTo>
                  <a:cubicBezTo>
                    <a:pt x="37550" y="8235"/>
                    <a:pt x="57430" y="0"/>
                    <a:pt x="78159" y="0"/>
                  </a:cubicBezTo>
                  <a:close/>
                </a:path>
              </a:pathLst>
            </a:custGeom>
            <a:solidFill>
              <a:srgbClr val="FFC1C0"/>
            </a:solidFill>
            <a:ln w="47625" cap="rnd">
              <a:solidFill>
                <a:srgbClr val="000000"/>
              </a:solidFill>
              <a:prstDash val="solid"/>
              <a:round/>
            </a:ln>
          </p:spPr>
        </p:sp>
        <p:sp>
          <p:nvSpPr>
            <p:cNvPr name="TextBox 8" id="8"/>
            <p:cNvSpPr txBox="true"/>
            <p:nvPr/>
          </p:nvSpPr>
          <p:spPr>
            <a:xfrm>
              <a:off x="0" y="-47625"/>
              <a:ext cx="1054597" cy="229514"/>
            </a:xfrm>
            <a:prstGeom prst="rect">
              <a:avLst/>
            </a:prstGeom>
          </p:spPr>
          <p:txBody>
            <a:bodyPr anchor="ctr" rtlCol="false" tIns="50800" lIns="50800" bIns="50800" rIns="50800"/>
            <a:lstStyle/>
            <a:p>
              <a:pPr algn="ctr" marL="0" indent="0" lvl="0">
                <a:lnSpc>
                  <a:spcPts val="3639"/>
                </a:lnSpc>
                <a:spcBef>
                  <a:spcPct val="0"/>
                </a:spcBef>
              </a:pPr>
              <a:r>
                <a:rPr lang="en-US" sz="2599">
                  <a:solidFill>
                    <a:srgbClr val="000000"/>
                  </a:solidFill>
                  <a:latin typeface="More Sugar"/>
                  <a:ea typeface="More Sugar"/>
                  <a:cs typeface="More Sugar"/>
                  <a:sym typeface="More Sugar"/>
                </a:rPr>
                <a:t>Covariance Matrix Analysis</a:t>
              </a:r>
            </a:p>
          </p:txBody>
        </p:sp>
      </p:grpSp>
      <p:grpSp>
        <p:nvGrpSpPr>
          <p:cNvPr name="Group 9" id="9"/>
          <p:cNvGrpSpPr/>
          <p:nvPr/>
        </p:nvGrpSpPr>
        <p:grpSpPr>
          <a:xfrm rot="0">
            <a:off x="2826072" y="3605007"/>
            <a:ext cx="5051729" cy="871285"/>
            <a:chOff x="0" y="0"/>
            <a:chExt cx="1054597" cy="181889"/>
          </a:xfrm>
        </p:grpSpPr>
        <p:sp>
          <p:nvSpPr>
            <p:cNvPr name="Freeform 10" id="10"/>
            <p:cNvSpPr/>
            <p:nvPr/>
          </p:nvSpPr>
          <p:spPr>
            <a:xfrm flipH="false" flipV="false" rot="0">
              <a:off x="0" y="0"/>
              <a:ext cx="1054597" cy="181889"/>
            </a:xfrm>
            <a:custGeom>
              <a:avLst/>
              <a:gdLst/>
              <a:ahLst/>
              <a:cxnLst/>
              <a:rect r="r" b="b" t="t" l="l"/>
              <a:pathLst>
                <a:path h="181889" w="1054597">
                  <a:moveTo>
                    <a:pt x="78159" y="0"/>
                  </a:moveTo>
                  <a:lnTo>
                    <a:pt x="976438" y="0"/>
                  </a:lnTo>
                  <a:cubicBezTo>
                    <a:pt x="1019604" y="0"/>
                    <a:pt x="1054597" y="34993"/>
                    <a:pt x="1054597" y="78159"/>
                  </a:cubicBezTo>
                  <a:lnTo>
                    <a:pt x="1054597" y="103730"/>
                  </a:lnTo>
                  <a:cubicBezTo>
                    <a:pt x="1054597" y="124459"/>
                    <a:pt x="1046362" y="144339"/>
                    <a:pt x="1031705" y="158997"/>
                  </a:cubicBezTo>
                  <a:cubicBezTo>
                    <a:pt x="1017047" y="173655"/>
                    <a:pt x="997167" y="181889"/>
                    <a:pt x="976438" y="181889"/>
                  </a:cubicBezTo>
                  <a:lnTo>
                    <a:pt x="78159" y="181889"/>
                  </a:lnTo>
                  <a:cubicBezTo>
                    <a:pt x="34993" y="181889"/>
                    <a:pt x="0" y="146896"/>
                    <a:pt x="0" y="103730"/>
                  </a:cubicBezTo>
                  <a:lnTo>
                    <a:pt x="0" y="78159"/>
                  </a:lnTo>
                  <a:cubicBezTo>
                    <a:pt x="0" y="57430"/>
                    <a:pt x="8235" y="37550"/>
                    <a:pt x="22892" y="22892"/>
                  </a:cubicBezTo>
                  <a:cubicBezTo>
                    <a:pt x="37550" y="8235"/>
                    <a:pt x="57430" y="0"/>
                    <a:pt x="78159" y="0"/>
                  </a:cubicBezTo>
                  <a:close/>
                </a:path>
              </a:pathLst>
            </a:custGeom>
            <a:solidFill>
              <a:srgbClr val="ACDEFE"/>
            </a:solidFill>
            <a:ln w="47625" cap="rnd">
              <a:solidFill>
                <a:srgbClr val="000000"/>
              </a:solidFill>
              <a:prstDash val="solid"/>
              <a:round/>
            </a:ln>
          </p:spPr>
        </p:sp>
        <p:sp>
          <p:nvSpPr>
            <p:cNvPr name="TextBox 11" id="11"/>
            <p:cNvSpPr txBox="true"/>
            <p:nvPr/>
          </p:nvSpPr>
          <p:spPr>
            <a:xfrm>
              <a:off x="0" y="-47625"/>
              <a:ext cx="1054597" cy="229514"/>
            </a:xfrm>
            <a:prstGeom prst="rect">
              <a:avLst/>
            </a:prstGeom>
          </p:spPr>
          <p:txBody>
            <a:bodyPr anchor="ctr" rtlCol="false" tIns="50800" lIns="50800" bIns="50800" rIns="50800"/>
            <a:lstStyle/>
            <a:p>
              <a:pPr algn="ctr">
                <a:lnSpc>
                  <a:spcPts val="3639"/>
                </a:lnSpc>
                <a:spcBef>
                  <a:spcPct val="0"/>
                </a:spcBef>
              </a:pPr>
              <a:r>
                <a:rPr lang="en-US" sz="2599">
                  <a:solidFill>
                    <a:srgbClr val="000000"/>
                  </a:solidFill>
                  <a:latin typeface="More Sugar"/>
                  <a:ea typeface="More Sugar"/>
                  <a:cs typeface="More Sugar"/>
                  <a:sym typeface="More Sugar"/>
                </a:rPr>
                <a:t>Library and Data Loading</a:t>
              </a:r>
            </a:p>
          </p:txBody>
        </p:sp>
      </p:grpSp>
      <p:grpSp>
        <p:nvGrpSpPr>
          <p:cNvPr name="Group 12" id="12"/>
          <p:cNvGrpSpPr/>
          <p:nvPr/>
        </p:nvGrpSpPr>
        <p:grpSpPr>
          <a:xfrm rot="0">
            <a:off x="2826072" y="5143271"/>
            <a:ext cx="5051729" cy="871285"/>
            <a:chOff x="0" y="0"/>
            <a:chExt cx="1054597" cy="181889"/>
          </a:xfrm>
        </p:grpSpPr>
        <p:sp>
          <p:nvSpPr>
            <p:cNvPr name="Freeform 13" id="13"/>
            <p:cNvSpPr/>
            <p:nvPr/>
          </p:nvSpPr>
          <p:spPr>
            <a:xfrm flipH="false" flipV="false" rot="0">
              <a:off x="0" y="0"/>
              <a:ext cx="1054597" cy="181889"/>
            </a:xfrm>
            <a:custGeom>
              <a:avLst/>
              <a:gdLst/>
              <a:ahLst/>
              <a:cxnLst/>
              <a:rect r="r" b="b" t="t" l="l"/>
              <a:pathLst>
                <a:path h="181889" w="1054597">
                  <a:moveTo>
                    <a:pt x="78159" y="0"/>
                  </a:moveTo>
                  <a:lnTo>
                    <a:pt x="976438" y="0"/>
                  </a:lnTo>
                  <a:cubicBezTo>
                    <a:pt x="1019604" y="0"/>
                    <a:pt x="1054597" y="34993"/>
                    <a:pt x="1054597" y="78159"/>
                  </a:cubicBezTo>
                  <a:lnTo>
                    <a:pt x="1054597" y="103730"/>
                  </a:lnTo>
                  <a:cubicBezTo>
                    <a:pt x="1054597" y="124459"/>
                    <a:pt x="1046362" y="144339"/>
                    <a:pt x="1031705" y="158997"/>
                  </a:cubicBezTo>
                  <a:cubicBezTo>
                    <a:pt x="1017047" y="173655"/>
                    <a:pt x="997167" y="181889"/>
                    <a:pt x="976438" y="181889"/>
                  </a:cubicBezTo>
                  <a:lnTo>
                    <a:pt x="78159" y="181889"/>
                  </a:lnTo>
                  <a:cubicBezTo>
                    <a:pt x="34993" y="181889"/>
                    <a:pt x="0" y="146896"/>
                    <a:pt x="0" y="103730"/>
                  </a:cubicBezTo>
                  <a:lnTo>
                    <a:pt x="0" y="78159"/>
                  </a:lnTo>
                  <a:cubicBezTo>
                    <a:pt x="0" y="57430"/>
                    <a:pt x="8235" y="37550"/>
                    <a:pt x="22892" y="22892"/>
                  </a:cubicBezTo>
                  <a:cubicBezTo>
                    <a:pt x="37550" y="8235"/>
                    <a:pt x="57430" y="0"/>
                    <a:pt x="78159" y="0"/>
                  </a:cubicBezTo>
                  <a:close/>
                </a:path>
              </a:pathLst>
            </a:custGeom>
            <a:solidFill>
              <a:srgbClr val="FFDD5B"/>
            </a:solidFill>
            <a:ln w="47625" cap="rnd">
              <a:solidFill>
                <a:srgbClr val="000000"/>
              </a:solidFill>
              <a:prstDash val="solid"/>
              <a:round/>
            </a:ln>
          </p:spPr>
        </p:sp>
        <p:sp>
          <p:nvSpPr>
            <p:cNvPr name="TextBox 14" id="14"/>
            <p:cNvSpPr txBox="true"/>
            <p:nvPr/>
          </p:nvSpPr>
          <p:spPr>
            <a:xfrm>
              <a:off x="0" y="-47625"/>
              <a:ext cx="1054597" cy="229514"/>
            </a:xfrm>
            <a:prstGeom prst="rect">
              <a:avLst/>
            </a:prstGeom>
          </p:spPr>
          <p:txBody>
            <a:bodyPr anchor="ctr" rtlCol="false" tIns="50800" lIns="50800" bIns="50800" rIns="50800"/>
            <a:lstStyle/>
            <a:p>
              <a:pPr algn="ctr">
                <a:lnSpc>
                  <a:spcPts val="3639"/>
                </a:lnSpc>
                <a:spcBef>
                  <a:spcPct val="0"/>
                </a:spcBef>
              </a:pPr>
              <a:r>
                <a:rPr lang="en-US" sz="2599">
                  <a:solidFill>
                    <a:srgbClr val="000000"/>
                  </a:solidFill>
                  <a:latin typeface="More Sugar"/>
                  <a:ea typeface="More Sugar"/>
                  <a:cs typeface="More Sugar"/>
                  <a:sym typeface="More Sugar"/>
                </a:rPr>
                <a:t>Data Cleaning</a:t>
              </a:r>
            </a:p>
          </p:txBody>
        </p:sp>
      </p:grpSp>
      <p:sp>
        <p:nvSpPr>
          <p:cNvPr name="Freeform 15" id="15"/>
          <p:cNvSpPr/>
          <p:nvPr/>
        </p:nvSpPr>
        <p:spPr>
          <a:xfrm flipH="false" flipV="false" rot="0">
            <a:off x="16583354" y="479126"/>
            <a:ext cx="1065635" cy="1353578"/>
          </a:xfrm>
          <a:custGeom>
            <a:avLst/>
            <a:gdLst/>
            <a:ahLst/>
            <a:cxnLst/>
            <a:rect r="r" b="b" t="t" l="l"/>
            <a:pathLst>
              <a:path h="1353578" w="1065635">
                <a:moveTo>
                  <a:pt x="0" y="0"/>
                </a:moveTo>
                <a:lnTo>
                  <a:pt x="1065635" y="0"/>
                </a:lnTo>
                <a:lnTo>
                  <a:pt x="1065635" y="1353579"/>
                </a:lnTo>
                <a:lnTo>
                  <a:pt x="0" y="13535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6" id="16"/>
          <p:cNvSpPr txBox="true"/>
          <p:nvPr/>
        </p:nvSpPr>
        <p:spPr>
          <a:xfrm rot="0">
            <a:off x="3117545" y="742950"/>
            <a:ext cx="12165671" cy="1920115"/>
          </a:xfrm>
          <a:prstGeom prst="rect">
            <a:avLst/>
          </a:prstGeom>
        </p:spPr>
        <p:txBody>
          <a:bodyPr anchor="t" rtlCol="false" tIns="0" lIns="0" bIns="0" rIns="0">
            <a:spAutoFit/>
          </a:bodyPr>
          <a:lstStyle/>
          <a:p>
            <a:pPr algn="ctr">
              <a:lnSpc>
                <a:spcPts val="10712"/>
              </a:lnSpc>
            </a:pPr>
            <a:r>
              <a:rPr lang="en-US" sz="7047" b="true">
                <a:solidFill>
                  <a:srgbClr val="000000"/>
                </a:solidFill>
                <a:latin typeface="Childos Arabic Bold"/>
                <a:ea typeface="Childos Arabic Bold"/>
                <a:cs typeface="Childos Arabic Bold"/>
                <a:sym typeface="Childos Arabic Bold"/>
              </a:rPr>
              <a:t>Methodology Overview</a:t>
            </a:r>
          </a:p>
          <a:p>
            <a:pPr algn="ctr" marL="0" indent="0" lvl="0">
              <a:lnSpc>
                <a:spcPts val="3789"/>
              </a:lnSpc>
              <a:spcBef>
                <a:spcPct val="0"/>
              </a:spcBef>
            </a:pPr>
          </a:p>
        </p:txBody>
      </p:sp>
      <p:sp>
        <p:nvSpPr>
          <p:cNvPr name="Freeform 17" id="17"/>
          <p:cNvSpPr/>
          <p:nvPr/>
        </p:nvSpPr>
        <p:spPr>
          <a:xfrm flipH="false" flipV="false" rot="-836974">
            <a:off x="-1297459" y="6617601"/>
            <a:ext cx="3045018" cy="3322937"/>
          </a:xfrm>
          <a:custGeom>
            <a:avLst/>
            <a:gdLst/>
            <a:ahLst/>
            <a:cxnLst/>
            <a:rect r="r" b="b" t="t" l="l"/>
            <a:pathLst>
              <a:path h="3322937" w="3045018">
                <a:moveTo>
                  <a:pt x="0" y="0"/>
                </a:moveTo>
                <a:lnTo>
                  <a:pt x="3045018" y="0"/>
                </a:lnTo>
                <a:lnTo>
                  <a:pt x="3045018" y="3322937"/>
                </a:lnTo>
                <a:lnTo>
                  <a:pt x="0" y="33229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8" id="18"/>
          <p:cNvGrpSpPr/>
          <p:nvPr/>
        </p:nvGrpSpPr>
        <p:grpSpPr>
          <a:xfrm rot="0">
            <a:off x="10544432" y="3605007"/>
            <a:ext cx="5051729" cy="871285"/>
            <a:chOff x="0" y="0"/>
            <a:chExt cx="1054597" cy="181889"/>
          </a:xfrm>
        </p:grpSpPr>
        <p:sp>
          <p:nvSpPr>
            <p:cNvPr name="Freeform 19" id="19"/>
            <p:cNvSpPr/>
            <p:nvPr/>
          </p:nvSpPr>
          <p:spPr>
            <a:xfrm flipH="false" flipV="false" rot="0">
              <a:off x="0" y="0"/>
              <a:ext cx="1054597" cy="181889"/>
            </a:xfrm>
            <a:custGeom>
              <a:avLst/>
              <a:gdLst/>
              <a:ahLst/>
              <a:cxnLst/>
              <a:rect r="r" b="b" t="t" l="l"/>
              <a:pathLst>
                <a:path h="181889" w="1054597">
                  <a:moveTo>
                    <a:pt x="78159" y="0"/>
                  </a:moveTo>
                  <a:lnTo>
                    <a:pt x="976438" y="0"/>
                  </a:lnTo>
                  <a:cubicBezTo>
                    <a:pt x="1019604" y="0"/>
                    <a:pt x="1054597" y="34993"/>
                    <a:pt x="1054597" y="78159"/>
                  </a:cubicBezTo>
                  <a:lnTo>
                    <a:pt x="1054597" y="103730"/>
                  </a:lnTo>
                  <a:cubicBezTo>
                    <a:pt x="1054597" y="124459"/>
                    <a:pt x="1046362" y="144339"/>
                    <a:pt x="1031705" y="158997"/>
                  </a:cubicBezTo>
                  <a:cubicBezTo>
                    <a:pt x="1017047" y="173655"/>
                    <a:pt x="997167" y="181889"/>
                    <a:pt x="976438" y="181889"/>
                  </a:cubicBezTo>
                  <a:lnTo>
                    <a:pt x="78159" y="181889"/>
                  </a:lnTo>
                  <a:cubicBezTo>
                    <a:pt x="34993" y="181889"/>
                    <a:pt x="0" y="146896"/>
                    <a:pt x="0" y="103730"/>
                  </a:cubicBezTo>
                  <a:lnTo>
                    <a:pt x="0" y="78159"/>
                  </a:lnTo>
                  <a:cubicBezTo>
                    <a:pt x="0" y="57430"/>
                    <a:pt x="8235" y="37550"/>
                    <a:pt x="22892" y="22892"/>
                  </a:cubicBezTo>
                  <a:cubicBezTo>
                    <a:pt x="37550" y="8235"/>
                    <a:pt x="57430" y="0"/>
                    <a:pt x="78159" y="0"/>
                  </a:cubicBezTo>
                  <a:close/>
                </a:path>
              </a:pathLst>
            </a:custGeom>
            <a:solidFill>
              <a:srgbClr val="ACDEFE"/>
            </a:solidFill>
            <a:ln w="47625" cap="rnd">
              <a:solidFill>
                <a:srgbClr val="000000"/>
              </a:solidFill>
              <a:prstDash val="solid"/>
              <a:round/>
            </a:ln>
          </p:spPr>
        </p:sp>
        <p:sp>
          <p:nvSpPr>
            <p:cNvPr name="TextBox 20" id="20"/>
            <p:cNvSpPr txBox="true"/>
            <p:nvPr/>
          </p:nvSpPr>
          <p:spPr>
            <a:xfrm>
              <a:off x="0" y="-47625"/>
              <a:ext cx="1054597" cy="229514"/>
            </a:xfrm>
            <a:prstGeom prst="rect">
              <a:avLst/>
            </a:prstGeom>
          </p:spPr>
          <p:txBody>
            <a:bodyPr anchor="ctr" rtlCol="false" tIns="50800" lIns="50800" bIns="50800" rIns="50800"/>
            <a:lstStyle/>
            <a:p>
              <a:pPr algn="ctr" marL="0" indent="0" lvl="0">
                <a:lnSpc>
                  <a:spcPts val="3639"/>
                </a:lnSpc>
                <a:spcBef>
                  <a:spcPct val="0"/>
                </a:spcBef>
              </a:pPr>
              <a:r>
                <a:rPr lang="en-US" sz="2599">
                  <a:solidFill>
                    <a:srgbClr val="000000"/>
                  </a:solidFill>
                  <a:latin typeface="More Sugar"/>
                  <a:ea typeface="More Sugar"/>
                  <a:cs typeface="More Sugar"/>
                  <a:sym typeface="More Sugar"/>
                </a:rPr>
                <a:t>Visual Data Exploration</a:t>
              </a:r>
            </a:p>
          </p:txBody>
        </p:sp>
      </p:grpSp>
      <p:grpSp>
        <p:nvGrpSpPr>
          <p:cNvPr name="Group 21" id="21"/>
          <p:cNvGrpSpPr/>
          <p:nvPr/>
        </p:nvGrpSpPr>
        <p:grpSpPr>
          <a:xfrm rot="0">
            <a:off x="10544432" y="5143500"/>
            <a:ext cx="5051729" cy="871285"/>
            <a:chOff x="0" y="0"/>
            <a:chExt cx="1054597" cy="181889"/>
          </a:xfrm>
        </p:grpSpPr>
        <p:sp>
          <p:nvSpPr>
            <p:cNvPr name="Freeform 22" id="22"/>
            <p:cNvSpPr/>
            <p:nvPr/>
          </p:nvSpPr>
          <p:spPr>
            <a:xfrm flipH="false" flipV="false" rot="0">
              <a:off x="0" y="0"/>
              <a:ext cx="1054597" cy="181889"/>
            </a:xfrm>
            <a:custGeom>
              <a:avLst/>
              <a:gdLst/>
              <a:ahLst/>
              <a:cxnLst/>
              <a:rect r="r" b="b" t="t" l="l"/>
              <a:pathLst>
                <a:path h="181889" w="1054597">
                  <a:moveTo>
                    <a:pt x="78159" y="0"/>
                  </a:moveTo>
                  <a:lnTo>
                    <a:pt x="976438" y="0"/>
                  </a:lnTo>
                  <a:cubicBezTo>
                    <a:pt x="1019604" y="0"/>
                    <a:pt x="1054597" y="34993"/>
                    <a:pt x="1054597" y="78159"/>
                  </a:cubicBezTo>
                  <a:lnTo>
                    <a:pt x="1054597" y="103730"/>
                  </a:lnTo>
                  <a:cubicBezTo>
                    <a:pt x="1054597" y="124459"/>
                    <a:pt x="1046362" y="144339"/>
                    <a:pt x="1031705" y="158997"/>
                  </a:cubicBezTo>
                  <a:cubicBezTo>
                    <a:pt x="1017047" y="173655"/>
                    <a:pt x="997167" y="181889"/>
                    <a:pt x="976438" y="181889"/>
                  </a:cubicBezTo>
                  <a:lnTo>
                    <a:pt x="78159" y="181889"/>
                  </a:lnTo>
                  <a:cubicBezTo>
                    <a:pt x="34993" y="181889"/>
                    <a:pt x="0" y="146896"/>
                    <a:pt x="0" y="103730"/>
                  </a:cubicBezTo>
                  <a:lnTo>
                    <a:pt x="0" y="78159"/>
                  </a:lnTo>
                  <a:cubicBezTo>
                    <a:pt x="0" y="57430"/>
                    <a:pt x="8235" y="37550"/>
                    <a:pt x="22892" y="22892"/>
                  </a:cubicBezTo>
                  <a:cubicBezTo>
                    <a:pt x="37550" y="8235"/>
                    <a:pt x="57430" y="0"/>
                    <a:pt x="78159" y="0"/>
                  </a:cubicBezTo>
                  <a:close/>
                </a:path>
              </a:pathLst>
            </a:custGeom>
            <a:solidFill>
              <a:srgbClr val="FFDD5B"/>
            </a:solidFill>
            <a:ln w="47625" cap="rnd">
              <a:solidFill>
                <a:srgbClr val="000000"/>
              </a:solidFill>
              <a:prstDash val="solid"/>
              <a:round/>
            </a:ln>
          </p:spPr>
        </p:sp>
        <p:sp>
          <p:nvSpPr>
            <p:cNvPr name="TextBox 23" id="23"/>
            <p:cNvSpPr txBox="true"/>
            <p:nvPr/>
          </p:nvSpPr>
          <p:spPr>
            <a:xfrm>
              <a:off x="0" y="-47625"/>
              <a:ext cx="1054597" cy="229514"/>
            </a:xfrm>
            <a:prstGeom prst="rect">
              <a:avLst/>
            </a:prstGeom>
          </p:spPr>
          <p:txBody>
            <a:bodyPr anchor="ctr" rtlCol="false" tIns="50800" lIns="50800" bIns="50800" rIns="50800"/>
            <a:lstStyle/>
            <a:p>
              <a:pPr algn="ctr" marL="0" indent="0" lvl="0">
                <a:lnSpc>
                  <a:spcPts val="3639"/>
                </a:lnSpc>
                <a:spcBef>
                  <a:spcPct val="0"/>
                </a:spcBef>
              </a:pPr>
              <a:r>
                <a:rPr lang="en-US" sz="2599">
                  <a:solidFill>
                    <a:srgbClr val="000000"/>
                  </a:solidFill>
                  <a:latin typeface="More Sugar"/>
                  <a:ea typeface="More Sugar"/>
                  <a:cs typeface="More Sugar"/>
                  <a:sym typeface="More Sugar"/>
                </a:rPr>
                <a:t>Feature Scaling &amp; Model Fitting</a:t>
              </a:r>
            </a:p>
          </p:txBody>
        </p:sp>
      </p:grpSp>
      <p:grpSp>
        <p:nvGrpSpPr>
          <p:cNvPr name="Group 24" id="24"/>
          <p:cNvGrpSpPr/>
          <p:nvPr/>
        </p:nvGrpSpPr>
        <p:grpSpPr>
          <a:xfrm rot="0">
            <a:off x="10721414" y="6681535"/>
            <a:ext cx="5051729" cy="871285"/>
            <a:chOff x="0" y="0"/>
            <a:chExt cx="1054597" cy="181889"/>
          </a:xfrm>
        </p:grpSpPr>
        <p:sp>
          <p:nvSpPr>
            <p:cNvPr name="Freeform 25" id="25"/>
            <p:cNvSpPr/>
            <p:nvPr/>
          </p:nvSpPr>
          <p:spPr>
            <a:xfrm flipH="false" flipV="false" rot="0">
              <a:off x="0" y="0"/>
              <a:ext cx="1054597" cy="181889"/>
            </a:xfrm>
            <a:custGeom>
              <a:avLst/>
              <a:gdLst/>
              <a:ahLst/>
              <a:cxnLst/>
              <a:rect r="r" b="b" t="t" l="l"/>
              <a:pathLst>
                <a:path h="181889" w="1054597">
                  <a:moveTo>
                    <a:pt x="78159" y="0"/>
                  </a:moveTo>
                  <a:lnTo>
                    <a:pt x="976438" y="0"/>
                  </a:lnTo>
                  <a:cubicBezTo>
                    <a:pt x="1019604" y="0"/>
                    <a:pt x="1054597" y="34993"/>
                    <a:pt x="1054597" y="78159"/>
                  </a:cubicBezTo>
                  <a:lnTo>
                    <a:pt x="1054597" y="103730"/>
                  </a:lnTo>
                  <a:cubicBezTo>
                    <a:pt x="1054597" y="124459"/>
                    <a:pt x="1046362" y="144339"/>
                    <a:pt x="1031705" y="158997"/>
                  </a:cubicBezTo>
                  <a:cubicBezTo>
                    <a:pt x="1017047" y="173655"/>
                    <a:pt x="997167" y="181889"/>
                    <a:pt x="976438" y="181889"/>
                  </a:cubicBezTo>
                  <a:lnTo>
                    <a:pt x="78159" y="181889"/>
                  </a:lnTo>
                  <a:cubicBezTo>
                    <a:pt x="34993" y="181889"/>
                    <a:pt x="0" y="146896"/>
                    <a:pt x="0" y="103730"/>
                  </a:cubicBezTo>
                  <a:lnTo>
                    <a:pt x="0" y="78159"/>
                  </a:lnTo>
                  <a:cubicBezTo>
                    <a:pt x="0" y="57430"/>
                    <a:pt x="8235" y="37550"/>
                    <a:pt x="22892" y="22892"/>
                  </a:cubicBezTo>
                  <a:cubicBezTo>
                    <a:pt x="37550" y="8235"/>
                    <a:pt x="57430" y="0"/>
                    <a:pt x="78159" y="0"/>
                  </a:cubicBezTo>
                  <a:close/>
                </a:path>
              </a:pathLst>
            </a:custGeom>
            <a:solidFill>
              <a:srgbClr val="B5CF80"/>
            </a:solidFill>
            <a:ln w="47625" cap="rnd">
              <a:solidFill>
                <a:srgbClr val="000000"/>
              </a:solidFill>
              <a:prstDash val="solid"/>
              <a:round/>
            </a:ln>
          </p:spPr>
        </p:sp>
        <p:sp>
          <p:nvSpPr>
            <p:cNvPr name="TextBox 26" id="26"/>
            <p:cNvSpPr txBox="true"/>
            <p:nvPr/>
          </p:nvSpPr>
          <p:spPr>
            <a:xfrm>
              <a:off x="0" y="-47625"/>
              <a:ext cx="1054597" cy="229514"/>
            </a:xfrm>
            <a:prstGeom prst="rect">
              <a:avLst/>
            </a:prstGeom>
          </p:spPr>
          <p:txBody>
            <a:bodyPr anchor="ctr" rtlCol="false" tIns="50800" lIns="50800" bIns="50800" rIns="50800"/>
            <a:lstStyle/>
            <a:p>
              <a:pPr algn="ctr" marL="0" indent="0" lvl="0">
                <a:lnSpc>
                  <a:spcPts val="3639"/>
                </a:lnSpc>
                <a:spcBef>
                  <a:spcPct val="0"/>
                </a:spcBef>
              </a:pPr>
              <a:r>
                <a:rPr lang="en-US" sz="2599">
                  <a:solidFill>
                    <a:srgbClr val="000000"/>
                  </a:solidFill>
                  <a:latin typeface="More Sugar"/>
                  <a:ea typeface="More Sugar"/>
                  <a:cs typeface="More Sugar"/>
                  <a:sym typeface="More Sugar"/>
                </a:rPr>
                <a:t>Hyperparameter Tuning</a:t>
              </a:r>
            </a:p>
          </p:txBody>
        </p:sp>
      </p:grpSp>
      <p:grpSp>
        <p:nvGrpSpPr>
          <p:cNvPr name="Group 27" id="27"/>
          <p:cNvGrpSpPr/>
          <p:nvPr/>
        </p:nvGrpSpPr>
        <p:grpSpPr>
          <a:xfrm rot="0">
            <a:off x="10721414" y="8219571"/>
            <a:ext cx="5051729" cy="871285"/>
            <a:chOff x="0" y="0"/>
            <a:chExt cx="1054597" cy="181889"/>
          </a:xfrm>
        </p:grpSpPr>
        <p:sp>
          <p:nvSpPr>
            <p:cNvPr name="Freeform 28" id="28"/>
            <p:cNvSpPr/>
            <p:nvPr/>
          </p:nvSpPr>
          <p:spPr>
            <a:xfrm flipH="false" flipV="false" rot="0">
              <a:off x="0" y="0"/>
              <a:ext cx="1054597" cy="181889"/>
            </a:xfrm>
            <a:custGeom>
              <a:avLst/>
              <a:gdLst/>
              <a:ahLst/>
              <a:cxnLst/>
              <a:rect r="r" b="b" t="t" l="l"/>
              <a:pathLst>
                <a:path h="181889" w="1054597">
                  <a:moveTo>
                    <a:pt x="78159" y="0"/>
                  </a:moveTo>
                  <a:lnTo>
                    <a:pt x="976438" y="0"/>
                  </a:lnTo>
                  <a:cubicBezTo>
                    <a:pt x="1019604" y="0"/>
                    <a:pt x="1054597" y="34993"/>
                    <a:pt x="1054597" y="78159"/>
                  </a:cubicBezTo>
                  <a:lnTo>
                    <a:pt x="1054597" y="103730"/>
                  </a:lnTo>
                  <a:cubicBezTo>
                    <a:pt x="1054597" y="124459"/>
                    <a:pt x="1046362" y="144339"/>
                    <a:pt x="1031705" y="158997"/>
                  </a:cubicBezTo>
                  <a:cubicBezTo>
                    <a:pt x="1017047" y="173655"/>
                    <a:pt x="997167" y="181889"/>
                    <a:pt x="976438" y="181889"/>
                  </a:cubicBezTo>
                  <a:lnTo>
                    <a:pt x="78159" y="181889"/>
                  </a:lnTo>
                  <a:cubicBezTo>
                    <a:pt x="34993" y="181889"/>
                    <a:pt x="0" y="146896"/>
                    <a:pt x="0" y="103730"/>
                  </a:cubicBezTo>
                  <a:lnTo>
                    <a:pt x="0" y="78159"/>
                  </a:lnTo>
                  <a:cubicBezTo>
                    <a:pt x="0" y="57430"/>
                    <a:pt x="8235" y="37550"/>
                    <a:pt x="22892" y="22892"/>
                  </a:cubicBezTo>
                  <a:cubicBezTo>
                    <a:pt x="37550" y="8235"/>
                    <a:pt x="57430" y="0"/>
                    <a:pt x="78159" y="0"/>
                  </a:cubicBezTo>
                  <a:close/>
                </a:path>
              </a:pathLst>
            </a:custGeom>
            <a:solidFill>
              <a:srgbClr val="FFC1C0"/>
            </a:solidFill>
            <a:ln w="47625" cap="rnd">
              <a:solidFill>
                <a:srgbClr val="000000"/>
              </a:solidFill>
              <a:prstDash val="solid"/>
              <a:round/>
            </a:ln>
          </p:spPr>
        </p:sp>
        <p:sp>
          <p:nvSpPr>
            <p:cNvPr name="TextBox 29" id="29"/>
            <p:cNvSpPr txBox="true"/>
            <p:nvPr/>
          </p:nvSpPr>
          <p:spPr>
            <a:xfrm>
              <a:off x="0" y="-47625"/>
              <a:ext cx="1054597" cy="229514"/>
            </a:xfrm>
            <a:prstGeom prst="rect">
              <a:avLst/>
            </a:prstGeom>
          </p:spPr>
          <p:txBody>
            <a:bodyPr anchor="ctr" rtlCol="false" tIns="50800" lIns="50800" bIns="50800" rIns="50800"/>
            <a:lstStyle/>
            <a:p>
              <a:pPr algn="ctr" marL="0" indent="0" lvl="0">
                <a:lnSpc>
                  <a:spcPts val="3639"/>
                </a:lnSpc>
                <a:spcBef>
                  <a:spcPct val="0"/>
                </a:spcBef>
              </a:pPr>
              <a:r>
                <a:rPr lang="en-US" sz="2599">
                  <a:solidFill>
                    <a:srgbClr val="000000"/>
                  </a:solidFill>
                  <a:latin typeface="More Sugar"/>
                  <a:ea typeface="More Sugar"/>
                  <a:cs typeface="More Sugar"/>
                  <a:sym typeface="More Sugar"/>
                </a:rPr>
                <a:t>Model Evaluation</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4797" r="0" b="-16133"/>
            </a:stretch>
          </a:blipFill>
        </p:spPr>
      </p:sp>
      <p:grpSp>
        <p:nvGrpSpPr>
          <p:cNvPr name="Group 3" id="3"/>
          <p:cNvGrpSpPr/>
          <p:nvPr/>
        </p:nvGrpSpPr>
        <p:grpSpPr>
          <a:xfrm rot="0">
            <a:off x="10118909" y="1028700"/>
            <a:ext cx="7140391" cy="2546096"/>
            <a:chOff x="0" y="0"/>
            <a:chExt cx="1816929" cy="647874"/>
          </a:xfrm>
        </p:grpSpPr>
        <p:sp>
          <p:nvSpPr>
            <p:cNvPr name="Freeform 4" id="4"/>
            <p:cNvSpPr/>
            <p:nvPr/>
          </p:nvSpPr>
          <p:spPr>
            <a:xfrm flipH="false" flipV="false" rot="0">
              <a:off x="0" y="0"/>
              <a:ext cx="1816928" cy="647874"/>
            </a:xfrm>
            <a:custGeom>
              <a:avLst/>
              <a:gdLst/>
              <a:ahLst/>
              <a:cxnLst/>
              <a:rect r="r" b="b" t="t" l="l"/>
              <a:pathLst>
                <a:path h="647874" w="1816928">
                  <a:moveTo>
                    <a:pt x="55296" y="0"/>
                  </a:moveTo>
                  <a:lnTo>
                    <a:pt x="1761632" y="0"/>
                  </a:lnTo>
                  <a:cubicBezTo>
                    <a:pt x="1776298" y="0"/>
                    <a:pt x="1790362" y="5826"/>
                    <a:pt x="1800733" y="16196"/>
                  </a:cubicBezTo>
                  <a:cubicBezTo>
                    <a:pt x="1811103" y="26566"/>
                    <a:pt x="1816928" y="40631"/>
                    <a:pt x="1816928" y="55296"/>
                  </a:cubicBezTo>
                  <a:lnTo>
                    <a:pt x="1816928" y="592578"/>
                  </a:lnTo>
                  <a:cubicBezTo>
                    <a:pt x="1816928" y="607243"/>
                    <a:pt x="1811103" y="621308"/>
                    <a:pt x="1800733" y="631678"/>
                  </a:cubicBezTo>
                  <a:cubicBezTo>
                    <a:pt x="1790362" y="642048"/>
                    <a:pt x="1776298" y="647874"/>
                    <a:pt x="1761632" y="647874"/>
                  </a:cubicBezTo>
                  <a:lnTo>
                    <a:pt x="55296" y="647874"/>
                  </a:lnTo>
                  <a:cubicBezTo>
                    <a:pt x="40631" y="647874"/>
                    <a:pt x="26566" y="642048"/>
                    <a:pt x="16196" y="631678"/>
                  </a:cubicBezTo>
                  <a:cubicBezTo>
                    <a:pt x="5826" y="621308"/>
                    <a:pt x="0" y="607243"/>
                    <a:pt x="0" y="592578"/>
                  </a:cubicBezTo>
                  <a:lnTo>
                    <a:pt x="0" y="55296"/>
                  </a:lnTo>
                  <a:cubicBezTo>
                    <a:pt x="0" y="40631"/>
                    <a:pt x="5826" y="26566"/>
                    <a:pt x="16196" y="16196"/>
                  </a:cubicBezTo>
                  <a:cubicBezTo>
                    <a:pt x="26566" y="5826"/>
                    <a:pt x="40631" y="0"/>
                    <a:pt x="55296" y="0"/>
                  </a:cubicBezTo>
                  <a:close/>
                </a:path>
              </a:pathLst>
            </a:custGeom>
            <a:solidFill>
              <a:srgbClr val="B5CF80"/>
            </a:solidFill>
            <a:ln w="47625" cap="rnd">
              <a:solidFill>
                <a:srgbClr val="000000"/>
              </a:solidFill>
              <a:prstDash val="solid"/>
              <a:round/>
            </a:ln>
          </p:spPr>
        </p:sp>
        <p:sp>
          <p:nvSpPr>
            <p:cNvPr name="TextBox 5" id="5"/>
            <p:cNvSpPr txBox="true"/>
            <p:nvPr/>
          </p:nvSpPr>
          <p:spPr>
            <a:xfrm>
              <a:off x="0" y="-85725"/>
              <a:ext cx="1816929" cy="733599"/>
            </a:xfrm>
            <a:prstGeom prst="rect">
              <a:avLst/>
            </a:prstGeom>
          </p:spPr>
          <p:txBody>
            <a:bodyPr anchor="ctr" rtlCol="false" tIns="50800" lIns="50800" bIns="50800" rIns="50800"/>
            <a:lstStyle/>
            <a:p>
              <a:pPr algn="ctr">
                <a:lnSpc>
                  <a:spcPts val="4199"/>
                </a:lnSpc>
              </a:pPr>
              <a:r>
                <a:rPr lang="en-US" sz="2999">
                  <a:solidFill>
                    <a:srgbClr val="000000"/>
                  </a:solidFill>
                  <a:latin typeface="Childos Arabic"/>
                  <a:ea typeface="Childos Arabic"/>
                  <a:cs typeface="Childos Arabic"/>
                  <a:sym typeface="Childos Arabic"/>
                </a:rPr>
                <a:t>Handled missing values in key columns.</a:t>
              </a:r>
            </a:p>
            <a:p>
              <a:pPr algn="ctr" marL="0" indent="0" lvl="0">
                <a:lnSpc>
                  <a:spcPts val="4199"/>
                </a:lnSpc>
                <a:spcBef>
                  <a:spcPct val="0"/>
                </a:spcBef>
              </a:pPr>
            </a:p>
          </p:txBody>
        </p:sp>
      </p:grpSp>
      <p:grpSp>
        <p:nvGrpSpPr>
          <p:cNvPr name="Group 6" id="6"/>
          <p:cNvGrpSpPr/>
          <p:nvPr/>
        </p:nvGrpSpPr>
        <p:grpSpPr>
          <a:xfrm rot="0">
            <a:off x="10118909" y="3870452"/>
            <a:ext cx="7140391" cy="2546096"/>
            <a:chOff x="0" y="0"/>
            <a:chExt cx="1816929" cy="647874"/>
          </a:xfrm>
        </p:grpSpPr>
        <p:sp>
          <p:nvSpPr>
            <p:cNvPr name="Freeform 7" id="7"/>
            <p:cNvSpPr/>
            <p:nvPr/>
          </p:nvSpPr>
          <p:spPr>
            <a:xfrm flipH="false" flipV="false" rot="0">
              <a:off x="0" y="0"/>
              <a:ext cx="1816928" cy="647874"/>
            </a:xfrm>
            <a:custGeom>
              <a:avLst/>
              <a:gdLst/>
              <a:ahLst/>
              <a:cxnLst/>
              <a:rect r="r" b="b" t="t" l="l"/>
              <a:pathLst>
                <a:path h="647874" w="1816928">
                  <a:moveTo>
                    <a:pt x="55296" y="0"/>
                  </a:moveTo>
                  <a:lnTo>
                    <a:pt x="1761632" y="0"/>
                  </a:lnTo>
                  <a:cubicBezTo>
                    <a:pt x="1776298" y="0"/>
                    <a:pt x="1790362" y="5826"/>
                    <a:pt x="1800733" y="16196"/>
                  </a:cubicBezTo>
                  <a:cubicBezTo>
                    <a:pt x="1811103" y="26566"/>
                    <a:pt x="1816928" y="40631"/>
                    <a:pt x="1816928" y="55296"/>
                  </a:cubicBezTo>
                  <a:lnTo>
                    <a:pt x="1816928" y="592578"/>
                  </a:lnTo>
                  <a:cubicBezTo>
                    <a:pt x="1816928" y="607243"/>
                    <a:pt x="1811103" y="621308"/>
                    <a:pt x="1800733" y="631678"/>
                  </a:cubicBezTo>
                  <a:cubicBezTo>
                    <a:pt x="1790362" y="642048"/>
                    <a:pt x="1776298" y="647874"/>
                    <a:pt x="1761632" y="647874"/>
                  </a:cubicBezTo>
                  <a:lnTo>
                    <a:pt x="55296" y="647874"/>
                  </a:lnTo>
                  <a:cubicBezTo>
                    <a:pt x="40631" y="647874"/>
                    <a:pt x="26566" y="642048"/>
                    <a:pt x="16196" y="631678"/>
                  </a:cubicBezTo>
                  <a:cubicBezTo>
                    <a:pt x="5826" y="621308"/>
                    <a:pt x="0" y="607243"/>
                    <a:pt x="0" y="592578"/>
                  </a:cubicBezTo>
                  <a:lnTo>
                    <a:pt x="0" y="55296"/>
                  </a:lnTo>
                  <a:cubicBezTo>
                    <a:pt x="0" y="40631"/>
                    <a:pt x="5826" y="26566"/>
                    <a:pt x="16196" y="16196"/>
                  </a:cubicBezTo>
                  <a:cubicBezTo>
                    <a:pt x="26566" y="5826"/>
                    <a:pt x="40631" y="0"/>
                    <a:pt x="55296" y="0"/>
                  </a:cubicBezTo>
                  <a:close/>
                </a:path>
              </a:pathLst>
            </a:custGeom>
            <a:solidFill>
              <a:srgbClr val="FFDD5B"/>
            </a:solidFill>
            <a:ln w="47625" cap="rnd">
              <a:solidFill>
                <a:srgbClr val="000000"/>
              </a:solidFill>
              <a:prstDash val="solid"/>
              <a:round/>
            </a:ln>
          </p:spPr>
        </p:sp>
        <p:sp>
          <p:nvSpPr>
            <p:cNvPr name="TextBox 8" id="8"/>
            <p:cNvSpPr txBox="true"/>
            <p:nvPr/>
          </p:nvSpPr>
          <p:spPr>
            <a:xfrm>
              <a:off x="0" y="-85725"/>
              <a:ext cx="1816929" cy="733599"/>
            </a:xfrm>
            <a:prstGeom prst="rect">
              <a:avLst/>
            </a:prstGeom>
          </p:spPr>
          <p:txBody>
            <a:bodyPr anchor="ctr" rtlCol="false" tIns="50800" lIns="50800" bIns="50800" rIns="50800"/>
            <a:lstStyle/>
            <a:p>
              <a:pPr algn="ctr">
                <a:lnSpc>
                  <a:spcPts val="4059"/>
                </a:lnSpc>
              </a:pPr>
              <a:r>
                <a:rPr lang="en-US" sz="2899">
                  <a:solidFill>
                    <a:srgbClr val="000000"/>
                  </a:solidFill>
                  <a:latin typeface="Childos Arabic"/>
                  <a:ea typeface="Childos Arabic"/>
                  <a:cs typeface="Childos Arabic"/>
                  <a:sym typeface="Childos Arabic"/>
                </a:rPr>
                <a:t>Encoded categorical features using appropriate techniques.</a:t>
              </a:r>
            </a:p>
            <a:p>
              <a:pPr algn="ctr" marL="0" indent="0" lvl="0">
                <a:lnSpc>
                  <a:spcPts val="2659"/>
                </a:lnSpc>
                <a:spcBef>
                  <a:spcPct val="0"/>
                </a:spcBef>
              </a:pPr>
            </a:p>
          </p:txBody>
        </p:sp>
      </p:grpSp>
      <p:grpSp>
        <p:nvGrpSpPr>
          <p:cNvPr name="Group 9" id="9"/>
          <p:cNvGrpSpPr/>
          <p:nvPr/>
        </p:nvGrpSpPr>
        <p:grpSpPr>
          <a:xfrm rot="0">
            <a:off x="10118909" y="6712204"/>
            <a:ext cx="7140391" cy="2546096"/>
            <a:chOff x="0" y="0"/>
            <a:chExt cx="1816929" cy="647874"/>
          </a:xfrm>
        </p:grpSpPr>
        <p:sp>
          <p:nvSpPr>
            <p:cNvPr name="Freeform 10" id="10"/>
            <p:cNvSpPr/>
            <p:nvPr/>
          </p:nvSpPr>
          <p:spPr>
            <a:xfrm flipH="false" flipV="false" rot="0">
              <a:off x="0" y="0"/>
              <a:ext cx="1816928" cy="647874"/>
            </a:xfrm>
            <a:custGeom>
              <a:avLst/>
              <a:gdLst/>
              <a:ahLst/>
              <a:cxnLst/>
              <a:rect r="r" b="b" t="t" l="l"/>
              <a:pathLst>
                <a:path h="647874" w="1816928">
                  <a:moveTo>
                    <a:pt x="55296" y="0"/>
                  </a:moveTo>
                  <a:lnTo>
                    <a:pt x="1761632" y="0"/>
                  </a:lnTo>
                  <a:cubicBezTo>
                    <a:pt x="1776298" y="0"/>
                    <a:pt x="1790362" y="5826"/>
                    <a:pt x="1800733" y="16196"/>
                  </a:cubicBezTo>
                  <a:cubicBezTo>
                    <a:pt x="1811103" y="26566"/>
                    <a:pt x="1816928" y="40631"/>
                    <a:pt x="1816928" y="55296"/>
                  </a:cubicBezTo>
                  <a:lnTo>
                    <a:pt x="1816928" y="592578"/>
                  </a:lnTo>
                  <a:cubicBezTo>
                    <a:pt x="1816928" y="607243"/>
                    <a:pt x="1811103" y="621308"/>
                    <a:pt x="1800733" y="631678"/>
                  </a:cubicBezTo>
                  <a:cubicBezTo>
                    <a:pt x="1790362" y="642048"/>
                    <a:pt x="1776298" y="647874"/>
                    <a:pt x="1761632" y="647874"/>
                  </a:cubicBezTo>
                  <a:lnTo>
                    <a:pt x="55296" y="647874"/>
                  </a:lnTo>
                  <a:cubicBezTo>
                    <a:pt x="40631" y="647874"/>
                    <a:pt x="26566" y="642048"/>
                    <a:pt x="16196" y="631678"/>
                  </a:cubicBezTo>
                  <a:cubicBezTo>
                    <a:pt x="5826" y="621308"/>
                    <a:pt x="0" y="607243"/>
                    <a:pt x="0" y="592578"/>
                  </a:cubicBezTo>
                  <a:lnTo>
                    <a:pt x="0" y="55296"/>
                  </a:lnTo>
                  <a:cubicBezTo>
                    <a:pt x="0" y="40631"/>
                    <a:pt x="5826" y="26566"/>
                    <a:pt x="16196" y="16196"/>
                  </a:cubicBezTo>
                  <a:cubicBezTo>
                    <a:pt x="26566" y="5826"/>
                    <a:pt x="40631" y="0"/>
                    <a:pt x="55296" y="0"/>
                  </a:cubicBezTo>
                  <a:close/>
                </a:path>
              </a:pathLst>
            </a:custGeom>
            <a:solidFill>
              <a:srgbClr val="FFC1C0"/>
            </a:solidFill>
            <a:ln w="47625" cap="rnd">
              <a:solidFill>
                <a:srgbClr val="000000"/>
              </a:solidFill>
              <a:prstDash val="solid"/>
              <a:round/>
            </a:ln>
          </p:spPr>
        </p:sp>
        <p:sp>
          <p:nvSpPr>
            <p:cNvPr name="TextBox 11" id="11"/>
            <p:cNvSpPr txBox="true"/>
            <p:nvPr/>
          </p:nvSpPr>
          <p:spPr>
            <a:xfrm>
              <a:off x="0" y="-85725"/>
              <a:ext cx="1816929" cy="733599"/>
            </a:xfrm>
            <a:prstGeom prst="rect">
              <a:avLst/>
            </a:prstGeom>
          </p:spPr>
          <p:txBody>
            <a:bodyPr anchor="ctr" rtlCol="false" tIns="50800" lIns="50800" bIns="50800" rIns="50800"/>
            <a:lstStyle/>
            <a:p>
              <a:pPr algn="ctr">
                <a:lnSpc>
                  <a:spcPts val="4339"/>
                </a:lnSpc>
              </a:pPr>
              <a:r>
                <a:rPr lang="en-US" sz="3099">
                  <a:solidFill>
                    <a:srgbClr val="000000"/>
                  </a:solidFill>
                  <a:latin typeface="Childos Arabic"/>
                  <a:ea typeface="Childos Arabic"/>
                  <a:cs typeface="Childos Arabic"/>
                  <a:sym typeface="Childos Arabic"/>
                </a:rPr>
                <a:t>Scaled numeric features for optimal ML performance.</a:t>
              </a:r>
            </a:p>
            <a:p>
              <a:pPr algn="ctr" marL="0" indent="0" lvl="0">
                <a:lnSpc>
                  <a:spcPts val="2659"/>
                </a:lnSpc>
                <a:spcBef>
                  <a:spcPct val="0"/>
                </a:spcBef>
              </a:pPr>
            </a:p>
          </p:txBody>
        </p:sp>
      </p:grpSp>
      <p:sp>
        <p:nvSpPr>
          <p:cNvPr name="Freeform 12" id="12"/>
          <p:cNvSpPr/>
          <p:nvPr/>
        </p:nvSpPr>
        <p:spPr>
          <a:xfrm flipH="false" flipV="false" rot="2008599">
            <a:off x="-549728" y="7811728"/>
            <a:ext cx="3428688" cy="3237253"/>
          </a:xfrm>
          <a:custGeom>
            <a:avLst/>
            <a:gdLst/>
            <a:ahLst/>
            <a:cxnLst/>
            <a:rect r="r" b="b" t="t" l="l"/>
            <a:pathLst>
              <a:path h="3237253" w="3428688">
                <a:moveTo>
                  <a:pt x="0" y="0"/>
                </a:moveTo>
                <a:lnTo>
                  <a:pt x="3428688" y="0"/>
                </a:lnTo>
                <a:lnTo>
                  <a:pt x="3428688" y="3237253"/>
                </a:lnTo>
                <a:lnTo>
                  <a:pt x="0" y="32372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false" rot="-1102214">
            <a:off x="4922766" y="7615721"/>
            <a:ext cx="3624859" cy="3535748"/>
          </a:xfrm>
          <a:custGeom>
            <a:avLst/>
            <a:gdLst/>
            <a:ahLst/>
            <a:cxnLst/>
            <a:rect r="r" b="b" t="t" l="l"/>
            <a:pathLst>
              <a:path h="3535748" w="3624859">
                <a:moveTo>
                  <a:pt x="3624859" y="0"/>
                </a:moveTo>
                <a:lnTo>
                  <a:pt x="0" y="0"/>
                </a:lnTo>
                <a:lnTo>
                  <a:pt x="0" y="3535749"/>
                </a:lnTo>
                <a:lnTo>
                  <a:pt x="3624859" y="3535749"/>
                </a:lnTo>
                <a:lnTo>
                  <a:pt x="3624859"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true" flipV="false" rot="0">
            <a:off x="2014928" y="7009319"/>
            <a:ext cx="3963680" cy="3706041"/>
          </a:xfrm>
          <a:custGeom>
            <a:avLst/>
            <a:gdLst/>
            <a:ahLst/>
            <a:cxnLst/>
            <a:rect r="r" b="b" t="t" l="l"/>
            <a:pathLst>
              <a:path h="3706041" w="3963680">
                <a:moveTo>
                  <a:pt x="3963680" y="0"/>
                </a:moveTo>
                <a:lnTo>
                  <a:pt x="0" y="0"/>
                </a:lnTo>
                <a:lnTo>
                  <a:pt x="0" y="3706040"/>
                </a:lnTo>
                <a:lnTo>
                  <a:pt x="3963680" y="3706040"/>
                </a:lnTo>
                <a:lnTo>
                  <a:pt x="396368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737640">
            <a:off x="1242951" y="5673023"/>
            <a:ext cx="2112080" cy="1470776"/>
          </a:xfrm>
          <a:custGeom>
            <a:avLst/>
            <a:gdLst/>
            <a:ahLst/>
            <a:cxnLst/>
            <a:rect r="r" b="b" t="t" l="l"/>
            <a:pathLst>
              <a:path h="1470776" w="2112080">
                <a:moveTo>
                  <a:pt x="0" y="0"/>
                </a:moveTo>
                <a:lnTo>
                  <a:pt x="2112080" y="0"/>
                </a:lnTo>
                <a:lnTo>
                  <a:pt x="2112080" y="1470776"/>
                </a:lnTo>
                <a:lnTo>
                  <a:pt x="0" y="147077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6" id="16"/>
          <p:cNvSpPr txBox="true"/>
          <p:nvPr/>
        </p:nvSpPr>
        <p:spPr>
          <a:xfrm rot="0">
            <a:off x="9019588" y="1643497"/>
            <a:ext cx="907774" cy="944748"/>
          </a:xfrm>
          <a:prstGeom prst="rect">
            <a:avLst/>
          </a:prstGeom>
        </p:spPr>
        <p:txBody>
          <a:bodyPr anchor="t" rtlCol="false" tIns="0" lIns="0" bIns="0" rIns="0">
            <a:spAutoFit/>
          </a:bodyPr>
          <a:lstStyle/>
          <a:p>
            <a:pPr algn="l" marL="0" indent="0" lvl="0">
              <a:lnSpc>
                <a:spcPts val="7775"/>
              </a:lnSpc>
              <a:spcBef>
                <a:spcPct val="0"/>
              </a:spcBef>
            </a:pPr>
            <a:r>
              <a:rPr lang="en-US" sz="5554" strike="noStrike" u="none">
                <a:solidFill>
                  <a:srgbClr val="000000"/>
                </a:solidFill>
                <a:latin typeface="More Sugar"/>
                <a:ea typeface="More Sugar"/>
                <a:cs typeface="More Sugar"/>
                <a:sym typeface="More Sugar"/>
              </a:rPr>
              <a:t>01</a:t>
            </a:r>
          </a:p>
        </p:txBody>
      </p:sp>
      <p:sp>
        <p:nvSpPr>
          <p:cNvPr name="TextBox 17" id="17"/>
          <p:cNvSpPr txBox="true"/>
          <p:nvPr/>
        </p:nvSpPr>
        <p:spPr>
          <a:xfrm rot="0">
            <a:off x="8816909" y="4541021"/>
            <a:ext cx="1110453" cy="944748"/>
          </a:xfrm>
          <a:prstGeom prst="rect">
            <a:avLst/>
          </a:prstGeom>
        </p:spPr>
        <p:txBody>
          <a:bodyPr anchor="t" rtlCol="false" tIns="0" lIns="0" bIns="0" rIns="0">
            <a:spAutoFit/>
          </a:bodyPr>
          <a:lstStyle/>
          <a:p>
            <a:pPr algn="l" marL="0" indent="0" lvl="0">
              <a:lnSpc>
                <a:spcPts val="7775"/>
              </a:lnSpc>
              <a:spcBef>
                <a:spcPct val="0"/>
              </a:spcBef>
            </a:pPr>
            <a:r>
              <a:rPr lang="en-US" sz="5554" strike="noStrike" u="none">
                <a:solidFill>
                  <a:srgbClr val="000000"/>
                </a:solidFill>
                <a:latin typeface="More Sugar"/>
                <a:ea typeface="More Sugar"/>
                <a:cs typeface="More Sugar"/>
                <a:sym typeface="More Sugar"/>
              </a:rPr>
              <a:t>02</a:t>
            </a:r>
          </a:p>
        </p:txBody>
      </p:sp>
      <p:sp>
        <p:nvSpPr>
          <p:cNvPr name="TextBox 18" id="18"/>
          <p:cNvSpPr txBox="true"/>
          <p:nvPr/>
        </p:nvSpPr>
        <p:spPr>
          <a:xfrm rot="0">
            <a:off x="8816909" y="7438545"/>
            <a:ext cx="1110453" cy="944748"/>
          </a:xfrm>
          <a:prstGeom prst="rect">
            <a:avLst/>
          </a:prstGeom>
        </p:spPr>
        <p:txBody>
          <a:bodyPr anchor="t" rtlCol="false" tIns="0" lIns="0" bIns="0" rIns="0">
            <a:spAutoFit/>
          </a:bodyPr>
          <a:lstStyle/>
          <a:p>
            <a:pPr algn="l" marL="0" indent="0" lvl="0">
              <a:lnSpc>
                <a:spcPts val="7775"/>
              </a:lnSpc>
              <a:spcBef>
                <a:spcPct val="0"/>
              </a:spcBef>
            </a:pPr>
            <a:r>
              <a:rPr lang="en-US" sz="5554" strike="noStrike" u="none">
                <a:solidFill>
                  <a:srgbClr val="000000"/>
                </a:solidFill>
                <a:latin typeface="More Sugar"/>
                <a:ea typeface="More Sugar"/>
                <a:cs typeface="More Sugar"/>
                <a:sym typeface="More Sugar"/>
              </a:rPr>
              <a:t>03</a:t>
            </a:r>
          </a:p>
        </p:txBody>
      </p:sp>
      <p:sp>
        <p:nvSpPr>
          <p:cNvPr name="TextBox 19" id="19"/>
          <p:cNvSpPr txBox="true"/>
          <p:nvPr/>
        </p:nvSpPr>
        <p:spPr>
          <a:xfrm rot="0">
            <a:off x="1028700" y="1004651"/>
            <a:ext cx="7014924" cy="2491318"/>
          </a:xfrm>
          <a:prstGeom prst="rect">
            <a:avLst/>
          </a:prstGeom>
        </p:spPr>
        <p:txBody>
          <a:bodyPr anchor="t" rtlCol="false" tIns="0" lIns="0" bIns="0" rIns="0">
            <a:spAutoFit/>
          </a:bodyPr>
          <a:lstStyle/>
          <a:p>
            <a:pPr algn="l" marL="0" indent="0" lvl="0">
              <a:lnSpc>
                <a:spcPts val="10015"/>
              </a:lnSpc>
              <a:spcBef>
                <a:spcPct val="0"/>
              </a:spcBef>
            </a:pPr>
            <a:r>
              <a:rPr lang="en-US" sz="7154">
                <a:solidFill>
                  <a:srgbClr val="000000"/>
                </a:solidFill>
                <a:latin typeface="More Sugar"/>
                <a:ea typeface="More Sugar"/>
                <a:cs typeface="More Sugar"/>
                <a:sym typeface="More Sugar"/>
              </a:rPr>
              <a:t>DATA PREPARATION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4797" r="0" b="-16133"/>
            </a:stretch>
          </a:blipFill>
        </p:spPr>
      </p:sp>
      <p:grpSp>
        <p:nvGrpSpPr>
          <p:cNvPr name="Group 3" id="3"/>
          <p:cNvGrpSpPr/>
          <p:nvPr/>
        </p:nvGrpSpPr>
        <p:grpSpPr>
          <a:xfrm rot="0">
            <a:off x="2062029" y="3332258"/>
            <a:ext cx="14163943" cy="5153226"/>
            <a:chOff x="0" y="0"/>
            <a:chExt cx="3604126" cy="1311279"/>
          </a:xfrm>
        </p:grpSpPr>
        <p:sp>
          <p:nvSpPr>
            <p:cNvPr name="Freeform 4" id="4"/>
            <p:cNvSpPr/>
            <p:nvPr/>
          </p:nvSpPr>
          <p:spPr>
            <a:xfrm flipH="false" flipV="false" rot="0">
              <a:off x="0" y="0"/>
              <a:ext cx="3604127" cy="1311279"/>
            </a:xfrm>
            <a:custGeom>
              <a:avLst/>
              <a:gdLst/>
              <a:ahLst/>
              <a:cxnLst/>
              <a:rect r="r" b="b" t="t" l="l"/>
              <a:pathLst>
                <a:path h="1311279" w="3604127">
                  <a:moveTo>
                    <a:pt x="27876" y="0"/>
                  </a:moveTo>
                  <a:lnTo>
                    <a:pt x="3576250" y="0"/>
                  </a:lnTo>
                  <a:cubicBezTo>
                    <a:pt x="3583644" y="0"/>
                    <a:pt x="3590734" y="2937"/>
                    <a:pt x="3595962" y="8165"/>
                  </a:cubicBezTo>
                  <a:cubicBezTo>
                    <a:pt x="3601189" y="13393"/>
                    <a:pt x="3604127" y="20483"/>
                    <a:pt x="3604127" y="27876"/>
                  </a:cubicBezTo>
                  <a:lnTo>
                    <a:pt x="3604127" y="1283402"/>
                  </a:lnTo>
                  <a:cubicBezTo>
                    <a:pt x="3604127" y="1298798"/>
                    <a:pt x="3591646" y="1311279"/>
                    <a:pt x="3576250" y="1311279"/>
                  </a:cubicBezTo>
                  <a:lnTo>
                    <a:pt x="27876" y="1311279"/>
                  </a:lnTo>
                  <a:cubicBezTo>
                    <a:pt x="12481" y="1311279"/>
                    <a:pt x="0" y="1298798"/>
                    <a:pt x="0" y="1283402"/>
                  </a:cubicBezTo>
                  <a:lnTo>
                    <a:pt x="0" y="27876"/>
                  </a:lnTo>
                  <a:cubicBezTo>
                    <a:pt x="0" y="12481"/>
                    <a:pt x="12481" y="0"/>
                    <a:pt x="27876" y="0"/>
                  </a:cubicBezTo>
                  <a:close/>
                </a:path>
              </a:pathLst>
            </a:custGeom>
            <a:solidFill>
              <a:srgbClr val="B5CF80"/>
            </a:solidFill>
            <a:ln w="47625" cap="rnd">
              <a:solidFill>
                <a:srgbClr val="000000"/>
              </a:solidFill>
              <a:prstDash val="solid"/>
              <a:round/>
            </a:ln>
          </p:spPr>
        </p:sp>
        <p:sp>
          <p:nvSpPr>
            <p:cNvPr name="TextBox 5" id="5"/>
            <p:cNvSpPr txBox="true"/>
            <p:nvPr/>
          </p:nvSpPr>
          <p:spPr>
            <a:xfrm>
              <a:off x="0" y="-57150"/>
              <a:ext cx="3604126" cy="1368429"/>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6" id="6"/>
          <p:cNvSpPr txBox="true"/>
          <p:nvPr/>
        </p:nvSpPr>
        <p:spPr>
          <a:xfrm rot="0">
            <a:off x="5306784" y="5144832"/>
            <a:ext cx="7674432" cy="1309018"/>
          </a:xfrm>
          <a:prstGeom prst="rect">
            <a:avLst/>
          </a:prstGeom>
        </p:spPr>
        <p:txBody>
          <a:bodyPr anchor="t" rtlCol="false" tIns="0" lIns="0" bIns="0" rIns="0">
            <a:spAutoFit/>
          </a:bodyPr>
          <a:lstStyle/>
          <a:p>
            <a:pPr algn="ctr" marL="0" indent="0" lvl="0">
              <a:lnSpc>
                <a:spcPts val="10802"/>
              </a:lnSpc>
              <a:spcBef>
                <a:spcPct val="0"/>
              </a:spcBef>
            </a:pPr>
            <a:r>
              <a:rPr lang="en-US" sz="7154">
                <a:solidFill>
                  <a:srgbClr val="000000"/>
                </a:solidFill>
                <a:latin typeface="More Sugar"/>
                <a:ea typeface="More Sugar"/>
                <a:cs typeface="More Sugar"/>
                <a:sym typeface="More Sugar"/>
              </a:rPr>
              <a:t>DEMO</a:t>
            </a:r>
          </a:p>
        </p:txBody>
      </p:sp>
      <p:sp>
        <p:nvSpPr>
          <p:cNvPr name="Freeform 7" id="7"/>
          <p:cNvSpPr/>
          <p:nvPr/>
        </p:nvSpPr>
        <p:spPr>
          <a:xfrm flipH="false" flipV="false" rot="1366733">
            <a:off x="10206118" y="1668990"/>
            <a:ext cx="2819387" cy="2388256"/>
          </a:xfrm>
          <a:custGeom>
            <a:avLst/>
            <a:gdLst/>
            <a:ahLst/>
            <a:cxnLst/>
            <a:rect r="r" b="b" t="t" l="l"/>
            <a:pathLst>
              <a:path h="2388256" w="2819387">
                <a:moveTo>
                  <a:pt x="0" y="0"/>
                </a:moveTo>
                <a:lnTo>
                  <a:pt x="2819387" y="0"/>
                </a:lnTo>
                <a:lnTo>
                  <a:pt x="2819387" y="2388257"/>
                </a:lnTo>
                <a:lnTo>
                  <a:pt x="0" y="23882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true" flipV="false" rot="-1027734">
            <a:off x="5420362" y="1659498"/>
            <a:ext cx="2708285" cy="2449869"/>
          </a:xfrm>
          <a:custGeom>
            <a:avLst/>
            <a:gdLst/>
            <a:ahLst/>
            <a:cxnLst/>
            <a:rect r="r" b="b" t="t" l="l"/>
            <a:pathLst>
              <a:path h="2449869" w="2708285">
                <a:moveTo>
                  <a:pt x="2708285" y="0"/>
                </a:moveTo>
                <a:lnTo>
                  <a:pt x="0" y="0"/>
                </a:lnTo>
                <a:lnTo>
                  <a:pt x="0" y="2449870"/>
                </a:lnTo>
                <a:lnTo>
                  <a:pt x="2708285" y="2449870"/>
                </a:lnTo>
                <a:lnTo>
                  <a:pt x="270828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1253166">
            <a:off x="7738667" y="1361268"/>
            <a:ext cx="3001167" cy="2712305"/>
          </a:xfrm>
          <a:custGeom>
            <a:avLst/>
            <a:gdLst/>
            <a:ahLst/>
            <a:cxnLst/>
            <a:rect r="r" b="b" t="t" l="l"/>
            <a:pathLst>
              <a:path h="2712305" w="3001167">
                <a:moveTo>
                  <a:pt x="0" y="0"/>
                </a:moveTo>
                <a:lnTo>
                  <a:pt x="3001166" y="0"/>
                </a:lnTo>
                <a:lnTo>
                  <a:pt x="3001166" y="2712304"/>
                </a:lnTo>
                <a:lnTo>
                  <a:pt x="0" y="271230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4797" r="0" b="-16133"/>
            </a:stretch>
          </a:blipFill>
        </p:spPr>
      </p:sp>
      <p:grpSp>
        <p:nvGrpSpPr>
          <p:cNvPr name="Group 3" id="3"/>
          <p:cNvGrpSpPr/>
          <p:nvPr/>
        </p:nvGrpSpPr>
        <p:grpSpPr>
          <a:xfrm rot="0">
            <a:off x="10867363" y="1311447"/>
            <a:ext cx="7173631" cy="7852644"/>
            <a:chOff x="30480" y="591820"/>
            <a:chExt cx="16762784" cy="18349450"/>
          </a:xfrm>
        </p:grpSpPr>
        <p:sp>
          <p:nvSpPr>
            <p:cNvPr name="Freeform 4" id="4"/>
            <p:cNvSpPr/>
            <p:nvPr/>
          </p:nvSpPr>
          <p:spPr>
            <a:xfrm flipH="true" flipV="false" rot="0">
              <a:off x="-125506" y="0"/>
              <a:ext cx="16753151" cy="18055447"/>
            </a:xfrm>
            <a:custGeom>
              <a:avLst/>
              <a:gdLst/>
              <a:ahLst/>
              <a:cxnLst/>
              <a:rect r="r" b="b" t="t" l="l"/>
              <a:pathLst>
                <a:path h="18055447" w="16753151">
                  <a:moveTo>
                    <a:pt x="1068045" y="6098746"/>
                  </a:moveTo>
                  <a:cubicBezTo>
                    <a:pt x="2523862" y="2880511"/>
                    <a:pt x="5457224" y="544830"/>
                    <a:pt x="8582800" y="297180"/>
                  </a:cubicBezTo>
                  <a:cubicBezTo>
                    <a:pt x="11133405" y="0"/>
                    <a:pt x="12811522" y="1072749"/>
                    <a:pt x="14182095" y="2954647"/>
                  </a:cubicBezTo>
                  <a:cubicBezTo>
                    <a:pt x="15552669" y="4836544"/>
                    <a:pt x="16281413" y="7235488"/>
                    <a:pt x="16575585" y="9655342"/>
                  </a:cubicBezTo>
                  <a:cubicBezTo>
                    <a:pt x="16729021" y="10932751"/>
                    <a:pt x="16753151" y="12288098"/>
                    <a:pt x="16286427" y="13459056"/>
                  </a:cubicBezTo>
                  <a:cubicBezTo>
                    <a:pt x="15683041" y="14943663"/>
                    <a:pt x="14364281" y="15888413"/>
                    <a:pt x="13022122" y="16475794"/>
                  </a:cubicBezTo>
                  <a:cubicBezTo>
                    <a:pt x="9411830" y="18055447"/>
                    <a:pt x="4979194" y="17443355"/>
                    <a:pt x="2169519" y="14417114"/>
                  </a:cubicBezTo>
                  <a:cubicBezTo>
                    <a:pt x="1290346" y="13470461"/>
                    <a:pt x="569959" y="12284296"/>
                    <a:pt x="312560" y="10938454"/>
                  </a:cubicBezTo>
                  <a:cubicBezTo>
                    <a:pt x="0" y="9305575"/>
                    <a:pt x="396130" y="7585255"/>
                    <a:pt x="1068045" y="6098746"/>
                  </a:cubicBezTo>
                  <a:close/>
                </a:path>
              </a:pathLst>
            </a:custGeom>
            <a:blipFill>
              <a:blip r:embed="rId3"/>
              <a:stretch>
                <a:fillRect l="36" t="-22514" r="-58" b="-22328"/>
              </a:stretch>
            </a:blipFill>
          </p:spPr>
        </p:sp>
      </p:grpSp>
      <p:sp>
        <p:nvSpPr>
          <p:cNvPr name="Freeform 5" id="5"/>
          <p:cNvSpPr/>
          <p:nvPr/>
        </p:nvSpPr>
        <p:spPr>
          <a:xfrm flipH="true" flipV="false" rot="644325">
            <a:off x="10801796" y="6294449"/>
            <a:ext cx="3216900" cy="2955527"/>
          </a:xfrm>
          <a:custGeom>
            <a:avLst/>
            <a:gdLst/>
            <a:ahLst/>
            <a:cxnLst/>
            <a:rect r="r" b="b" t="t" l="l"/>
            <a:pathLst>
              <a:path h="2955527" w="3216900">
                <a:moveTo>
                  <a:pt x="3216901" y="0"/>
                </a:moveTo>
                <a:lnTo>
                  <a:pt x="0" y="0"/>
                </a:lnTo>
                <a:lnTo>
                  <a:pt x="0" y="2955527"/>
                </a:lnTo>
                <a:lnTo>
                  <a:pt x="3216901" y="2955527"/>
                </a:lnTo>
                <a:lnTo>
                  <a:pt x="321690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886022" y="890480"/>
            <a:ext cx="1373278" cy="1457059"/>
          </a:xfrm>
          <a:custGeom>
            <a:avLst/>
            <a:gdLst/>
            <a:ahLst/>
            <a:cxnLst/>
            <a:rect r="r" b="b" t="t" l="l"/>
            <a:pathLst>
              <a:path h="1457059" w="1373278">
                <a:moveTo>
                  <a:pt x="0" y="0"/>
                </a:moveTo>
                <a:lnTo>
                  <a:pt x="1373278" y="0"/>
                </a:lnTo>
                <a:lnTo>
                  <a:pt x="1373278" y="1457058"/>
                </a:lnTo>
                <a:lnTo>
                  <a:pt x="0" y="14570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233950" y="177347"/>
            <a:ext cx="8144932" cy="3433764"/>
          </a:xfrm>
          <a:prstGeom prst="rect">
            <a:avLst/>
          </a:prstGeom>
        </p:spPr>
        <p:txBody>
          <a:bodyPr anchor="t" rtlCol="false" tIns="0" lIns="0" bIns="0" rIns="0">
            <a:spAutoFit/>
          </a:bodyPr>
          <a:lstStyle/>
          <a:p>
            <a:pPr algn="l" marL="0" indent="0" lvl="0">
              <a:lnSpc>
                <a:spcPts val="9187"/>
              </a:lnSpc>
            </a:pPr>
            <a:r>
              <a:rPr lang="en-US" sz="6562">
                <a:solidFill>
                  <a:srgbClr val="000000"/>
                </a:solidFill>
                <a:latin typeface="More Sugar"/>
                <a:ea typeface="More Sugar"/>
                <a:cs typeface="More Sugar"/>
                <a:sym typeface="More Sugar"/>
              </a:rPr>
              <a:t>FEATURE SCALING AND MODEL FITTING</a:t>
            </a:r>
          </a:p>
        </p:txBody>
      </p:sp>
      <p:sp>
        <p:nvSpPr>
          <p:cNvPr name="TextBox 8" id="8"/>
          <p:cNvSpPr txBox="true"/>
          <p:nvPr/>
        </p:nvSpPr>
        <p:spPr>
          <a:xfrm rot="0">
            <a:off x="1119005" y="3777776"/>
            <a:ext cx="7917813" cy="6634804"/>
          </a:xfrm>
          <a:prstGeom prst="rect">
            <a:avLst/>
          </a:prstGeom>
        </p:spPr>
        <p:txBody>
          <a:bodyPr anchor="t" rtlCol="false" tIns="0" lIns="0" bIns="0" rIns="0">
            <a:spAutoFit/>
          </a:bodyPr>
          <a:lstStyle/>
          <a:p>
            <a:pPr algn="l">
              <a:lnSpc>
                <a:spcPts val="4061"/>
              </a:lnSpc>
            </a:pPr>
            <a:r>
              <a:rPr lang="en-US" sz="2491">
                <a:solidFill>
                  <a:srgbClr val="000000"/>
                </a:solidFill>
                <a:latin typeface="Childos Arabic"/>
                <a:ea typeface="Childos Arabic"/>
                <a:cs typeface="Childos Arabic"/>
                <a:sym typeface="Childos Arabic"/>
              </a:rPr>
              <a:t> Standardize the dataset to ensure that features are on the same scale. This is important for many algorithms (e.g., KNN, Logistic Regression) that are sensitive to the scale of features.</a:t>
            </a:r>
          </a:p>
          <a:p>
            <a:pPr algn="l">
              <a:lnSpc>
                <a:spcPts val="4061"/>
              </a:lnSpc>
            </a:pPr>
            <a:r>
              <a:rPr lang="en-US" sz="2491">
                <a:solidFill>
                  <a:srgbClr val="000000"/>
                </a:solidFill>
                <a:latin typeface="Childos Arabic"/>
                <a:ea typeface="Childos Arabic"/>
                <a:cs typeface="Childos Arabic"/>
                <a:sym typeface="Childos Arabic"/>
              </a:rPr>
              <a:t>Why We Use It:</a:t>
            </a:r>
          </a:p>
          <a:p>
            <a:pPr algn="l">
              <a:lnSpc>
                <a:spcPts val="4061"/>
              </a:lnSpc>
            </a:pPr>
            <a:r>
              <a:rPr lang="en-US" sz="2491">
                <a:solidFill>
                  <a:srgbClr val="000000"/>
                </a:solidFill>
                <a:latin typeface="Childos Arabic"/>
                <a:ea typeface="Childos Arabic"/>
                <a:cs typeface="Childos Arabic"/>
                <a:sym typeface="Childos Arabic"/>
              </a:rPr>
              <a:t>Avoid bias in algorithms: Algorithms like K-Nearest Neighbors (KNN) or Logistic Regression can be sensitive to the scale of features. Without scaling, features with larger numerical ranges may dominate the learning process.</a:t>
            </a:r>
          </a:p>
          <a:p>
            <a:pPr algn="l">
              <a:lnSpc>
                <a:spcPts val="4061"/>
              </a:lnSpc>
            </a:pPr>
            <a:r>
              <a:rPr lang="en-US" sz="2491">
                <a:solidFill>
                  <a:srgbClr val="000000"/>
                </a:solidFill>
                <a:latin typeface="Childos Arabic"/>
                <a:ea typeface="Childos Arabic"/>
                <a:cs typeface="Childos Arabic"/>
                <a:sym typeface="Childos Arabic"/>
              </a:rPr>
              <a:t>Faster convergence: For gradient-based models (e.g., Neural Networks), scaling helps the model converge faster.</a:t>
            </a:r>
          </a:p>
          <a:p>
            <a:pPr algn="l">
              <a:lnSpc>
                <a:spcPts val="4061"/>
              </a:lnSpc>
            </a:pPr>
          </a:p>
          <a:p>
            <a:pPr algn="l" marL="0" indent="0" lvl="0">
              <a:lnSpc>
                <a:spcPts val="4061"/>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4797" r="0" b="-16133"/>
            </a:stretch>
          </a:blipFill>
        </p:spPr>
      </p:sp>
      <p:sp>
        <p:nvSpPr>
          <p:cNvPr name="Freeform 3" id="3"/>
          <p:cNvSpPr/>
          <p:nvPr/>
        </p:nvSpPr>
        <p:spPr>
          <a:xfrm flipH="false" flipV="false" rot="0">
            <a:off x="10773727" y="-861362"/>
            <a:ext cx="3537113" cy="2996229"/>
          </a:xfrm>
          <a:custGeom>
            <a:avLst/>
            <a:gdLst/>
            <a:ahLst/>
            <a:cxnLst/>
            <a:rect r="r" b="b" t="t" l="l"/>
            <a:pathLst>
              <a:path h="2996229" w="3537113">
                <a:moveTo>
                  <a:pt x="0" y="0"/>
                </a:moveTo>
                <a:lnTo>
                  <a:pt x="3537112" y="0"/>
                </a:lnTo>
                <a:lnTo>
                  <a:pt x="3537112" y="2996229"/>
                </a:lnTo>
                <a:lnTo>
                  <a:pt x="0" y="299622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164654">
            <a:off x="13308739" y="-775238"/>
            <a:ext cx="3078477" cy="2869397"/>
          </a:xfrm>
          <a:custGeom>
            <a:avLst/>
            <a:gdLst/>
            <a:ahLst/>
            <a:cxnLst/>
            <a:rect r="r" b="b" t="t" l="l"/>
            <a:pathLst>
              <a:path h="2869397" w="3078477">
                <a:moveTo>
                  <a:pt x="0" y="0"/>
                </a:moveTo>
                <a:lnTo>
                  <a:pt x="3078477" y="0"/>
                </a:lnTo>
                <a:lnTo>
                  <a:pt x="3078477" y="2869397"/>
                </a:lnTo>
                <a:lnTo>
                  <a:pt x="0" y="28693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2327505">
            <a:off x="15818367" y="-617184"/>
            <a:ext cx="3091765" cy="2890800"/>
          </a:xfrm>
          <a:custGeom>
            <a:avLst/>
            <a:gdLst/>
            <a:ahLst/>
            <a:cxnLst/>
            <a:rect r="r" b="b" t="t" l="l"/>
            <a:pathLst>
              <a:path h="2890800" w="3091765">
                <a:moveTo>
                  <a:pt x="0" y="0"/>
                </a:moveTo>
                <a:lnTo>
                  <a:pt x="3091765" y="0"/>
                </a:lnTo>
                <a:lnTo>
                  <a:pt x="3091765" y="2890801"/>
                </a:lnTo>
                <a:lnTo>
                  <a:pt x="0" y="28908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377665" y="-778813"/>
            <a:ext cx="3482462" cy="3454892"/>
          </a:xfrm>
          <a:custGeom>
            <a:avLst/>
            <a:gdLst/>
            <a:ahLst/>
            <a:cxnLst/>
            <a:rect r="r" b="b" t="t" l="l"/>
            <a:pathLst>
              <a:path h="3454892" w="3482462">
                <a:moveTo>
                  <a:pt x="0" y="0"/>
                </a:moveTo>
                <a:lnTo>
                  <a:pt x="3482462" y="0"/>
                </a:lnTo>
                <a:lnTo>
                  <a:pt x="3482462" y="3454892"/>
                </a:lnTo>
                <a:lnTo>
                  <a:pt x="0" y="34548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true" flipV="false" rot="-1027734">
            <a:off x="4299201" y="-1060176"/>
            <a:ext cx="3678880" cy="3327853"/>
          </a:xfrm>
          <a:custGeom>
            <a:avLst/>
            <a:gdLst/>
            <a:ahLst/>
            <a:cxnLst/>
            <a:rect r="r" b="b" t="t" l="l"/>
            <a:pathLst>
              <a:path h="3327853" w="3678880">
                <a:moveTo>
                  <a:pt x="3678880" y="0"/>
                </a:moveTo>
                <a:lnTo>
                  <a:pt x="0" y="0"/>
                </a:lnTo>
                <a:lnTo>
                  <a:pt x="0" y="3327853"/>
                </a:lnTo>
                <a:lnTo>
                  <a:pt x="3678880" y="3327853"/>
                </a:lnTo>
                <a:lnTo>
                  <a:pt x="367888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true" flipV="false" rot="-782958">
            <a:off x="2433055" y="-759172"/>
            <a:ext cx="2915342" cy="2725845"/>
          </a:xfrm>
          <a:custGeom>
            <a:avLst/>
            <a:gdLst/>
            <a:ahLst/>
            <a:cxnLst/>
            <a:rect r="r" b="b" t="t" l="l"/>
            <a:pathLst>
              <a:path h="2725845" w="2915342">
                <a:moveTo>
                  <a:pt x="2915342" y="0"/>
                </a:moveTo>
                <a:lnTo>
                  <a:pt x="0" y="0"/>
                </a:lnTo>
                <a:lnTo>
                  <a:pt x="0" y="2725845"/>
                </a:lnTo>
                <a:lnTo>
                  <a:pt x="2915342" y="2725845"/>
                </a:lnTo>
                <a:lnTo>
                  <a:pt x="2915342"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1253166">
            <a:off x="7772469" y="-824798"/>
            <a:ext cx="3372169" cy="3047598"/>
          </a:xfrm>
          <a:custGeom>
            <a:avLst/>
            <a:gdLst/>
            <a:ahLst/>
            <a:cxnLst/>
            <a:rect r="r" b="b" t="t" l="l"/>
            <a:pathLst>
              <a:path h="3047598" w="3372169">
                <a:moveTo>
                  <a:pt x="0" y="0"/>
                </a:moveTo>
                <a:lnTo>
                  <a:pt x="3372170" y="0"/>
                </a:lnTo>
                <a:lnTo>
                  <a:pt x="3372170" y="3047598"/>
                </a:lnTo>
                <a:lnTo>
                  <a:pt x="0" y="304759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0" id="10"/>
          <p:cNvSpPr txBox="true"/>
          <p:nvPr/>
        </p:nvSpPr>
        <p:spPr>
          <a:xfrm rot="0">
            <a:off x="4180162" y="2343186"/>
            <a:ext cx="9998287" cy="2333231"/>
          </a:xfrm>
          <a:prstGeom prst="rect">
            <a:avLst/>
          </a:prstGeom>
        </p:spPr>
        <p:txBody>
          <a:bodyPr anchor="t" rtlCol="false" tIns="0" lIns="0" bIns="0" rIns="0">
            <a:spAutoFit/>
          </a:bodyPr>
          <a:lstStyle/>
          <a:p>
            <a:pPr algn="ctr" marL="0" indent="0" lvl="0">
              <a:lnSpc>
                <a:spcPts val="9467"/>
              </a:lnSpc>
              <a:spcBef>
                <a:spcPct val="0"/>
              </a:spcBef>
            </a:pPr>
            <a:r>
              <a:rPr lang="en-US" sz="6270">
                <a:solidFill>
                  <a:srgbClr val="000000"/>
                </a:solidFill>
                <a:latin typeface="More Sugar"/>
                <a:ea typeface="More Sugar"/>
                <a:cs typeface="More Sugar"/>
                <a:sym typeface="More Sugar"/>
              </a:rPr>
              <a:t>HYPERPARAMETER TUNNING</a:t>
            </a:r>
          </a:p>
        </p:txBody>
      </p:sp>
      <p:sp>
        <p:nvSpPr>
          <p:cNvPr name="TextBox 11" id="11"/>
          <p:cNvSpPr txBox="true"/>
          <p:nvPr/>
        </p:nvSpPr>
        <p:spPr>
          <a:xfrm rot="0">
            <a:off x="3754576" y="4840381"/>
            <a:ext cx="11407955" cy="4792015"/>
          </a:xfrm>
          <a:prstGeom prst="rect">
            <a:avLst/>
          </a:prstGeom>
        </p:spPr>
        <p:txBody>
          <a:bodyPr anchor="t" rtlCol="false" tIns="0" lIns="0" bIns="0" rIns="0">
            <a:spAutoFit/>
          </a:bodyPr>
          <a:lstStyle/>
          <a:p>
            <a:pPr algn="ctr">
              <a:lnSpc>
                <a:spcPts val="4236"/>
              </a:lnSpc>
            </a:pPr>
            <a:r>
              <a:rPr lang="en-US" sz="2599">
                <a:solidFill>
                  <a:srgbClr val="000000"/>
                </a:solidFill>
                <a:latin typeface="Childos Arabic"/>
                <a:ea typeface="Childos Arabic"/>
                <a:cs typeface="Childos Arabic"/>
                <a:sym typeface="Childos Arabic"/>
              </a:rPr>
              <a:t>Hyperparameter tuning refers to adjusting the model’s parameters to improve performance. This is often done using GridSearchCV or RandomizedSearchCV, which systematically test multiple combinations of hyperparameters.</a:t>
            </a:r>
          </a:p>
          <a:p>
            <a:pPr algn="ctr">
              <a:lnSpc>
                <a:spcPts val="4236"/>
              </a:lnSpc>
            </a:pPr>
            <a:r>
              <a:rPr lang="en-US" sz="2599">
                <a:solidFill>
                  <a:srgbClr val="000000"/>
                </a:solidFill>
                <a:latin typeface="Childos Arabic"/>
                <a:ea typeface="Childos Arabic"/>
                <a:cs typeface="Childos Arabic"/>
                <a:sym typeface="Childos Arabic"/>
              </a:rPr>
              <a:t>Why We Use It:</a:t>
            </a:r>
          </a:p>
          <a:p>
            <a:pPr algn="ctr">
              <a:lnSpc>
                <a:spcPts val="4236"/>
              </a:lnSpc>
            </a:pPr>
            <a:r>
              <a:rPr lang="en-US" sz="2599">
                <a:solidFill>
                  <a:srgbClr val="000000"/>
                </a:solidFill>
                <a:latin typeface="Childos Arabic"/>
                <a:ea typeface="Childos Arabic"/>
                <a:cs typeface="Childos Arabic"/>
                <a:sym typeface="Childos Arabic"/>
              </a:rPr>
              <a:t>Optimize performance: Models can have multiple hyperparameters (e.g., the number of trees in a Random Forest or the learning rate in a neural network). Finding the best configuration helps to achieve the best performance.</a:t>
            </a:r>
          </a:p>
          <a:p>
            <a:pPr algn="ctr" marL="0" indent="0" lvl="0">
              <a:lnSpc>
                <a:spcPts val="4236"/>
              </a:lnSpc>
            </a:pPr>
            <a:r>
              <a:rPr lang="en-US" sz="2599">
                <a:solidFill>
                  <a:srgbClr val="000000"/>
                </a:solidFill>
                <a:latin typeface="Childos Arabic"/>
                <a:ea typeface="Childos Arabic"/>
                <a:cs typeface="Childos Arabic"/>
                <a:sym typeface="Childos Arabic"/>
              </a:rPr>
              <a:t>Improve generalization: Proper tuning helps ensure the model generalizes well to unseen data, avoiding overfitting or underfitting.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DAGmWgrcWRg</dc:identifier>
  <dcterms:modified xsi:type="dcterms:W3CDTF">2011-08-01T06:04:30Z</dcterms:modified>
  <cp:revision>1</cp:revision>
  <dc:title>Mental health chat analyzer</dc:title>
</cp:coreProperties>
</file>