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587" autoAdjust="0"/>
  </p:normalViewPr>
  <p:slideViewPr>
    <p:cSldViewPr snapToGrid="0">
      <p:cViewPr varScale="1">
        <p:scale>
          <a:sx n="63" d="100"/>
          <a:sy n="63" d="100"/>
        </p:scale>
        <p:origin x="9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31310F-42FB-4748-AFC9-F10768BCCC8E}" type="datetimeFigureOut">
              <a:rPr lang="en-US" smtClean="0"/>
              <a:t>4/22/2022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6A9334-1CCF-404E-ADC4-C01396C1714B}" type="slidenum">
              <a:rPr lang="en-US" smtClean="0"/>
              <a:t>‹#›</a:t>
            </a:fld>
            <a:endParaRPr lang="en-US"/>
          </a:p>
        </p:txBody>
      </p:sp>
    </p:spTree>
    <p:extLst>
      <p:ext uri="{BB962C8B-B14F-4D97-AF65-F5344CB8AC3E}">
        <p14:creationId xmlns:p14="http://schemas.microsoft.com/office/powerpoint/2010/main" val="1366153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6A9334-1CCF-404E-ADC4-C01396C1714B}" type="slidenum">
              <a:rPr lang="en-US" smtClean="0"/>
              <a:t>1</a:t>
            </a:fld>
            <a:endParaRPr lang="en-US"/>
          </a:p>
        </p:txBody>
      </p:sp>
    </p:spTree>
    <p:extLst>
      <p:ext uri="{BB962C8B-B14F-4D97-AF65-F5344CB8AC3E}">
        <p14:creationId xmlns:p14="http://schemas.microsoft.com/office/powerpoint/2010/main" val="3701630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Large, real-world datasets may have very complicated patterns that are difficult to detect by just looking at the data. That's why the study of anomaly detection is an extremely important application of Machine Learning.</a:t>
            </a:r>
          </a:p>
          <a:p>
            <a:r>
              <a:rPr lang="en-US" sz="1200" b="1" i="0" kern="1200" dirty="0" smtClean="0">
                <a:solidFill>
                  <a:schemeClr val="tx1"/>
                </a:solidFill>
                <a:effectLst/>
                <a:latin typeface="+mn-lt"/>
                <a:ea typeface="+mn-ea"/>
                <a:cs typeface="+mn-cs"/>
              </a:rPr>
              <a:t>Banking.</a:t>
            </a:r>
            <a:r>
              <a:rPr lang="en-US" sz="1200" b="0" i="0" kern="1200" dirty="0" smtClean="0">
                <a:solidFill>
                  <a:schemeClr val="tx1"/>
                </a:solidFill>
                <a:effectLst/>
                <a:latin typeface="+mn-lt"/>
                <a:ea typeface="+mn-ea"/>
                <a:cs typeface="+mn-cs"/>
              </a:rPr>
              <a:t> Finding abnormally high deposits. Every account holder generally has certain patterns of depositing money into their account. If there is an outlier to this pattern the bank needs to be able to detect and analyze it, e.g. for money laundering.</a:t>
            </a:r>
          </a:p>
          <a:p>
            <a:r>
              <a:rPr lang="en-US" sz="1200" b="1" i="0" kern="1200" dirty="0" smtClean="0">
                <a:solidFill>
                  <a:schemeClr val="tx1"/>
                </a:solidFill>
                <a:effectLst/>
                <a:latin typeface="+mn-lt"/>
                <a:ea typeface="+mn-ea"/>
                <a:cs typeface="+mn-cs"/>
              </a:rPr>
              <a:t>Finance.</a:t>
            </a:r>
            <a:r>
              <a:rPr lang="en-US" sz="1200" b="0" i="0" kern="1200" dirty="0" smtClean="0">
                <a:solidFill>
                  <a:schemeClr val="tx1"/>
                </a:solidFill>
                <a:effectLst/>
                <a:latin typeface="+mn-lt"/>
                <a:ea typeface="+mn-ea"/>
                <a:cs typeface="+mn-cs"/>
              </a:rPr>
              <a:t> Finding the pattern of fraudulent purchases. Every person generally has certain patterns of purchases which they make. If there is an outlier to this pattern the bank needs to detect it in order to analyze it for potential fraud.</a:t>
            </a:r>
          </a:p>
          <a:p>
            <a:r>
              <a:rPr lang="en-US" sz="1200" b="1" i="0" kern="1200" dirty="0" smtClean="0">
                <a:solidFill>
                  <a:schemeClr val="tx1"/>
                </a:solidFill>
                <a:effectLst/>
                <a:latin typeface="+mn-lt"/>
                <a:ea typeface="+mn-ea"/>
                <a:cs typeface="+mn-cs"/>
              </a:rPr>
              <a:t>Healthcare.</a:t>
            </a:r>
            <a:r>
              <a:rPr lang="en-US" sz="1200" b="0" i="0" kern="1200" dirty="0" smtClean="0">
                <a:solidFill>
                  <a:schemeClr val="tx1"/>
                </a:solidFill>
                <a:effectLst/>
                <a:latin typeface="+mn-lt"/>
                <a:ea typeface="+mn-ea"/>
                <a:cs typeface="+mn-cs"/>
              </a:rPr>
              <a:t> Detecting fraudulent insurance claims and payments.</a:t>
            </a:r>
          </a:p>
          <a:p>
            <a:r>
              <a:rPr lang="en-US" sz="1200" b="1" i="0" kern="1200" dirty="0" smtClean="0">
                <a:solidFill>
                  <a:schemeClr val="tx1"/>
                </a:solidFill>
                <a:effectLst/>
                <a:latin typeface="+mn-lt"/>
                <a:ea typeface="+mn-ea"/>
                <a:cs typeface="+mn-cs"/>
              </a:rPr>
              <a:t>Manufacturing.</a:t>
            </a:r>
            <a:r>
              <a:rPr lang="en-US" sz="1200" b="0" i="0" kern="1200" dirty="0" smtClean="0">
                <a:solidFill>
                  <a:schemeClr val="tx1"/>
                </a:solidFill>
                <a:effectLst/>
                <a:latin typeface="+mn-lt"/>
                <a:ea typeface="+mn-ea"/>
                <a:cs typeface="+mn-cs"/>
              </a:rPr>
              <a:t> Abnormal machine behavior can be monitored for cost control. Many companies continuously monitor the input and output parameters of the machines they own. It is a well-known fact that before failure a machine shows abnormal behaviors in terms of these input or output parameters. A machine needs to be constantly monitored for anomalous behavior from the perspective of preventive maintenance.</a:t>
            </a:r>
          </a:p>
          <a:p>
            <a:r>
              <a:rPr lang="en-US" sz="1200" b="1" i="0" kern="1200" dirty="0" smtClean="0">
                <a:solidFill>
                  <a:schemeClr val="tx1"/>
                </a:solidFill>
                <a:effectLst/>
                <a:latin typeface="+mn-lt"/>
                <a:ea typeface="+mn-ea"/>
                <a:cs typeface="+mn-cs"/>
              </a:rPr>
              <a:t>Networking.</a:t>
            </a:r>
            <a:r>
              <a:rPr lang="en-US" sz="1200" b="0" i="0" kern="1200" dirty="0" smtClean="0">
                <a:solidFill>
                  <a:schemeClr val="tx1"/>
                </a:solidFill>
                <a:effectLst/>
                <a:latin typeface="+mn-lt"/>
                <a:ea typeface="+mn-ea"/>
                <a:cs typeface="+mn-cs"/>
              </a:rPr>
              <a:t> Detecting intrusion into networks. Any network exposed to the outside world faces this threat. Intrusions can be detected early on using monitoring for anomalous activity in the network.</a:t>
            </a:r>
          </a:p>
          <a:p>
            <a:endParaRPr lang="en-US" dirty="0"/>
          </a:p>
        </p:txBody>
      </p:sp>
      <p:sp>
        <p:nvSpPr>
          <p:cNvPr id="4" name="Slide Number Placeholder 3"/>
          <p:cNvSpPr>
            <a:spLocks noGrp="1"/>
          </p:cNvSpPr>
          <p:nvPr>
            <p:ph type="sldNum" sz="quarter" idx="10"/>
          </p:nvPr>
        </p:nvSpPr>
        <p:spPr/>
        <p:txBody>
          <a:bodyPr/>
          <a:lstStyle/>
          <a:p>
            <a:fld id="{B16A9334-1CCF-404E-ADC4-C01396C1714B}" type="slidenum">
              <a:rPr lang="en-US" smtClean="0"/>
              <a:t>4</a:t>
            </a:fld>
            <a:endParaRPr lang="en-US"/>
          </a:p>
        </p:txBody>
      </p:sp>
    </p:spTree>
    <p:extLst>
      <p:ext uri="{BB962C8B-B14F-4D97-AF65-F5344CB8AC3E}">
        <p14:creationId xmlns:p14="http://schemas.microsoft.com/office/powerpoint/2010/main" val="1310319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Anomaly</a:t>
            </a:r>
            <a:r>
              <a:rPr lang="en-US" baseline="0" dirty="0" smtClean="0"/>
              <a:t> Score S(</a:t>
            </a:r>
            <a:r>
              <a:rPr lang="en-US" baseline="0" dirty="0" err="1" smtClean="0"/>
              <a:t>x,m</a:t>
            </a:r>
            <a:r>
              <a:rPr lang="en-US" baseline="0" dirty="0" smtClean="0"/>
              <a:t>) = 2^(-E(h(x))/c(m)). M= sample size, E= expected. h(x)= average search heights for x from I tress. C(m) =average value of h(x).</a:t>
            </a:r>
            <a:endParaRPr lang="en-US" dirty="0"/>
          </a:p>
        </p:txBody>
      </p:sp>
      <p:sp>
        <p:nvSpPr>
          <p:cNvPr id="4" name="Slide Number Placeholder 3"/>
          <p:cNvSpPr>
            <a:spLocks noGrp="1"/>
          </p:cNvSpPr>
          <p:nvPr>
            <p:ph type="sldNum" sz="quarter" idx="10"/>
          </p:nvPr>
        </p:nvSpPr>
        <p:spPr/>
        <p:txBody>
          <a:bodyPr/>
          <a:lstStyle/>
          <a:p>
            <a:fld id="{B16A9334-1CCF-404E-ADC4-C01396C1714B}" type="slidenum">
              <a:rPr lang="en-US" smtClean="0"/>
              <a:t>8</a:t>
            </a:fld>
            <a:endParaRPr lang="en-US"/>
          </a:p>
        </p:txBody>
      </p:sp>
    </p:spTree>
    <p:extLst>
      <p:ext uri="{BB962C8B-B14F-4D97-AF65-F5344CB8AC3E}">
        <p14:creationId xmlns:p14="http://schemas.microsoft.com/office/powerpoint/2010/main" val="3435211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1CC615-ABCD-40A2-ACA4-0710AAE737EE}" type="datetime1">
              <a:rPr lang="en-US" smtClean="0"/>
              <a:t>4/22/2022</a:t>
            </a:fld>
            <a:endParaRPr lang="en-US"/>
          </a:p>
        </p:txBody>
      </p:sp>
      <p:sp>
        <p:nvSpPr>
          <p:cNvPr id="5" name="Footer Placeholder 4"/>
          <p:cNvSpPr>
            <a:spLocks noGrp="1"/>
          </p:cNvSpPr>
          <p:nvPr>
            <p:ph type="ftr" sz="quarter" idx="11"/>
          </p:nvPr>
        </p:nvSpPr>
        <p:spPr/>
        <p:txBody>
          <a:bodyPr/>
          <a:lstStyle/>
          <a:p>
            <a:r>
              <a:rPr lang="en-US" smtClean="0"/>
              <a:t>Isolation Forest for Anomaly Detection</a:t>
            </a:r>
            <a:endParaRPr lang="en-US"/>
          </a:p>
        </p:txBody>
      </p:sp>
      <p:sp>
        <p:nvSpPr>
          <p:cNvPr id="6" name="Slide Number Placeholder 5"/>
          <p:cNvSpPr>
            <a:spLocks noGrp="1"/>
          </p:cNvSpPr>
          <p:nvPr>
            <p:ph type="sldNum" sz="quarter" idx="12"/>
          </p:nvPr>
        </p:nvSpPr>
        <p:spPr/>
        <p:txBody>
          <a:bodyPr/>
          <a:lstStyle/>
          <a:p>
            <a:fld id="{071CC17A-C3F3-4E2B-90D7-C397A828AC64}" type="slidenum">
              <a:rPr lang="en-US" smtClean="0"/>
              <a:t>‹#›</a:t>
            </a:fld>
            <a:endParaRPr lang="en-US"/>
          </a:p>
        </p:txBody>
      </p:sp>
    </p:spTree>
    <p:extLst>
      <p:ext uri="{BB962C8B-B14F-4D97-AF65-F5344CB8AC3E}">
        <p14:creationId xmlns:p14="http://schemas.microsoft.com/office/powerpoint/2010/main" val="6595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C15A1E-ECB6-46CD-B60F-47B51377A107}" type="datetime1">
              <a:rPr lang="en-US" smtClean="0"/>
              <a:t>4/22/2022</a:t>
            </a:fld>
            <a:endParaRPr lang="en-US"/>
          </a:p>
        </p:txBody>
      </p:sp>
      <p:sp>
        <p:nvSpPr>
          <p:cNvPr id="5" name="Footer Placeholder 4"/>
          <p:cNvSpPr>
            <a:spLocks noGrp="1"/>
          </p:cNvSpPr>
          <p:nvPr>
            <p:ph type="ftr" sz="quarter" idx="11"/>
          </p:nvPr>
        </p:nvSpPr>
        <p:spPr/>
        <p:txBody>
          <a:bodyPr/>
          <a:lstStyle/>
          <a:p>
            <a:r>
              <a:rPr lang="en-US" smtClean="0"/>
              <a:t>Isolation Forest for Anomaly Detection</a:t>
            </a:r>
            <a:endParaRPr lang="en-US"/>
          </a:p>
        </p:txBody>
      </p:sp>
      <p:sp>
        <p:nvSpPr>
          <p:cNvPr id="6" name="Slide Number Placeholder 5"/>
          <p:cNvSpPr>
            <a:spLocks noGrp="1"/>
          </p:cNvSpPr>
          <p:nvPr>
            <p:ph type="sldNum" sz="quarter" idx="12"/>
          </p:nvPr>
        </p:nvSpPr>
        <p:spPr/>
        <p:txBody>
          <a:bodyPr/>
          <a:lstStyle/>
          <a:p>
            <a:fld id="{071CC17A-C3F3-4E2B-90D7-C397A828AC64}" type="slidenum">
              <a:rPr lang="en-US" smtClean="0"/>
              <a:t>‹#›</a:t>
            </a:fld>
            <a:endParaRPr lang="en-US"/>
          </a:p>
        </p:txBody>
      </p:sp>
    </p:spTree>
    <p:extLst>
      <p:ext uri="{BB962C8B-B14F-4D97-AF65-F5344CB8AC3E}">
        <p14:creationId xmlns:p14="http://schemas.microsoft.com/office/powerpoint/2010/main" val="129017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E93D2D-C7B5-43BC-9A35-B985FC6A3569}" type="datetime1">
              <a:rPr lang="en-US" smtClean="0"/>
              <a:t>4/22/2022</a:t>
            </a:fld>
            <a:endParaRPr lang="en-US"/>
          </a:p>
        </p:txBody>
      </p:sp>
      <p:sp>
        <p:nvSpPr>
          <p:cNvPr id="5" name="Footer Placeholder 4"/>
          <p:cNvSpPr>
            <a:spLocks noGrp="1"/>
          </p:cNvSpPr>
          <p:nvPr>
            <p:ph type="ftr" sz="quarter" idx="11"/>
          </p:nvPr>
        </p:nvSpPr>
        <p:spPr/>
        <p:txBody>
          <a:bodyPr/>
          <a:lstStyle/>
          <a:p>
            <a:r>
              <a:rPr lang="en-US" smtClean="0"/>
              <a:t>Isolation Forest for Anomaly Detection</a:t>
            </a:r>
            <a:endParaRPr lang="en-US"/>
          </a:p>
        </p:txBody>
      </p:sp>
      <p:sp>
        <p:nvSpPr>
          <p:cNvPr id="6" name="Slide Number Placeholder 5"/>
          <p:cNvSpPr>
            <a:spLocks noGrp="1"/>
          </p:cNvSpPr>
          <p:nvPr>
            <p:ph type="sldNum" sz="quarter" idx="12"/>
          </p:nvPr>
        </p:nvSpPr>
        <p:spPr/>
        <p:txBody>
          <a:bodyPr/>
          <a:lstStyle/>
          <a:p>
            <a:fld id="{071CC17A-C3F3-4E2B-90D7-C397A828AC64}" type="slidenum">
              <a:rPr lang="en-US" smtClean="0"/>
              <a:t>‹#›</a:t>
            </a:fld>
            <a:endParaRPr lang="en-US"/>
          </a:p>
        </p:txBody>
      </p:sp>
    </p:spTree>
    <p:extLst>
      <p:ext uri="{BB962C8B-B14F-4D97-AF65-F5344CB8AC3E}">
        <p14:creationId xmlns:p14="http://schemas.microsoft.com/office/powerpoint/2010/main" val="1770203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D5556B-9D0E-4D83-A802-908C5728C8D9}" type="datetime1">
              <a:rPr lang="en-US" smtClean="0"/>
              <a:t>4/22/2022</a:t>
            </a:fld>
            <a:endParaRPr lang="en-US"/>
          </a:p>
        </p:txBody>
      </p:sp>
      <p:sp>
        <p:nvSpPr>
          <p:cNvPr id="5" name="Footer Placeholder 4"/>
          <p:cNvSpPr>
            <a:spLocks noGrp="1"/>
          </p:cNvSpPr>
          <p:nvPr>
            <p:ph type="ftr" sz="quarter" idx="11"/>
          </p:nvPr>
        </p:nvSpPr>
        <p:spPr/>
        <p:txBody>
          <a:bodyPr/>
          <a:lstStyle/>
          <a:p>
            <a:r>
              <a:rPr lang="en-US" smtClean="0"/>
              <a:t>Isolation Forest for Anomaly Detection</a:t>
            </a:r>
            <a:endParaRPr lang="en-US"/>
          </a:p>
        </p:txBody>
      </p:sp>
      <p:sp>
        <p:nvSpPr>
          <p:cNvPr id="6" name="Slide Number Placeholder 5"/>
          <p:cNvSpPr>
            <a:spLocks noGrp="1"/>
          </p:cNvSpPr>
          <p:nvPr>
            <p:ph type="sldNum" sz="quarter" idx="12"/>
          </p:nvPr>
        </p:nvSpPr>
        <p:spPr/>
        <p:txBody>
          <a:bodyPr/>
          <a:lstStyle/>
          <a:p>
            <a:fld id="{071CC17A-C3F3-4E2B-90D7-C397A828AC64}" type="slidenum">
              <a:rPr lang="en-US" smtClean="0"/>
              <a:t>‹#›</a:t>
            </a:fld>
            <a:endParaRPr lang="en-US"/>
          </a:p>
        </p:txBody>
      </p:sp>
    </p:spTree>
    <p:extLst>
      <p:ext uri="{BB962C8B-B14F-4D97-AF65-F5344CB8AC3E}">
        <p14:creationId xmlns:p14="http://schemas.microsoft.com/office/powerpoint/2010/main" val="107240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FD73F1-B692-4A31-8FEE-CF3159F076F8}" type="datetime1">
              <a:rPr lang="en-US" smtClean="0"/>
              <a:t>4/22/2022</a:t>
            </a:fld>
            <a:endParaRPr lang="en-US"/>
          </a:p>
        </p:txBody>
      </p:sp>
      <p:sp>
        <p:nvSpPr>
          <p:cNvPr id="5" name="Footer Placeholder 4"/>
          <p:cNvSpPr>
            <a:spLocks noGrp="1"/>
          </p:cNvSpPr>
          <p:nvPr>
            <p:ph type="ftr" sz="quarter" idx="11"/>
          </p:nvPr>
        </p:nvSpPr>
        <p:spPr/>
        <p:txBody>
          <a:bodyPr/>
          <a:lstStyle/>
          <a:p>
            <a:r>
              <a:rPr lang="en-US" smtClean="0"/>
              <a:t>Isolation Forest for Anomaly Detection</a:t>
            </a:r>
            <a:endParaRPr lang="en-US"/>
          </a:p>
        </p:txBody>
      </p:sp>
      <p:sp>
        <p:nvSpPr>
          <p:cNvPr id="6" name="Slide Number Placeholder 5"/>
          <p:cNvSpPr>
            <a:spLocks noGrp="1"/>
          </p:cNvSpPr>
          <p:nvPr>
            <p:ph type="sldNum" sz="quarter" idx="12"/>
          </p:nvPr>
        </p:nvSpPr>
        <p:spPr/>
        <p:txBody>
          <a:bodyPr/>
          <a:lstStyle/>
          <a:p>
            <a:fld id="{071CC17A-C3F3-4E2B-90D7-C397A828AC64}" type="slidenum">
              <a:rPr lang="en-US" smtClean="0"/>
              <a:t>‹#›</a:t>
            </a:fld>
            <a:endParaRPr lang="en-US"/>
          </a:p>
        </p:txBody>
      </p:sp>
    </p:spTree>
    <p:extLst>
      <p:ext uri="{BB962C8B-B14F-4D97-AF65-F5344CB8AC3E}">
        <p14:creationId xmlns:p14="http://schemas.microsoft.com/office/powerpoint/2010/main" val="1897539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D737B8-8CFE-456E-8452-5FA41B6836FB}" type="datetime1">
              <a:rPr lang="en-US" smtClean="0"/>
              <a:t>4/22/2022</a:t>
            </a:fld>
            <a:endParaRPr lang="en-US"/>
          </a:p>
        </p:txBody>
      </p:sp>
      <p:sp>
        <p:nvSpPr>
          <p:cNvPr id="6" name="Footer Placeholder 5"/>
          <p:cNvSpPr>
            <a:spLocks noGrp="1"/>
          </p:cNvSpPr>
          <p:nvPr>
            <p:ph type="ftr" sz="quarter" idx="11"/>
          </p:nvPr>
        </p:nvSpPr>
        <p:spPr/>
        <p:txBody>
          <a:bodyPr/>
          <a:lstStyle/>
          <a:p>
            <a:r>
              <a:rPr lang="en-US" smtClean="0"/>
              <a:t>Isolation Forest for Anomaly Detection</a:t>
            </a:r>
            <a:endParaRPr lang="en-US"/>
          </a:p>
        </p:txBody>
      </p:sp>
      <p:sp>
        <p:nvSpPr>
          <p:cNvPr id="7" name="Slide Number Placeholder 6"/>
          <p:cNvSpPr>
            <a:spLocks noGrp="1"/>
          </p:cNvSpPr>
          <p:nvPr>
            <p:ph type="sldNum" sz="quarter" idx="12"/>
          </p:nvPr>
        </p:nvSpPr>
        <p:spPr/>
        <p:txBody>
          <a:bodyPr/>
          <a:lstStyle/>
          <a:p>
            <a:fld id="{071CC17A-C3F3-4E2B-90D7-C397A828AC64}" type="slidenum">
              <a:rPr lang="en-US" smtClean="0"/>
              <a:t>‹#›</a:t>
            </a:fld>
            <a:endParaRPr lang="en-US"/>
          </a:p>
        </p:txBody>
      </p:sp>
    </p:spTree>
    <p:extLst>
      <p:ext uri="{BB962C8B-B14F-4D97-AF65-F5344CB8AC3E}">
        <p14:creationId xmlns:p14="http://schemas.microsoft.com/office/powerpoint/2010/main" val="2624814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A146ED-83BE-445B-9F7F-789C656D6C9A}" type="datetime1">
              <a:rPr lang="en-US" smtClean="0"/>
              <a:t>4/22/2022</a:t>
            </a:fld>
            <a:endParaRPr lang="en-US"/>
          </a:p>
        </p:txBody>
      </p:sp>
      <p:sp>
        <p:nvSpPr>
          <p:cNvPr id="8" name="Footer Placeholder 7"/>
          <p:cNvSpPr>
            <a:spLocks noGrp="1"/>
          </p:cNvSpPr>
          <p:nvPr>
            <p:ph type="ftr" sz="quarter" idx="11"/>
          </p:nvPr>
        </p:nvSpPr>
        <p:spPr/>
        <p:txBody>
          <a:bodyPr/>
          <a:lstStyle/>
          <a:p>
            <a:r>
              <a:rPr lang="en-US" smtClean="0"/>
              <a:t>Isolation Forest for Anomaly Detection</a:t>
            </a:r>
            <a:endParaRPr lang="en-US"/>
          </a:p>
        </p:txBody>
      </p:sp>
      <p:sp>
        <p:nvSpPr>
          <p:cNvPr id="9" name="Slide Number Placeholder 8"/>
          <p:cNvSpPr>
            <a:spLocks noGrp="1"/>
          </p:cNvSpPr>
          <p:nvPr>
            <p:ph type="sldNum" sz="quarter" idx="12"/>
          </p:nvPr>
        </p:nvSpPr>
        <p:spPr/>
        <p:txBody>
          <a:bodyPr/>
          <a:lstStyle/>
          <a:p>
            <a:fld id="{071CC17A-C3F3-4E2B-90D7-C397A828AC64}" type="slidenum">
              <a:rPr lang="en-US" smtClean="0"/>
              <a:t>‹#›</a:t>
            </a:fld>
            <a:endParaRPr lang="en-US"/>
          </a:p>
        </p:txBody>
      </p:sp>
    </p:spTree>
    <p:extLst>
      <p:ext uri="{BB962C8B-B14F-4D97-AF65-F5344CB8AC3E}">
        <p14:creationId xmlns:p14="http://schemas.microsoft.com/office/powerpoint/2010/main" val="3817436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FF1A9F-87AE-474B-A34F-62E11FCC7D33}" type="datetime1">
              <a:rPr lang="en-US" smtClean="0"/>
              <a:t>4/22/2022</a:t>
            </a:fld>
            <a:endParaRPr lang="en-US"/>
          </a:p>
        </p:txBody>
      </p:sp>
      <p:sp>
        <p:nvSpPr>
          <p:cNvPr id="4" name="Footer Placeholder 3"/>
          <p:cNvSpPr>
            <a:spLocks noGrp="1"/>
          </p:cNvSpPr>
          <p:nvPr>
            <p:ph type="ftr" sz="quarter" idx="11"/>
          </p:nvPr>
        </p:nvSpPr>
        <p:spPr/>
        <p:txBody>
          <a:bodyPr/>
          <a:lstStyle/>
          <a:p>
            <a:r>
              <a:rPr lang="en-US" smtClean="0"/>
              <a:t>Isolation Forest for Anomaly Detection</a:t>
            </a:r>
            <a:endParaRPr lang="en-US"/>
          </a:p>
        </p:txBody>
      </p:sp>
      <p:sp>
        <p:nvSpPr>
          <p:cNvPr id="5" name="Slide Number Placeholder 4"/>
          <p:cNvSpPr>
            <a:spLocks noGrp="1"/>
          </p:cNvSpPr>
          <p:nvPr>
            <p:ph type="sldNum" sz="quarter" idx="12"/>
          </p:nvPr>
        </p:nvSpPr>
        <p:spPr/>
        <p:txBody>
          <a:bodyPr/>
          <a:lstStyle/>
          <a:p>
            <a:fld id="{071CC17A-C3F3-4E2B-90D7-C397A828AC64}" type="slidenum">
              <a:rPr lang="en-US" smtClean="0"/>
              <a:t>‹#›</a:t>
            </a:fld>
            <a:endParaRPr lang="en-US"/>
          </a:p>
        </p:txBody>
      </p:sp>
    </p:spTree>
    <p:extLst>
      <p:ext uri="{BB962C8B-B14F-4D97-AF65-F5344CB8AC3E}">
        <p14:creationId xmlns:p14="http://schemas.microsoft.com/office/powerpoint/2010/main" val="3810127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DC0CC-F78E-451D-B057-868A5E9AFBDB}" type="datetime1">
              <a:rPr lang="en-US" smtClean="0"/>
              <a:t>4/22/2022</a:t>
            </a:fld>
            <a:endParaRPr lang="en-US"/>
          </a:p>
        </p:txBody>
      </p:sp>
      <p:sp>
        <p:nvSpPr>
          <p:cNvPr id="3" name="Footer Placeholder 2"/>
          <p:cNvSpPr>
            <a:spLocks noGrp="1"/>
          </p:cNvSpPr>
          <p:nvPr>
            <p:ph type="ftr" sz="quarter" idx="11"/>
          </p:nvPr>
        </p:nvSpPr>
        <p:spPr/>
        <p:txBody>
          <a:bodyPr/>
          <a:lstStyle/>
          <a:p>
            <a:r>
              <a:rPr lang="en-US" smtClean="0"/>
              <a:t>Isolation Forest for Anomaly Detection</a:t>
            </a:r>
            <a:endParaRPr lang="en-US"/>
          </a:p>
        </p:txBody>
      </p:sp>
      <p:sp>
        <p:nvSpPr>
          <p:cNvPr id="4" name="Slide Number Placeholder 3"/>
          <p:cNvSpPr>
            <a:spLocks noGrp="1"/>
          </p:cNvSpPr>
          <p:nvPr>
            <p:ph type="sldNum" sz="quarter" idx="12"/>
          </p:nvPr>
        </p:nvSpPr>
        <p:spPr/>
        <p:txBody>
          <a:bodyPr/>
          <a:lstStyle/>
          <a:p>
            <a:fld id="{071CC17A-C3F3-4E2B-90D7-C397A828AC64}" type="slidenum">
              <a:rPr lang="en-US" smtClean="0"/>
              <a:t>‹#›</a:t>
            </a:fld>
            <a:endParaRPr lang="en-US"/>
          </a:p>
        </p:txBody>
      </p:sp>
    </p:spTree>
    <p:extLst>
      <p:ext uri="{BB962C8B-B14F-4D97-AF65-F5344CB8AC3E}">
        <p14:creationId xmlns:p14="http://schemas.microsoft.com/office/powerpoint/2010/main" val="3672626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A3B96F-B8A9-4322-AB89-15BB19EB04BD}" type="datetime1">
              <a:rPr lang="en-US" smtClean="0"/>
              <a:t>4/22/2022</a:t>
            </a:fld>
            <a:endParaRPr lang="en-US"/>
          </a:p>
        </p:txBody>
      </p:sp>
      <p:sp>
        <p:nvSpPr>
          <p:cNvPr id="6" name="Footer Placeholder 5"/>
          <p:cNvSpPr>
            <a:spLocks noGrp="1"/>
          </p:cNvSpPr>
          <p:nvPr>
            <p:ph type="ftr" sz="quarter" idx="11"/>
          </p:nvPr>
        </p:nvSpPr>
        <p:spPr/>
        <p:txBody>
          <a:bodyPr/>
          <a:lstStyle/>
          <a:p>
            <a:r>
              <a:rPr lang="en-US" smtClean="0"/>
              <a:t>Isolation Forest for Anomaly Detection</a:t>
            </a:r>
            <a:endParaRPr lang="en-US"/>
          </a:p>
        </p:txBody>
      </p:sp>
      <p:sp>
        <p:nvSpPr>
          <p:cNvPr id="7" name="Slide Number Placeholder 6"/>
          <p:cNvSpPr>
            <a:spLocks noGrp="1"/>
          </p:cNvSpPr>
          <p:nvPr>
            <p:ph type="sldNum" sz="quarter" idx="12"/>
          </p:nvPr>
        </p:nvSpPr>
        <p:spPr/>
        <p:txBody>
          <a:bodyPr/>
          <a:lstStyle/>
          <a:p>
            <a:fld id="{071CC17A-C3F3-4E2B-90D7-C397A828AC64}" type="slidenum">
              <a:rPr lang="en-US" smtClean="0"/>
              <a:t>‹#›</a:t>
            </a:fld>
            <a:endParaRPr lang="en-US"/>
          </a:p>
        </p:txBody>
      </p:sp>
    </p:spTree>
    <p:extLst>
      <p:ext uri="{BB962C8B-B14F-4D97-AF65-F5344CB8AC3E}">
        <p14:creationId xmlns:p14="http://schemas.microsoft.com/office/powerpoint/2010/main" val="215816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7E269A-6AB9-4073-A5FA-F94987B6C82D}" type="datetime1">
              <a:rPr lang="en-US" smtClean="0"/>
              <a:t>4/22/2022</a:t>
            </a:fld>
            <a:endParaRPr lang="en-US"/>
          </a:p>
        </p:txBody>
      </p:sp>
      <p:sp>
        <p:nvSpPr>
          <p:cNvPr id="6" name="Footer Placeholder 5"/>
          <p:cNvSpPr>
            <a:spLocks noGrp="1"/>
          </p:cNvSpPr>
          <p:nvPr>
            <p:ph type="ftr" sz="quarter" idx="11"/>
          </p:nvPr>
        </p:nvSpPr>
        <p:spPr/>
        <p:txBody>
          <a:bodyPr/>
          <a:lstStyle/>
          <a:p>
            <a:r>
              <a:rPr lang="en-US" smtClean="0"/>
              <a:t>Isolation Forest for Anomaly Detection</a:t>
            </a:r>
            <a:endParaRPr lang="en-US"/>
          </a:p>
        </p:txBody>
      </p:sp>
      <p:sp>
        <p:nvSpPr>
          <p:cNvPr id="7" name="Slide Number Placeholder 6"/>
          <p:cNvSpPr>
            <a:spLocks noGrp="1"/>
          </p:cNvSpPr>
          <p:nvPr>
            <p:ph type="sldNum" sz="quarter" idx="12"/>
          </p:nvPr>
        </p:nvSpPr>
        <p:spPr/>
        <p:txBody>
          <a:bodyPr/>
          <a:lstStyle/>
          <a:p>
            <a:fld id="{071CC17A-C3F3-4E2B-90D7-C397A828AC64}" type="slidenum">
              <a:rPr lang="en-US" smtClean="0"/>
              <a:t>‹#›</a:t>
            </a:fld>
            <a:endParaRPr lang="en-US"/>
          </a:p>
        </p:txBody>
      </p:sp>
    </p:spTree>
    <p:extLst>
      <p:ext uri="{BB962C8B-B14F-4D97-AF65-F5344CB8AC3E}">
        <p14:creationId xmlns:p14="http://schemas.microsoft.com/office/powerpoint/2010/main" val="15995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62998-6DB1-44BC-B351-83E960A4E9D0}" type="datetime1">
              <a:rPr lang="en-US" smtClean="0"/>
              <a:t>4/22/2022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Isolation Forest for Anomaly Detection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1CC17A-C3F3-4E2B-90D7-C397A828AC64}" type="slidenum">
              <a:rPr lang="en-US" smtClean="0"/>
              <a:t>‹#›</a:t>
            </a:fld>
            <a:endParaRPr lang="en-US"/>
          </a:p>
        </p:txBody>
      </p:sp>
    </p:spTree>
    <p:extLst>
      <p:ext uri="{BB962C8B-B14F-4D97-AF65-F5344CB8AC3E}">
        <p14:creationId xmlns:p14="http://schemas.microsoft.com/office/powerpoint/2010/main" val="3544286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70C0"/>
                </a:solidFill>
              </a:rPr>
              <a:t>Isolation Forest for Anomaly Detection</a:t>
            </a:r>
            <a:endParaRPr lang="en-US" b="1" dirty="0">
              <a:solidFill>
                <a:srgbClr val="0070C0"/>
              </a:solidFill>
            </a:endParaRPr>
          </a:p>
        </p:txBody>
      </p:sp>
      <p:sp>
        <p:nvSpPr>
          <p:cNvPr id="3" name="Subtitle 2"/>
          <p:cNvSpPr>
            <a:spLocks noGrp="1"/>
          </p:cNvSpPr>
          <p:nvPr>
            <p:ph type="subTitle" idx="1"/>
          </p:nvPr>
        </p:nvSpPr>
        <p:spPr>
          <a:xfrm>
            <a:off x="1524000" y="3916363"/>
            <a:ext cx="9144000" cy="1655762"/>
          </a:xfrm>
        </p:spPr>
        <p:txBody>
          <a:bodyPr>
            <a:normAutofit lnSpcReduction="10000"/>
          </a:bodyPr>
          <a:lstStyle/>
          <a:p>
            <a:r>
              <a:rPr lang="en-US" dirty="0" smtClean="0"/>
              <a:t>Utsha Das</a:t>
            </a:r>
          </a:p>
          <a:p>
            <a:r>
              <a:rPr lang="en-US" dirty="0" smtClean="0"/>
              <a:t>Roll: 2004103020</a:t>
            </a:r>
          </a:p>
          <a:p>
            <a:r>
              <a:rPr lang="en-US" dirty="0" smtClean="0"/>
              <a:t>Department of Computer Science and Engineering</a:t>
            </a:r>
          </a:p>
          <a:p>
            <a:r>
              <a:rPr lang="en-US" dirty="0" err="1" smtClean="0"/>
              <a:t>Rajshahi</a:t>
            </a:r>
            <a:r>
              <a:rPr lang="en-US" dirty="0" smtClean="0"/>
              <a:t> University of Engineering &amp; Technology</a:t>
            </a:r>
            <a:endParaRPr lang="en-US" dirty="0"/>
          </a:p>
        </p:txBody>
      </p:sp>
      <p:sp>
        <p:nvSpPr>
          <p:cNvPr id="4" name="Date Placeholder 3"/>
          <p:cNvSpPr>
            <a:spLocks noGrp="1"/>
          </p:cNvSpPr>
          <p:nvPr>
            <p:ph type="dt" sz="half" idx="10"/>
          </p:nvPr>
        </p:nvSpPr>
        <p:spPr/>
        <p:txBody>
          <a:bodyPr/>
          <a:lstStyle/>
          <a:p>
            <a:fld id="{37B22EF9-0269-4910-96A1-D1B97614A719}" type="datetime1">
              <a:rPr lang="en-US" smtClean="0"/>
              <a:t>4/22/2022</a:t>
            </a:fld>
            <a:endParaRPr lang="en-US"/>
          </a:p>
        </p:txBody>
      </p:sp>
      <p:sp>
        <p:nvSpPr>
          <p:cNvPr id="5" name="Footer Placeholder 4"/>
          <p:cNvSpPr>
            <a:spLocks noGrp="1"/>
          </p:cNvSpPr>
          <p:nvPr>
            <p:ph type="ftr" sz="quarter" idx="11"/>
          </p:nvPr>
        </p:nvSpPr>
        <p:spPr/>
        <p:txBody>
          <a:bodyPr/>
          <a:lstStyle/>
          <a:p>
            <a:r>
              <a:rPr lang="en-US" smtClean="0"/>
              <a:t>Isolation Forest for Anomaly Detection</a:t>
            </a:r>
            <a:endParaRPr lang="en-US"/>
          </a:p>
        </p:txBody>
      </p:sp>
      <p:sp>
        <p:nvSpPr>
          <p:cNvPr id="6" name="Slide Number Placeholder 5"/>
          <p:cNvSpPr>
            <a:spLocks noGrp="1"/>
          </p:cNvSpPr>
          <p:nvPr>
            <p:ph type="sldNum" sz="quarter" idx="12"/>
          </p:nvPr>
        </p:nvSpPr>
        <p:spPr/>
        <p:txBody>
          <a:bodyPr/>
          <a:lstStyle/>
          <a:p>
            <a:fld id="{071CC17A-C3F3-4E2B-90D7-C397A828AC64}" type="slidenum">
              <a:rPr lang="en-US" smtClean="0"/>
              <a:t>1</a:t>
            </a:fld>
            <a:endParaRPr lang="en-US"/>
          </a:p>
        </p:txBody>
      </p:sp>
    </p:spTree>
    <p:extLst>
      <p:ext uri="{BB962C8B-B14F-4D97-AF65-F5344CB8AC3E}">
        <p14:creationId xmlns:p14="http://schemas.microsoft.com/office/powerpoint/2010/main" val="3282261750"/>
      </p:ext>
    </p:extLst>
  </p:cSld>
  <p:clrMapOvr>
    <a:masterClrMapping/>
  </p:clrMapOvr>
  <mc:AlternateContent xmlns:mc="http://schemas.openxmlformats.org/markup-compatibility/2006">
    <mc:Choice xmlns:p14="http://schemas.microsoft.com/office/powerpoint/2010/main" Requires="p14">
      <p:transition spd="slow" p14:dur="2000" advTm="940"/>
    </mc:Choice>
    <mc:Fallback>
      <p:transition spd="slow" advTm="94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Isolation Forest using </a:t>
            </a:r>
            <a:r>
              <a:rPr lang="en-US" dirty="0" err="1" smtClean="0">
                <a:solidFill>
                  <a:srgbClr val="00B0F0"/>
                </a:solidFill>
              </a:rPr>
              <a:t>sklearn</a:t>
            </a:r>
            <a:r>
              <a:rPr lang="en-US" dirty="0" smtClean="0">
                <a:solidFill>
                  <a:srgbClr val="00B0F0"/>
                </a:solidFill>
              </a:rPr>
              <a:t> (Cont.)</a:t>
            </a:r>
            <a:endParaRPr lang="en-US" dirty="0">
              <a:solidFill>
                <a:srgbClr val="00B0F0"/>
              </a:solidFill>
            </a:endParaRPr>
          </a:p>
        </p:txBody>
      </p:sp>
      <p:sp>
        <p:nvSpPr>
          <p:cNvPr id="3" name="Content Placeholder 2"/>
          <p:cNvSpPr>
            <a:spLocks noGrp="1"/>
          </p:cNvSpPr>
          <p:nvPr>
            <p:ph idx="1"/>
          </p:nvPr>
        </p:nvSpPr>
        <p:spPr/>
        <p:txBody>
          <a:bodyPr>
            <a:normAutofit/>
          </a:bodyPr>
          <a:lstStyle/>
          <a:p>
            <a:pPr algn="just"/>
            <a:r>
              <a:rPr lang="en-US" dirty="0" smtClean="0"/>
              <a:t>Contamination: This is a parameter that the algorithm is quite sensitive to; it refers to the expected proportion of outliers in the data set. This is used when fitting to define the threshold on the scores of the samples. The default value is 'auto'. If ‘auto’, the threshold value will be determined as in the original paper of Isolation Forest.</a:t>
            </a:r>
          </a:p>
          <a:p>
            <a:pPr algn="just"/>
            <a:r>
              <a:rPr lang="en-US" dirty="0" smtClean="0"/>
              <a:t>Max features: All the base estimators are not trained with all the features available in the dataset. It is the number of features to draw from the total features to train each base estimator or tree. The default value of max features is one.</a:t>
            </a:r>
            <a:endParaRPr lang="en-US" dirty="0"/>
          </a:p>
        </p:txBody>
      </p:sp>
      <p:sp>
        <p:nvSpPr>
          <p:cNvPr id="4" name="Date Placeholder 3"/>
          <p:cNvSpPr>
            <a:spLocks noGrp="1"/>
          </p:cNvSpPr>
          <p:nvPr>
            <p:ph type="dt" sz="half" idx="10"/>
          </p:nvPr>
        </p:nvSpPr>
        <p:spPr/>
        <p:txBody>
          <a:bodyPr/>
          <a:lstStyle/>
          <a:p>
            <a:fld id="{A4D5556B-9D0E-4D83-A802-908C5728C8D9}" type="datetime1">
              <a:rPr lang="en-US" smtClean="0"/>
              <a:t>4/22/2022</a:t>
            </a:fld>
            <a:endParaRPr lang="en-US"/>
          </a:p>
        </p:txBody>
      </p:sp>
      <p:sp>
        <p:nvSpPr>
          <p:cNvPr id="5" name="Footer Placeholder 4"/>
          <p:cNvSpPr>
            <a:spLocks noGrp="1"/>
          </p:cNvSpPr>
          <p:nvPr>
            <p:ph type="ftr" sz="quarter" idx="11"/>
          </p:nvPr>
        </p:nvSpPr>
        <p:spPr/>
        <p:txBody>
          <a:bodyPr/>
          <a:lstStyle/>
          <a:p>
            <a:r>
              <a:rPr lang="en-US" smtClean="0"/>
              <a:t>Isolation Forest for Anomaly Detection</a:t>
            </a:r>
            <a:endParaRPr lang="en-US"/>
          </a:p>
        </p:txBody>
      </p:sp>
      <p:sp>
        <p:nvSpPr>
          <p:cNvPr id="6" name="Slide Number Placeholder 5"/>
          <p:cNvSpPr>
            <a:spLocks noGrp="1"/>
          </p:cNvSpPr>
          <p:nvPr>
            <p:ph type="sldNum" sz="quarter" idx="12"/>
          </p:nvPr>
        </p:nvSpPr>
        <p:spPr/>
        <p:txBody>
          <a:bodyPr/>
          <a:lstStyle/>
          <a:p>
            <a:fld id="{071CC17A-C3F3-4E2B-90D7-C397A828AC64}" type="slidenum">
              <a:rPr lang="en-US" smtClean="0"/>
              <a:t>10</a:t>
            </a:fld>
            <a:endParaRPr lang="en-US"/>
          </a:p>
        </p:txBody>
      </p:sp>
    </p:spTree>
    <p:extLst>
      <p:ext uri="{BB962C8B-B14F-4D97-AF65-F5344CB8AC3E}">
        <p14:creationId xmlns:p14="http://schemas.microsoft.com/office/powerpoint/2010/main" val="3632576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Isolation Forest using </a:t>
            </a:r>
            <a:r>
              <a:rPr lang="en-US" dirty="0" err="1" smtClean="0">
                <a:solidFill>
                  <a:srgbClr val="00B0F0"/>
                </a:solidFill>
              </a:rPr>
              <a:t>sklearn</a:t>
            </a:r>
            <a:r>
              <a:rPr lang="en-US" dirty="0" smtClean="0">
                <a:solidFill>
                  <a:srgbClr val="00B0F0"/>
                </a:solidFill>
              </a:rPr>
              <a:t> (Cont.)</a:t>
            </a:r>
            <a:endParaRPr lang="en-US" dirty="0">
              <a:solidFill>
                <a:srgbClr val="00B0F0"/>
              </a:solidFill>
            </a:endParaRPr>
          </a:p>
        </p:txBody>
      </p:sp>
      <p:sp>
        <p:nvSpPr>
          <p:cNvPr id="3" name="Content Placeholder 2"/>
          <p:cNvSpPr>
            <a:spLocks noGrp="1"/>
          </p:cNvSpPr>
          <p:nvPr>
            <p:ph idx="1"/>
          </p:nvPr>
        </p:nvSpPr>
        <p:spPr/>
        <p:txBody>
          <a:bodyPr>
            <a:normAutofit/>
          </a:bodyPr>
          <a:lstStyle/>
          <a:p>
            <a:pPr algn="just"/>
            <a:r>
              <a:rPr lang="en-US" dirty="0" smtClean="0"/>
              <a:t>Contamination: This is a parameter that the algorithm is quite sensitive to; it refers to the expected proportion of outliers in the data set. This is used when fitting to define the threshold on the scores of the samples. The default value is 'auto'. If ‘auto’, the threshold value will be determined as in the original paper of Isolation Forest.</a:t>
            </a:r>
          </a:p>
          <a:p>
            <a:pPr algn="just"/>
            <a:r>
              <a:rPr lang="en-US" dirty="0" smtClean="0"/>
              <a:t>Max features: All the base estimators are not trained with all the features available in the dataset. It is the number of features to draw from the total features to train each base estimator or tree. The default value of max features is one.</a:t>
            </a:r>
            <a:endParaRPr lang="en-US" dirty="0"/>
          </a:p>
        </p:txBody>
      </p:sp>
      <p:sp>
        <p:nvSpPr>
          <p:cNvPr id="4" name="Date Placeholder 3"/>
          <p:cNvSpPr>
            <a:spLocks noGrp="1"/>
          </p:cNvSpPr>
          <p:nvPr>
            <p:ph type="dt" sz="half" idx="10"/>
          </p:nvPr>
        </p:nvSpPr>
        <p:spPr/>
        <p:txBody>
          <a:bodyPr/>
          <a:lstStyle/>
          <a:p>
            <a:fld id="{A4D5556B-9D0E-4D83-A802-908C5728C8D9}" type="datetime1">
              <a:rPr lang="en-US" smtClean="0"/>
              <a:t>4/22/2022</a:t>
            </a:fld>
            <a:endParaRPr lang="en-US"/>
          </a:p>
        </p:txBody>
      </p:sp>
      <p:sp>
        <p:nvSpPr>
          <p:cNvPr id="5" name="Footer Placeholder 4"/>
          <p:cNvSpPr>
            <a:spLocks noGrp="1"/>
          </p:cNvSpPr>
          <p:nvPr>
            <p:ph type="ftr" sz="quarter" idx="11"/>
          </p:nvPr>
        </p:nvSpPr>
        <p:spPr/>
        <p:txBody>
          <a:bodyPr/>
          <a:lstStyle/>
          <a:p>
            <a:r>
              <a:rPr lang="en-US" smtClean="0"/>
              <a:t>Isolation Forest for Anomaly Detection</a:t>
            </a:r>
            <a:endParaRPr lang="en-US"/>
          </a:p>
        </p:txBody>
      </p:sp>
      <p:sp>
        <p:nvSpPr>
          <p:cNvPr id="6" name="Slide Number Placeholder 5"/>
          <p:cNvSpPr>
            <a:spLocks noGrp="1"/>
          </p:cNvSpPr>
          <p:nvPr>
            <p:ph type="sldNum" sz="quarter" idx="12"/>
          </p:nvPr>
        </p:nvSpPr>
        <p:spPr/>
        <p:txBody>
          <a:bodyPr/>
          <a:lstStyle/>
          <a:p>
            <a:fld id="{071CC17A-C3F3-4E2B-90D7-C397A828AC64}" type="slidenum">
              <a:rPr lang="en-US" smtClean="0"/>
              <a:t>11</a:t>
            </a:fld>
            <a:endParaRPr lang="en-US"/>
          </a:p>
        </p:txBody>
      </p:sp>
    </p:spTree>
    <p:extLst>
      <p:ext uri="{BB962C8B-B14F-4D97-AF65-F5344CB8AC3E}">
        <p14:creationId xmlns:p14="http://schemas.microsoft.com/office/powerpoint/2010/main" val="4068542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Isolation Forest using </a:t>
            </a:r>
            <a:r>
              <a:rPr lang="en-US" dirty="0" err="1" smtClean="0">
                <a:solidFill>
                  <a:srgbClr val="00B0F0"/>
                </a:solidFill>
              </a:rPr>
              <a:t>sklearn</a:t>
            </a:r>
            <a:r>
              <a:rPr lang="en-US" dirty="0" smtClean="0">
                <a:solidFill>
                  <a:srgbClr val="00B0F0"/>
                </a:solidFill>
              </a:rPr>
              <a:t> (Cont.)</a:t>
            </a:r>
            <a:endParaRPr lang="en-US" dirty="0">
              <a:solidFill>
                <a:srgbClr val="00B0F0"/>
              </a:solidFill>
            </a:endParaRPr>
          </a:p>
        </p:txBody>
      </p:sp>
      <p:sp>
        <p:nvSpPr>
          <p:cNvPr id="3" name="Content Placeholder 2"/>
          <p:cNvSpPr>
            <a:spLocks noGrp="1"/>
          </p:cNvSpPr>
          <p:nvPr>
            <p:ph idx="1"/>
          </p:nvPr>
        </p:nvSpPr>
        <p:spPr>
          <a:xfrm>
            <a:off x="838200" y="1825625"/>
            <a:ext cx="10759440" cy="4351338"/>
          </a:xfrm>
        </p:spPr>
        <p:txBody>
          <a:bodyPr>
            <a:normAutofit/>
          </a:bodyPr>
          <a:lstStyle/>
          <a:p>
            <a:pPr marL="0" indent="0" algn="just">
              <a:buNone/>
            </a:pPr>
            <a:r>
              <a:rPr lang="en-US" dirty="0" smtClean="0"/>
              <a:t>import </a:t>
            </a:r>
            <a:r>
              <a:rPr lang="en-US" dirty="0" err="1" smtClean="0"/>
              <a:t>numpy</a:t>
            </a:r>
            <a:r>
              <a:rPr lang="en-US" dirty="0" smtClean="0"/>
              <a:t> as </a:t>
            </a:r>
            <a:r>
              <a:rPr lang="en-US" dirty="0" err="1" smtClean="0"/>
              <a:t>np</a:t>
            </a:r>
            <a:endParaRPr lang="en-US" dirty="0" smtClean="0"/>
          </a:p>
          <a:p>
            <a:pPr marL="0" indent="0" algn="just">
              <a:buNone/>
            </a:pPr>
            <a:r>
              <a:rPr lang="en-US" dirty="0" smtClean="0"/>
              <a:t>import pandas as </a:t>
            </a:r>
            <a:r>
              <a:rPr lang="en-US" dirty="0" err="1" smtClean="0"/>
              <a:t>pd</a:t>
            </a:r>
            <a:endParaRPr lang="en-US" dirty="0" smtClean="0"/>
          </a:p>
          <a:p>
            <a:pPr marL="0" indent="0" algn="just">
              <a:buNone/>
            </a:pPr>
            <a:r>
              <a:rPr lang="en-US" dirty="0" smtClean="0"/>
              <a:t>import </a:t>
            </a:r>
            <a:r>
              <a:rPr lang="en-US" dirty="0" err="1" smtClean="0"/>
              <a:t>seaborn</a:t>
            </a:r>
            <a:r>
              <a:rPr lang="en-US" dirty="0" smtClean="0"/>
              <a:t> as </a:t>
            </a:r>
            <a:r>
              <a:rPr lang="en-US" dirty="0" err="1" smtClean="0"/>
              <a:t>sns</a:t>
            </a:r>
            <a:endParaRPr lang="en-US" dirty="0" smtClean="0"/>
          </a:p>
          <a:p>
            <a:pPr marL="0" indent="0" algn="just">
              <a:buNone/>
            </a:pPr>
            <a:r>
              <a:rPr lang="en-US" dirty="0" smtClean="0"/>
              <a:t>import </a:t>
            </a:r>
            <a:r>
              <a:rPr lang="en-US" dirty="0" err="1" smtClean="0"/>
              <a:t>matplotlib.pyplot</a:t>
            </a:r>
            <a:r>
              <a:rPr lang="en-US" dirty="0" smtClean="0"/>
              <a:t> as </a:t>
            </a:r>
            <a:r>
              <a:rPr lang="en-US" dirty="0" err="1" smtClean="0"/>
              <a:t>plt</a:t>
            </a:r>
            <a:endParaRPr lang="en-US" dirty="0" smtClean="0"/>
          </a:p>
          <a:p>
            <a:pPr marL="0" indent="0" algn="just">
              <a:buNone/>
            </a:pPr>
            <a:r>
              <a:rPr lang="en-US" dirty="0" smtClean="0"/>
              <a:t>import </a:t>
            </a:r>
            <a:r>
              <a:rPr lang="en-US" dirty="0" err="1" smtClean="0"/>
              <a:t>matplotlib.gridspec</a:t>
            </a:r>
            <a:r>
              <a:rPr lang="en-US" dirty="0" smtClean="0"/>
              <a:t> as </a:t>
            </a:r>
            <a:r>
              <a:rPr lang="en-US" dirty="0" err="1" smtClean="0"/>
              <a:t>gridspec</a:t>
            </a:r>
            <a:endParaRPr lang="en-US" dirty="0" smtClean="0"/>
          </a:p>
          <a:p>
            <a:pPr marL="0" indent="0" algn="just">
              <a:buNone/>
            </a:pPr>
            <a:r>
              <a:rPr lang="en-US" dirty="0" smtClean="0"/>
              <a:t>from </a:t>
            </a:r>
            <a:r>
              <a:rPr lang="en-US" dirty="0" err="1" smtClean="0"/>
              <a:t>sklearn.ensemble</a:t>
            </a:r>
            <a:r>
              <a:rPr lang="en-US" dirty="0" smtClean="0"/>
              <a:t> import </a:t>
            </a:r>
            <a:r>
              <a:rPr lang="en-US" dirty="0" err="1" smtClean="0"/>
              <a:t>IsolationForest</a:t>
            </a:r>
            <a:endParaRPr lang="en-US" dirty="0" smtClean="0"/>
          </a:p>
          <a:p>
            <a:pPr marL="0" indent="0" algn="just">
              <a:buNone/>
            </a:pPr>
            <a:endParaRPr lang="en-US" dirty="0" smtClean="0"/>
          </a:p>
          <a:p>
            <a:pPr marL="0" indent="0" algn="just">
              <a:buNone/>
            </a:pPr>
            <a:r>
              <a:rPr lang="en-US" dirty="0" err="1" smtClean="0"/>
              <a:t>df</a:t>
            </a:r>
            <a:r>
              <a:rPr lang="en-US" dirty="0" smtClean="0"/>
              <a:t>=</a:t>
            </a:r>
            <a:r>
              <a:rPr lang="en-US" dirty="0" err="1" smtClean="0"/>
              <a:t>pd.read_csv</a:t>
            </a:r>
            <a:r>
              <a:rPr lang="en-US" dirty="0" smtClean="0"/>
              <a:t>('E:/MSc/MSc Thesis/Thesis/</a:t>
            </a:r>
            <a:r>
              <a:rPr lang="en-US" dirty="0" err="1" smtClean="0"/>
              <a:t>DiabetesData</a:t>
            </a:r>
            <a:r>
              <a:rPr lang="en-US" dirty="0" smtClean="0"/>
              <a:t>/Diabetes.csv')</a:t>
            </a:r>
            <a:endParaRPr lang="en-US" dirty="0"/>
          </a:p>
        </p:txBody>
      </p:sp>
      <p:sp>
        <p:nvSpPr>
          <p:cNvPr id="4" name="Date Placeholder 3"/>
          <p:cNvSpPr>
            <a:spLocks noGrp="1"/>
          </p:cNvSpPr>
          <p:nvPr>
            <p:ph type="dt" sz="half" idx="10"/>
          </p:nvPr>
        </p:nvSpPr>
        <p:spPr/>
        <p:txBody>
          <a:bodyPr/>
          <a:lstStyle/>
          <a:p>
            <a:fld id="{A4D5556B-9D0E-4D83-A802-908C5728C8D9}" type="datetime1">
              <a:rPr lang="en-US" smtClean="0"/>
              <a:t>4/22/2022</a:t>
            </a:fld>
            <a:endParaRPr lang="en-US"/>
          </a:p>
        </p:txBody>
      </p:sp>
      <p:sp>
        <p:nvSpPr>
          <p:cNvPr id="5" name="Footer Placeholder 4"/>
          <p:cNvSpPr>
            <a:spLocks noGrp="1"/>
          </p:cNvSpPr>
          <p:nvPr>
            <p:ph type="ftr" sz="quarter" idx="11"/>
          </p:nvPr>
        </p:nvSpPr>
        <p:spPr/>
        <p:txBody>
          <a:bodyPr/>
          <a:lstStyle/>
          <a:p>
            <a:r>
              <a:rPr lang="en-US" smtClean="0"/>
              <a:t>Isolation Forest for Anomaly Detection</a:t>
            </a:r>
            <a:endParaRPr lang="en-US"/>
          </a:p>
        </p:txBody>
      </p:sp>
      <p:sp>
        <p:nvSpPr>
          <p:cNvPr id="6" name="Slide Number Placeholder 5"/>
          <p:cNvSpPr>
            <a:spLocks noGrp="1"/>
          </p:cNvSpPr>
          <p:nvPr>
            <p:ph type="sldNum" sz="quarter" idx="12"/>
          </p:nvPr>
        </p:nvSpPr>
        <p:spPr/>
        <p:txBody>
          <a:bodyPr/>
          <a:lstStyle/>
          <a:p>
            <a:fld id="{071CC17A-C3F3-4E2B-90D7-C397A828AC64}" type="slidenum">
              <a:rPr lang="en-US" smtClean="0"/>
              <a:t>12</a:t>
            </a:fld>
            <a:endParaRPr lang="en-US"/>
          </a:p>
        </p:txBody>
      </p:sp>
    </p:spTree>
    <p:extLst>
      <p:ext uri="{BB962C8B-B14F-4D97-AF65-F5344CB8AC3E}">
        <p14:creationId xmlns:p14="http://schemas.microsoft.com/office/powerpoint/2010/main" val="2034162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Isolation Forest using </a:t>
            </a:r>
            <a:r>
              <a:rPr lang="en-US" dirty="0" err="1" smtClean="0">
                <a:solidFill>
                  <a:srgbClr val="00B0F0"/>
                </a:solidFill>
              </a:rPr>
              <a:t>sklearn</a:t>
            </a:r>
            <a:r>
              <a:rPr lang="en-US" dirty="0" smtClean="0">
                <a:solidFill>
                  <a:srgbClr val="00B0F0"/>
                </a:solidFill>
              </a:rPr>
              <a:t> (Cont.)</a:t>
            </a:r>
            <a:endParaRPr lang="en-US" dirty="0"/>
          </a:p>
        </p:txBody>
      </p:sp>
      <p:sp>
        <p:nvSpPr>
          <p:cNvPr id="3" name="Content Placeholder 2"/>
          <p:cNvSpPr>
            <a:spLocks noGrp="1"/>
          </p:cNvSpPr>
          <p:nvPr>
            <p:ph idx="1"/>
          </p:nvPr>
        </p:nvSpPr>
        <p:spPr/>
        <p:txBody>
          <a:bodyPr/>
          <a:lstStyle/>
          <a:p>
            <a:pPr marL="0" indent="0">
              <a:buNone/>
            </a:pPr>
            <a:r>
              <a:rPr lang="en-US" dirty="0" err="1" smtClean="0"/>
              <a:t>df.head</a:t>
            </a:r>
            <a:r>
              <a:rPr lang="en-US" dirty="0" smtClean="0"/>
              <a:t>()</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A4D5556B-9D0E-4D83-A802-908C5728C8D9}" type="datetime1">
              <a:rPr lang="en-US" smtClean="0"/>
              <a:t>4/22/2022</a:t>
            </a:fld>
            <a:endParaRPr lang="en-US"/>
          </a:p>
        </p:txBody>
      </p:sp>
      <p:sp>
        <p:nvSpPr>
          <p:cNvPr id="5" name="Footer Placeholder 4"/>
          <p:cNvSpPr>
            <a:spLocks noGrp="1"/>
          </p:cNvSpPr>
          <p:nvPr>
            <p:ph type="ftr" sz="quarter" idx="11"/>
          </p:nvPr>
        </p:nvSpPr>
        <p:spPr/>
        <p:txBody>
          <a:bodyPr/>
          <a:lstStyle/>
          <a:p>
            <a:r>
              <a:rPr lang="en-US" smtClean="0"/>
              <a:t>Isolation Forest for Anomaly Detection</a:t>
            </a:r>
            <a:endParaRPr lang="en-US"/>
          </a:p>
        </p:txBody>
      </p:sp>
      <p:sp>
        <p:nvSpPr>
          <p:cNvPr id="6" name="Slide Number Placeholder 5"/>
          <p:cNvSpPr>
            <a:spLocks noGrp="1"/>
          </p:cNvSpPr>
          <p:nvPr>
            <p:ph type="sldNum" sz="quarter" idx="12"/>
          </p:nvPr>
        </p:nvSpPr>
        <p:spPr/>
        <p:txBody>
          <a:bodyPr/>
          <a:lstStyle/>
          <a:p>
            <a:fld id="{071CC17A-C3F3-4E2B-90D7-C397A828AC64}" type="slidenum">
              <a:rPr lang="en-US" smtClean="0"/>
              <a:t>13</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737" y="2871787"/>
            <a:ext cx="10484719" cy="2599373"/>
          </a:xfrm>
          <a:prstGeom prst="rect">
            <a:avLst/>
          </a:prstGeom>
        </p:spPr>
      </p:pic>
    </p:spTree>
    <p:extLst>
      <p:ext uri="{BB962C8B-B14F-4D97-AF65-F5344CB8AC3E}">
        <p14:creationId xmlns:p14="http://schemas.microsoft.com/office/powerpoint/2010/main" val="12053146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Isolation Forest using </a:t>
            </a:r>
            <a:r>
              <a:rPr lang="en-US" dirty="0" err="1" smtClean="0">
                <a:solidFill>
                  <a:srgbClr val="00B0F0"/>
                </a:solidFill>
              </a:rPr>
              <a:t>sklearn</a:t>
            </a:r>
            <a:r>
              <a:rPr lang="en-US" dirty="0" smtClean="0">
                <a:solidFill>
                  <a:srgbClr val="00B0F0"/>
                </a:solidFill>
              </a:rPr>
              <a:t> (Cont.)</a:t>
            </a:r>
            <a:endParaRPr lang="en-US" dirty="0"/>
          </a:p>
        </p:txBody>
      </p:sp>
      <p:sp>
        <p:nvSpPr>
          <p:cNvPr id="3" name="Content Placeholder 2"/>
          <p:cNvSpPr>
            <a:spLocks noGrp="1"/>
          </p:cNvSpPr>
          <p:nvPr>
            <p:ph idx="1"/>
          </p:nvPr>
        </p:nvSpPr>
        <p:spPr/>
        <p:txBody>
          <a:bodyPr/>
          <a:lstStyle/>
          <a:p>
            <a:pPr marL="0" indent="0">
              <a:buNone/>
            </a:pPr>
            <a:r>
              <a:rPr lang="fr-FR" sz="2000" dirty="0" err="1" smtClean="0"/>
              <a:t>clf</a:t>
            </a:r>
            <a:r>
              <a:rPr lang="fr-FR" sz="2000" dirty="0" smtClean="0"/>
              <a:t> = </a:t>
            </a:r>
            <a:r>
              <a:rPr lang="fr-FR" sz="2000" dirty="0" err="1" smtClean="0"/>
              <a:t>IsolationForest</a:t>
            </a:r>
            <a:r>
              <a:rPr lang="fr-FR" sz="2000" dirty="0" smtClean="0"/>
              <a:t>(</a:t>
            </a:r>
            <a:r>
              <a:rPr lang="fr-FR" sz="2000" dirty="0" err="1" smtClean="0"/>
              <a:t>n_estimators</a:t>
            </a:r>
            <a:r>
              <a:rPr lang="fr-FR" sz="2000" dirty="0" smtClean="0"/>
              <a:t>=100,max_samples='</a:t>
            </a:r>
            <a:r>
              <a:rPr lang="fr-FR" sz="2000" dirty="0" err="1" smtClean="0"/>
              <a:t>auto',contamination</a:t>
            </a:r>
            <a:r>
              <a:rPr lang="fr-FR" sz="2000" dirty="0" smtClean="0"/>
              <a:t>=.05,max_features=1.0)</a:t>
            </a:r>
          </a:p>
          <a:p>
            <a:pPr marL="0" indent="0">
              <a:buNone/>
            </a:pPr>
            <a:r>
              <a:rPr lang="en-US" sz="2000" dirty="0" err="1" smtClean="0"/>
              <a:t>clf.fit</a:t>
            </a:r>
            <a:r>
              <a:rPr lang="en-US" sz="2000" dirty="0" smtClean="0"/>
              <a:t>(x)</a:t>
            </a:r>
          </a:p>
          <a:p>
            <a:pPr marL="0" indent="0">
              <a:buNone/>
            </a:pPr>
            <a:r>
              <a:rPr lang="en-US" sz="2000" dirty="0" err="1" smtClean="0"/>
              <a:t>df</a:t>
            </a:r>
            <a:r>
              <a:rPr lang="en-US" sz="2000" dirty="0" smtClean="0"/>
              <a:t>['</a:t>
            </a:r>
            <a:r>
              <a:rPr lang="en-US" sz="2000" dirty="0" err="1" smtClean="0"/>
              <a:t>anomaly_score</a:t>
            </a:r>
            <a:r>
              <a:rPr lang="en-US" sz="2000" dirty="0" smtClean="0"/>
              <a:t>'] = </a:t>
            </a:r>
            <a:r>
              <a:rPr lang="en-US" sz="2000" dirty="0" err="1" smtClean="0"/>
              <a:t>clf.predict</a:t>
            </a:r>
            <a:r>
              <a:rPr lang="en-US" sz="2000" dirty="0" smtClean="0"/>
              <a:t>(</a:t>
            </a:r>
            <a:r>
              <a:rPr lang="en-US" sz="2000" dirty="0" err="1" smtClean="0"/>
              <a:t>df</a:t>
            </a:r>
            <a:r>
              <a:rPr lang="en-US" sz="2000" dirty="0" smtClean="0"/>
              <a:t>)</a:t>
            </a:r>
          </a:p>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A4D5556B-9D0E-4D83-A802-908C5728C8D9}" type="datetime1">
              <a:rPr lang="en-US" smtClean="0"/>
              <a:t>4/22/2022</a:t>
            </a:fld>
            <a:endParaRPr lang="en-US"/>
          </a:p>
        </p:txBody>
      </p:sp>
      <p:sp>
        <p:nvSpPr>
          <p:cNvPr id="5" name="Footer Placeholder 4"/>
          <p:cNvSpPr>
            <a:spLocks noGrp="1"/>
          </p:cNvSpPr>
          <p:nvPr>
            <p:ph type="ftr" sz="quarter" idx="11"/>
          </p:nvPr>
        </p:nvSpPr>
        <p:spPr/>
        <p:txBody>
          <a:bodyPr/>
          <a:lstStyle/>
          <a:p>
            <a:r>
              <a:rPr lang="en-US" smtClean="0"/>
              <a:t>Isolation Forest for Anomaly Detection</a:t>
            </a:r>
            <a:endParaRPr lang="en-US"/>
          </a:p>
        </p:txBody>
      </p:sp>
      <p:sp>
        <p:nvSpPr>
          <p:cNvPr id="6" name="Slide Number Placeholder 5"/>
          <p:cNvSpPr>
            <a:spLocks noGrp="1"/>
          </p:cNvSpPr>
          <p:nvPr>
            <p:ph type="sldNum" sz="quarter" idx="12"/>
          </p:nvPr>
        </p:nvSpPr>
        <p:spPr/>
        <p:txBody>
          <a:bodyPr/>
          <a:lstStyle/>
          <a:p>
            <a:fld id="{071CC17A-C3F3-4E2B-90D7-C397A828AC64}" type="slidenum">
              <a:rPr lang="en-US" smtClean="0"/>
              <a:t>14</a:t>
            </a:fld>
            <a:endParaRPr lang="en-US"/>
          </a:p>
        </p:txBody>
      </p:sp>
      <p:pic>
        <p:nvPicPr>
          <p:cNvPr id="8" name="Picture 7"/>
          <p:cNvPicPr>
            <a:picLocks noChangeAspect="1"/>
          </p:cNvPicPr>
          <p:nvPr/>
        </p:nvPicPr>
        <p:blipFill>
          <a:blip r:embed="rId2"/>
          <a:stretch>
            <a:fillRect/>
          </a:stretch>
        </p:blipFill>
        <p:spPr>
          <a:xfrm>
            <a:off x="1036320" y="3203575"/>
            <a:ext cx="9646920" cy="2973388"/>
          </a:xfrm>
          <a:prstGeom prst="rect">
            <a:avLst/>
          </a:prstGeom>
        </p:spPr>
      </p:pic>
    </p:spTree>
    <p:extLst>
      <p:ext uri="{BB962C8B-B14F-4D97-AF65-F5344CB8AC3E}">
        <p14:creationId xmlns:p14="http://schemas.microsoft.com/office/powerpoint/2010/main" val="1669377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165"/>
            <a:ext cx="10515600" cy="1325563"/>
          </a:xfrm>
        </p:spPr>
        <p:txBody>
          <a:bodyPr/>
          <a:lstStyle/>
          <a:p>
            <a:r>
              <a:rPr lang="en-US" dirty="0" smtClean="0">
                <a:solidFill>
                  <a:srgbClr val="00B0F0"/>
                </a:solidFill>
              </a:rPr>
              <a:t>Application</a:t>
            </a:r>
            <a:endParaRPr lang="en-US" dirty="0">
              <a:solidFill>
                <a:srgbClr val="00B0F0"/>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00100799"/>
              </p:ext>
            </p:extLst>
          </p:nvPr>
        </p:nvGraphicFramePr>
        <p:xfrm>
          <a:off x="838197" y="2298065"/>
          <a:ext cx="10515603" cy="3599814"/>
        </p:xfrm>
        <a:graphic>
          <a:graphicData uri="http://schemas.openxmlformats.org/drawingml/2006/table">
            <a:tbl>
              <a:tblPr firstRow="1" bandRow="1">
                <a:tableStyleId>{5C22544A-7EE6-4342-B048-85BDC9FD1C3A}</a:tableStyleId>
              </a:tblPr>
              <a:tblGrid>
                <a:gridCol w="1502229"/>
                <a:gridCol w="1502229"/>
                <a:gridCol w="1502229"/>
                <a:gridCol w="1502229"/>
                <a:gridCol w="1502229"/>
                <a:gridCol w="1502229"/>
                <a:gridCol w="1502229"/>
              </a:tblGrid>
              <a:tr h="599969">
                <a:tc>
                  <a:txBody>
                    <a:bodyPr/>
                    <a:lstStyle/>
                    <a:p>
                      <a:pPr algn="l" fontAlgn="b"/>
                      <a:r>
                        <a:rPr lang="en-US" sz="2800" b="0" i="0" u="none" strike="noStrike" dirty="0" smtClean="0">
                          <a:solidFill>
                            <a:srgbClr val="000000"/>
                          </a:solidFill>
                          <a:effectLst/>
                          <a:latin typeface="Calibri" panose="020F0502020204030204" pitchFamily="34" charset="0"/>
                        </a:rPr>
                        <a:t>Model</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800" b="0" i="0" u="none" strike="noStrike" dirty="0" err="1">
                          <a:solidFill>
                            <a:srgbClr val="000000"/>
                          </a:solidFill>
                          <a:effectLst/>
                          <a:latin typeface="Calibri" panose="020F0502020204030204" pitchFamily="34" charset="0"/>
                        </a:rPr>
                        <a:t>Acc</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800" b="0" i="0" u="none" strike="noStrike" dirty="0" err="1">
                          <a:solidFill>
                            <a:srgbClr val="000000"/>
                          </a:solidFill>
                          <a:effectLst/>
                          <a:latin typeface="Calibri" panose="020F0502020204030204" pitchFamily="34" charset="0"/>
                        </a:rPr>
                        <a:t>Sen</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800" b="0" i="0" u="none" strike="noStrike" dirty="0" err="1">
                          <a:solidFill>
                            <a:srgbClr val="000000"/>
                          </a:solidFill>
                          <a:effectLst/>
                          <a:latin typeface="Calibri" panose="020F0502020204030204" pitchFamily="34" charset="0"/>
                        </a:rPr>
                        <a:t>Spe</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800" b="0" i="0" u="none" strike="noStrike" dirty="0">
                          <a:solidFill>
                            <a:srgbClr val="000000"/>
                          </a:solidFill>
                          <a:effectLst/>
                          <a:latin typeface="Calibri" panose="020F0502020204030204" pitchFamily="34" charset="0"/>
                        </a:rPr>
                        <a:t>MCC</a:t>
                      </a:r>
                    </a:p>
                  </a:txBody>
                  <a:tcPr marL="9525" marR="9525" marT="9525" marB="0" anchor="b"/>
                </a:tc>
                <a:tc>
                  <a:txBody>
                    <a:bodyPr/>
                    <a:lstStyle/>
                    <a:p>
                      <a:pPr algn="l" fontAlgn="b"/>
                      <a:r>
                        <a:rPr lang="en-US" sz="2800" b="0" i="0" u="none" strike="noStrike" dirty="0">
                          <a:solidFill>
                            <a:srgbClr val="000000"/>
                          </a:solidFill>
                          <a:effectLst/>
                          <a:latin typeface="Calibri" panose="020F0502020204030204" pitchFamily="34" charset="0"/>
                        </a:rPr>
                        <a:t>F1</a:t>
                      </a:r>
                    </a:p>
                  </a:txBody>
                  <a:tcPr marL="9525" marR="9525" marT="9525" marB="0" anchor="b"/>
                </a:tc>
                <a:tc>
                  <a:txBody>
                    <a:bodyPr/>
                    <a:lstStyle/>
                    <a:p>
                      <a:pPr algn="l" fontAlgn="b"/>
                      <a:r>
                        <a:rPr lang="en-US" sz="2800" b="0" i="0" u="none" strike="noStrike" dirty="0">
                          <a:solidFill>
                            <a:srgbClr val="000000"/>
                          </a:solidFill>
                          <a:effectLst/>
                          <a:latin typeface="Calibri" panose="020F0502020204030204" pitchFamily="34" charset="0"/>
                        </a:rPr>
                        <a:t>AUC</a:t>
                      </a:r>
                    </a:p>
                  </a:txBody>
                  <a:tcPr marL="9525" marR="9525" marT="9525" marB="0" anchor="b"/>
                </a:tc>
              </a:tr>
              <a:tr h="599969">
                <a:tc>
                  <a:txBody>
                    <a:bodyPr/>
                    <a:lstStyle/>
                    <a:p>
                      <a:pPr algn="l" fontAlgn="b"/>
                      <a:r>
                        <a:rPr lang="en-US" sz="2000" b="0" i="0" u="none" strike="noStrike" dirty="0">
                          <a:solidFill>
                            <a:srgbClr val="000000"/>
                          </a:solidFill>
                          <a:effectLst/>
                          <a:latin typeface="Calibri" panose="020F0502020204030204" pitchFamily="34" charset="0"/>
                        </a:rPr>
                        <a:t>KNN(k=5)</a:t>
                      </a:r>
                    </a:p>
                  </a:txBody>
                  <a:tcPr marL="9525" marR="9525" marT="9525" marB="0" anchor="b"/>
                </a:tc>
                <a:tc>
                  <a:txBody>
                    <a:bodyPr/>
                    <a:lstStyle/>
                    <a:p>
                      <a:pPr algn="r" fontAlgn="ctr"/>
                      <a:r>
                        <a:rPr lang="en-US" sz="2000" b="0" i="0" u="none" strike="noStrike">
                          <a:solidFill>
                            <a:srgbClr val="000000"/>
                          </a:solidFill>
                          <a:effectLst/>
                          <a:latin typeface="Lucida Console" panose="020B0609040504020204" pitchFamily="49" charset="0"/>
                        </a:rPr>
                        <a:t>0.88</a:t>
                      </a:r>
                    </a:p>
                  </a:txBody>
                  <a:tcPr marL="9525" marR="9525" marT="9525" marB="0" anchor="ctr"/>
                </a:tc>
                <a:tc>
                  <a:txBody>
                    <a:bodyPr/>
                    <a:lstStyle/>
                    <a:p>
                      <a:pPr algn="r" fontAlgn="ctr"/>
                      <a:r>
                        <a:rPr lang="en-US" sz="2000" b="0" i="0" u="none" strike="noStrike">
                          <a:solidFill>
                            <a:srgbClr val="000000"/>
                          </a:solidFill>
                          <a:effectLst/>
                          <a:latin typeface="Lucida Console" panose="020B0609040504020204" pitchFamily="49" charset="0"/>
                        </a:rPr>
                        <a:t>0.33</a:t>
                      </a:r>
                    </a:p>
                  </a:txBody>
                  <a:tcPr marL="9525" marR="9525" marT="9525" marB="0" anchor="ctr"/>
                </a:tc>
                <a:tc>
                  <a:txBody>
                    <a:bodyPr/>
                    <a:lstStyle/>
                    <a:p>
                      <a:pPr algn="r" fontAlgn="ctr"/>
                      <a:r>
                        <a:rPr lang="en-US" sz="2000" b="0" i="0" u="none" strike="noStrike">
                          <a:solidFill>
                            <a:srgbClr val="000000"/>
                          </a:solidFill>
                          <a:effectLst/>
                          <a:latin typeface="Lucida Console" panose="020B0609040504020204" pitchFamily="49" charset="0"/>
                        </a:rPr>
                        <a:t>0.98</a:t>
                      </a:r>
                    </a:p>
                  </a:txBody>
                  <a:tcPr marL="9525" marR="9525" marT="9525" marB="0" anchor="ctr"/>
                </a:tc>
                <a:tc>
                  <a:txBody>
                    <a:bodyPr/>
                    <a:lstStyle/>
                    <a:p>
                      <a:pPr algn="r" fontAlgn="ctr"/>
                      <a:r>
                        <a:rPr lang="en-US" sz="2000" b="0" i="0" u="none" strike="noStrike">
                          <a:solidFill>
                            <a:srgbClr val="000000"/>
                          </a:solidFill>
                          <a:effectLst/>
                          <a:latin typeface="Lucida Console" panose="020B0609040504020204" pitchFamily="49" charset="0"/>
                        </a:rPr>
                        <a:t>0.46</a:t>
                      </a:r>
                    </a:p>
                  </a:txBody>
                  <a:tcPr marL="9525" marR="9525" marT="9525" marB="0" anchor="ctr"/>
                </a:tc>
                <a:tc>
                  <a:txBody>
                    <a:bodyPr/>
                    <a:lstStyle/>
                    <a:p>
                      <a:pPr algn="r" fontAlgn="ctr"/>
                      <a:r>
                        <a:rPr lang="en-US" sz="2000" b="0" i="0" u="none" strike="noStrike">
                          <a:solidFill>
                            <a:srgbClr val="000000"/>
                          </a:solidFill>
                          <a:effectLst/>
                          <a:latin typeface="Lucida Console" panose="020B0609040504020204" pitchFamily="49" charset="0"/>
                        </a:rPr>
                        <a:t>0.47</a:t>
                      </a:r>
                    </a:p>
                  </a:txBody>
                  <a:tcPr marL="9525" marR="9525" marT="9525" marB="0" anchor="ctr"/>
                </a:tc>
                <a:tc>
                  <a:txBody>
                    <a:bodyPr/>
                    <a:lstStyle/>
                    <a:p>
                      <a:pPr algn="r" fontAlgn="ctr"/>
                      <a:r>
                        <a:rPr lang="en-US" sz="2000" b="0" i="0" u="none" strike="noStrike">
                          <a:solidFill>
                            <a:srgbClr val="000000"/>
                          </a:solidFill>
                          <a:effectLst/>
                          <a:latin typeface="Lucida Console" panose="020B0609040504020204" pitchFamily="49" charset="0"/>
                        </a:rPr>
                        <a:t>0.66</a:t>
                      </a:r>
                    </a:p>
                  </a:txBody>
                  <a:tcPr marL="9525" marR="9525" marT="9525" marB="0" anchor="ctr"/>
                </a:tc>
              </a:tr>
              <a:tr h="599969">
                <a:tc>
                  <a:txBody>
                    <a:bodyPr/>
                    <a:lstStyle/>
                    <a:p>
                      <a:pPr algn="l" fontAlgn="b"/>
                      <a:r>
                        <a:rPr lang="en-US" sz="2000" b="0" i="0" u="none" strike="noStrike" dirty="0">
                          <a:solidFill>
                            <a:srgbClr val="000000"/>
                          </a:solidFill>
                          <a:effectLst/>
                          <a:latin typeface="Calibri" panose="020F0502020204030204" pitchFamily="34" charset="0"/>
                        </a:rPr>
                        <a:t>LR</a:t>
                      </a:r>
                    </a:p>
                  </a:txBody>
                  <a:tcPr marL="9525" marR="9525" marT="9525" marB="0" anchor="b"/>
                </a:tc>
                <a:tc>
                  <a:txBody>
                    <a:bodyPr/>
                    <a:lstStyle/>
                    <a:p>
                      <a:pPr algn="r" fontAlgn="ctr"/>
                      <a:r>
                        <a:rPr lang="en-US" sz="2000" b="0" i="0" u="none" strike="noStrike" dirty="0">
                          <a:solidFill>
                            <a:srgbClr val="000000"/>
                          </a:solidFill>
                          <a:effectLst/>
                          <a:latin typeface="Lucida Console" panose="020B0609040504020204" pitchFamily="49" charset="0"/>
                        </a:rPr>
                        <a:t>0.96</a:t>
                      </a:r>
                    </a:p>
                  </a:txBody>
                  <a:tcPr marL="9525" marR="9525" marT="9525" marB="0" anchor="ctr"/>
                </a:tc>
                <a:tc>
                  <a:txBody>
                    <a:bodyPr/>
                    <a:lstStyle/>
                    <a:p>
                      <a:pPr algn="r" fontAlgn="ctr"/>
                      <a:r>
                        <a:rPr lang="en-US" sz="2000" b="0" i="0" u="none" strike="noStrike">
                          <a:solidFill>
                            <a:srgbClr val="000000"/>
                          </a:solidFill>
                          <a:effectLst/>
                          <a:latin typeface="Lucida Console" panose="020B0609040504020204" pitchFamily="49" charset="0"/>
                        </a:rPr>
                        <a:t>0.75</a:t>
                      </a:r>
                    </a:p>
                  </a:txBody>
                  <a:tcPr marL="9525" marR="9525" marT="9525" marB="0" anchor="ctr"/>
                </a:tc>
                <a:tc>
                  <a:txBody>
                    <a:bodyPr/>
                    <a:lstStyle/>
                    <a:p>
                      <a:pPr algn="r" fontAlgn="ctr"/>
                      <a:r>
                        <a:rPr lang="en-US" sz="2000" b="0" i="0" u="none" strike="noStrike">
                          <a:solidFill>
                            <a:srgbClr val="000000"/>
                          </a:solidFill>
                          <a:effectLst/>
                          <a:latin typeface="Lucida Console" panose="020B0609040504020204" pitchFamily="49" charset="0"/>
                        </a:rPr>
                        <a:t>1</a:t>
                      </a:r>
                    </a:p>
                  </a:txBody>
                  <a:tcPr marL="9525" marR="9525" marT="9525" marB="0" anchor="ctr"/>
                </a:tc>
                <a:tc>
                  <a:txBody>
                    <a:bodyPr/>
                    <a:lstStyle/>
                    <a:p>
                      <a:pPr algn="r" fontAlgn="ctr"/>
                      <a:r>
                        <a:rPr lang="en-US" sz="2000" b="0" i="0" u="none" strike="noStrike">
                          <a:solidFill>
                            <a:srgbClr val="000000"/>
                          </a:solidFill>
                          <a:effectLst/>
                          <a:latin typeface="Lucida Console" panose="020B0609040504020204" pitchFamily="49" charset="0"/>
                        </a:rPr>
                        <a:t>0.85</a:t>
                      </a:r>
                    </a:p>
                  </a:txBody>
                  <a:tcPr marL="9525" marR="9525" marT="9525" marB="0" anchor="ctr"/>
                </a:tc>
                <a:tc>
                  <a:txBody>
                    <a:bodyPr/>
                    <a:lstStyle/>
                    <a:p>
                      <a:pPr algn="r" fontAlgn="ctr"/>
                      <a:r>
                        <a:rPr lang="en-US" sz="2000" b="0" i="0" u="none" strike="noStrike">
                          <a:solidFill>
                            <a:srgbClr val="000000"/>
                          </a:solidFill>
                          <a:effectLst/>
                          <a:latin typeface="Lucida Console" panose="020B0609040504020204" pitchFamily="49" charset="0"/>
                        </a:rPr>
                        <a:t>0.86</a:t>
                      </a:r>
                    </a:p>
                  </a:txBody>
                  <a:tcPr marL="9525" marR="9525" marT="9525" marB="0" anchor="ctr"/>
                </a:tc>
                <a:tc>
                  <a:txBody>
                    <a:bodyPr/>
                    <a:lstStyle/>
                    <a:p>
                      <a:pPr algn="r" fontAlgn="ctr"/>
                      <a:r>
                        <a:rPr lang="en-US" sz="2000" b="0" i="0" u="none" strike="noStrike">
                          <a:solidFill>
                            <a:srgbClr val="000000"/>
                          </a:solidFill>
                          <a:effectLst/>
                          <a:latin typeface="Lucida Console" panose="020B0609040504020204" pitchFamily="49" charset="0"/>
                        </a:rPr>
                        <a:t>0.875</a:t>
                      </a:r>
                    </a:p>
                  </a:txBody>
                  <a:tcPr marL="9525" marR="9525" marT="9525" marB="0" anchor="ctr"/>
                </a:tc>
              </a:tr>
              <a:tr h="599969">
                <a:tc>
                  <a:txBody>
                    <a:bodyPr/>
                    <a:lstStyle/>
                    <a:p>
                      <a:pPr algn="l" fontAlgn="b"/>
                      <a:r>
                        <a:rPr lang="en-US" sz="2000" b="0" i="0" u="none" strike="noStrike">
                          <a:solidFill>
                            <a:srgbClr val="000000"/>
                          </a:solidFill>
                          <a:effectLst/>
                          <a:latin typeface="Calibri" panose="020F0502020204030204" pitchFamily="34" charset="0"/>
                        </a:rPr>
                        <a:t>NB</a:t>
                      </a:r>
                    </a:p>
                  </a:txBody>
                  <a:tcPr marL="9525" marR="9525" marT="9525" marB="0" anchor="b"/>
                </a:tc>
                <a:tc>
                  <a:txBody>
                    <a:bodyPr/>
                    <a:lstStyle/>
                    <a:p>
                      <a:pPr algn="r" fontAlgn="ctr"/>
                      <a:r>
                        <a:rPr lang="en-US" sz="2000" b="0" i="0" u="none" strike="noStrike" dirty="0">
                          <a:solidFill>
                            <a:srgbClr val="000000"/>
                          </a:solidFill>
                          <a:effectLst/>
                          <a:latin typeface="Lucida Console" panose="020B0609040504020204" pitchFamily="49" charset="0"/>
                        </a:rPr>
                        <a:t>0.97</a:t>
                      </a:r>
                    </a:p>
                  </a:txBody>
                  <a:tcPr marL="9525" marR="9525" marT="9525" marB="0" anchor="ctr"/>
                </a:tc>
                <a:tc>
                  <a:txBody>
                    <a:bodyPr/>
                    <a:lstStyle/>
                    <a:p>
                      <a:pPr algn="r" fontAlgn="ctr"/>
                      <a:r>
                        <a:rPr lang="en-US" sz="2000" b="0" i="0" u="none" strike="noStrike">
                          <a:solidFill>
                            <a:srgbClr val="000000"/>
                          </a:solidFill>
                          <a:effectLst/>
                          <a:latin typeface="Lucida Console" panose="020B0609040504020204" pitchFamily="49" charset="0"/>
                        </a:rPr>
                        <a:t>1</a:t>
                      </a:r>
                    </a:p>
                  </a:txBody>
                  <a:tcPr marL="9525" marR="9525" marT="9525" marB="0" anchor="ctr"/>
                </a:tc>
                <a:tc>
                  <a:txBody>
                    <a:bodyPr/>
                    <a:lstStyle/>
                    <a:p>
                      <a:pPr algn="r" fontAlgn="ctr"/>
                      <a:r>
                        <a:rPr lang="en-US" sz="2000" b="0" i="0" u="none" strike="noStrike">
                          <a:solidFill>
                            <a:srgbClr val="000000"/>
                          </a:solidFill>
                          <a:effectLst/>
                          <a:latin typeface="Lucida Console" panose="020B0609040504020204" pitchFamily="49" charset="0"/>
                        </a:rPr>
                        <a:t>0.97</a:t>
                      </a:r>
                    </a:p>
                  </a:txBody>
                  <a:tcPr marL="9525" marR="9525" marT="9525" marB="0" anchor="ctr"/>
                </a:tc>
                <a:tc>
                  <a:txBody>
                    <a:bodyPr/>
                    <a:lstStyle/>
                    <a:p>
                      <a:pPr algn="r" fontAlgn="ctr"/>
                      <a:r>
                        <a:rPr lang="en-US" sz="2000" b="0" i="0" u="none" strike="noStrike">
                          <a:solidFill>
                            <a:srgbClr val="000000"/>
                          </a:solidFill>
                          <a:effectLst/>
                          <a:latin typeface="Lucida Console" panose="020B0609040504020204" pitchFamily="49" charset="0"/>
                        </a:rPr>
                        <a:t>0.91</a:t>
                      </a:r>
                    </a:p>
                  </a:txBody>
                  <a:tcPr marL="9525" marR="9525" marT="9525" marB="0" anchor="ctr"/>
                </a:tc>
                <a:tc>
                  <a:txBody>
                    <a:bodyPr/>
                    <a:lstStyle/>
                    <a:p>
                      <a:pPr algn="r" fontAlgn="ctr"/>
                      <a:r>
                        <a:rPr lang="en-US" sz="2000" b="0" i="0" u="none" strike="noStrike">
                          <a:solidFill>
                            <a:srgbClr val="000000"/>
                          </a:solidFill>
                          <a:effectLst/>
                          <a:latin typeface="Lucida Console" panose="020B0609040504020204" pitchFamily="49" charset="0"/>
                        </a:rPr>
                        <a:t>0.92</a:t>
                      </a:r>
                    </a:p>
                  </a:txBody>
                  <a:tcPr marL="9525" marR="9525" marT="9525" marB="0" anchor="ctr"/>
                </a:tc>
                <a:tc>
                  <a:txBody>
                    <a:bodyPr/>
                    <a:lstStyle/>
                    <a:p>
                      <a:pPr algn="r" fontAlgn="ctr"/>
                      <a:r>
                        <a:rPr lang="en-US" sz="2000" b="0" i="0" u="none" strike="noStrike">
                          <a:solidFill>
                            <a:srgbClr val="000000"/>
                          </a:solidFill>
                          <a:effectLst/>
                          <a:latin typeface="Lucida Console" panose="020B0609040504020204" pitchFamily="49" charset="0"/>
                        </a:rPr>
                        <a:t>0.98</a:t>
                      </a:r>
                    </a:p>
                  </a:txBody>
                  <a:tcPr marL="9525" marR="9525" marT="9525" marB="0" anchor="ctr"/>
                </a:tc>
              </a:tr>
              <a:tr h="599969">
                <a:tc>
                  <a:txBody>
                    <a:bodyPr/>
                    <a:lstStyle/>
                    <a:p>
                      <a:pPr algn="l" fontAlgn="b"/>
                      <a:r>
                        <a:rPr lang="en-US" sz="2000" b="0" i="0" u="none" strike="noStrike">
                          <a:solidFill>
                            <a:srgbClr val="000000"/>
                          </a:solidFill>
                          <a:effectLst/>
                          <a:latin typeface="Calibri" panose="020F0502020204030204" pitchFamily="34" charset="0"/>
                        </a:rPr>
                        <a:t>NN</a:t>
                      </a:r>
                    </a:p>
                  </a:txBody>
                  <a:tcPr marL="9525" marR="9525" marT="9525" marB="0" anchor="b"/>
                </a:tc>
                <a:tc>
                  <a:txBody>
                    <a:bodyPr/>
                    <a:lstStyle/>
                    <a:p>
                      <a:pPr algn="r" fontAlgn="ctr"/>
                      <a:r>
                        <a:rPr lang="en-US" sz="2000" b="0" i="0" u="none" strike="noStrike" dirty="0" smtClean="0">
                          <a:solidFill>
                            <a:srgbClr val="000000"/>
                          </a:solidFill>
                          <a:effectLst/>
                          <a:latin typeface="Lucida Console" panose="020B0609040504020204" pitchFamily="49" charset="0"/>
                        </a:rPr>
                        <a:t>0.986</a:t>
                      </a:r>
                      <a:endParaRPr lang="en-US" sz="2000" b="0" i="0" u="none" strike="noStrike" dirty="0">
                        <a:solidFill>
                          <a:srgbClr val="000000"/>
                        </a:solidFill>
                        <a:effectLst/>
                        <a:latin typeface="Lucida Console" panose="020B0609040504020204" pitchFamily="49" charset="0"/>
                      </a:endParaRPr>
                    </a:p>
                  </a:txBody>
                  <a:tcPr marL="9525" marR="9525" marT="9525" marB="0" anchor="ctr"/>
                </a:tc>
                <a:tc>
                  <a:txBody>
                    <a:bodyPr/>
                    <a:lstStyle/>
                    <a:p>
                      <a:pPr algn="r" fontAlgn="ctr"/>
                      <a:r>
                        <a:rPr lang="en-US" sz="2000" b="0" i="0" u="none" strike="noStrike" dirty="0" smtClean="0">
                          <a:solidFill>
                            <a:srgbClr val="000000"/>
                          </a:solidFill>
                          <a:effectLst/>
                          <a:latin typeface="Lucida Console" panose="020B0609040504020204" pitchFamily="49" charset="0"/>
                        </a:rPr>
                        <a:t>0.889</a:t>
                      </a:r>
                      <a:endParaRPr lang="en-US" sz="2000" b="0" i="0" u="none" strike="noStrike" dirty="0">
                        <a:solidFill>
                          <a:srgbClr val="000000"/>
                        </a:solidFill>
                        <a:effectLst/>
                        <a:latin typeface="Lucida Console" panose="020B0609040504020204" pitchFamily="49" charset="0"/>
                      </a:endParaRPr>
                    </a:p>
                  </a:txBody>
                  <a:tcPr marL="9525" marR="9525" marT="9525" marB="0" anchor="ctr"/>
                </a:tc>
                <a:tc>
                  <a:txBody>
                    <a:bodyPr/>
                    <a:lstStyle/>
                    <a:p>
                      <a:pPr algn="r" fontAlgn="b"/>
                      <a:r>
                        <a:rPr lang="en-US" sz="2000" b="0" i="0" u="none" strike="noStrike" dirty="0" smtClean="0">
                          <a:solidFill>
                            <a:srgbClr val="000000"/>
                          </a:solidFill>
                          <a:effectLst/>
                          <a:latin typeface="Calibri" panose="020F0502020204030204" pitchFamily="34" charset="0"/>
                        </a:rPr>
                        <a:t>1.0</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ctr"/>
                      <a:r>
                        <a:rPr lang="en-US" sz="2000" b="0" i="0" u="none" strike="noStrike" dirty="0" smtClean="0">
                          <a:solidFill>
                            <a:srgbClr val="000000"/>
                          </a:solidFill>
                          <a:effectLst/>
                          <a:latin typeface="Lucida Console" panose="020B0609040504020204" pitchFamily="49" charset="0"/>
                        </a:rPr>
                        <a:t>0.935</a:t>
                      </a:r>
                      <a:endParaRPr lang="en-US" sz="2000" b="0" i="0" u="none" strike="noStrike" dirty="0">
                        <a:solidFill>
                          <a:srgbClr val="000000"/>
                        </a:solidFill>
                        <a:effectLst/>
                        <a:latin typeface="Lucida Console" panose="020B0609040504020204" pitchFamily="49" charset="0"/>
                      </a:endParaRPr>
                    </a:p>
                  </a:txBody>
                  <a:tcPr marL="9525" marR="9525" marT="9525" marB="0" anchor="ctr"/>
                </a:tc>
                <a:tc>
                  <a:txBody>
                    <a:bodyPr/>
                    <a:lstStyle/>
                    <a:p>
                      <a:pPr algn="r" fontAlgn="ctr"/>
                      <a:r>
                        <a:rPr lang="en-US" sz="2000" b="0" i="0" u="none" strike="noStrike" dirty="0" smtClean="0">
                          <a:solidFill>
                            <a:srgbClr val="000000"/>
                          </a:solidFill>
                          <a:effectLst/>
                          <a:latin typeface="Lucida Console" panose="020B0609040504020204" pitchFamily="49" charset="0"/>
                        </a:rPr>
                        <a:t>0.941</a:t>
                      </a:r>
                      <a:endParaRPr lang="en-US" sz="2000" b="0" i="0" u="none" strike="noStrike" dirty="0">
                        <a:solidFill>
                          <a:srgbClr val="000000"/>
                        </a:solidFill>
                        <a:effectLst/>
                        <a:latin typeface="Lucida Console" panose="020B0609040504020204" pitchFamily="49" charset="0"/>
                      </a:endParaRPr>
                    </a:p>
                  </a:txBody>
                  <a:tcPr marL="9525" marR="9525" marT="9525" marB="0" anchor="ctr"/>
                </a:tc>
                <a:tc>
                  <a:txBody>
                    <a:bodyPr/>
                    <a:lstStyle/>
                    <a:p>
                      <a:pPr algn="r" fontAlgn="ctr"/>
                      <a:r>
                        <a:rPr lang="en-US" sz="2000" b="0" i="0" u="none" strike="noStrike" dirty="0" smtClean="0">
                          <a:solidFill>
                            <a:srgbClr val="000000"/>
                          </a:solidFill>
                          <a:effectLst/>
                          <a:latin typeface="Lucida Console" panose="020B0609040504020204" pitchFamily="49" charset="0"/>
                        </a:rPr>
                        <a:t>0.944</a:t>
                      </a:r>
                      <a:endParaRPr lang="en-US" sz="2000" b="0" i="0" u="none" strike="noStrike" dirty="0">
                        <a:solidFill>
                          <a:srgbClr val="000000"/>
                        </a:solidFill>
                        <a:effectLst/>
                        <a:latin typeface="Lucida Console" panose="020B0609040504020204" pitchFamily="49" charset="0"/>
                      </a:endParaRPr>
                    </a:p>
                  </a:txBody>
                  <a:tcPr marL="9525" marR="9525" marT="9525" marB="0" anchor="ctr"/>
                </a:tc>
              </a:tr>
              <a:tr h="599969">
                <a:tc>
                  <a:txBody>
                    <a:bodyPr/>
                    <a:lstStyle/>
                    <a:p>
                      <a:pPr algn="l" fontAlgn="b"/>
                      <a:r>
                        <a:rPr lang="en-US" sz="2000" b="0" i="0" u="none" strike="noStrike" dirty="0">
                          <a:solidFill>
                            <a:srgbClr val="000000"/>
                          </a:solidFill>
                          <a:effectLst/>
                          <a:latin typeface="Calibri" panose="020F0502020204030204" pitchFamily="34" charset="0"/>
                        </a:rPr>
                        <a:t>SVM</a:t>
                      </a:r>
                    </a:p>
                  </a:txBody>
                  <a:tcPr marL="9525" marR="9525" marT="9525" marB="0" anchor="b"/>
                </a:tc>
                <a:tc>
                  <a:txBody>
                    <a:bodyPr/>
                    <a:lstStyle/>
                    <a:p>
                      <a:pPr algn="r" fontAlgn="ctr"/>
                      <a:r>
                        <a:rPr lang="en-US" sz="2000" b="0" i="0" u="none" strike="noStrike" dirty="0">
                          <a:solidFill>
                            <a:srgbClr val="000000"/>
                          </a:solidFill>
                          <a:effectLst/>
                          <a:latin typeface="Lucida Console" panose="020B0609040504020204" pitchFamily="49" charset="0"/>
                        </a:rPr>
                        <a:t>0.962</a:t>
                      </a:r>
                    </a:p>
                  </a:txBody>
                  <a:tcPr marL="9525" marR="9525" marT="9525" marB="0" anchor="ctr"/>
                </a:tc>
                <a:tc>
                  <a:txBody>
                    <a:bodyPr/>
                    <a:lstStyle/>
                    <a:p>
                      <a:pPr algn="r" fontAlgn="ctr"/>
                      <a:r>
                        <a:rPr lang="en-US" sz="2000" b="0" i="0" u="none" strike="noStrike">
                          <a:solidFill>
                            <a:srgbClr val="000000"/>
                          </a:solidFill>
                          <a:effectLst/>
                          <a:latin typeface="Lucida Console" panose="020B0609040504020204" pitchFamily="49" charset="0"/>
                        </a:rPr>
                        <a:t>0.7625</a:t>
                      </a:r>
                    </a:p>
                  </a:txBody>
                  <a:tcPr marL="9525" marR="9525" marT="9525" marB="0" anchor="ctr"/>
                </a:tc>
                <a:tc>
                  <a:txBody>
                    <a:bodyPr/>
                    <a:lstStyle/>
                    <a:p>
                      <a:pPr algn="r" fontAlgn="ctr"/>
                      <a:r>
                        <a:rPr lang="en-US" sz="2000" b="0" i="0" u="none" strike="noStrike">
                          <a:solidFill>
                            <a:srgbClr val="000000"/>
                          </a:solidFill>
                          <a:effectLst/>
                          <a:latin typeface="Lucida Console" panose="020B0609040504020204" pitchFamily="49" charset="0"/>
                        </a:rPr>
                        <a:t>1</a:t>
                      </a:r>
                    </a:p>
                  </a:txBody>
                  <a:tcPr marL="9525" marR="9525" marT="9525" marB="0" anchor="ctr"/>
                </a:tc>
                <a:tc>
                  <a:txBody>
                    <a:bodyPr/>
                    <a:lstStyle/>
                    <a:p>
                      <a:pPr algn="r" fontAlgn="ctr"/>
                      <a:r>
                        <a:rPr lang="en-US" sz="2000" b="0" i="0" u="none" strike="noStrike" dirty="0">
                          <a:solidFill>
                            <a:srgbClr val="000000"/>
                          </a:solidFill>
                          <a:effectLst/>
                          <a:latin typeface="Lucida Console" panose="020B0609040504020204" pitchFamily="49" charset="0"/>
                        </a:rPr>
                        <a:t>0.854</a:t>
                      </a:r>
                    </a:p>
                  </a:txBody>
                  <a:tcPr marL="9525" marR="9525" marT="9525" marB="0" anchor="ctr"/>
                </a:tc>
                <a:tc>
                  <a:txBody>
                    <a:bodyPr/>
                    <a:lstStyle/>
                    <a:p>
                      <a:pPr algn="r" fontAlgn="ctr"/>
                      <a:r>
                        <a:rPr lang="en-US" sz="2000" b="0" i="0" u="none" strike="noStrike" dirty="0">
                          <a:solidFill>
                            <a:srgbClr val="000000"/>
                          </a:solidFill>
                          <a:effectLst/>
                          <a:latin typeface="Lucida Console" panose="020B0609040504020204" pitchFamily="49" charset="0"/>
                        </a:rPr>
                        <a:t>0.86494</a:t>
                      </a:r>
                    </a:p>
                  </a:txBody>
                  <a:tcPr marL="9525" marR="9525" marT="9525" marB="0" anchor="ctr"/>
                </a:tc>
                <a:tc>
                  <a:txBody>
                    <a:bodyPr/>
                    <a:lstStyle/>
                    <a:p>
                      <a:pPr algn="r" fontAlgn="ctr"/>
                      <a:r>
                        <a:rPr lang="en-US" sz="2000" b="0" i="0" u="none" strike="noStrike" dirty="0">
                          <a:solidFill>
                            <a:srgbClr val="000000"/>
                          </a:solidFill>
                          <a:effectLst/>
                          <a:latin typeface="Lucida Console" panose="020B0609040504020204" pitchFamily="49" charset="0"/>
                        </a:rPr>
                        <a:t>0.88125</a:t>
                      </a:r>
                    </a:p>
                  </a:txBody>
                  <a:tcPr marL="9525" marR="9525" marT="9525" marB="0" anchor="ctr"/>
                </a:tc>
              </a:tr>
            </a:tbl>
          </a:graphicData>
        </a:graphic>
      </p:graphicFrame>
      <p:sp>
        <p:nvSpPr>
          <p:cNvPr id="4" name="Date Placeholder 3"/>
          <p:cNvSpPr>
            <a:spLocks noGrp="1"/>
          </p:cNvSpPr>
          <p:nvPr>
            <p:ph type="dt" sz="half" idx="10"/>
          </p:nvPr>
        </p:nvSpPr>
        <p:spPr/>
        <p:txBody>
          <a:bodyPr/>
          <a:lstStyle/>
          <a:p>
            <a:fld id="{A4D5556B-9D0E-4D83-A802-908C5728C8D9}" type="datetime1">
              <a:rPr lang="en-US" smtClean="0"/>
              <a:t>4/22/2022</a:t>
            </a:fld>
            <a:endParaRPr lang="en-US"/>
          </a:p>
        </p:txBody>
      </p:sp>
      <p:sp>
        <p:nvSpPr>
          <p:cNvPr id="5" name="Footer Placeholder 4"/>
          <p:cNvSpPr>
            <a:spLocks noGrp="1"/>
          </p:cNvSpPr>
          <p:nvPr>
            <p:ph type="ftr" sz="quarter" idx="11"/>
          </p:nvPr>
        </p:nvSpPr>
        <p:spPr/>
        <p:txBody>
          <a:bodyPr/>
          <a:lstStyle/>
          <a:p>
            <a:r>
              <a:rPr lang="en-US" smtClean="0"/>
              <a:t>Isolation Forest for Anomaly Detection</a:t>
            </a:r>
            <a:endParaRPr lang="en-US"/>
          </a:p>
        </p:txBody>
      </p:sp>
      <p:sp>
        <p:nvSpPr>
          <p:cNvPr id="6" name="Slide Number Placeholder 5"/>
          <p:cNvSpPr>
            <a:spLocks noGrp="1"/>
          </p:cNvSpPr>
          <p:nvPr>
            <p:ph type="sldNum" sz="quarter" idx="12"/>
          </p:nvPr>
        </p:nvSpPr>
        <p:spPr/>
        <p:txBody>
          <a:bodyPr/>
          <a:lstStyle/>
          <a:p>
            <a:fld id="{071CC17A-C3F3-4E2B-90D7-C397A828AC64}" type="slidenum">
              <a:rPr lang="en-US" smtClean="0"/>
              <a:t>15</a:t>
            </a:fld>
            <a:endParaRPr lang="en-US"/>
          </a:p>
        </p:txBody>
      </p:sp>
      <p:sp>
        <p:nvSpPr>
          <p:cNvPr id="9" name="TextBox 8"/>
          <p:cNvSpPr txBox="1"/>
          <p:nvPr/>
        </p:nvSpPr>
        <p:spPr>
          <a:xfrm>
            <a:off x="838200" y="1798320"/>
            <a:ext cx="5120640" cy="400110"/>
          </a:xfrm>
          <a:prstGeom prst="rect">
            <a:avLst/>
          </a:prstGeom>
          <a:noFill/>
        </p:spPr>
        <p:txBody>
          <a:bodyPr wrap="square" rtlCol="0">
            <a:spAutoFit/>
          </a:bodyPr>
          <a:lstStyle/>
          <a:p>
            <a:r>
              <a:rPr lang="en-US" sz="2000" b="1" dirty="0" smtClean="0"/>
              <a:t>Sample: 374</a:t>
            </a:r>
            <a:endParaRPr lang="en-US" sz="2000" b="1" dirty="0"/>
          </a:p>
        </p:txBody>
      </p:sp>
    </p:spTree>
    <p:extLst>
      <p:ext uri="{BB962C8B-B14F-4D97-AF65-F5344CB8AC3E}">
        <p14:creationId xmlns:p14="http://schemas.microsoft.com/office/powerpoint/2010/main" val="1913489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Application</a:t>
            </a:r>
            <a:endParaRPr lang="en-US" dirty="0">
              <a:solidFill>
                <a:srgbClr val="00B0F0"/>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35230187"/>
              </p:ext>
            </p:extLst>
          </p:nvPr>
        </p:nvGraphicFramePr>
        <p:xfrm>
          <a:off x="838197" y="2298065"/>
          <a:ext cx="10515603" cy="3599814"/>
        </p:xfrm>
        <a:graphic>
          <a:graphicData uri="http://schemas.openxmlformats.org/drawingml/2006/table">
            <a:tbl>
              <a:tblPr firstRow="1" bandRow="1">
                <a:tableStyleId>{5C22544A-7EE6-4342-B048-85BDC9FD1C3A}</a:tableStyleId>
              </a:tblPr>
              <a:tblGrid>
                <a:gridCol w="1502229"/>
                <a:gridCol w="1502229"/>
                <a:gridCol w="1502229"/>
                <a:gridCol w="1502229"/>
                <a:gridCol w="1502229"/>
                <a:gridCol w="1502229"/>
                <a:gridCol w="1502229"/>
              </a:tblGrid>
              <a:tr h="599969">
                <a:tc>
                  <a:txBody>
                    <a:bodyPr/>
                    <a:lstStyle/>
                    <a:p>
                      <a:pPr algn="l" fontAlgn="b"/>
                      <a:r>
                        <a:rPr lang="en-US" sz="2800" b="0" i="0" u="none" strike="noStrike" dirty="0" smtClean="0">
                          <a:solidFill>
                            <a:srgbClr val="000000"/>
                          </a:solidFill>
                          <a:effectLst/>
                          <a:latin typeface="Calibri" panose="020F0502020204030204" pitchFamily="34" charset="0"/>
                        </a:rPr>
                        <a:t>Model</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800" b="0" i="0" u="none" strike="noStrike" dirty="0" err="1">
                          <a:solidFill>
                            <a:srgbClr val="000000"/>
                          </a:solidFill>
                          <a:effectLst/>
                          <a:latin typeface="Calibri" panose="020F0502020204030204" pitchFamily="34" charset="0"/>
                        </a:rPr>
                        <a:t>Acc</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800" b="0" i="0" u="none" strike="noStrike" dirty="0" err="1">
                          <a:solidFill>
                            <a:srgbClr val="000000"/>
                          </a:solidFill>
                          <a:effectLst/>
                          <a:latin typeface="Calibri" panose="020F0502020204030204" pitchFamily="34" charset="0"/>
                        </a:rPr>
                        <a:t>Sen</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800" b="0" i="0" u="none" strike="noStrike" dirty="0" err="1">
                          <a:solidFill>
                            <a:srgbClr val="000000"/>
                          </a:solidFill>
                          <a:effectLst/>
                          <a:latin typeface="Calibri" panose="020F0502020204030204" pitchFamily="34" charset="0"/>
                        </a:rPr>
                        <a:t>Spe</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800" b="0" i="0" u="none" strike="noStrike" dirty="0">
                          <a:solidFill>
                            <a:srgbClr val="000000"/>
                          </a:solidFill>
                          <a:effectLst/>
                          <a:latin typeface="Calibri" panose="020F0502020204030204" pitchFamily="34" charset="0"/>
                        </a:rPr>
                        <a:t>MCC</a:t>
                      </a:r>
                    </a:p>
                  </a:txBody>
                  <a:tcPr marL="9525" marR="9525" marT="9525" marB="0" anchor="b"/>
                </a:tc>
                <a:tc>
                  <a:txBody>
                    <a:bodyPr/>
                    <a:lstStyle/>
                    <a:p>
                      <a:pPr algn="l" fontAlgn="b"/>
                      <a:r>
                        <a:rPr lang="en-US" sz="2800" b="0" i="0" u="none" strike="noStrike" dirty="0">
                          <a:solidFill>
                            <a:srgbClr val="000000"/>
                          </a:solidFill>
                          <a:effectLst/>
                          <a:latin typeface="Calibri" panose="020F0502020204030204" pitchFamily="34" charset="0"/>
                        </a:rPr>
                        <a:t>F1</a:t>
                      </a:r>
                    </a:p>
                  </a:txBody>
                  <a:tcPr marL="9525" marR="9525" marT="9525" marB="0" anchor="b"/>
                </a:tc>
                <a:tc>
                  <a:txBody>
                    <a:bodyPr/>
                    <a:lstStyle/>
                    <a:p>
                      <a:pPr algn="l" fontAlgn="b"/>
                      <a:r>
                        <a:rPr lang="en-US" sz="2800" b="0" i="0" u="none" strike="noStrike" dirty="0">
                          <a:solidFill>
                            <a:srgbClr val="000000"/>
                          </a:solidFill>
                          <a:effectLst/>
                          <a:latin typeface="Calibri" panose="020F0502020204030204" pitchFamily="34" charset="0"/>
                        </a:rPr>
                        <a:t>AUC</a:t>
                      </a:r>
                    </a:p>
                  </a:txBody>
                  <a:tcPr marL="9525" marR="9525" marT="9525" marB="0" anchor="b"/>
                </a:tc>
              </a:tr>
              <a:tr h="599969">
                <a:tc>
                  <a:txBody>
                    <a:bodyPr/>
                    <a:lstStyle/>
                    <a:p>
                      <a:pPr algn="l" fontAlgn="b"/>
                      <a:r>
                        <a:rPr lang="en-US" sz="2000" b="0" i="0" u="none" strike="noStrike" dirty="0">
                          <a:solidFill>
                            <a:srgbClr val="000000"/>
                          </a:solidFill>
                          <a:effectLst/>
                          <a:latin typeface="Calibri" panose="020F0502020204030204" pitchFamily="34" charset="0"/>
                        </a:rPr>
                        <a:t>KNN(k=5)</a:t>
                      </a:r>
                    </a:p>
                  </a:txBody>
                  <a:tcPr marL="9525" marR="9525" marT="9525" marB="0" anchor="b"/>
                </a:tc>
                <a:tc>
                  <a:txBody>
                    <a:bodyPr/>
                    <a:lstStyle/>
                    <a:p>
                      <a:pPr algn="r" fontAlgn="ctr"/>
                      <a:r>
                        <a:rPr lang="en-US" sz="2000" b="0" i="0" u="none" strike="noStrike" dirty="0" smtClean="0">
                          <a:solidFill>
                            <a:srgbClr val="000000"/>
                          </a:solidFill>
                          <a:effectLst/>
                          <a:latin typeface="Lucida Console" panose="020B0609040504020204" pitchFamily="49" charset="0"/>
                        </a:rPr>
                        <a:t>0.90</a:t>
                      </a:r>
                      <a:endParaRPr lang="en-US" sz="2000" b="0" i="0" u="none" strike="noStrike" dirty="0">
                        <a:solidFill>
                          <a:srgbClr val="000000"/>
                        </a:solidFill>
                        <a:effectLst/>
                        <a:latin typeface="Lucida Console" panose="020B0609040504020204" pitchFamily="49" charset="0"/>
                      </a:endParaRPr>
                    </a:p>
                  </a:txBody>
                  <a:tcPr marL="9525" marR="9525" marT="9525" marB="0" anchor="ctr"/>
                </a:tc>
                <a:tc>
                  <a:txBody>
                    <a:bodyPr/>
                    <a:lstStyle/>
                    <a:p>
                      <a:pPr algn="r" fontAlgn="ctr"/>
                      <a:r>
                        <a:rPr lang="en-US" sz="2000" b="0" i="0" u="none" strike="noStrike" dirty="0" smtClean="0">
                          <a:solidFill>
                            <a:srgbClr val="000000"/>
                          </a:solidFill>
                          <a:effectLst/>
                          <a:latin typeface="Lucida Console" panose="020B0609040504020204" pitchFamily="49" charset="0"/>
                        </a:rPr>
                        <a:t>0.22</a:t>
                      </a:r>
                      <a:endParaRPr lang="en-US" sz="2000" b="0" i="0" u="none" strike="noStrike" dirty="0">
                        <a:solidFill>
                          <a:srgbClr val="000000"/>
                        </a:solidFill>
                        <a:effectLst/>
                        <a:latin typeface="Lucida Console" panose="020B0609040504020204" pitchFamily="49" charset="0"/>
                      </a:endParaRPr>
                    </a:p>
                  </a:txBody>
                  <a:tcPr marL="9525" marR="9525" marT="9525" marB="0" anchor="ctr"/>
                </a:tc>
                <a:tc>
                  <a:txBody>
                    <a:bodyPr/>
                    <a:lstStyle/>
                    <a:p>
                      <a:pPr algn="r" fontAlgn="ctr"/>
                      <a:r>
                        <a:rPr lang="en-US" sz="2000" b="0" i="0" u="none" strike="noStrike" dirty="0" smtClean="0">
                          <a:solidFill>
                            <a:srgbClr val="000000"/>
                          </a:solidFill>
                          <a:effectLst/>
                          <a:latin typeface="Lucida Console" panose="020B0609040504020204" pitchFamily="49" charset="0"/>
                        </a:rPr>
                        <a:t>1</a:t>
                      </a:r>
                      <a:endParaRPr lang="en-US" sz="2000" b="0" i="0" u="none" strike="noStrike" dirty="0">
                        <a:solidFill>
                          <a:srgbClr val="000000"/>
                        </a:solidFill>
                        <a:effectLst/>
                        <a:latin typeface="Lucida Console" panose="020B0609040504020204" pitchFamily="49" charset="0"/>
                      </a:endParaRPr>
                    </a:p>
                  </a:txBody>
                  <a:tcPr marL="9525" marR="9525" marT="9525" marB="0" anchor="ctr"/>
                </a:tc>
                <a:tc>
                  <a:txBody>
                    <a:bodyPr/>
                    <a:lstStyle/>
                    <a:p>
                      <a:pPr algn="r" fontAlgn="ctr"/>
                      <a:r>
                        <a:rPr lang="en-US" sz="2000" b="0" i="0" u="none" strike="noStrike" dirty="0" smtClean="0">
                          <a:solidFill>
                            <a:srgbClr val="000000"/>
                          </a:solidFill>
                          <a:effectLst/>
                          <a:latin typeface="Lucida Console" panose="020B0609040504020204" pitchFamily="49" charset="0"/>
                        </a:rPr>
                        <a:t>0.44</a:t>
                      </a:r>
                      <a:endParaRPr lang="en-US" sz="2000" b="0" i="0" u="none" strike="noStrike" dirty="0">
                        <a:solidFill>
                          <a:srgbClr val="000000"/>
                        </a:solidFill>
                        <a:effectLst/>
                        <a:latin typeface="Lucida Console" panose="020B0609040504020204" pitchFamily="49" charset="0"/>
                      </a:endParaRPr>
                    </a:p>
                  </a:txBody>
                  <a:tcPr marL="9525" marR="9525" marT="9525" marB="0" anchor="ctr"/>
                </a:tc>
                <a:tc>
                  <a:txBody>
                    <a:bodyPr/>
                    <a:lstStyle/>
                    <a:p>
                      <a:pPr algn="r" fontAlgn="ctr"/>
                      <a:r>
                        <a:rPr lang="en-US" sz="2000" b="0" i="0" u="none" strike="noStrike" dirty="0" smtClean="0">
                          <a:solidFill>
                            <a:srgbClr val="000000"/>
                          </a:solidFill>
                          <a:effectLst/>
                          <a:latin typeface="Lucida Console" panose="020B0609040504020204" pitchFamily="49" charset="0"/>
                        </a:rPr>
                        <a:t>0.37</a:t>
                      </a:r>
                      <a:endParaRPr lang="en-US" sz="2000" b="0" i="0" u="none" strike="noStrike" dirty="0">
                        <a:solidFill>
                          <a:srgbClr val="000000"/>
                        </a:solidFill>
                        <a:effectLst/>
                        <a:latin typeface="Lucida Console" panose="020B0609040504020204" pitchFamily="49" charset="0"/>
                      </a:endParaRPr>
                    </a:p>
                  </a:txBody>
                  <a:tcPr marL="9525" marR="9525" marT="9525" marB="0" anchor="ctr"/>
                </a:tc>
                <a:tc>
                  <a:txBody>
                    <a:bodyPr/>
                    <a:lstStyle/>
                    <a:p>
                      <a:pPr algn="r" fontAlgn="ctr"/>
                      <a:r>
                        <a:rPr lang="en-US" sz="2000" b="0" i="0" u="none" strike="noStrike" dirty="0" smtClean="0">
                          <a:solidFill>
                            <a:srgbClr val="000000"/>
                          </a:solidFill>
                          <a:effectLst/>
                          <a:latin typeface="Lucida Console" panose="020B0609040504020204" pitchFamily="49" charset="0"/>
                        </a:rPr>
                        <a:t>0.61</a:t>
                      </a:r>
                      <a:endParaRPr lang="en-US" sz="2000" b="0" i="0" u="none" strike="noStrike" dirty="0">
                        <a:solidFill>
                          <a:srgbClr val="000000"/>
                        </a:solidFill>
                        <a:effectLst/>
                        <a:latin typeface="Lucida Console" panose="020B0609040504020204" pitchFamily="49" charset="0"/>
                      </a:endParaRPr>
                    </a:p>
                  </a:txBody>
                  <a:tcPr marL="9525" marR="9525" marT="9525" marB="0" anchor="ctr"/>
                </a:tc>
              </a:tr>
              <a:tr h="599969">
                <a:tc>
                  <a:txBody>
                    <a:bodyPr/>
                    <a:lstStyle/>
                    <a:p>
                      <a:pPr algn="l" fontAlgn="b"/>
                      <a:r>
                        <a:rPr lang="en-US" sz="2000" b="0" i="0" u="none" strike="noStrike" dirty="0">
                          <a:solidFill>
                            <a:srgbClr val="000000"/>
                          </a:solidFill>
                          <a:effectLst/>
                          <a:latin typeface="Calibri" panose="020F0502020204030204" pitchFamily="34" charset="0"/>
                        </a:rPr>
                        <a:t>LR</a:t>
                      </a:r>
                    </a:p>
                  </a:txBody>
                  <a:tcPr marL="9525" marR="9525" marT="9525" marB="0" anchor="b"/>
                </a:tc>
                <a:tc>
                  <a:txBody>
                    <a:bodyPr/>
                    <a:lstStyle/>
                    <a:p>
                      <a:pPr algn="r" fontAlgn="ctr"/>
                      <a:r>
                        <a:rPr lang="en-US" sz="2000" b="0" i="0" u="none" strike="noStrike" dirty="0" smtClean="0">
                          <a:solidFill>
                            <a:srgbClr val="000000"/>
                          </a:solidFill>
                          <a:effectLst/>
                          <a:latin typeface="Lucida Console" panose="020B0609040504020204" pitchFamily="49" charset="0"/>
                        </a:rPr>
                        <a:t>0.986</a:t>
                      </a:r>
                      <a:endParaRPr lang="en-US" sz="2000" b="0" i="0" u="none" strike="noStrike" dirty="0">
                        <a:solidFill>
                          <a:srgbClr val="000000"/>
                        </a:solidFill>
                        <a:effectLst/>
                        <a:latin typeface="Lucida Console" panose="020B0609040504020204" pitchFamily="49" charset="0"/>
                      </a:endParaRPr>
                    </a:p>
                  </a:txBody>
                  <a:tcPr marL="9525" marR="9525" marT="9525" marB="0" anchor="ctr"/>
                </a:tc>
                <a:tc>
                  <a:txBody>
                    <a:bodyPr/>
                    <a:lstStyle/>
                    <a:p>
                      <a:pPr algn="r" fontAlgn="ctr"/>
                      <a:r>
                        <a:rPr lang="en-US" sz="2000" b="0" i="0" u="none" strike="noStrike" dirty="0" smtClean="0">
                          <a:solidFill>
                            <a:srgbClr val="000000"/>
                          </a:solidFill>
                          <a:effectLst/>
                          <a:latin typeface="Lucida Console" panose="020B0609040504020204" pitchFamily="49" charset="0"/>
                        </a:rPr>
                        <a:t>0.88</a:t>
                      </a:r>
                      <a:endParaRPr lang="en-US" sz="2000" b="0" i="0" u="none" strike="noStrike" dirty="0">
                        <a:solidFill>
                          <a:srgbClr val="000000"/>
                        </a:solidFill>
                        <a:effectLst/>
                        <a:latin typeface="Lucida Console" panose="020B0609040504020204" pitchFamily="49" charset="0"/>
                      </a:endParaRPr>
                    </a:p>
                  </a:txBody>
                  <a:tcPr marL="9525" marR="9525" marT="9525" marB="0" anchor="ctr"/>
                </a:tc>
                <a:tc>
                  <a:txBody>
                    <a:bodyPr/>
                    <a:lstStyle/>
                    <a:p>
                      <a:pPr algn="r" fontAlgn="ctr"/>
                      <a:r>
                        <a:rPr lang="en-US" sz="2000" b="0" i="0" u="none" strike="noStrike">
                          <a:solidFill>
                            <a:srgbClr val="000000"/>
                          </a:solidFill>
                          <a:effectLst/>
                          <a:latin typeface="Lucida Console" panose="020B0609040504020204" pitchFamily="49" charset="0"/>
                        </a:rPr>
                        <a:t>1</a:t>
                      </a:r>
                    </a:p>
                  </a:txBody>
                  <a:tcPr marL="9525" marR="9525" marT="9525" marB="0" anchor="ctr"/>
                </a:tc>
                <a:tc>
                  <a:txBody>
                    <a:bodyPr/>
                    <a:lstStyle/>
                    <a:p>
                      <a:pPr algn="r" fontAlgn="ctr"/>
                      <a:r>
                        <a:rPr lang="en-US" sz="2000" b="0" i="0" u="none" strike="noStrike" dirty="0" smtClean="0">
                          <a:solidFill>
                            <a:srgbClr val="000000"/>
                          </a:solidFill>
                          <a:effectLst/>
                          <a:latin typeface="Lucida Console" panose="020B0609040504020204" pitchFamily="49" charset="0"/>
                        </a:rPr>
                        <a:t>0.935</a:t>
                      </a:r>
                      <a:endParaRPr lang="en-US" sz="2000" b="0" i="0" u="none" strike="noStrike" dirty="0">
                        <a:solidFill>
                          <a:srgbClr val="000000"/>
                        </a:solidFill>
                        <a:effectLst/>
                        <a:latin typeface="Lucida Console" panose="020B0609040504020204" pitchFamily="49" charset="0"/>
                      </a:endParaRPr>
                    </a:p>
                  </a:txBody>
                  <a:tcPr marL="9525" marR="9525" marT="9525" marB="0" anchor="ctr"/>
                </a:tc>
                <a:tc>
                  <a:txBody>
                    <a:bodyPr/>
                    <a:lstStyle/>
                    <a:p>
                      <a:pPr algn="r" fontAlgn="ctr"/>
                      <a:r>
                        <a:rPr lang="en-US" sz="2000" b="0" i="0" u="none" strike="noStrike" dirty="0" smtClean="0">
                          <a:solidFill>
                            <a:srgbClr val="000000"/>
                          </a:solidFill>
                          <a:effectLst/>
                          <a:latin typeface="Lucida Console" panose="020B0609040504020204" pitchFamily="49" charset="0"/>
                        </a:rPr>
                        <a:t>0.941</a:t>
                      </a:r>
                      <a:endParaRPr lang="en-US" sz="2000" b="0" i="0" u="none" strike="noStrike" dirty="0">
                        <a:solidFill>
                          <a:srgbClr val="000000"/>
                        </a:solidFill>
                        <a:effectLst/>
                        <a:latin typeface="Lucida Console" panose="020B0609040504020204" pitchFamily="49" charset="0"/>
                      </a:endParaRPr>
                    </a:p>
                  </a:txBody>
                  <a:tcPr marL="9525" marR="9525" marT="9525" marB="0" anchor="ctr"/>
                </a:tc>
                <a:tc>
                  <a:txBody>
                    <a:bodyPr/>
                    <a:lstStyle/>
                    <a:p>
                      <a:pPr algn="r" fontAlgn="ctr"/>
                      <a:r>
                        <a:rPr lang="en-US" sz="2000" b="0" i="0" u="none" strike="noStrike" dirty="0" smtClean="0">
                          <a:solidFill>
                            <a:srgbClr val="000000"/>
                          </a:solidFill>
                          <a:effectLst/>
                          <a:latin typeface="Lucida Console" panose="020B0609040504020204" pitchFamily="49" charset="0"/>
                        </a:rPr>
                        <a:t>0.944</a:t>
                      </a:r>
                      <a:endParaRPr lang="en-US" sz="2000" b="0" i="0" u="none" strike="noStrike" dirty="0">
                        <a:solidFill>
                          <a:srgbClr val="000000"/>
                        </a:solidFill>
                        <a:effectLst/>
                        <a:latin typeface="Lucida Console" panose="020B0609040504020204" pitchFamily="49" charset="0"/>
                      </a:endParaRPr>
                    </a:p>
                  </a:txBody>
                  <a:tcPr marL="9525" marR="9525" marT="9525" marB="0" anchor="ctr"/>
                </a:tc>
              </a:tr>
              <a:tr h="599969">
                <a:tc>
                  <a:txBody>
                    <a:bodyPr/>
                    <a:lstStyle/>
                    <a:p>
                      <a:pPr algn="l" fontAlgn="b"/>
                      <a:r>
                        <a:rPr lang="en-US" sz="2000" b="0" i="0" u="none" strike="noStrike" dirty="0">
                          <a:solidFill>
                            <a:srgbClr val="000000"/>
                          </a:solidFill>
                          <a:effectLst/>
                          <a:latin typeface="Calibri" panose="020F0502020204030204" pitchFamily="34" charset="0"/>
                        </a:rPr>
                        <a:t>NB</a:t>
                      </a:r>
                    </a:p>
                  </a:txBody>
                  <a:tcPr marL="9525" marR="9525" marT="9525" marB="0" anchor="b"/>
                </a:tc>
                <a:tc>
                  <a:txBody>
                    <a:bodyPr/>
                    <a:lstStyle/>
                    <a:p>
                      <a:pPr algn="r" fontAlgn="ctr"/>
                      <a:r>
                        <a:rPr lang="en-US" sz="2000" b="0" i="0" u="none" strike="noStrike" dirty="0" smtClean="0">
                          <a:solidFill>
                            <a:srgbClr val="000000"/>
                          </a:solidFill>
                          <a:effectLst/>
                          <a:latin typeface="Lucida Console" panose="020B0609040504020204" pitchFamily="49" charset="0"/>
                        </a:rPr>
                        <a:t>0.972</a:t>
                      </a:r>
                      <a:endParaRPr lang="en-US" sz="2000" b="0" i="0" u="none" strike="noStrike" dirty="0">
                        <a:solidFill>
                          <a:srgbClr val="000000"/>
                        </a:solidFill>
                        <a:effectLst/>
                        <a:latin typeface="Lucida Console" panose="020B0609040504020204" pitchFamily="49" charset="0"/>
                      </a:endParaRPr>
                    </a:p>
                  </a:txBody>
                  <a:tcPr marL="9525" marR="9525" marT="9525" marB="0" anchor="ctr"/>
                </a:tc>
                <a:tc>
                  <a:txBody>
                    <a:bodyPr/>
                    <a:lstStyle/>
                    <a:p>
                      <a:pPr algn="r" fontAlgn="ctr"/>
                      <a:r>
                        <a:rPr lang="en-US" sz="2000" b="0" i="0" u="none" strike="noStrike" dirty="0">
                          <a:solidFill>
                            <a:srgbClr val="000000"/>
                          </a:solidFill>
                          <a:effectLst/>
                          <a:latin typeface="Lucida Console" panose="020B0609040504020204" pitchFamily="49" charset="0"/>
                        </a:rPr>
                        <a:t>1</a:t>
                      </a:r>
                    </a:p>
                  </a:txBody>
                  <a:tcPr marL="9525" marR="9525" marT="9525" marB="0" anchor="ctr"/>
                </a:tc>
                <a:tc>
                  <a:txBody>
                    <a:bodyPr/>
                    <a:lstStyle/>
                    <a:p>
                      <a:pPr algn="r" fontAlgn="ctr"/>
                      <a:r>
                        <a:rPr lang="en-US" sz="2000" b="0" i="0" u="none" strike="noStrike">
                          <a:solidFill>
                            <a:srgbClr val="000000"/>
                          </a:solidFill>
                          <a:effectLst/>
                          <a:latin typeface="Lucida Console" panose="020B0609040504020204" pitchFamily="49" charset="0"/>
                        </a:rPr>
                        <a:t>0.97</a:t>
                      </a:r>
                    </a:p>
                  </a:txBody>
                  <a:tcPr marL="9525" marR="9525" marT="9525" marB="0" anchor="ctr"/>
                </a:tc>
                <a:tc>
                  <a:txBody>
                    <a:bodyPr/>
                    <a:lstStyle/>
                    <a:p>
                      <a:pPr algn="r" fontAlgn="ctr"/>
                      <a:r>
                        <a:rPr lang="en-US" sz="2000" b="0" i="0" u="none" strike="noStrike" dirty="0" smtClean="0">
                          <a:solidFill>
                            <a:srgbClr val="000000"/>
                          </a:solidFill>
                          <a:effectLst/>
                          <a:latin typeface="Lucida Console" panose="020B0609040504020204" pitchFamily="49" charset="0"/>
                        </a:rPr>
                        <a:t>0.89</a:t>
                      </a:r>
                      <a:endParaRPr lang="en-US" sz="2000" b="0" i="0" u="none" strike="noStrike" dirty="0">
                        <a:solidFill>
                          <a:srgbClr val="000000"/>
                        </a:solidFill>
                        <a:effectLst/>
                        <a:latin typeface="Lucida Console" panose="020B0609040504020204" pitchFamily="49" charset="0"/>
                      </a:endParaRPr>
                    </a:p>
                  </a:txBody>
                  <a:tcPr marL="9525" marR="9525" marT="9525" marB="0" anchor="ctr"/>
                </a:tc>
                <a:tc>
                  <a:txBody>
                    <a:bodyPr/>
                    <a:lstStyle/>
                    <a:p>
                      <a:pPr algn="r" fontAlgn="ctr"/>
                      <a:r>
                        <a:rPr lang="en-US" sz="2000" b="0" i="0" u="none" strike="noStrike" dirty="0" smtClean="0">
                          <a:solidFill>
                            <a:srgbClr val="000000"/>
                          </a:solidFill>
                          <a:effectLst/>
                          <a:latin typeface="Lucida Console" panose="020B0609040504020204" pitchFamily="49" charset="0"/>
                        </a:rPr>
                        <a:t>0.9</a:t>
                      </a:r>
                      <a:endParaRPr lang="en-US" sz="2000" b="0" i="0" u="none" strike="noStrike" dirty="0">
                        <a:solidFill>
                          <a:srgbClr val="000000"/>
                        </a:solidFill>
                        <a:effectLst/>
                        <a:latin typeface="Lucida Console" panose="020B0609040504020204" pitchFamily="49" charset="0"/>
                      </a:endParaRPr>
                    </a:p>
                  </a:txBody>
                  <a:tcPr marL="9525" marR="9525" marT="9525" marB="0" anchor="ctr"/>
                </a:tc>
                <a:tc>
                  <a:txBody>
                    <a:bodyPr/>
                    <a:lstStyle/>
                    <a:p>
                      <a:pPr algn="r" fontAlgn="ctr"/>
                      <a:r>
                        <a:rPr lang="en-US" sz="2000" b="0" i="0" u="none" strike="noStrike" dirty="0" smtClean="0">
                          <a:solidFill>
                            <a:srgbClr val="000000"/>
                          </a:solidFill>
                          <a:effectLst/>
                          <a:latin typeface="Lucida Console" panose="020B0609040504020204" pitchFamily="49" charset="0"/>
                        </a:rPr>
                        <a:t>0.984</a:t>
                      </a:r>
                      <a:endParaRPr lang="en-US" sz="2000" b="0" i="0" u="none" strike="noStrike" dirty="0">
                        <a:solidFill>
                          <a:srgbClr val="000000"/>
                        </a:solidFill>
                        <a:effectLst/>
                        <a:latin typeface="Lucida Console" panose="020B0609040504020204" pitchFamily="49" charset="0"/>
                      </a:endParaRPr>
                    </a:p>
                  </a:txBody>
                  <a:tcPr marL="9525" marR="9525" marT="9525" marB="0" anchor="ctr"/>
                </a:tc>
              </a:tr>
              <a:tr h="599969">
                <a:tc>
                  <a:txBody>
                    <a:bodyPr/>
                    <a:lstStyle/>
                    <a:p>
                      <a:pPr algn="l" fontAlgn="b"/>
                      <a:r>
                        <a:rPr lang="en-US" sz="2000" b="0" i="0" u="none" strike="noStrike">
                          <a:solidFill>
                            <a:srgbClr val="000000"/>
                          </a:solidFill>
                          <a:effectLst/>
                          <a:latin typeface="Calibri" panose="020F0502020204030204" pitchFamily="34" charset="0"/>
                        </a:rPr>
                        <a:t>NN</a:t>
                      </a:r>
                    </a:p>
                  </a:txBody>
                  <a:tcPr marL="9525" marR="9525" marT="9525" marB="0" anchor="b"/>
                </a:tc>
                <a:tc>
                  <a:txBody>
                    <a:bodyPr/>
                    <a:lstStyle/>
                    <a:p>
                      <a:pPr algn="r" fontAlgn="ctr"/>
                      <a:r>
                        <a:rPr lang="en-US" sz="2000" b="0" i="0" u="none" strike="noStrike" dirty="0">
                          <a:solidFill>
                            <a:srgbClr val="000000"/>
                          </a:solidFill>
                          <a:effectLst/>
                          <a:latin typeface="Lucida Console" panose="020B0609040504020204" pitchFamily="49" charset="0"/>
                        </a:rPr>
                        <a:t>0.95</a:t>
                      </a:r>
                    </a:p>
                  </a:txBody>
                  <a:tcPr marL="9525" marR="9525" marT="9525" marB="0" anchor="ctr"/>
                </a:tc>
                <a:tc>
                  <a:txBody>
                    <a:bodyPr/>
                    <a:lstStyle/>
                    <a:p>
                      <a:pPr algn="r" fontAlgn="ctr"/>
                      <a:r>
                        <a:rPr lang="en-US" sz="2000" b="0" i="0" u="none" strike="noStrike" dirty="0">
                          <a:solidFill>
                            <a:srgbClr val="000000"/>
                          </a:solidFill>
                          <a:effectLst/>
                          <a:latin typeface="Lucida Console" panose="020B0609040504020204" pitchFamily="49" charset="0"/>
                        </a:rPr>
                        <a:t>0.75</a:t>
                      </a:r>
                    </a:p>
                  </a:txBody>
                  <a:tcPr marL="9525" marR="9525" marT="9525" marB="0" anchor="ctr"/>
                </a:tc>
                <a:tc>
                  <a:txBody>
                    <a:bodyPr/>
                    <a:lstStyle/>
                    <a:p>
                      <a:pPr algn="r" fontAlgn="b"/>
                      <a:r>
                        <a:rPr lang="en-US" sz="2000" b="0" i="0" u="none" strike="noStrike" dirty="0">
                          <a:solidFill>
                            <a:srgbClr val="000000"/>
                          </a:solidFill>
                          <a:effectLst/>
                          <a:latin typeface="Calibri" panose="020F0502020204030204" pitchFamily="34" charset="0"/>
                        </a:rPr>
                        <a:t>0.98</a:t>
                      </a:r>
                    </a:p>
                  </a:txBody>
                  <a:tcPr marL="9525" marR="9525" marT="9525" marB="0" anchor="b"/>
                </a:tc>
                <a:tc>
                  <a:txBody>
                    <a:bodyPr/>
                    <a:lstStyle/>
                    <a:p>
                      <a:pPr algn="r" fontAlgn="ctr"/>
                      <a:r>
                        <a:rPr lang="en-US" sz="2000" b="0" i="0" u="none" strike="noStrike" dirty="0">
                          <a:solidFill>
                            <a:srgbClr val="000000"/>
                          </a:solidFill>
                          <a:effectLst/>
                          <a:latin typeface="Lucida Console" panose="020B0609040504020204" pitchFamily="49" charset="0"/>
                        </a:rPr>
                        <a:t>0.79</a:t>
                      </a:r>
                    </a:p>
                  </a:txBody>
                  <a:tcPr marL="9525" marR="9525" marT="9525" marB="0" anchor="ctr"/>
                </a:tc>
                <a:tc>
                  <a:txBody>
                    <a:bodyPr/>
                    <a:lstStyle/>
                    <a:p>
                      <a:pPr algn="r" fontAlgn="ctr"/>
                      <a:r>
                        <a:rPr lang="en-US" sz="2000" b="0" i="0" u="none" strike="noStrike" dirty="0">
                          <a:solidFill>
                            <a:srgbClr val="000000"/>
                          </a:solidFill>
                          <a:effectLst/>
                          <a:latin typeface="Lucida Console" panose="020B0609040504020204" pitchFamily="49" charset="0"/>
                        </a:rPr>
                        <a:t>0.81</a:t>
                      </a:r>
                    </a:p>
                  </a:txBody>
                  <a:tcPr marL="9525" marR="9525" marT="9525" marB="0" anchor="ctr"/>
                </a:tc>
                <a:tc>
                  <a:txBody>
                    <a:bodyPr/>
                    <a:lstStyle/>
                    <a:p>
                      <a:pPr algn="r" fontAlgn="ctr"/>
                      <a:r>
                        <a:rPr lang="en-US" sz="2000" b="0" i="0" u="none" strike="noStrike" dirty="0">
                          <a:solidFill>
                            <a:srgbClr val="000000"/>
                          </a:solidFill>
                          <a:effectLst/>
                          <a:latin typeface="Lucida Console" panose="020B0609040504020204" pitchFamily="49" charset="0"/>
                        </a:rPr>
                        <a:t>0.87</a:t>
                      </a:r>
                    </a:p>
                  </a:txBody>
                  <a:tcPr marL="9525" marR="9525" marT="9525" marB="0" anchor="ctr"/>
                </a:tc>
              </a:tr>
              <a:tr h="599969">
                <a:tc>
                  <a:txBody>
                    <a:bodyPr/>
                    <a:lstStyle/>
                    <a:p>
                      <a:pPr algn="l" fontAlgn="b"/>
                      <a:r>
                        <a:rPr lang="en-US" sz="2000" b="0" i="0" u="none" strike="noStrike" dirty="0">
                          <a:solidFill>
                            <a:srgbClr val="000000"/>
                          </a:solidFill>
                          <a:effectLst/>
                          <a:latin typeface="Calibri" panose="020F0502020204030204" pitchFamily="34" charset="0"/>
                        </a:rPr>
                        <a:t>SVM</a:t>
                      </a:r>
                    </a:p>
                  </a:txBody>
                  <a:tcPr marL="9525" marR="9525" marT="9525" marB="0" anchor="b"/>
                </a:tc>
                <a:tc>
                  <a:txBody>
                    <a:bodyPr/>
                    <a:lstStyle/>
                    <a:p>
                      <a:pPr algn="r" fontAlgn="ctr"/>
                      <a:r>
                        <a:rPr lang="en-US" sz="2000" b="0" i="0" u="none" strike="noStrike" dirty="0">
                          <a:solidFill>
                            <a:srgbClr val="000000"/>
                          </a:solidFill>
                          <a:effectLst/>
                          <a:latin typeface="Lucida Console" panose="020B0609040504020204" pitchFamily="49" charset="0"/>
                        </a:rPr>
                        <a:t>0.97817</a:t>
                      </a:r>
                    </a:p>
                  </a:txBody>
                  <a:tcPr marL="9525" marR="9525" marT="9525" marB="0" anchor="ctr"/>
                </a:tc>
                <a:tc>
                  <a:txBody>
                    <a:bodyPr/>
                    <a:lstStyle/>
                    <a:p>
                      <a:pPr algn="r" fontAlgn="ctr"/>
                      <a:r>
                        <a:rPr lang="en-US" sz="2000" b="0" i="0" u="none" strike="noStrike" dirty="0">
                          <a:solidFill>
                            <a:srgbClr val="000000"/>
                          </a:solidFill>
                          <a:effectLst/>
                          <a:latin typeface="Lucida Console" panose="020B0609040504020204" pitchFamily="49" charset="0"/>
                        </a:rPr>
                        <a:t>0.85</a:t>
                      </a:r>
                    </a:p>
                  </a:txBody>
                  <a:tcPr marL="9525" marR="9525" marT="9525" marB="0" anchor="ctr"/>
                </a:tc>
                <a:tc>
                  <a:txBody>
                    <a:bodyPr/>
                    <a:lstStyle/>
                    <a:p>
                      <a:pPr algn="r" fontAlgn="ctr"/>
                      <a:r>
                        <a:rPr lang="en-US" sz="2000" b="0" i="0" u="none" strike="noStrike" dirty="0">
                          <a:solidFill>
                            <a:srgbClr val="000000"/>
                          </a:solidFill>
                          <a:effectLst/>
                          <a:latin typeface="Lucida Console" panose="020B0609040504020204" pitchFamily="49" charset="0"/>
                        </a:rPr>
                        <a:t>0.99677</a:t>
                      </a:r>
                    </a:p>
                  </a:txBody>
                  <a:tcPr marL="9525" marR="9525" marT="9525" marB="0" anchor="ctr"/>
                </a:tc>
                <a:tc>
                  <a:txBody>
                    <a:bodyPr/>
                    <a:lstStyle/>
                    <a:p>
                      <a:pPr algn="r" fontAlgn="ctr"/>
                      <a:r>
                        <a:rPr lang="en-US" sz="2000" b="0" i="0" u="none" strike="noStrike" dirty="0">
                          <a:solidFill>
                            <a:srgbClr val="000000"/>
                          </a:solidFill>
                          <a:effectLst/>
                          <a:latin typeface="Lucida Console" panose="020B0609040504020204" pitchFamily="49" charset="0"/>
                        </a:rPr>
                        <a:t>0.89826</a:t>
                      </a:r>
                    </a:p>
                  </a:txBody>
                  <a:tcPr marL="9525" marR="9525" marT="9525" marB="0" anchor="ctr"/>
                </a:tc>
                <a:tc>
                  <a:txBody>
                    <a:bodyPr/>
                    <a:lstStyle/>
                    <a:p>
                      <a:pPr algn="r" fontAlgn="ctr"/>
                      <a:r>
                        <a:rPr lang="en-US" sz="2000" b="0" i="0" u="none" strike="noStrike" dirty="0">
                          <a:solidFill>
                            <a:srgbClr val="000000"/>
                          </a:solidFill>
                          <a:effectLst/>
                          <a:latin typeface="Lucida Console" panose="020B0609040504020204" pitchFamily="49" charset="0"/>
                        </a:rPr>
                        <a:t>0.90728</a:t>
                      </a:r>
                    </a:p>
                  </a:txBody>
                  <a:tcPr marL="9525" marR="9525" marT="9525" marB="0" anchor="ctr"/>
                </a:tc>
                <a:tc>
                  <a:txBody>
                    <a:bodyPr/>
                    <a:lstStyle/>
                    <a:p>
                      <a:pPr algn="r" fontAlgn="ctr"/>
                      <a:r>
                        <a:rPr lang="en-US" sz="2000" b="0" i="0" u="none" strike="noStrike" dirty="0">
                          <a:solidFill>
                            <a:srgbClr val="000000"/>
                          </a:solidFill>
                          <a:effectLst/>
                          <a:latin typeface="Lucida Console" panose="020B0609040504020204" pitchFamily="49" charset="0"/>
                        </a:rPr>
                        <a:t>0.92339</a:t>
                      </a:r>
                    </a:p>
                  </a:txBody>
                  <a:tcPr marL="9525" marR="9525" marT="9525" marB="0" anchor="ctr"/>
                </a:tc>
              </a:tr>
            </a:tbl>
          </a:graphicData>
        </a:graphic>
      </p:graphicFrame>
      <p:sp>
        <p:nvSpPr>
          <p:cNvPr id="4" name="Date Placeholder 3"/>
          <p:cNvSpPr>
            <a:spLocks noGrp="1"/>
          </p:cNvSpPr>
          <p:nvPr>
            <p:ph type="dt" sz="half" idx="10"/>
          </p:nvPr>
        </p:nvSpPr>
        <p:spPr/>
        <p:txBody>
          <a:bodyPr/>
          <a:lstStyle/>
          <a:p>
            <a:fld id="{A4D5556B-9D0E-4D83-A802-908C5728C8D9}" type="datetime1">
              <a:rPr lang="en-US" smtClean="0"/>
              <a:t>4/22/2022</a:t>
            </a:fld>
            <a:endParaRPr lang="en-US"/>
          </a:p>
        </p:txBody>
      </p:sp>
      <p:sp>
        <p:nvSpPr>
          <p:cNvPr id="5" name="Footer Placeholder 4"/>
          <p:cNvSpPr>
            <a:spLocks noGrp="1"/>
          </p:cNvSpPr>
          <p:nvPr>
            <p:ph type="ftr" sz="quarter" idx="11"/>
          </p:nvPr>
        </p:nvSpPr>
        <p:spPr/>
        <p:txBody>
          <a:bodyPr/>
          <a:lstStyle/>
          <a:p>
            <a:r>
              <a:rPr lang="en-US" smtClean="0"/>
              <a:t>Isolation Forest for Anomaly Detection</a:t>
            </a:r>
            <a:endParaRPr lang="en-US"/>
          </a:p>
        </p:txBody>
      </p:sp>
      <p:sp>
        <p:nvSpPr>
          <p:cNvPr id="6" name="Slide Number Placeholder 5"/>
          <p:cNvSpPr>
            <a:spLocks noGrp="1"/>
          </p:cNvSpPr>
          <p:nvPr>
            <p:ph type="sldNum" sz="quarter" idx="12"/>
          </p:nvPr>
        </p:nvSpPr>
        <p:spPr/>
        <p:txBody>
          <a:bodyPr/>
          <a:lstStyle/>
          <a:p>
            <a:fld id="{071CC17A-C3F3-4E2B-90D7-C397A828AC64}" type="slidenum">
              <a:rPr lang="en-US" smtClean="0"/>
              <a:t>16</a:t>
            </a:fld>
            <a:endParaRPr lang="en-US"/>
          </a:p>
        </p:txBody>
      </p:sp>
      <p:sp>
        <p:nvSpPr>
          <p:cNvPr id="8" name="TextBox 7"/>
          <p:cNvSpPr txBox="1"/>
          <p:nvPr/>
        </p:nvSpPr>
        <p:spPr>
          <a:xfrm>
            <a:off x="838200" y="1798320"/>
            <a:ext cx="5120640" cy="400110"/>
          </a:xfrm>
          <a:prstGeom prst="rect">
            <a:avLst/>
          </a:prstGeom>
          <a:noFill/>
        </p:spPr>
        <p:txBody>
          <a:bodyPr wrap="square" rtlCol="0">
            <a:spAutoFit/>
          </a:bodyPr>
          <a:lstStyle/>
          <a:p>
            <a:r>
              <a:rPr lang="en-US" sz="2000" b="1" dirty="0" smtClean="0"/>
              <a:t>Sample: 355</a:t>
            </a:r>
            <a:endParaRPr lang="en-US" sz="2000" b="1" dirty="0"/>
          </a:p>
        </p:txBody>
      </p:sp>
    </p:spTree>
    <p:extLst>
      <p:ext uri="{BB962C8B-B14F-4D97-AF65-F5344CB8AC3E}">
        <p14:creationId xmlns:p14="http://schemas.microsoft.com/office/powerpoint/2010/main" val="2582684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4800" dirty="0" smtClean="0">
              <a:latin typeface="Blackadder ITC" panose="04020505051007020D02" pitchFamily="82" charset="0"/>
            </a:endParaRPr>
          </a:p>
          <a:p>
            <a:pPr marL="0" indent="0" algn="ctr">
              <a:buNone/>
            </a:pPr>
            <a:r>
              <a:rPr lang="en-US" sz="6000" dirty="0" smtClean="0">
                <a:solidFill>
                  <a:srgbClr val="7030A0"/>
                </a:solidFill>
                <a:latin typeface="Blackadder ITC" panose="04020505051007020D02" pitchFamily="82" charset="0"/>
              </a:rPr>
              <a:t>Thank You</a:t>
            </a:r>
            <a:endParaRPr lang="en-US" sz="6000" dirty="0">
              <a:solidFill>
                <a:srgbClr val="7030A0"/>
              </a:solidFill>
              <a:latin typeface="Blackadder ITC" panose="04020505051007020D02" pitchFamily="82" charset="0"/>
            </a:endParaRPr>
          </a:p>
        </p:txBody>
      </p:sp>
      <p:sp>
        <p:nvSpPr>
          <p:cNvPr id="4" name="Date Placeholder 3"/>
          <p:cNvSpPr>
            <a:spLocks noGrp="1"/>
          </p:cNvSpPr>
          <p:nvPr>
            <p:ph type="dt" sz="half" idx="10"/>
          </p:nvPr>
        </p:nvSpPr>
        <p:spPr/>
        <p:txBody>
          <a:bodyPr/>
          <a:lstStyle/>
          <a:p>
            <a:fld id="{A4D5556B-9D0E-4D83-A802-908C5728C8D9}" type="datetime1">
              <a:rPr lang="en-US" smtClean="0"/>
              <a:t>4/22/2022</a:t>
            </a:fld>
            <a:endParaRPr lang="en-US"/>
          </a:p>
        </p:txBody>
      </p:sp>
      <p:sp>
        <p:nvSpPr>
          <p:cNvPr id="5" name="Footer Placeholder 4"/>
          <p:cNvSpPr>
            <a:spLocks noGrp="1"/>
          </p:cNvSpPr>
          <p:nvPr>
            <p:ph type="ftr" sz="quarter" idx="11"/>
          </p:nvPr>
        </p:nvSpPr>
        <p:spPr/>
        <p:txBody>
          <a:bodyPr/>
          <a:lstStyle/>
          <a:p>
            <a:r>
              <a:rPr lang="en-US" smtClean="0"/>
              <a:t>Isolation Forest for Anomaly Detection</a:t>
            </a:r>
            <a:endParaRPr lang="en-US"/>
          </a:p>
        </p:txBody>
      </p:sp>
      <p:sp>
        <p:nvSpPr>
          <p:cNvPr id="6" name="Slide Number Placeholder 5"/>
          <p:cNvSpPr>
            <a:spLocks noGrp="1"/>
          </p:cNvSpPr>
          <p:nvPr>
            <p:ph type="sldNum" sz="quarter" idx="12"/>
          </p:nvPr>
        </p:nvSpPr>
        <p:spPr/>
        <p:txBody>
          <a:bodyPr/>
          <a:lstStyle/>
          <a:p>
            <a:fld id="{071CC17A-C3F3-4E2B-90D7-C397A828AC64}" type="slidenum">
              <a:rPr lang="en-US" smtClean="0"/>
              <a:t>17</a:t>
            </a:fld>
            <a:endParaRPr lang="en-US"/>
          </a:p>
        </p:txBody>
      </p:sp>
    </p:spTree>
    <p:extLst>
      <p:ext uri="{BB962C8B-B14F-4D97-AF65-F5344CB8AC3E}">
        <p14:creationId xmlns:p14="http://schemas.microsoft.com/office/powerpoint/2010/main" val="1654646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Table of Contents</a:t>
            </a:r>
            <a:endParaRPr lang="en-US" b="1" dirty="0">
              <a:solidFill>
                <a:srgbClr val="00B0F0"/>
              </a:solidFill>
            </a:endParaRPr>
          </a:p>
        </p:txBody>
      </p:sp>
      <p:sp>
        <p:nvSpPr>
          <p:cNvPr id="3" name="Content Placeholder 2"/>
          <p:cNvSpPr>
            <a:spLocks noGrp="1"/>
          </p:cNvSpPr>
          <p:nvPr>
            <p:ph idx="1"/>
          </p:nvPr>
        </p:nvSpPr>
        <p:spPr/>
        <p:txBody>
          <a:bodyPr/>
          <a:lstStyle/>
          <a:p>
            <a:r>
              <a:rPr lang="en-US" dirty="0" smtClean="0"/>
              <a:t>Outlier</a:t>
            </a:r>
          </a:p>
          <a:p>
            <a:r>
              <a:rPr lang="en-US" dirty="0" smtClean="0"/>
              <a:t>Anomaly Detection</a:t>
            </a:r>
          </a:p>
          <a:p>
            <a:r>
              <a:rPr lang="en-US" dirty="0" smtClean="0"/>
              <a:t>Methods for Anomaly Detection</a:t>
            </a:r>
          </a:p>
          <a:p>
            <a:r>
              <a:rPr lang="en-US" dirty="0" smtClean="0"/>
              <a:t>Isolation Forest</a:t>
            </a:r>
          </a:p>
          <a:p>
            <a:r>
              <a:rPr lang="en-US" dirty="0" smtClean="0"/>
              <a:t>Random Forest </a:t>
            </a:r>
            <a:r>
              <a:rPr lang="en-US" dirty="0" err="1" smtClean="0"/>
              <a:t>vs</a:t>
            </a:r>
            <a:r>
              <a:rPr lang="en-US" dirty="0" smtClean="0"/>
              <a:t> Isolation Forest</a:t>
            </a:r>
          </a:p>
          <a:p>
            <a:r>
              <a:rPr lang="en-US" dirty="0" smtClean="0"/>
              <a:t>Isolation Forest Algorithm</a:t>
            </a:r>
          </a:p>
          <a:p>
            <a:r>
              <a:rPr lang="en-US" dirty="0" smtClean="0"/>
              <a:t>Isolation Forest using SK-Learn</a:t>
            </a:r>
          </a:p>
          <a:p>
            <a:r>
              <a:rPr lang="en-US" dirty="0" smtClean="0"/>
              <a:t>Application</a:t>
            </a:r>
            <a:endParaRPr lang="en-US" dirty="0"/>
          </a:p>
        </p:txBody>
      </p:sp>
      <p:sp>
        <p:nvSpPr>
          <p:cNvPr id="4" name="Date Placeholder 3"/>
          <p:cNvSpPr>
            <a:spLocks noGrp="1"/>
          </p:cNvSpPr>
          <p:nvPr>
            <p:ph type="dt" sz="half" idx="10"/>
          </p:nvPr>
        </p:nvSpPr>
        <p:spPr/>
        <p:txBody>
          <a:bodyPr/>
          <a:lstStyle/>
          <a:p>
            <a:fld id="{A4D5556B-9D0E-4D83-A802-908C5728C8D9}" type="datetime1">
              <a:rPr lang="en-US" smtClean="0"/>
              <a:t>4/22/2022</a:t>
            </a:fld>
            <a:endParaRPr lang="en-US"/>
          </a:p>
        </p:txBody>
      </p:sp>
      <p:sp>
        <p:nvSpPr>
          <p:cNvPr id="5" name="Footer Placeholder 4"/>
          <p:cNvSpPr>
            <a:spLocks noGrp="1"/>
          </p:cNvSpPr>
          <p:nvPr>
            <p:ph type="ftr" sz="quarter" idx="11"/>
          </p:nvPr>
        </p:nvSpPr>
        <p:spPr/>
        <p:txBody>
          <a:bodyPr/>
          <a:lstStyle/>
          <a:p>
            <a:r>
              <a:rPr lang="en-US" smtClean="0"/>
              <a:t>Isolation Forest for Anomaly Detection</a:t>
            </a:r>
            <a:endParaRPr lang="en-US"/>
          </a:p>
        </p:txBody>
      </p:sp>
      <p:sp>
        <p:nvSpPr>
          <p:cNvPr id="6" name="Slide Number Placeholder 5"/>
          <p:cNvSpPr>
            <a:spLocks noGrp="1"/>
          </p:cNvSpPr>
          <p:nvPr>
            <p:ph type="sldNum" sz="quarter" idx="12"/>
          </p:nvPr>
        </p:nvSpPr>
        <p:spPr/>
        <p:txBody>
          <a:bodyPr/>
          <a:lstStyle/>
          <a:p>
            <a:fld id="{071CC17A-C3F3-4E2B-90D7-C397A828AC64}" type="slidenum">
              <a:rPr lang="en-US" smtClean="0"/>
              <a:t>2</a:t>
            </a:fld>
            <a:endParaRPr lang="en-US"/>
          </a:p>
        </p:txBody>
      </p:sp>
    </p:spTree>
    <p:extLst>
      <p:ext uri="{BB962C8B-B14F-4D97-AF65-F5344CB8AC3E}">
        <p14:creationId xmlns:p14="http://schemas.microsoft.com/office/powerpoint/2010/main" val="3813548745"/>
      </p:ext>
    </p:extLst>
  </p:cSld>
  <p:clrMapOvr>
    <a:masterClrMapping/>
  </p:clrMapOvr>
  <mc:AlternateContent xmlns:mc="http://schemas.openxmlformats.org/markup-compatibility/2006">
    <mc:Choice xmlns:p14="http://schemas.microsoft.com/office/powerpoint/2010/main" Requires="p14">
      <p:transition spd="slow" p14:dur="2000" advTm="7"/>
    </mc:Choice>
    <mc:Fallback>
      <p:transition spd="slow" advTm="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Outlier </a:t>
            </a:r>
            <a:endParaRPr lang="en-US" b="1" dirty="0">
              <a:solidFill>
                <a:srgbClr val="00B0F0"/>
              </a:solidFill>
            </a:endParaRPr>
          </a:p>
        </p:txBody>
      </p:sp>
      <p:sp>
        <p:nvSpPr>
          <p:cNvPr id="3" name="Content Placeholder 2"/>
          <p:cNvSpPr>
            <a:spLocks noGrp="1"/>
          </p:cNvSpPr>
          <p:nvPr>
            <p:ph idx="1"/>
          </p:nvPr>
        </p:nvSpPr>
        <p:spPr>
          <a:xfrm>
            <a:off x="838200" y="1825625"/>
            <a:ext cx="10763250" cy="1060450"/>
          </a:xfrm>
        </p:spPr>
        <p:txBody>
          <a:bodyPr/>
          <a:lstStyle/>
          <a:p>
            <a:pPr marL="0" indent="0" algn="just">
              <a:buNone/>
            </a:pPr>
            <a:r>
              <a:rPr lang="en-US" dirty="0" smtClean="0"/>
              <a:t>An </a:t>
            </a:r>
            <a:r>
              <a:rPr lang="en-US" b="1" dirty="0" smtClean="0"/>
              <a:t>outlier</a:t>
            </a:r>
            <a:r>
              <a:rPr lang="en-US" dirty="0" smtClean="0"/>
              <a:t> is nothing but a data point that differs significantly from other data points in the given dataset.</a:t>
            </a:r>
            <a:endParaRPr lang="en-US" dirty="0"/>
          </a:p>
        </p:txBody>
      </p:sp>
      <p:sp>
        <p:nvSpPr>
          <p:cNvPr id="4" name="Date Placeholder 3"/>
          <p:cNvSpPr>
            <a:spLocks noGrp="1"/>
          </p:cNvSpPr>
          <p:nvPr>
            <p:ph type="dt" sz="half" idx="10"/>
          </p:nvPr>
        </p:nvSpPr>
        <p:spPr/>
        <p:txBody>
          <a:bodyPr/>
          <a:lstStyle/>
          <a:p>
            <a:fld id="{A4D5556B-9D0E-4D83-A802-908C5728C8D9}" type="datetime1">
              <a:rPr lang="en-US" smtClean="0"/>
              <a:t>4/22/2022</a:t>
            </a:fld>
            <a:endParaRPr lang="en-US"/>
          </a:p>
        </p:txBody>
      </p:sp>
      <p:sp>
        <p:nvSpPr>
          <p:cNvPr id="5" name="Footer Placeholder 4"/>
          <p:cNvSpPr>
            <a:spLocks noGrp="1"/>
          </p:cNvSpPr>
          <p:nvPr>
            <p:ph type="ftr" sz="quarter" idx="11"/>
          </p:nvPr>
        </p:nvSpPr>
        <p:spPr/>
        <p:txBody>
          <a:bodyPr/>
          <a:lstStyle/>
          <a:p>
            <a:r>
              <a:rPr lang="en-US" smtClean="0"/>
              <a:t>Isolation Forest for Anomaly Detection</a:t>
            </a:r>
            <a:endParaRPr lang="en-US"/>
          </a:p>
        </p:txBody>
      </p:sp>
      <p:sp>
        <p:nvSpPr>
          <p:cNvPr id="6" name="Slide Number Placeholder 5"/>
          <p:cNvSpPr>
            <a:spLocks noGrp="1"/>
          </p:cNvSpPr>
          <p:nvPr>
            <p:ph type="sldNum" sz="quarter" idx="12"/>
          </p:nvPr>
        </p:nvSpPr>
        <p:spPr/>
        <p:txBody>
          <a:bodyPr/>
          <a:lstStyle/>
          <a:p>
            <a:fld id="{071CC17A-C3F3-4E2B-90D7-C397A828AC64}" type="slidenum">
              <a:rPr lang="en-US" smtClean="0"/>
              <a:t>3</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612" y="2886075"/>
            <a:ext cx="3152775" cy="3048000"/>
          </a:xfrm>
          <a:prstGeom prst="rect">
            <a:avLst/>
          </a:prstGeom>
        </p:spPr>
      </p:pic>
    </p:spTree>
    <p:custDataLst>
      <p:tags r:id="rId1"/>
    </p:custDataLst>
    <p:extLst>
      <p:ext uri="{BB962C8B-B14F-4D97-AF65-F5344CB8AC3E}">
        <p14:creationId xmlns:p14="http://schemas.microsoft.com/office/powerpoint/2010/main" val="4228849921"/>
      </p:ext>
    </p:extLst>
  </p:cSld>
  <p:clrMapOvr>
    <a:masterClrMapping/>
  </p:clrMapOvr>
  <mc:AlternateContent xmlns:mc="http://schemas.openxmlformats.org/markup-compatibility/2006">
    <mc:Choice xmlns:p14="http://schemas.microsoft.com/office/powerpoint/2010/main" Requires="p14">
      <p:transition spd="slow" p14:dur="2000" advTm="1425"/>
    </mc:Choice>
    <mc:Fallback>
      <p:transition spd="slow" advTm="142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Anomaly Detection</a:t>
            </a:r>
            <a:endParaRPr lang="en-US" b="1" dirty="0">
              <a:solidFill>
                <a:srgbClr val="00B0F0"/>
              </a:solidFill>
            </a:endParaRPr>
          </a:p>
        </p:txBody>
      </p:sp>
      <p:sp>
        <p:nvSpPr>
          <p:cNvPr id="3" name="Content Placeholder 2"/>
          <p:cNvSpPr>
            <a:spLocks noGrp="1"/>
          </p:cNvSpPr>
          <p:nvPr>
            <p:ph idx="1"/>
          </p:nvPr>
        </p:nvSpPr>
        <p:spPr>
          <a:xfrm>
            <a:off x="838199" y="1825625"/>
            <a:ext cx="10977563" cy="4375150"/>
          </a:xfrm>
        </p:spPr>
        <p:txBody>
          <a:bodyPr/>
          <a:lstStyle/>
          <a:p>
            <a:pPr marL="0" indent="0" algn="just">
              <a:buNone/>
            </a:pPr>
            <a:r>
              <a:rPr lang="en-US" b="1" dirty="0" smtClean="0"/>
              <a:t>Anomaly detection </a:t>
            </a:r>
            <a:r>
              <a:rPr lang="en-US" dirty="0" smtClean="0"/>
              <a:t>is the process of finding the outliers in the data</a:t>
            </a:r>
          </a:p>
          <a:p>
            <a:pPr lvl="1" algn="just">
              <a:buFont typeface="Wingdings" panose="05000000000000000000" pitchFamily="2" charset="2"/>
              <a:buChar char="v"/>
            </a:pPr>
            <a:r>
              <a:rPr lang="en-US" dirty="0" smtClean="0"/>
              <a:t>Why Anomaly Detection?</a:t>
            </a:r>
          </a:p>
          <a:p>
            <a:pPr lvl="2" algn="just">
              <a:buFont typeface="Wingdings" panose="05000000000000000000" pitchFamily="2" charset="2"/>
              <a:buChar char="§"/>
            </a:pPr>
            <a:r>
              <a:rPr lang="en-US" dirty="0" smtClean="0"/>
              <a:t>Banking</a:t>
            </a:r>
          </a:p>
          <a:p>
            <a:pPr lvl="2" algn="just">
              <a:buFont typeface="Wingdings" panose="05000000000000000000" pitchFamily="2" charset="2"/>
              <a:buChar char="§"/>
            </a:pPr>
            <a:r>
              <a:rPr lang="en-US" dirty="0" smtClean="0"/>
              <a:t>Finance</a:t>
            </a:r>
          </a:p>
          <a:p>
            <a:pPr lvl="2" algn="just">
              <a:buFont typeface="Wingdings" panose="05000000000000000000" pitchFamily="2" charset="2"/>
              <a:buChar char="§"/>
            </a:pPr>
            <a:r>
              <a:rPr lang="en-US" dirty="0" smtClean="0"/>
              <a:t>Healthcare</a:t>
            </a:r>
          </a:p>
          <a:p>
            <a:pPr lvl="2" algn="just">
              <a:buFont typeface="Wingdings" panose="05000000000000000000" pitchFamily="2" charset="2"/>
              <a:buChar char="§"/>
            </a:pPr>
            <a:r>
              <a:rPr lang="en-US" dirty="0" smtClean="0"/>
              <a:t>Manufacturing</a:t>
            </a:r>
          </a:p>
          <a:p>
            <a:pPr lvl="2" algn="just">
              <a:buFont typeface="Wingdings" panose="05000000000000000000" pitchFamily="2" charset="2"/>
              <a:buChar char="§"/>
            </a:pPr>
            <a:r>
              <a:rPr lang="en-US" dirty="0" smtClean="0"/>
              <a:t>Networking</a:t>
            </a:r>
            <a:endParaRPr lang="en-US" dirty="0"/>
          </a:p>
        </p:txBody>
      </p:sp>
      <p:sp>
        <p:nvSpPr>
          <p:cNvPr id="4" name="Date Placeholder 3"/>
          <p:cNvSpPr>
            <a:spLocks noGrp="1"/>
          </p:cNvSpPr>
          <p:nvPr>
            <p:ph type="dt" sz="half" idx="10"/>
          </p:nvPr>
        </p:nvSpPr>
        <p:spPr/>
        <p:txBody>
          <a:bodyPr/>
          <a:lstStyle/>
          <a:p>
            <a:fld id="{A4D5556B-9D0E-4D83-A802-908C5728C8D9}" type="datetime1">
              <a:rPr lang="en-US" smtClean="0"/>
              <a:t>4/22/2022</a:t>
            </a:fld>
            <a:endParaRPr lang="en-US"/>
          </a:p>
        </p:txBody>
      </p:sp>
      <p:sp>
        <p:nvSpPr>
          <p:cNvPr id="5" name="Footer Placeholder 4"/>
          <p:cNvSpPr>
            <a:spLocks noGrp="1"/>
          </p:cNvSpPr>
          <p:nvPr>
            <p:ph type="ftr" sz="quarter" idx="11"/>
          </p:nvPr>
        </p:nvSpPr>
        <p:spPr/>
        <p:txBody>
          <a:bodyPr/>
          <a:lstStyle/>
          <a:p>
            <a:r>
              <a:rPr lang="en-US" smtClean="0"/>
              <a:t>Isolation Forest for Anomaly Detection</a:t>
            </a:r>
            <a:endParaRPr lang="en-US"/>
          </a:p>
        </p:txBody>
      </p:sp>
      <p:sp>
        <p:nvSpPr>
          <p:cNvPr id="6" name="Slide Number Placeholder 5"/>
          <p:cNvSpPr>
            <a:spLocks noGrp="1"/>
          </p:cNvSpPr>
          <p:nvPr>
            <p:ph type="sldNum" sz="quarter" idx="12"/>
          </p:nvPr>
        </p:nvSpPr>
        <p:spPr/>
        <p:txBody>
          <a:bodyPr/>
          <a:lstStyle/>
          <a:p>
            <a:fld id="{071CC17A-C3F3-4E2B-90D7-C397A828AC64}" type="slidenum">
              <a:rPr lang="en-US" smtClean="0"/>
              <a:t>4</a:t>
            </a:fld>
            <a:endParaRPr lang="en-US"/>
          </a:p>
        </p:txBody>
      </p:sp>
    </p:spTree>
    <p:extLst>
      <p:ext uri="{BB962C8B-B14F-4D97-AF65-F5344CB8AC3E}">
        <p14:creationId xmlns:p14="http://schemas.microsoft.com/office/powerpoint/2010/main" val="1233639562"/>
      </p:ext>
    </p:extLst>
  </p:cSld>
  <p:clrMapOvr>
    <a:masterClrMapping/>
  </p:clrMapOvr>
  <mc:AlternateContent xmlns:mc="http://schemas.openxmlformats.org/markup-compatibility/2006">
    <mc:Choice xmlns:p14="http://schemas.microsoft.com/office/powerpoint/2010/main" Requires="p14">
      <p:transition spd="slow" p14:dur="2000" advTm="1765"/>
    </mc:Choice>
    <mc:Fallback>
      <p:transition spd="slow" advTm="176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Methods for Anomaly Detection</a:t>
            </a:r>
            <a:endParaRPr lang="en-US" dirty="0">
              <a:solidFill>
                <a:srgbClr val="00B0F0"/>
              </a:solidFill>
            </a:endParaRPr>
          </a:p>
        </p:txBody>
      </p:sp>
      <p:sp>
        <p:nvSpPr>
          <p:cNvPr id="3" name="Content Placeholder 2"/>
          <p:cNvSpPr>
            <a:spLocks noGrp="1"/>
          </p:cNvSpPr>
          <p:nvPr>
            <p:ph idx="1"/>
          </p:nvPr>
        </p:nvSpPr>
        <p:spPr>
          <a:xfrm>
            <a:off x="838200" y="1825624"/>
            <a:ext cx="10972800" cy="4530725"/>
          </a:xfrm>
        </p:spPr>
        <p:txBody>
          <a:bodyPr>
            <a:normAutofit fontScale="92500" lnSpcReduction="20000"/>
          </a:bodyPr>
          <a:lstStyle/>
          <a:p>
            <a:r>
              <a:rPr lang="en-US" dirty="0"/>
              <a:t>Statistical (Z-score, </a:t>
            </a:r>
            <a:r>
              <a:rPr lang="en-US" dirty="0" err="1"/>
              <a:t>Tukey's</a:t>
            </a:r>
            <a:r>
              <a:rPr lang="en-US" dirty="0"/>
              <a:t> range test and </a:t>
            </a:r>
            <a:r>
              <a:rPr lang="en-US" dirty="0" err="1"/>
              <a:t>Grubbs's</a:t>
            </a:r>
            <a:r>
              <a:rPr lang="en-US" dirty="0"/>
              <a:t> test)</a:t>
            </a:r>
          </a:p>
          <a:p>
            <a:r>
              <a:rPr lang="en-US" dirty="0"/>
              <a:t>Density-based techniques (k-nearest </a:t>
            </a:r>
            <a:r>
              <a:rPr lang="en-US" dirty="0" smtClean="0"/>
              <a:t>neighbor,</a:t>
            </a:r>
            <a:r>
              <a:rPr lang="en-US" baseline="30000" dirty="0"/>
              <a:t> </a:t>
            </a:r>
            <a:r>
              <a:rPr lang="en-US" dirty="0" smtClean="0"/>
              <a:t>local </a:t>
            </a:r>
            <a:r>
              <a:rPr lang="en-US" dirty="0"/>
              <a:t>outlier </a:t>
            </a:r>
            <a:r>
              <a:rPr lang="en-US" dirty="0" smtClean="0"/>
              <a:t>factor,</a:t>
            </a:r>
            <a:r>
              <a:rPr lang="en-US" baseline="30000" dirty="0"/>
              <a:t> </a:t>
            </a:r>
            <a:r>
              <a:rPr lang="en-US" dirty="0" smtClean="0"/>
              <a:t>isolation forest, </a:t>
            </a:r>
            <a:r>
              <a:rPr lang="en-US" dirty="0" err="1" smtClean="0"/>
              <a:t>etc</a:t>
            </a:r>
            <a:r>
              <a:rPr lang="en-US" dirty="0" smtClean="0"/>
              <a:t>)</a:t>
            </a:r>
            <a:endParaRPr lang="en-US" dirty="0"/>
          </a:p>
          <a:p>
            <a:r>
              <a:rPr lang="en-US" dirty="0" smtClean="0"/>
              <a:t>One-class</a:t>
            </a:r>
            <a:r>
              <a:rPr lang="en-US" dirty="0"/>
              <a:t> support vector </a:t>
            </a:r>
            <a:r>
              <a:rPr lang="en-US" dirty="0" smtClean="0"/>
              <a:t>machines</a:t>
            </a:r>
            <a:endParaRPr lang="en-US" dirty="0"/>
          </a:p>
          <a:p>
            <a:r>
              <a:rPr lang="en-US" dirty="0"/>
              <a:t>Replicator neural </a:t>
            </a:r>
            <a:r>
              <a:rPr lang="en-US" dirty="0" smtClean="0"/>
              <a:t>networks,</a:t>
            </a:r>
            <a:r>
              <a:rPr lang="en-US" baseline="30000" dirty="0"/>
              <a:t> </a:t>
            </a:r>
            <a:r>
              <a:rPr lang="en-US" dirty="0" err="1" smtClean="0"/>
              <a:t>autoencoders</a:t>
            </a:r>
            <a:r>
              <a:rPr lang="en-US" dirty="0" smtClean="0"/>
              <a:t>, </a:t>
            </a:r>
            <a:r>
              <a:rPr lang="en-US" dirty="0" err="1"/>
              <a:t>variational</a:t>
            </a:r>
            <a:r>
              <a:rPr lang="en-US" dirty="0"/>
              <a:t> </a:t>
            </a:r>
            <a:r>
              <a:rPr lang="en-US" dirty="0" err="1" smtClean="0"/>
              <a:t>autoencoders,long</a:t>
            </a:r>
            <a:r>
              <a:rPr lang="en-US" dirty="0" smtClean="0"/>
              <a:t> </a:t>
            </a:r>
            <a:r>
              <a:rPr lang="en-US" dirty="0"/>
              <a:t>short-term </a:t>
            </a:r>
            <a:r>
              <a:rPr lang="en-US" dirty="0" smtClean="0"/>
              <a:t>memory neural networks</a:t>
            </a:r>
            <a:endParaRPr lang="en-US" dirty="0"/>
          </a:p>
          <a:p>
            <a:r>
              <a:rPr lang="en-US" dirty="0"/>
              <a:t>Bayesian </a:t>
            </a:r>
            <a:r>
              <a:rPr lang="en-US" dirty="0" smtClean="0"/>
              <a:t>networks</a:t>
            </a:r>
            <a:endParaRPr lang="en-US" dirty="0"/>
          </a:p>
          <a:p>
            <a:r>
              <a:rPr lang="en-US" dirty="0"/>
              <a:t>Hidden Markov models (HMMs</a:t>
            </a:r>
            <a:r>
              <a:rPr lang="en-US" dirty="0" smtClean="0"/>
              <a:t>)</a:t>
            </a:r>
            <a:endParaRPr lang="en-US" dirty="0"/>
          </a:p>
          <a:p>
            <a:r>
              <a:rPr lang="en-US" dirty="0"/>
              <a:t>Minimum Covariance </a:t>
            </a:r>
            <a:r>
              <a:rPr lang="en-US" dirty="0" smtClean="0"/>
              <a:t>Determinant</a:t>
            </a:r>
            <a:endParaRPr lang="en-US" dirty="0"/>
          </a:p>
          <a:p>
            <a:r>
              <a:rPr lang="en-US" dirty="0"/>
              <a:t>Clustering: Cluster analysis-based outlier </a:t>
            </a:r>
            <a:r>
              <a:rPr lang="en-US" dirty="0" smtClean="0"/>
              <a:t>detection</a:t>
            </a:r>
            <a:endParaRPr lang="en-US" dirty="0"/>
          </a:p>
          <a:p>
            <a:r>
              <a:rPr lang="en-US" dirty="0" smtClean="0"/>
              <a:t>Fuzzy </a:t>
            </a:r>
            <a:r>
              <a:rPr lang="en-US" dirty="0"/>
              <a:t>logic-based outlier detection</a:t>
            </a:r>
          </a:p>
          <a:p>
            <a:pPr marL="0" indent="0">
              <a:buNone/>
            </a:pPr>
            <a:endParaRPr lang="en-US" dirty="0" smtClean="0"/>
          </a:p>
        </p:txBody>
      </p:sp>
      <p:sp>
        <p:nvSpPr>
          <p:cNvPr id="4" name="Date Placeholder 3"/>
          <p:cNvSpPr>
            <a:spLocks noGrp="1"/>
          </p:cNvSpPr>
          <p:nvPr>
            <p:ph type="dt" sz="half" idx="10"/>
          </p:nvPr>
        </p:nvSpPr>
        <p:spPr/>
        <p:txBody>
          <a:bodyPr/>
          <a:lstStyle/>
          <a:p>
            <a:fld id="{A4D5556B-9D0E-4D83-A802-908C5728C8D9}" type="datetime1">
              <a:rPr lang="en-US" smtClean="0"/>
              <a:t>4/22/2022</a:t>
            </a:fld>
            <a:endParaRPr lang="en-US"/>
          </a:p>
        </p:txBody>
      </p:sp>
      <p:sp>
        <p:nvSpPr>
          <p:cNvPr id="5" name="Footer Placeholder 4"/>
          <p:cNvSpPr>
            <a:spLocks noGrp="1"/>
          </p:cNvSpPr>
          <p:nvPr>
            <p:ph type="ftr" sz="quarter" idx="11"/>
          </p:nvPr>
        </p:nvSpPr>
        <p:spPr/>
        <p:txBody>
          <a:bodyPr/>
          <a:lstStyle/>
          <a:p>
            <a:r>
              <a:rPr lang="en-US" smtClean="0"/>
              <a:t>Isolation Forest for Anomaly Detection</a:t>
            </a:r>
            <a:endParaRPr lang="en-US"/>
          </a:p>
        </p:txBody>
      </p:sp>
      <p:sp>
        <p:nvSpPr>
          <p:cNvPr id="6" name="Slide Number Placeholder 5"/>
          <p:cNvSpPr>
            <a:spLocks noGrp="1"/>
          </p:cNvSpPr>
          <p:nvPr>
            <p:ph type="sldNum" sz="quarter" idx="12"/>
          </p:nvPr>
        </p:nvSpPr>
        <p:spPr/>
        <p:txBody>
          <a:bodyPr/>
          <a:lstStyle/>
          <a:p>
            <a:fld id="{071CC17A-C3F3-4E2B-90D7-C397A828AC64}" type="slidenum">
              <a:rPr lang="en-US" smtClean="0"/>
              <a:t>5</a:t>
            </a:fld>
            <a:endParaRPr lang="en-US"/>
          </a:p>
        </p:txBody>
      </p:sp>
    </p:spTree>
    <p:extLst>
      <p:ext uri="{BB962C8B-B14F-4D97-AF65-F5344CB8AC3E}">
        <p14:creationId xmlns:p14="http://schemas.microsoft.com/office/powerpoint/2010/main" val="1804730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Isolation Forest</a:t>
            </a:r>
            <a:endParaRPr lang="en-US" dirty="0">
              <a:solidFill>
                <a:srgbClr val="00B0F0"/>
              </a:solidFill>
            </a:endParaRPr>
          </a:p>
        </p:txBody>
      </p:sp>
      <p:sp>
        <p:nvSpPr>
          <p:cNvPr id="3" name="Content Placeholder 2"/>
          <p:cNvSpPr>
            <a:spLocks noGrp="1"/>
          </p:cNvSpPr>
          <p:nvPr>
            <p:ph idx="1"/>
          </p:nvPr>
        </p:nvSpPr>
        <p:spPr/>
        <p:txBody>
          <a:bodyPr>
            <a:normAutofit lnSpcReduction="10000"/>
          </a:bodyPr>
          <a:lstStyle/>
          <a:p>
            <a:pPr algn="just"/>
            <a:r>
              <a:rPr lang="en-US" dirty="0" smtClean="0"/>
              <a:t>Isolation forest is a machine learning algorithm for anomaly detection.</a:t>
            </a:r>
          </a:p>
          <a:p>
            <a:pPr algn="just"/>
            <a:r>
              <a:rPr lang="en-US" dirty="0" smtClean="0"/>
              <a:t>It's an unsupervised learning algorithm that identifies anomaly by isolating outliers in the data.</a:t>
            </a:r>
          </a:p>
          <a:p>
            <a:pPr algn="just"/>
            <a:r>
              <a:rPr lang="en-US" dirty="0" smtClean="0"/>
              <a:t>Isolation Forest is based on the Decision Tree algorithm. It isolates the outliers by randomly selecting a feature from the given set of features and then randomly selecting a split value between the max and min values of that feature.</a:t>
            </a:r>
          </a:p>
          <a:p>
            <a:pPr algn="just"/>
            <a:r>
              <a:rPr lang="en-US" dirty="0"/>
              <a:t>This random partitioning of features will produce shorter paths in trees for the anomalous data points, thus distinguishing them from the rest of the data.</a:t>
            </a:r>
          </a:p>
        </p:txBody>
      </p:sp>
      <p:sp>
        <p:nvSpPr>
          <p:cNvPr id="4" name="Date Placeholder 3"/>
          <p:cNvSpPr>
            <a:spLocks noGrp="1"/>
          </p:cNvSpPr>
          <p:nvPr>
            <p:ph type="dt" sz="half" idx="10"/>
          </p:nvPr>
        </p:nvSpPr>
        <p:spPr/>
        <p:txBody>
          <a:bodyPr/>
          <a:lstStyle/>
          <a:p>
            <a:fld id="{A4D5556B-9D0E-4D83-A802-908C5728C8D9}" type="datetime1">
              <a:rPr lang="en-US" smtClean="0"/>
              <a:t>4/22/2022</a:t>
            </a:fld>
            <a:endParaRPr lang="en-US"/>
          </a:p>
        </p:txBody>
      </p:sp>
      <p:sp>
        <p:nvSpPr>
          <p:cNvPr id="5" name="Footer Placeholder 4"/>
          <p:cNvSpPr>
            <a:spLocks noGrp="1"/>
          </p:cNvSpPr>
          <p:nvPr>
            <p:ph type="ftr" sz="quarter" idx="11"/>
          </p:nvPr>
        </p:nvSpPr>
        <p:spPr/>
        <p:txBody>
          <a:bodyPr/>
          <a:lstStyle/>
          <a:p>
            <a:r>
              <a:rPr lang="en-US" smtClean="0"/>
              <a:t>Isolation Forest for Anomaly Detection</a:t>
            </a:r>
            <a:endParaRPr lang="en-US"/>
          </a:p>
        </p:txBody>
      </p:sp>
      <p:sp>
        <p:nvSpPr>
          <p:cNvPr id="6" name="Slide Number Placeholder 5"/>
          <p:cNvSpPr>
            <a:spLocks noGrp="1"/>
          </p:cNvSpPr>
          <p:nvPr>
            <p:ph type="sldNum" sz="quarter" idx="12"/>
          </p:nvPr>
        </p:nvSpPr>
        <p:spPr/>
        <p:txBody>
          <a:bodyPr/>
          <a:lstStyle/>
          <a:p>
            <a:fld id="{071CC17A-C3F3-4E2B-90D7-C397A828AC64}" type="slidenum">
              <a:rPr lang="en-US" smtClean="0"/>
              <a:t>6</a:t>
            </a:fld>
            <a:endParaRPr lang="en-US"/>
          </a:p>
        </p:txBody>
      </p:sp>
    </p:spTree>
    <p:extLst>
      <p:ext uri="{BB962C8B-B14F-4D97-AF65-F5344CB8AC3E}">
        <p14:creationId xmlns:p14="http://schemas.microsoft.com/office/powerpoint/2010/main" val="2373550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Random Forest </a:t>
            </a:r>
            <a:r>
              <a:rPr lang="en-US" dirty="0" err="1" smtClean="0">
                <a:solidFill>
                  <a:srgbClr val="00B0F0"/>
                </a:solidFill>
              </a:rPr>
              <a:t>vs</a:t>
            </a:r>
            <a:r>
              <a:rPr lang="en-US" dirty="0" smtClean="0">
                <a:solidFill>
                  <a:srgbClr val="00B0F0"/>
                </a:solidFill>
              </a:rPr>
              <a:t> Isolation Forest</a:t>
            </a:r>
            <a:endParaRPr lang="en-US" dirty="0">
              <a:solidFill>
                <a:srgbClr val="00B0F0"/>
              </a:solidFill>
            </a:endParaRPr>
          </a:p>
        </p:txBody>
      </p:sp>
      <p:sp>
        <p:nvSpPr>
          <p:cNvPr id="3" name="Content Placeholder 2"/>
          <p:cNvSpPr>
            <a:spLocks noGrp="1"/>
          </p:cNvSpPr>
          <p:nvPr>
            <p:ph idx="1"/>
          </p:nvPr>
        </p:nvSpPr>
        <p:spPr>
          <a:xfrm>
            <a:off x="838200" y="1825625"/>
            <a:ext cx="5318760" cy="4328001"/>
          </a:xfrm>
        </p:spPr>
        <p:txBody>
          <a:bodyPr>
            <a:normAutofit/>
          </a:bodyPr>
          <a:lstStyle/>
          <a:p>
            <a:pPr algn="just"/>
            <a:r>
              <a:rPr lang="en-US" sz="2400" dirty="0" smtClean="0"/>
              <a:t>Random Forest are bunch of decision tress. In classification, DT keeps partitioning the data, one feature at a time, until each partition is homogeneous. </a:t>
            </a:r>
          </a:p>
          <a:p>
            <a:pPr marL="0" indent="0" algn="just">
              <a:buNone/>
            </a:pPr>
            <a:r>
              <a:rPr lang="en-US" sz="2400" dirty="0"/>
              <a:t> </a:t>
            </a:r>
          </a:p>
        </p:txBody>
      </p:sp>
      <p:sp>
        <p:nvSpPr>
          <p:cNvPr id="4" name="Date Placeholder 3"/>
          <p:cNvSpPr>
            <a:spLocks noGrp="1"/>
          </p:cNvSpPr>
          <p:nvPr>
            <p:ph type="dt" sz="half" idx="10"/>
          </p:nvPr>
        </p:nvSpPr>
        <p:spPr/>
        <p:txBody>
          <a:bodyPr/>
          <a:lstStyle/>
          <a:p>
            <a:fld id="{A4D5556B-9D0E-4D83-A802-908C5728C8D9}" type="datetime1">
              <a:rPr lang="en-US" smtClean="0"/>
              <a:t>4/22/2022</a:t>
            </a:fld>
            <a:endParaRPr lang="en-US"/>
          </a:p>
        </p:txBody>
      </p:sp>
      <p:sp>
        <p:nvSpPr>
          <p:cNvPr id="5" name="Footer Placeholder 4"/>
          <p:cNvSpPr>
            <a:spLocks noGrp="1"/>
          </p:cNvSpPr>
          <p:nvPr>
            <p:ph type="ftr" sz="quarter" idx="11"/>
          </p:nvPr>
        </p:nvSpPr>
        <p:spPr/>
        <p:txBody>
          <a:bodyPr/>
          <a:lstStyle/>
          <a:p>
            <a:r>
              <a:rPr lang="en-US" smtClean="0"/>
              <a:t>Isolation Forest for Anomaly Detection</a:t>
            </a:r>
            <a:endParaRPr lang="en-US"/>
          </a:p>
        </p:txBody>
      </p:sp>
      <p:sp>
        <p:nvSpPr>
          <p:cNvPr id="6" name="Slide Number Placeholder 5"/>
          <p:cNvSpPr>
            <a:spLocks noGrp="1"/>
          </p:cNvSpPr>
          <p:nvPr>
            <p:ph type="sldNum" sz="quarter" idx="12"/>
          </p:nvPr>
        </p:nvSpPr>
        <p:spPr/>
        <p:txBody>
          <a:bodyPr/>
          <a:lstStyle/>
          <a:p>
            <a:fld id="{071CC17A-C3F3-4E2B-90D7-C397A828AC64}" type="slidenum">
              <a:rPr lang="en-US" smtClean="0"/>
              <a:t>7</a:t>
            </a:fld>
            <a:endParaRPr lang="en-US"/>
          </a:p>
        </p:txBody>
      </p:sp>
      <p:sp>
        <p:nvSpPr>
          <p:cNvPr id="7" name="Flowchart: Connector 6"/>
          <p:cNvSpPr/>
          <p:nvPr/>
        </p:nvSpPr>
        <p:spPr>
          <a:xfrm>
            <a:off x="1432560" y="3947160"/>
            <a:ext cx="121920" cy="13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1584960" y="4099560"/>
            <a:ext cx="121920" cy="13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1737360" y="4251960"/>
            <a:ext cx="121920" cy="13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2026920" y="4001294"/>
            <a:ext cx="121920" cy="13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2209800" y="4389120"/>
            <a:ext cx="121920" cy="13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2339340" y="4099560"/>
            <a:ext cx="121920" cy="13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1920240" y="4474052"/>
            <a:ext cx="121920" cy="13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1508760" y="4405472"/>
            <a:ext cx="121920" cy="13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4-Point Star 14"/>
          <p:cNvSpPr/>
          <p:nvPr/>
        </p:nvSpPr>
        <p:spPr>
          <a:xfrm>
            <a:off x="2727960" y="3794760"/>
            <a:ext cx="304800" cy="220980"/>
          </a:xfrm>
          <a:prstGeom prst="star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2004060" y="4266883"/>
            <a:ext cx="121920" cy="13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4-Point Star 16"/>
          <p:cNvSpPr/>
          <p:nvPr/>
        </p:nvSpPr>
        <p:spPr>
          <a:xfrm>
            <a:off x="2004060" y="4710906"/>
            <a:ext cx="304800" cy="220980"/>
          </a:xfrm>
          <a:prstGeom prst="star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4-Point Star 17"/>
          <p:cNvSpPr/>
          <p:nvPr/>
        </p:nvSpPr>
        <p:spPr>
          <a:xfrm>
            <a:off x="3253740" y="3867467"/>
            <a:ext cx="304800" cy="220980"/>
          </a:xfrm>
          <a:prstGeom prst="star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4-Point Star 18"/>
          <p:cNvSpPr/>
          <p:nvPr/>
        </p:nvSpPr>
        <p:spPr>
          <a:xfrm>
            <a:off x="2926080" y="4282917"/>
            <a:ext cx="304800" cy="220980"/>
          </a:xfrm>
          <a:prstGeom prst="star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4-Point Star 19"/>
          <p:cNvSpPr/>
          <p:nvPr/>
        </p:nvSpPr>
        <p:spPr>
          <a:xfrm>
            <a:off x="2747010" y="4632008"/>
            <a:ext cx="304800" cy="220980"/>
          </a:xfrm>
          <a:prstGeom prst="star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4-Point Star 20"/>
          <p:cNvSpPr/>
          <p:nvPr/>
        </p:nvSpPr>
        <p:spPr>
          <a:xfrm>
            <a:off x="3493770" y="4236720"/>
            <a:ext cx="304800" cy="220980"/>
          </a:xfrm>
          <a:prstGeom prst="star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4-Point Star 21"/>
          <p:cNvSpPr/>
          <p:nvPr/>
        </p:nvSpPr>
        <p:spPr>
          <a:xfrm>
            <a:off x="3533775" y="4601210"/>
            <a:ext cx="304800" cy="220980"/>
          </a:xfrm>
          <a:prstGeom prst="star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4-Point Star 22"/>
          <p:cNvSpPr/>
          <p:nvPr/>
        </p:nvSpPr>
        <p:spPr>
          <a:xfrm>
            <a:off x="3057525" y="4038839"/>
            <a:ext cx="304800" cy="220980"/>
          </a:xfrm>
          <a:prstGeom prst="star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2606040" y="3550920"/>
            <a:ext cx="15240" cy="22402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0" idx="0"/>
          </p:cNvCxnSpPr>
          <p:nvPr/>
        </p:nvCxnSpPr>
        <p:spPr>
          <a:xfrm flipV="1">
            <a:off x="1021080" y="4632008"/>
            <a:ext cx="1878330" cy="846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6477000" y="1825625"/>
            <a:ext cx="5394960" cy="4328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smtClean="0"/>
              <a:t>Isolation Forest involve building isolation trees. The idea is to make partitions such that each data point is isolated, not homogeneous.  Particular partition contains only that data point.</a:t>
            </a:r>
          </a:p>
          <a:p>
            <a:pPr algn="just"/>
            <a:endParaRPr lang="en-US" sz="2400" dirty="0" smtClean="0"/>
          </a:p>
          <a:p>
            <a:pPr marL="0" indent="0" algn="just">
              <a:buFont typeface="Arial" panose="020B0604020202020204" pitchFamily="34" charset="0"/>
              <a:buNone/>
            </a:pPr>
            <a:r>
              <a:rPr lang="en-US" sz="2400" dirty="0" smtClean="0"/>
              <a:t> </a:t>
            </a:r>
            <a:endParaRPr lang="en-US" sz="2400" dirty="0"/>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1920" y="3550919"/>
            <a:ext cx="2636520" cy="2576599"/>
          </a:xfrm>
          <a:prstGeom prst="rect">
            <a:avLst/>
          </a:prstGeom>
        </p:spPr>
      </p:pic>
    </p:spTree>
    <p:extLst>
      <p:ext uri="{BB962C8B-B14F-4D97-AF65-F5344CB8AC3E}">
        <p14:creationId xmlns:p14="http://schemas.microsoft.com/office/powerpoint/2010/main" val="3983137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Isolation Forest Algorithm</a:t>
            </a:r>
            <a:endParaRPr lang="en-US" dirty="0">
              <a:solidFill>
                <a:srgbClr val="00B0F0"/>
              </a:solidFill>
            </a:endParaRPr>
          </a:p>
        </p:txBody>
      </p:sp>
      <p:sp>
        <p:nvSpPr>
          <p:cNvPr id="3" name="Content Placeholder 2"/>
          <p:cNvSpPr>
            <a:spLocks noGrp="1"/>
          </p:cNvSpPr>
          <p:nvPr>
            <p:ph idx="1"/>
          </p:nvPr>
        </p:nvSpPr>
        <p:spPr/>
        <p:txBody>
          <a:bodyPr/>
          <a:lstStyle/>
          <a:p>
            <a:pPr marL="0" indent="0">
              <a:buNone/>
            </a:pPr>
            <a:r>
              <a:rPr lang="en-US" dirty="0" smtClean="0"/>
              <a:t>Approach:</a:t>
            </a:r>
          </a:p>
          <a:p>
            <a:pPr marL="457200" lvl="1" indent="0">
              <a:buNone/>
            </a:pPr>
            <a:r>
              <a:rPr lang="en-US" dirty="0" smtClean="0"/>
              <a:t>Repeat</a:t>
            </a:r>
            <a:endParaRPr lang="en-US" dirty="0"/>
          </a:p>
          <a:p>
            <a:pPr marL="914400" lvl="1" indent="-457200">
              <a:buFont typeface="+mj-lt"/>
              <a:buAutoNum type="arabicPeriod"/>
            </a:pPr>
            <a:r>
              <a:rPr lang="en-US" dirty="0" smtClean="0"/>
              <a:t>Randomly Sample a subset of Data</a:t>
            </a:r>
          </a:p>
          <a:p>
            <a:pPr marL="914400" lvl="1" indent="-457200">
              <a:buFont typeface="+mj-lt"/>
              <a:buAutoNum type="arabicPeriod"/>
            </a:pPr>
            <a:r>
              <a:rPr lang="en-US" dirty="0" smtClean="0"/>
              <a:t>Build a tree from random sample</a:t>
            </a:r>
          </a:p>
          <a:p>
            <a:pPr lvl="2"/>
            <a:r>
              <a:rPr lang="en-US" dirty="0" smtClean="0"/>
              <a:t>Each tree is generated by randomly choosing a splitting attribute and the split point</a:t>
            </a:r>
          </a:p>
          <a:p>
            <a:pPr lvl="2"/>
            <a:r>
              <a:rPr lang="en-US" dirty="0" smtClean="0"/>
              <a:t>The tree is grown either until the </a:t>
            </a:r>
            <a:r>
              <a:rPr lang="en-US" dirty="0" err="1" smtClean="0"/>
              <a:t>maxdepth</a:t>
            </a:r>
            <a:r>
              <a:rPr lang="en-US" dirty="0" smtClean="0"/>
              <a:t> is reached, only one point remains, or all attributes have the same values.</a:t>
            </a:r>
          </a:p>
          <a:p>
            <a:pPr marL="0" indent="0">
              <a:buNone/>
            </a:pPr>
            <a:endParaRPr lang="en-US" dirty="0" smtClean="0"/>
          </a:p>
          <a:p>
            <a:pPr marL="0" indent="0">
              <a:buNone/>
            </a:pPr>
            <a:r>
              <a:rPr lang="en-US" dirty="0" smtClean="0"/>
              <a:t>Outliers are easier to be isolated. They tend to reside at shallower </a:t>
            </a:r>
            <a:r>
              <a:rPr lang="en-US" dirty="0" err="1" smtClean="0"/>
              <a:t>dept</a:t>
            </a:r>
            <a:r>
              <a:rPr lang="en-US" dirty="0" err="1"/>
              <a:t>h</a:t>
            </a:r>
            <a:r>
              <a:rPr lang="en-US" dirty="0" err="1" smtClean="0"/>
              <a:t>of</a:t>
            </a:r>
            <a:r>
              <a:rPr lang="en-US" dirty="0" smtClean="0"/>
              <a:t> the tree. </a:t>
            </a:r>
          </a:p>
          <a:p>
            <a:pPr marL="457200" lvl="1" indent="0">
              <a:buNone/>
            </a:pPr>
            <a:endParaRPr lang="en-US" dirty="0"/>
          </a:p>
        </p:txBody>
      </p:sp>
      <p:sp>
        <p:nvSpPr>
          <p:cNvPr id="4" name="Date Placeholder 3"/>
          <p:cNvSpPr>
            <a:spLocks noGrp="1"/>
          </p:cNvSpPr>
          <p:nvPr>
            <p:ph type="dt" sz="half" idx="10"/>
          </p:nvPr>
        </p:nvSpPr>
        <p:spPr/>
        <p:txBody>
          <a:bodyPr/>
          <a:lstStyle/>
          <a:p>
            <a:fld id="{A4D5556B-9D0E-4D83-A802-908C5728C8D9}" type="datetime1">
              <a:rPr lang="en-US" smtClean="0"/>
              <a:t>4/22/2022</a:t>
            </a:fld>
            <a:endParaRPr lang="en-US"/>
          </a:p>
        </p:txBody>
      </p:sp>
      <p:sp>
        <p:nvSpPr>
          <p:cNvPr id="5" name="Footer Placeholder 4"/>
          <p:cNvSpPr>
            <a:spLocks noGrp="1"/>
          </p:cNvSpPr>
          <p:nvPr>
            <p:ph type="ftr" sz="quarter" idx="11"/>
          </p:nvPr>
        </p:nvSpPr>
        <p:spPr/>
        <p:txBody>
          <a:bodyPr/>
          <a:lstStyle/>
          <a:p>
            <a:r>
              <a:rPr lang="en-US" smtClean="0"/>
              <a:t>Isolation Forest for Anomaly Detection</a:t>
            </a:r>
            <a:endParaRPr lang="en-US"/>
          </a:p>
        </p:txBody>
      </p:sp>
      <p:sp>
        <p:nvSpPr>
          <p:cNvPr id="6" name="Slide Number Placeholder 5"/>
          <p:cNvSpPr>
            <a:spLocks noGrp="1"/>
          </p:cNvSpPr>
          <p:nvPr>
            <p:ph type="sldNum" sz="quarter" idx="12"/>
          </p:nvPr>
        </p:nvSpPr>
        <p:spPr/>
        <p:txBody>
          <a:bodyPr/>
          <a:lstStyle/>
          <a:p>
            <a:fld id="{071CC17A-C3F3-4E2B-90D7-C397A828AC64}" type="slidenum">
              <a:rPr lang="en-US" smtClean="0"/>
              <a:t>8</a:t>
            </a:fld>
            <a:endParaRPr lang="en-US"/>
          </a:p>
        </p:txBody>
      </p:sp>
    </p:spTree>
    <p:extLst>
      <p:ext uri="{BB962C8B-B14F-4D97-AF65-F5344CB8AC3E}">
        <p14:creationId xmlns:p14="http://schemas.microsoft.com/office/powerpoint/2010/main" val="72298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Isolation Forest using </a:t>
            </a:r>
            <a:r>
              <a:rPr lang="en-US" dirty="0" err="1" smtClean="0">
                <a:solidFill>
                  <a:srgbClr val="00B0F0"/>
                </a:solidFill>
              </a:rPr>
              <a:t>sklearn</a:t>
            </a:r>
            <a:endParaRPr lang="en-US" dirty="0">
              <a:solidFill>
                <a:srgbClr val="00B0F0"/>
              </a:solidFill>
            </a:endParaRPr>
          </a:p>
        </p:txBody>
      </p:sp>
      <p:sp>
        <p:nvSpPr>
          <p:cNvPr id="3" name="Content Placeholder 2"/>
          <p:cNvSpPr>
            <a:spLocks noGrp="1"/>
          </p:cNvSpPr>
          <p:nvPr>
            <p:ph idx="1"/>
          </p:nvPr>
        </p:nvSpPr>
        <p:spPr/>
        <p:txBody>
          <a:bodyPr>
            <a:normAutofit/>
          </a:bodyPr>
          <a:lstStyle/>
          <a:p>
            <a:pPr marL="0" indent="0" algn="just">
              <a:buNone/>
            </a:pPr>
            <a:r>
              <a:rPr lang="en-US" dirty="0" smtClean="0"/>
              <a:t>class </a:t>
            </a:r>
            <a:r>
              <a:rPr lang="en-US" dirty="0" err="1" smtClean="0">
                <a:solidFill>
                  <a:srgbClr val="002060"/>
                </a:solidFill>
              </a:rPr>
              <a:t>sklearn.ensemble.IsolationForest</a:t>
            </a:r>
            <a:r>
              <a:rPr lang="en-US" dirty="0" smtClean="0">
                <a:solidFill>
                  <a:srgbClr val="002060"/>
                </a:solidFill>
              </a:rPr>
              <a:t>(</a:t>
            </a:r>
            <a:r>
              <a:rPr lang="en-US" dirty="0" err="1" smtClean="0">
                <a:solidFill>
                  <a:srgbClr val="002060"/>
                </a:solidFill>
              </a:rPr>
              <a:t>n_estimators</a:t>
            </a:r>
            <a:r>
              <a:rPr lang="en-US" dirty="0" smtClean="0">
                <a:solidFill>
                  <a:srgbClr val="002060"/>
                </a:solidFill>
              </a:rPr>
              <a:t>, </a:t>
            </a:r>
            <a:r>
              <a:rPr lang="en-US" dirty="0" err="1" smtClean="0">
                <a:solidFill>
                  <a:srgbClr val="002060"/>
                </a:solidFill>
              </a:rPr>
              <a:t>max_samples</a:t>
            </a:r>
            <a:r>
              <a:rPr lang="en-US" dirty="0" smtClean="0">
                <a:solidFill>
                  <a:srgbClr val="002060"/>
                </a:solidFill>
              </a:rPr>
              <a:t>, contamination, </a:t>
            </a:r>
            <a:r>
              <a:rPr lang="en-US" dirty="0" err="1" smtClean="0">
                <a:solidFill>
                  <a:srgbClr val="002060"/>
                </a:solidFill>
              </a:rPr>
              <a:t>max_feature</a:t>
            </a:r>
            <a:r>
              <a:rPr lang="en-US" dirty="0" smtClean="0">
                <a:solidFill>
                  <a:srgbClr val="002060"/>
                </a:solidFill>
              </a:rPr>
              <a:t>)</a:t>
            </a:r>
          </a:p>
          <a:p>
            <a:pPr marL="0" indent="0" algn="just">
              <a:buNone/>
            </a:pPr>
            <a:endParaRPr lang="en-US" dirty="0">
              <a:solidFill>
                <a:srgbClr val="002060"/>
              </a:solidFill>
            </a:endParaRPr>
          </a:p>
          <a:p>
            <a:pPr algn="just"/>
            <a:r>
              <a:rPr lang="en-US" sz="2400" dirty="0" smtClean="0"/>
              <a:t>Number of estimators: </a:t>
            </a:r>
            <a:r>
              <a:rPr lang="en-US" sz="2400" dirty="0" err="1" smtClean="0"/>
              <a:t>n_estimators</a:t>
            </a:r>
            <a:r>
              <a:rPr lang="en-US" sz="2400" dirty="0" smtClean="0"/>
              <a:t> refers to the number of base estimators or trees in the ensemble, i.e. the number of trees that will get built in the forest. This is an integer parameter and is optional. The default value is 100.</a:t>
            </a:r>
          </a:p>
          <a:p>
            <a:pPr algn="just"/>
            <a:r>
              <a:rPr lang="en-US" sz="2400" dirty="0" smtClean="0"/>
              <a:t>Max samples: </a:t>
            </a:r>
            <a:r>
              <a:rPr lang="en-US" sz="2400" dirty="0" err="1" smtClean="0"/>
              <a:t>max_samples</a:t>
            </a:r>
            <a:r>
              <a:rPr lang="en-US" sz="2400" dirty="0" smtClean="0"/>
              <a:t> is the number of samples to be drawn to train each base estimator. If </a:t>
            </a:r>
            <a:r>
              <a:rPr lang="en-US" sz="2400" dirty="0" err="1" smtClean="0"/>
              <a:t>max_samples</a:t>
            </a:r>
            <a:r>
              <a:rPr lang="en-US" sz="2400" dirty="0" smtClean="0"/>
              <a:t> is more than the number of samples provided, all samples will be used for all trees. The default value of </a:t>
            </a:r>
            <a:r>
              <a:rPr lang="en-US" sz="2400" dirty="0" err="1" smtClean="0"/>
              <a:t>max_samples</a:t>
            </a:r>
            <a:r>
              <a:rPr lang="en-US" sz="2400" dirty="0" smtClean="0"/>
              <a:t> is 'auto'. If 'auto', then </a:t>
            </a:r>
            <a:r>
              <a:rPr lang="en-US" sz="2400" dirty="0" err="1" smtClean="0"/>
              <a:t>max_samples</a:t>
            </a:r>
            <a:r>
              <a:rPr lang="en-US" sz="2400" dirty="0" smtClean="0"/>
              <a:t>=min(256, </a:t>
            </a:r>
            <a:r>
              <a:rPr lang="en-US" sz="2400" dirty="0" err="1" smtClean="0"/>
              <a:t>n_samples</a:t>
            </a:r>
            <a:r>
              <a:rPr lang="en-US" sz="2400" dirty="0" smtClean="0"/>
              <a:t>)</a:t>
            </a:r>
          </a:p>
        </p:txBody>
      </p:sp>
      <p:sp>
        <p:nvSpPr>
          <p:cNvPr id="4" name="Date Placeholder 3"/>
          <p:cNvSpPr>
            <a:spLocks noGrp="1"/>
          </p:cNvSpPr>
          <p:nvPr>
            <p:ph type="dt" sz="half" idx="10"/>
          </p:nvPr>
        </p:nvSpPr>
        <p:spPr/>
        <p:txBody>
          <a:bodyPr/>
          <a:lstStyle/>
          <a:p>
            <a:fld id="{A4D5556B-9D0E-4D83-A802-908C5728C8D9}" type="datetime1">
              <a:rPr lang="en-US" smtClean="0"/>
              <a:t>4/22/2022</a:t>
            </a:fld>
            <a:endParaRPr lang="en-US"/>
          </a:p>
        </p:txBody>
      </p:sp>
      <p:sp>
        <p:nvSpPr>
          <p:cNvPr id="5" name="Footer Placeholder 4"/>
          <p:cNvSpPr>
            <a:spLocks noGrp="1"/>
          </p:cNvSpPr>
          <p:nvPr>
            <p:ph type="ftr" sz="quarter" idx="11"/>
          </p:nvPr>
        </p:nvSpPr>
        <p:spPr/>
        <p:txBody>
          <a:bodyPr/>
          <a:lstStyle/>
          <a:p>
            <a:r>
              <a:rPr lang="en-US" smtClean="0"/>
              <a:t>Isolation Forest for Anomaly Detection</a:t>
            </a:r>
            <a:endParaRPr lang="en-US"/>
          </a:p>
        </p:txBody>
      </p:sp>
      <p:sp>
        <p:nvSpPr>
          <p:cNvPr id="6" name="Slide Number Placeholder 5"/>
          <p:cNvSpPr>
            <a:spLocks noGrp="1"/>
          </p:cNvSpPr>
          <p:nvPr>
            <p:ph type="sldNum" sz="quarter" idx="12"/>
          </p:nvPr>
        </p:nvSpPr>
        <p:spPr/>
        <p:txBody>
          <a:bodyPr/>
          <a:lstStyle/>
          <a:p>
            <a:fld id="{071CC17A-C3F3-4E2B-90D7-C397A828AC64}" type="slidenum">
              <a:rPr lang="en-US" smtClean="0"/>
              <a:t>9</a:t>
            </a:fld>
            <a:endParaRPr lang="en-US"/>
          </a:p>
        </p:txBody>
      </p:sp>
    </p:spTree>
    <p:extLst>
      <p:ext uri="{BB962C8B-B14F-4D97-AF65-F5344CB8AC3E}">
        <p14:creationId xmlns:p14="http://schemas.microsoft.com/office/powerpoint/2010/main" val="10560154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4|0.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1066</Words>
  <Application>Microsoft Office PowerPoint</Application>
  <PresentationFormat>Widescreen</PresentationFormat>
  <Paragraphs>232</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Blackadder ITC</vt:lpstr>
      <vt:lpstr>Calibri</vt:lpstr>
      <vt:lpstr>Calibri Light</vt:lpstr>
      <vt:lpstr>Lucida Console</vt:lpstr>
      <vt:lpstr>Wingdings</vt:lpstr>
      <vt:lpstr>Office Theme</vt:lpstr>
      <vt:lpstr>Isolation Forest for Anomaly Detection</vt:lpstr>
      <vt:lpstr>Table of Contents</vt:lpstr>
      <vt:lpstr>Outlier </vt:lpstr>
      <vt:lpstr>Anomaly Detection</vt:lpstr>
      <vt:lpstr>Methods for Anomaly Detection</vt:lpstr>
      <vt:lpstr>Isolation Forest</vt:lpstr>
      <vt:lpstr>Random Forest vs Isolation Forest</vt:lpstr>
      <vt:lpstr>Isolation Forest Algorithm</vt:lpstr>
      <vt:lpstr>Isolation Forest using sklearn</vt:lpstr>
      <vt:lpstr>Isolation Forest using sklearn (Cont.)</vt:lpstr>
      <vt:lpstr>Isolation Forest using sklearn (Cont.)</vt:lpstr>
      <vt:lpstr>Isolation Forest using sklearn (Cont.)</vt:lpstr>
      <vt:lpstr>Isolation Forest using sklearn (Cont.)</vt:lpstr>
      <vt:lpstr>Isolation Forest using sklearn (Cont.)</vt:lpstr>
      <vt:lpstr>Application</vt:lpstr>
      <vt:lpstr>Application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Isolation Forest for Anomaly Detection</dc:title>
  <dc:creator>Windows User</dc:creator>
  <cp:lastModifiedBy>Windows User</cp:lastModifiedBy>
  <cp:revision>64</cp:revision>
  <dcterms:created xsi:type="dcterms:W3CDTF">2022-04-22T01:49:29Z</dcterms:created>
  <dcterms:modified xsi:type="dcterms:W3CDTF">2022-04-22T06:33:23Z</dcterms:modified>
</cp:coreProperties>
</file>