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264" r:id="rId13"/>
    <p:sldId id="260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269" r:id="rId23"/>
    <p:sldId id="261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275" r:id="rId36"/>
    <p:sldId id="263" r:id="rId37"/>
    <p:sldId id="266" r:id="rId38"/>
  </p:sldIdLst>
  <p:sldSz cx="9144000" cy="5143500" type="screen16x9"/>
  <p:notesSz cx="6858000" cy="9144000"/>
  <p:embeddedFontLst>
    <p:embeddedFont>
      <p:font typeface="Alfa Slab One" panose="020B0604020202020204" charset="0"/>
      <p:regular r:id="rId40"/>
    </p:embeddedFont>
    <p:embeddedFont>
      <p:font typeface="Luckiest Guy" panose="020B0604020202020204" charset="0"/>
      <p:regular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Signika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B7814-BC1E-4E7B-B8C7-7309D58D4EDE}">
  <a:tblStyle styleId="{567B7814-BC1E-4E7B-B8C7-7309D58D4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bd79c75e3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bd79c75e3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bd79c75e36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bd79c75e36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bd79c75e36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bd79c75e36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bd79c75e36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bd79c75e36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4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6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8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-10565174" flipH="1">
            <a:off x="-558844" y="-875387"/>
            <a:ext cx="7278875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5218157" flipH="1">
            <a:off x="1130872" y="-2327762"/>
            <a:ext cx="1435466" cy="4875128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 rot="10271192" flipH="1">
            <a:off x="1450768" y="4096080"/>
            <a:ext cx="7628916" cy="275842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309939" flipH="1">
            <a:off x="-36345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584958" flipH="1">
            <a:off x="-568500" y="4318605"/>
            <a:ext cx="8832230" cy="275834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6EDB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4" r:id="rId11"/>
    <p:sldLayoutId id="2147483668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644036" y="4137263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600" b="1" dirty="0">
                <a:solidFill>
                  <a:schemeClr val="bg2"/>
                </a:solidFill>
                <a:latin typeface="Signika"/>
                <a:sym typeface="Signika"/>
              </a:rPr>
              <a:t>GVHD: </a:t>
            </a:r>
            <a:r>
              <a:rPr lang="vi-VN" sz="1600" b="1" dirty="0" err="1">
                <a:solidFill>
                  <a:schemeClr val="bg2"/>
                </a:solidFill>
                <a:latin typeface="Signika"/>
                <a:sym typeface="Signika"/>
              </a:rPr>
              <a:t>Thoại</a:t>
            </a:r>
            <a:r>
              <a:rPr lang="vi-VN" sz="1600" b="1" dirty="0">
                <a:solidFill>
                  <a:schemeClr val="bg2"/>
                </a:solidFill>
                <a:latin typeface="Signika"/>
                <a:sym typeface="Signika"/>
              </a:rPr>
              <a:t> Nam</a:t>
            </a:r>
            <a:endParaRPr sz="1600" b="1" dirty="0">
              <a:solidFill>
                <a:schemeClr val="bg2"/>
              </a:solidFill>
              <a:latin typeface="Signika"/>
              <a:sym typeface="Signika"/>
            </a:endParaRPr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618417" y="1007750"/>
            <a:ext cx="4144800" cy="3034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Nhân ma </a:t>
            </a:r>
            <a:r>
              <a:rPr lang="vi-VN" sz="4000" dirty="0" err="1"/>
              <a:t>trận</a:t>
            </a:r>
            <a:r>
              <a:rPr lang="vi-VN" sz="4000" dirty="0"/>
              <a:t> trên </a:t>
            </a:r>
            <a:r>
              <a:rPr lang="vi-VN" sz="4000" dirty="0" err="1"/>
              <a:t>nhiều</a:t>
            </a:r>
            <a:r>
              <a:rPr lang="vi-VN" sz="4000" dirty="0"/>
              <a:t> </a:t>
            </a:r>
            <a:r>
              <a:rPr lang="vi-VN" sz="4000" dirty="0" err="1"/>
              <a:t>máy</a:t>
            </a:r>
            <a:r>
              <a:rPr lang="vi-VN" sz="4000" dirty="0"/>
              <a:t> </a:t>
            </a:r>
            <a:r>
              <a:rPr lang="vi-VN" sz="4000" dirty="0" err="1"/>
              <a:t>tínhdùng</a:t>
            </a:r>
            <a:r>
              <a:rPr lang="vi-VN" sz="4000" dirty="0"/>
              <a:t> MPI </a:t>
            </a:r>
            <a:r>
              <a:rPr lang="vi-VN" sz="4000" dirty="0" err="1"/>
              <a:t>One-sided</a:t>
            </a:r>
            <a:r>
              <a:rPr lang="vi-VN" sz="4000" dirty="0"/>
              <a:t> </a:t>
            </a:r>
            <a:r>
              <a:rPr lang="vi-VN" sz="4000" dirty="0" err="1"/>
              <a:t>Communication</a:t>
            </a:r>
            <a:endParaRPr sz="4000" dirty="0"/>
          </a:p>
        </p:txBody>
      </p:sp>
      <p:sp>
        <p:nvSpPr>
          <p:cNvPr id="159" name="Google Shape;289;p33">
            <a:extLst>
              <a:ext uri="{FF2B5EF4-FFF2-40B4-BE49-F238E27FC236}">
                <a16:creationId xmlns:a16="http://schemas.microsoft.com/office/drawing/2014/main" id="{183E596F-0B55-4BCE-BEDC-0E0C676EBFE5}"/>
              </a:ext>
            </a:extLst>
          </p:cNvPr>
          <p:cNvSpPr txBox="1">
            <a:spLocks/>
          </p:cNvSpPr>
          <p:nvPr/>
        </p:nvSpPr>
        <p:spPr>
          <a:xfrm rot="-746">
            <a:off x="618348" y="443153"/>
            <a:ext cx="4144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vi-VN" sz="1600" b="1" dirty="0" err="1">
                <a:solidFill>
                  <a:schemeClr val="accent1"/>
                </a:solidFill>
                <a:latin typeface="Signika"/>
                <a:sym typeface="Signika"/>
              </a:rPr>
              <a:t>Tính</a:t>
            </a:r>
            <a:r>
              <a:rPr lang="vi-VN" sz="1600" b="1" dirty="0">
                <a:solidFill>
                  <a:schemeClr val="accent1"/>
                </a:solidFill>
                <a:latin typeface="Signika"/>
                <a:sym typeface="Signika"/>
              </a:rPr>
              <a:t> </a:t>
            </a:r>
            <a:r>
              <a:rPr lang="vi-VN" sz="1600" b="1" dirty="0" err="1">
                <a:solidFill>
                  <a:schemeClr val="accent1"/>
                </a:solidFill>
                <a:latin typeface="Signika"/>
                <a:sym typeface="Signika"/>
              </a:rPr>
              <a:t>toán</a:t>
            </a:r>
            <a:r>
              <a:rPr lang="vi-VN" sz="1600" b="1" dirty="0">
                <a:solidFill>
                  <a:schemeClr val="accent1"/>
                </a:solidFill>
                <a:latin typeface="Signika"/>
                <a:sym typeface="Signika"/>
              </a:rPr>
              <a:t> song song(CO3067)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893C5-B565-4634-A43C-F7CE6440CA8E}"/>
              </a:ext>
            </a:extLst>
          </p:cNvPr>
          <p:cNvSpPr txBox="1"/>
          <p:nvPr/>
        </p:nvSpPr>
        <p:spPr>
          <a:xfrm>
            <a:off x="457200" y="213357"/>
            <a:ext cx="54367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300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sz="13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300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sz="13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1300" b="0" i="0" dirty="0" err="1">
                <a:effectLst/>
                <a:latin typeface="Arial" panose="020B0604020202020204" pitchFamily="34" charset="0"/>
              </a:rPr>
              <a:t>Strassen</a:t>
            </a:r>
            <a:endParaRPr lang="vi-VN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B1FD5-2459-4496-92CD-683DD07D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84" y="550340"/>
            <a:ext cx="7349031" cy="2140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0A2FC-0303-424D-BC31-9A3D65C5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90" y="2713327"/>
            <a:ext cx="2572282" cy="1996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A4D7BC-7DBC-4182-83F7-32F042A7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84" y="4731668"/>
            <a:ext cx="4306631" cy="2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25772-2645-466D-A819-FE1C8CF4BF48}"/>
              </a:ext>
            </a:extLst>
          </p:cNvPr>
          <p:cNvSpPr txBox="1"/>
          <p:nvPr/>
        </p:nvSpPr>
        <p:spPr>
          <a:xfrm>
            <a:off x="1853610" y="1508335"/>
            <a:ext cx="5436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 err="1">
                <a:latin typeface="Arial" panose="020B0604020202020204" pitchFamily="34" charset="0"/>
              </a:rPr>
              <a:t>Nhược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điểm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tuần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vi-VN" b="0" i="0" dirty="0">
                <a:effectLst/>
                <a:latin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A9ECB-CFCD-4833-A0AB-F15A0B7011EA}"/>
              </a:ext>
            </a:extLst>
          </p:cNvPr>
          <p:cNvSpPr txBox="1"/>
          <p:nvPr/>
        </p:nvSpPr>
        <p:spPr>
          <a:xfrm>
            <a:off x="1853610" y="2051347"/>
            <a:ext cx="54367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theo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brute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force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chúng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implement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toánnhân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áp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xác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công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thức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định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nghĩa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học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55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2.</a:t>
            </a:r>
            <a:br>
              <a:rPr lang="vi-VN" dirty="0"/>
            </a:b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D0CCA-0D68-4F19-B862-24D1B4C7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9" y="2221792"/>
            <a:ext cx="7534376" cy="6999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61333E-4DB3-4CDF-BCAC-5BAAABF32B04}"/>
              </a:ext>
            </a:extLst>
          </p:cNvPr>
          <p:cNvSpPr txBox="1"/>
          <p:nvPr/>
        </p:nvSpPr>
        <p:spPr>
          <a:xfrm>
            <a:off x="953407" y="1308426"/>
            <a:ext cx="5773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0" i="0" dirty="0">
                <a:effectLst/>
                <a:latin typeface="Arial" panose="020B0604020202020204" pitchFamily="34" charset="0"/>
              </a:rPr>
              <a:t>MPI</a:t>
            </a: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50188-48E5-460B-AF47-AA96EC5487DF}"/>
              </a:ext>
            </a:extLst>
          </p:cNvPr>
          <p:cNvSpPr txBox="1"/>
          <p:nvPr/>
        </p:nvSpPr>
        <p:spPr>
          <a:xfrm>
            <a:off x="953407" y="2159349"/>
            <a:ext cx="72371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effectLst/>
                <a:latin typeface="Arial" panose="020B0604020202020204" pitchFamily="34" charset="0"/>
              </a:rPr>
              <a:t>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thư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hỗ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tạo</a:t>
            </a:r>
            <a:r>
              <a:rPr lang="vi-VN" b="0" i="0" dirty="0">
                <a:effectLst/>
                <a:latin typeface="Arial" panose="020B0604020202020204" pitchFamily="34" charset="0"/>
              </a:rPr>
              <a:t> ra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cũng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như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truyền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giữacác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processes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trên C, C++ hay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Fortrans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ngôn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không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hỗ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cấu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trúc</a:t>
            </a:r>
            <a:r>
              <a:rPr lang="vi-VN" b="0" i="0" dirty="0">
                <a:effectLst/>
                <a:latin typeface="Arial" panose="020B0604020202020204" pitchFamily="34" charset="0"/>
              </a:rPr>
              <a:t> hay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thưviện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hỗ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lập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.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thiết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kế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quyết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vấn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cung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cấpnhững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API đơn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giản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tạo</a:t>
            </a:r>
            <a:r>
              <a:rPr lang="vi-VN" b="0" i="0" dirty="0">
                <a:effectLst/>
                <a:latin typeface="Arial" panose="020B0604020202020204" pitchFamily="34" charset="0"/>
              </a:rPr>
              <a:t> ra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processes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thi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trao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đổi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giữa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cácprocesses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này.MPI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không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thừa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bởi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bất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kỳ</a:t>
            </a:r>
            <a:r>
              <a:rPr lang="vi-VN" b="0" i="0" dirty="0">
                <a:effectLst/>
                <a:latin typeface="Arial" panose="020B0604020202020204" pitchFamily="34" charset="0"/>
              </a:rPr>
              <a:t> tiêu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chuẩn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, tuy nhiên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trở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thànhmột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chuẩn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tế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cho giao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giữa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chạytrên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bộ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phân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096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5E373-42F9-4D55-8855-B20F21654128}"/>
              </a:ext>
            </a:extLst>
          </p:cNvPr>
          <p:cNvSpPr txBox="1"/>
          <p:nvPr/>
        </p:nvSpPr>
        <p:spPr>
          <a:xfrm>
            <a:off x="694872" y="1206826"/>
            <a:ext cx="5773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Two-sided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Communication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7BC45-CE0D-476A-B4AD-636AB65DD445}"/>
              </a:ext>
            </a:extLst>
          </p:cNvPr>
          <p:cNvSpPr txBox="1"/>
          <p:nvPr/>
        </p:nvSpPr>
        <p:spPr>
          <a:xfrm>
            <a:off x="694872" y="1832075"/>
            <a:ext cx="7948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Giả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A[ 5 x 5] x B[5 x 5] = C[5 x 5]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6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processes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F3661-7339-4873-85AF-AA9986F46515}"/>
              </a:ext>
            </a:extLst>
          </p:cNvPr>
          <p:cNvSpPr txBox="1"/>
          <p:nvPr/>
        </p:nvSpPr>
        <p:spPr>
          <a:xfrm>
            <a:off x="694872" y="2457324"/>
            <a:ext cx="78395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effectLst/>
                <a:latin typeface="Arial" panose="020B0604020202020204" pitchFamily="34" charset="0"/>
              </a:rPr>
              <a:t>Chia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làm</a:t>
            </a:r>
            <a:r>
              <a:rPr lang="vi-VN" b="0" i="0" dirty="0">
                <a:effectLst/>
                <a:latin typeface="Arial" panose="020B0604020202020204" pitchFamily="34" charset="0"/>
              </a:rPr>
              <a:t> 1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5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workers</a:t>
            </a:r>
            <a:endParaRPr lang="vi-VN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effectLst/>
                <a:latin typeface="Arial" panose="020B0604020202020204" pitchFamily="34" charset="0"/>
              </a:rPr>
              <a:t>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: Chia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mỗi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A cho 5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</a:t>
            </a:r>
            <a:r>
              <a:rPr lang="vi-VN" b="0" i="0" dirty="0">
                <a:effectLst/>
                <a:latin typeface="Arial" panose="020B0604020202020204" pitchFamily="34" charset="0"/>
              </a:rPr>
              <a:t>. Sau khi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xong thu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thập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ghi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lạikết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effectLst/>
                <a:latin typeface="Arial" panose="020B0604020202020204" pitchFamily="34" charset="0"/>
              </a:rPr>
              <a:t>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</a:t>
            </a:r>
            <a:r>
              <a:rPr lang="vi-VN" b="0" i="0" dirty="0">
                <a:effectLst/>
                <a:latin typeface="Arial" panose="020B0604020202020204" pitchFamily="34" charset="0"/>
              </a:rPr>
              <a:t>: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[1 x 5]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lấy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vớima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B [5 x 5]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array</a:t>
            </a:r>
            <a:r>
              <a:rPr lang="vi-VN" b="0" i="0" dirty="0">
                <a:effectLst/>
                <a:latin typeface="Arial" panose="020B0604020202020204" pitchFamily="34" charset="0"/>
              </a:rPr>
              <a:t> 5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8280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80B26-2864-4BAF-8F8D-93CF9DD7B3D8}"/>
              </a:ext>
            </a:extLst>
          </p:cNvPr>
          <p:cNvSpPr txBox="1"/>
          <p:nvPr/>
        </p:nvSpPr>
        <p:spPr>
          <a:xfrm>
            <a:off x="913911" y="967340"/>
            <a:ext cx="5773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Mã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: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6E58F-FDFF-45E7-8C64-8B281721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68" y="1481443"/>
            <a:ext cx="5436089" cy="31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BD4DB-A649-4E43-90DB-6525044D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62" y="912660"/>
            <a:ext cx="3909210" cy="40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65AD0E-AD8B-41CE-A348-F8D336CE4FB3}"/>
              </a:ext>
            </a:extLst>
          </p:cNvPr>
          <p:cNvSpPr txBox="1"/>
          <p:nvPr/>
        </p:nvSpPr>
        <p:spPr>
          <a:xfrm>
            <a:off x="556986" y="1228598"/>
            <a:ext cx="5773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One-sided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Communication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9ACC2-CE03-4DB4-89A4-AF0B0B95B7F9}"/>
              </a:ext>
            </a:extLst>
          </p:cNvPr>
          <p:cNvSpPr txBox="1"/>
          <p:nvPr/>
        </p:nvSpPr>
        <p:spPr>
          <a:xfrm>
            <a:off x="556986" y="1764487"/>
            <a:ext cx="444318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two-sided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communication</a:t>
            </a:r>
            <a:r>
              <a:rPr lang="vi-VN" b="0" i="0" dirty="0">
                <a:effectLst/>
                <a:latin typeface="Arial" panose="020B0604020202020204" pitchFamily="34" charset="0"/>
              </a:rPr>
              <a:t> (bên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Send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bên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Recv</a:t>
            </a:r>
            <a:r>
              <a:rPr lang="vi-VN" b="0" i="0" dirty="0">
                <a:effectLst/>
                <a:latin typeface="Arial" panose="020B0604020202020204" pitchFamily="34" charset="0"/>
              </a:rPr>
              <a:t>) như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ở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phầntrước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vấn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khi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gọi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lệnh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MPI_Send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gọi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lệnh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MPI_Recv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ở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vũng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copy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buffer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sau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lênmạng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chung,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rồi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copy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ở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Vấn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 ở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đâylà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sẵn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thì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liệumới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Vấn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</a:rPr>
              <a:t> gây ra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suất</a:t>
            </a:r>
            <a:r>
              <a:rPr lang="vi-VN" b="0" i="0" dirty="0">
                <a:effectLst/>
                <a:latin typeface="Arial" panose="020B0604020202020204" pitchFamily="34" charset="0"/>
              </a:rPr>
              <a:t> tinh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D7CAF-86B0-451A-8EE9-3E83EDEE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14" y="2073749"/>
            <a:ext cx="3219900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3F0A6-1FBF-4565-9673-87F12AB81CDE}"/>
              </a:ext>
            </a:extLst>
          </p:cNvPr>
          <p:cNvSpPr txBox="1"/>
          <p:nvPr/>
        </p:nvSpPr>
        <p:spPr>
          <a:xfrm>
            <a:off x="1685472" y="1011573"/>
            <a:ext cx="57730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khắc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phục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điểm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trên, tiêu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chuẩn</a:t>
            </a:r>
            <a:r>
              <a:rPr lang="vi-VN" b="0" i="0" dirty="0">
                <a:effectLst/>
                <a:latin typeface="Arial" panose="020B0604020202020204" pitchFamily="34" charset="0"/>
              </a:rPr>
              <a:t> MPI 2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Remote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Memory</a:t>
            </a:r>
            <a:r>
              <a:rPr lang="vi-VN" b="0" i="0" dirty="0">
                <a:effectLst/>
                <a:latin typeface="Arial" panose="020B0604020202020204" pitchFamily="34" charset="0"/>
              </a:rPr>
              <a:t> Access(RMA) hay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còn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gọi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One-sided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communication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vì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chỉ</a:t>
            </a:r>
            <a:r>
              <a:rPr lang="vi-VN" b="0" i="0" dirty="0">
                <a:effectLst/>
                <a:latin typeface="Arial" panose="020B0604020202020204" pitchFamily="34" charset="0"/>
              </a:rPr>
              <a:t> yêu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1 bên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nayIntel</a:t>
            </a:r>
            <a:r>
              <a:rPr lang="vi-VN" b="0" i="0" dirty="0">
                <a:effectLst/>
                <a:latin typeface="Arial" panose="020B0604020202020204" pitchFamily="34" charset="0"/>
              </a:rPr>
              <a:t>®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Library</a:t>
            </a:r>
            <a:r>
              <a:rPr lang="vi-VN" b="0" i="0" dirty="0">
                <a:effectLst/>
                <a:latin typeface="Arial" panose="020B0604020202020204" pitchFamily="34" charset="0"/>
              </a:rPr>
              <a:t> 5.0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hỗ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one-sided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communication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truy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cập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không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sự</a:t>
            </a:r>
            <a:r>
              <a:rPr lang="vi-VN" b="0" i="0" dirty="0">
                <a:effectLst/>
                <a:latin typeface="Arial" panose="020B0604020202020204" pitchFamily="34" charset="0"/>
              </a:rPr>
              <a:t> can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thiệp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cáchtiếp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</a:rPr>
              <a:t>, khi 1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gửi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thì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tục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thimà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không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lại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5D525-19A4-49B1-B9E1-5BBE017D45A7}"/>
              </a:ext>
            </a:extLst>
          </p:cNvPr>
          <p:cNvSpPr txBox="1"/>
          <p:nvPr/>
        </p:nvSpPr>
        <p:spPr>
          <a:xfrm>
            <a:off x="1685472" y="3027924"/>
            <a:ext cx="57730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truy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cập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khai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báo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rõ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khác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khái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chia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sẻ</a:t>
            </a:r>
            <a:r>
              <a:rPr lang="vi-VN" b="0" i="0" dirty="0">
                <a:effectLst/>
                <a:latin typeface="Arial" panose="020B0604020202020204" pitchFamily="34" charset="0"/>
              </a:rPr>
              <a:t> (hay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còn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gọi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window</a:t>
            </a:r>
            <a:r>
              <a:rPr lang="vi-VN" b="0" i="0" dirty="0">
                <a:effectLst/>
                <a:latin typeface="Arial" panose="020B0604020202020204" pitchFamily="34" charset="0"/>
              </a:rPr>
              <a:t>)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lệnh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MPI_Win_create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đồng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bộ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hóa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On-sided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communicationcó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lệnh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MPI_Win_fence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đơn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giản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giữa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lệnh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gọi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MPI_Win_fence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lệnh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RMA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hoàn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88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34"/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452" name="Google Shape;452;p34"/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457" name="Google Shape;457;p34"/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accent2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 viên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A15483-3CBD-4E8C-915A-2EBAAF0C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85997"/>
              </p:ext>
            </p:extLst>
          </p:nvPr>
        </p:nvGraphicFramePr>
        <p:xfrm>
          <a:off x="1524000" y="1644650"/>
          <a:ext cx="6096000" cy="1854200"/>
        </p:xfrm>
        <a:graphic>
          <a:graphicData uri="http://schemas.openxmlformats.org/drawingml/2006/table">
            <a:tbl>
              <a:tblPr firstRow="1" bandRow="1">
                <a:effectLst/>
                <a:tableStyleId>{35758FB7-9AC5-4552-8A53-C91805E547FA}</a:tableStyleId>
              </a:tblPr>
              <a:tblGrid>
                <a:gridCol w="843516">
                  <a:extLst>
                    <a:ext uri="{9D8B030D-6E8A-4147-A177-3AD203B41FA5}">
                      <a16:colId xmlns:a16="http://schemas.microsoft.com/office/drawing/2014/main" val="1539870124"/>
                    </a:ext>
                  </a:extLst>
                </a:gridCol>
                <a:gridCol w="3508744">
                  <a:extLst>
                    <a:ext uri="{9D8B030D-6E8A-4147-A177-3AD203B41FA5}">
                      <a16:colId xmlns:a16="http://schemas.microsoft.com/office/drawing/2014/main" val="12776714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67058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6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Bùi</a:t>
                      </a:r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Hữu</a:t>
                      </a:r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Đang 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1811828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8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Nguyễn</a:t>
                      </a:r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Hải</a:t>
                      </a:r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Đăng 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1811912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Lê Trung Hiếu 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812167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7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Lê </a:t>
                      </a:r>
                      <a:r>
                        <a:rPr lang="vi-VN" sz="1400" b="0" i="0" u="none" strike="noStrike" cap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Thị</a:t>
                      </a:r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Hà</a:t>
                      </a:r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1812020</a:t>
                      </a:r>
                      <a:endParaRPr lang="vi-VN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582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2C8EB5-B209-4426-93DF-E4D43C5465C5}"/>
              </a:ext>
            </a:extLst>
          </p:cNvPr>
          <p:cNvSpPr txBox="1"/>
          <p:nvPr/>
        </p:nvSpPr>
        <p:spPr>
          <a:xfrm>
            <a:off x="868135" y="881391"/>
            <a:ext cx="748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Dựa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những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ưu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điểm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tối</a:t>
            </a:r>
            <a:r>
              <a:rPr lang="vi-VN" b="0" i="0" dirty="0">
                <a:effectLst/>
                <a:latin typeface="Arial" panose="020B0604020202020204" pitchFamily="34" charset="0"/>
              </a:rPr>
              <a:t> ưu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MPI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one-sided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communication</a:t>
            </a:r>
            <a:r>
              <a:rPr lang="vi-VN" b="0" i="0" dirty="0">
                <a:effectLst/>
                <a:latin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DD778-A816-40A5-B31A-C68C1012333F}"/>
              </a:ext>
            </a:extLst>
          </p:cNvPr>
          <p:cNvSpPr txBox="1"/>
          <p:nvPr/>
        </p:nvSpPr>
        <p:spPr>
          <a:xfrm>
            <a:off x="868135" y="1320225"/>
            <a:ext cx="7484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tiên 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effectLst/>
                <a:latin typeface="Arial" panose="020B0604020202020204" pitchFamily="34" charset="0"/>
              </a:rPr>
              <a:t> phân 1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5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còn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</a:t>
            </a:r>
            <a:r>
              <a:rPr lang="vi-VN" b="0" i="0" dirty="0">
                <a:effectLst/>
                <a:latin typeface="Arial" panose="020B0604020202020204" pitchFamily="34" charset="0"/>
              </a:rPr>
              <a:t>. Sau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tạo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cửa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sổ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chia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sẻ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chung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lưu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B ở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Tiếp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theo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làlấy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A phân chia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lưu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ở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5DCF6-E1D4-44D2-8560-968FC600DA28}"/>
              </a:ext>
            </a:extLst>
          </p:cNvPr>
          <p:cNvSpPr txBox="1"/>
          <p:nvPr/>
        </p:nvSpPr>
        <p:spPr>
          <a:xfrm>
            <a:off x="868135" y="2375807"/>
            <a:ext cx="6146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effectLst/>
                <a:latin typeface="Arial" panose="020B0604020202020204" pitchFamily="34" charset="0"/>
              </a:rPr>
              <a:t>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hàm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chung ở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worker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như sau: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7F81F-4C0E-4742-A9E5-6D246DECB8DC}"/>
              </a:ext>
            </a:extLst>
          </p:cNvPr>
          <p:cNvSpPr txBox="1"/>
          <p:nvPr/>
        </p:nvSpPr>
        <p:spPr>
          <a:xfrm>
            <a:off x="868135" y="2785059"/>
            <a:ext cx="7150100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1: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Tạo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array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rỗng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độ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dài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5 như 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2: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Lấy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B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chung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3: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tiên 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array</a:t>
            </a:r>
            <a:endParaRPr lang="vi-VN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4: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Lặp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2, 3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hoàn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thành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array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Vậy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array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Bước</a:t>
            </a:r>
            <a:r>
              <a:rPr lang="vi-VN" b="0" i="0" dirty="0">
                <a:effectLst/>
                <a:latin typeface="Arial" panose="020B0604020202020204" pitchFamily="34" charset="0"/>
              </a:rPr>
              <a:t> 5: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Cập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chia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sẻ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master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639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21F76-A982-4440-AC7F-0FFE8125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81" y="1017923"/>
            <a:ext cx="5448237" cy="378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439B4-36C5-42B7-BAAA-932990DADF9D}"/>
              </a:ext>
            </a:extLst>
          </p:cNvPr>
          <p:cNvSpPr txBox="1"/>
          <p:nvPr/>
        </p:nvSpPr>
        <p:spPr>
          <a:xfrm>
            <a:off x="752929" y="733840"/>
            <a:ext cx="5773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Mã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6772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" name="Google Shape;1370;p46"/>
          <p:cNvPicPr preferRelativeResize="0"/>
          <p:nvPr/>
        </p:nvPicPr>
        <p:blipFill rotWithShape="1">
          <a:blip r:embed="rId3">
            <a:alphaModFix/>
          </a:blip>
          <a:srcRect l="17895" t="-9048" r="27295" b="-14058"/>
          <a:stretch/>
        </p:blipFill>
        <p:spPr>
          <a:xfrm rot="692022">
            <a:off x="-1284821" y="-647670"/>
            <a:ext cx="5182448" cy="6547841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71" name="Google Shape;1371;p46"/>
          <p:cNvGrpSpPr/>
          <p:nvPr/>
        </p:nvGrpSpPr>
        <p:grpSpPr>
          <a:xfrm>
            <a:off x="5052424" y="4909200"/>
            <a:ext cx="279251" cy="280503"/>
            <a:chOff x="-1723351" y="4595850"/>
            <a:chExt cx="279251" cy="280503"/>
          </a:xfrm>
        </p:grpSpPr>
        <p:sp>
          <p:nvSpPr>
            <p:cNvPr id="1372" name="Google Shape;1372;p46"/>
            <p:cNvSpPr/>
            <p:nvPr/>
          </p:nvSpPr>
          <p:spPr>
            <a:xfrm>
              <a:off x="-1590636" y="4595850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-1590636" y="4784880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-1534258" y="4727299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-1723351" y="4727299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46"/>
          <p:cNvGrpSpPr/>
          <p:nvPr/>
        </p:nvGrpSpPr>
        <p:grpSpPr>
          <a:xfrm>
            <a:off x="8654336" y="3628775"/>
            <a:ext cx="279251" cy="280502"/>
            <a:chOff x="3245936" y="3278875"/>
            <a:chExt cx="279251" cy="280502"/>
          </a:xfrm>
        </p:grpSpPr>
        <p:sp>
          <p:nvSpPr>
            <p:cNvPr id="1377" name="Google Shape;1377;p4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46"/>
          <p:cNvGrpSpPr/>
          <p:nvPr/>
        </p:nvGrpSpPr>
        <p:grpSpPr>
          <a:xfrm>
            <a:off x="8716040" y="-103000"/>
            <a:ext cx="217525" cy="218499"/>
            <a:chOff x="-1723348" y="4595850"/>
            <a:chExt cx="217525" cy="218499"/>
          </a:xfrm>
        </p:grpSpPr>
        <p:sp>
          <p:nvSpPr>
            <p:cNvPr id="1382" name="Google Shape;1382;p46"/>
            <p:cNvSpPr/>
            <p:nvPr/>
          </p:nvSpPr>
          <p:spPr>
            <a:xfrm>
              <a:off x="-1619968" y="459585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-1619968" y="474309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-1576052" y="469824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-1723348" y="469824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6277640" y="4534575"/>
            <a:ext cx="217525" cy="218499"/>
            <a:chOff x="-1723348" y="4595850"/>
            <a:chExt cx="217525" cy="218499"/>
          </a:xfrm>
        </p:grpSpPr>
        <p:sp>
          <p:nvSpPr>
            <p:cNvPr id="1387" name="Google Shape;1387;p46"/>
            <p:cNvSpPr/>
            <p:nvPr/>
          </p:nvSpPr>
          <p:spPr>
            <a:xfrm>
              <a:off x="-1619968" y="459585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-1619968" y="474309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-1576052" y="469824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-1723348" y="469824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46"/>
          <p:cNvGrpSpPr/>
          <p:nvPr/>
        </p:nvGrpSpPr>
        <p:grpSpPr>
          <a:xfrm>
            <a:off x="4463227" y="2273675"/>
            <a:ext cx="217525" cy="218499"/>
            <a:chOff x="-1723348" y="4595850"/>
            <a:chExt cx="217525" cy="218499"/>
          </a:xfrm>
        </p:grpSpPr>
        <p:sp>
          <p:nvSpPr>
            <p:cNvPr id="1392" name="Google Shape;1392;p46"/>
            <p:cNvSpPr/>
            <p:nvPr/>
          </p:nvSpPr>
          <p:spPr>
            <a:xfrm>
              <a:off x="-1619968" y="459585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-1619968" y="474309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-1576052" y="469824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-1723348" y="469824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6"/>
          <p:cNvGrpSpPr/>
          <p:nvPr/>
        </p:nvGrpSpPr>
        <p:grpSpPr>
          <a:xfrm flipH="1">
            <a:off x="119373" y="4263817"/>
            <a:ext cx="280926" cy="280503"/>
            <a:chOff x="-2832476" y="459025"/>
            <a:chExt cx="279251" cy="280503"/>
          </a:xfrm>
        </p:grpSpPr>
        <p:sp>
          <p:nvSpPr>
            <p:cNvPr id="1397" name="Google Shape;1397;p46"/>
            <p:cNvSpPr/>
            <p:nvPr/>
          </p:nvSpPr>
          <p:spPr>
            <a:xfrm>
              <a:off x="-2699761" y="45902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-2699761" y="64805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-2643383" y="590474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-2832476" y="590474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46"/>
          <p:cNvGrpSpPr/>
          <p:nvPr/>
        </p:nvGrpSpPr>
        <p:grpSpPr>
          <a:xfrm>
            <a:off x="3299824" y="2537688"/>
            <a:ext cx="279251" cy="280503"/>
            <a:chOff x="-1723351" y="4595850"/>
            <a:chExt cx="279251" cy="280503"/>
          </a:xfrm>
        </p:grpSpPr>
        <p:sp>
          <p:nvSpPr>
            <p:cNvPr id="1402" name="Google Shape;1402;p46"/>
            <p:cNvSpPr/>
            <p:nvPr/>
          </p:nvSpPr>
          <p:spPr>
            <a:xfrm>
              <a:off x="-1590636" y="4595850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-1590636" y="4784880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-1534258" y="4727299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-1723351" y="4727299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46"/>
          <p:cNvGrpSpPr/>
          <p:nvPr/>
        </p:nvGrpSpPr>
        <p:grpSpPr>
          <a:xfrm>
            <a:off x="2171952" y="189175"/>
            <a:ext cx="217525" cy="218499"/>
            <a:chOff x="-1723348" y="4595850"/>
            <a:chExt cx="217525" cy="218499"/>
          </a:xfrm>
        </p:grpSpPr>
        <p:sp>
          <p:nvSpPr>
            <p:cNvPr id="1407" name="Google Shape;1407;p46"/>
            <p:cNvSpPr/>
            <p:nvPr/>
          </p:nvSpPr>
          <p:spPr>
            <a:xfrm>
              <a:off x="-1619968" y="459585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-1619968" y="474309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-1576052" y="469824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-1723348" y="469824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1" name="Google Shape;1411;p46"/>
          <p:cNvSpPr txBox="1">
            <a:spLocks noGrp="1"/>
          </p:cNvSpPr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5B614EB-FBE3-4114-B232-5538D9FB8F3E}"/>
              </a:ext>
            </a:extLst>
          </p:cNvPr>
          <p:cNvSpPr txBox="1"/>
          <p:nvPr/>
        </p:nvSpPr>
        <p:spPr>
          <a:xfrm>
            <a:off x="1082902" y="927426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Kết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chạy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máy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nhiều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bộ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xử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lý</a:t>
            </a:r>
            <a:endParaRPr lang="vi-V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83C353-61CC-41DA-AD21-1B82C8AA4AE7}"/>
              </a:ext>
            </a:extLst>
          </p:cNvPr>
          <p:cNvSpPr txBox="1"/>
          <p:nvPr/>
        </p:nvSpPr>
        <p:spPr>
          <a:xfrm>
            <a:off x="1082902" y="1313964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Ma trận 100 x 100</a:t>
            </a:r>
            <a:endParaRPr lang="vi-V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B50845-C343-4126-ADB0-B4C953DC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12" y="1845297"/>
            <a:ext cx="7416242" cy="17965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00D1B5-A7A0-4295-988A-D1C50255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62" y="867229"/>
            <a:ext cx="5404717" cy="34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697E94-798D-44A5-8840-BE5F8AF4B5CA}"/>
              </a:ext>
            </a:extLst>
          </p:cNvPr>
          <p:cNvSpPr txBox="1"/>
          <p:nvPr/>
        </p:nvSpPr>
        <p:spPr>
          <a:xfrm>
            <a:off x="914400" y="1232226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Ma trận 1000 x 1000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ED78-A7FF-4EC1-8278-8FA2E727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57254"/>
            <a:ext cx="7315200" cy="14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2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F5878-9FB0-454F-8C27-AEE1BA22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29" y="907143"/>
            <a:ext cx="5514942" cy="33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FF0A8-C9EC-4E8A-B0C1-E12A9A8DBC94}"/>
              </a:ext>
            </a:extLst>
          </p:cNvPr>
          <p:cNvSpPr txBox="1"/>
          <p:nvPr/>
        </p:nvSpPr>
        <p:spPr>
          <a:xfrm>
            <a:off x="887186" y="1050797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Ma trận 10 000 x 10 000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91A93-7B97-433A-AFF3-86CCAA42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5" y="1637026"/>
            <a:ext cx="7587330" cy="18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61CE1-F253-40DB-BA34-211C9FD6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32" y="947057"/>
            <a:ext cx="5160136" cy="32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6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921429-C977-4DD6-A930-E2179C19DD78}"/>
              </a:ext>
            </a:extLst>
          </p:cNvPr>
          <p:cNvSpPr txBox="1"/>
          <p:nvPr/>
        </p:nvSpPr>
        <p:spPr>
          <a:xfrm>
            <a:off x="1329872" y="992740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Kết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chạy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hệ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thống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supernode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19663-0F32-4A32-824D-844A3923D0AB}"/>
              </a:ext>
            </a:extLst>
          </p:cNvPr>
          <p:cNvSpPr txBox="1"/>
          <p:nvPr/>
        </p:nvSpPr>
        <p:spPr>
          <a:xfrm>
            <a:off x="1329872" y="1428168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Ma trận 100 x 100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321FB-7FD4-45B4-B74E-4EA3A3EE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83" y="1957939"/>
            <a:ext cx="5535548" cy="23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065381" y="19420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474580" y="1942000"/>
            <a:ext cx="2650279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nhân ma </a:t>
            </a:r>
            <a:r>
              <a:rPr lang="vi-VN" dirty="0" err="1"/>
              <a:t>trận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065381" y="30826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474581" y="30826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endParaRPr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4966356" y="19420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375556" y="1942000"/>
            <a:ext cx="3048444" cy="629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4966356" y="30826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4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375556" y="30826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-VN" dirty="0" err="1">
                <a:solidFill>
                  <a:schemeClr val="dk2"/>
                </a:solidFill>
              </a:rPr>
              <a:t>Nội</a:t>
            </a:r>
            <a:r>
              <a:rPr lang="vi-VN" dirty="0">
                <a:solidFill>
                  <a:schemeClr val="dk2"/>
                </a:solidFill>
              </a:rPr>
              <a:t> dung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7A4E3-C832-4656-BEC4-9C9BA034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24" y="980502"/>
            <a:ext cx="5108351" cy="31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9DD61-B661-422B-97B0-2343D26E4CA4}"/>
              </a:ext>
            </a:extLst>
          </p:cNvPr>
          <p:cNvSpPr txBox="1"/>
          <p:nvPr/>
        </p:nvSpPr>
        <p:spPr>
          <a:xfrm>
            <a:off x="727529" y="1021046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Ma trận 1000 x 1000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C2347-AB91-457F-A0F4-45F58100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94" y="1481945"/>
            <a:ext cx="5970411" cy="26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6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E4936-56C9-4237-93FA-74477107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82" y="944023"/>
            <a:ext cx="4971836" cy="32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13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2988C-E35F-4DDC-8932-35622CB95B21}"/>
              </a:ext>
            </a:extLst>
          </p:cNvPr>
          <p:cNvSpPr txBox="1"/>
          <p:nvPr/>
        </p:nvSpPr>
        <p:spPr>
          <a:xfrm>
            <a:off x="1195615" y="1036282"/>
            <a:ext cx="675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Ma trận 10 000 x 10 000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67A14-85DD-498D-AC32-D2974A7B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77" y="1442668"/>
            <a:ext cx="5975646" cy="26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0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909DC-365F-4C50-A834-7B8EA276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37" y="961469"/>
            <a:ext cx="4996926" cy="32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6" name="Google Shape;1796;p52"/>
          <p:cNvGrpSpPr/>
          <p:nvPr/>
        </p:nvGrpSpPr>
        <p:grpSpPr>
          <a:xfrm rot="10800000">
            <a:off x="4346542" y="1108348"/>
            <a:ext cx="225449" cy="226452"/>
            <a:chOff x="2600577" y="-942975"/>
            <a:chExt cx="225449" cy="226452"/>
          </a:xfrm>
        </p:grpSpPr>
        <p:sp>
          <p:nvSpPr>
            <p:cNvPr id="1797" name="Google Shape;1797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52"/>
          <p:cNvGrpSpPr/>
          <p:nvPr/>
        </p:nvGrpSpPr>
        <p:grpSpPr>
          <a:xfrm rot="10800000">
            <a:off x="1029692" y="549716"/>
            <a:ext cx="298021" cy="299347"/>
            <a:chOff x="2600577" y="-942975"/>
            <a:chExt cx="225449" cy="226452"/>
          </a:xfrm>
        </p:grpSpPr>
        <p:sp>
          <p:nvSpPr>
            <p:cNvPr id="1802" name="Google Shape;1802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52"/>
          <p:cNvGrpSpPr/>
          <p:nvPr/>
        </p:nvGrpSpPr>
        <p:grpSpPr>
          <a:xfrm rot="10800000">
            <a:off x="5427172" y="3883990"/>
            <a:ext cx="298021" cy="299347"/>
            <a:chOff x="2600577" y="-942975"/>
            <a:chExt cx="225449" cy="226452"/>
          </a:xfrm>
        </p:grpSpPr>
        <p:sp>
          <p:nvSpPr>
            <p:cNvPr id="1807" name="Google Shape;1807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52"/>
          <p:cNvGrpSpPr/>
          <p:nvPr/>
        </p:nvGrpSpPr>
        <p:grpSpPr>
          <a:xfrm rot="10800000">
            <a:off x="8017292" y="539998"/>
            <a:ext cx="225449" cy="226452"/>
            <a:chOff x="2600577" y="-942975"/>
            <a:chExt cx="225449" cy="226452"/>
          </a:xfrm>
        </p:grpSpPr>
        <p:sp>
          <p:nvSpPr>
            <p:cNvPr id="1812" name="Google Shape;1812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52"/>
          <p:cNvGrpSpPr/>
          <p:nvPr/>
        </p:nvGrpSpPr>
        <p:grpSpPr>
          <a:xfrm rot="10800000">
            <a:off x="8135167" y="4183323"/>
            <a:ext cx="225449" cy="226452"/>
            <a:chOff x="2600577" y="-942975"/>
            <a:chExt cx="225449" cy="226452"/>
          </a:xfrm>
        </p:grpSpPr>
        <p:sp>
          <p:nvSpPr>
            <p:cNvPr id="1817" name="Google Shape;1817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52"/>
          <p:cNvGrpSpPr/>
          <p:nvPr/>
        </p:nvGrpSpPr>
        <p:grpSpPr>
          <a:xfrm rot="10800000">
            <a:off x="3087914" y="361979"/>
            <a:ext cx="175580" cy="187751"/>
            <a:chOff x="2600577" y="-942975"/>
            <a:chExt cx="225449" cy="226452"/>
          </a:xfrm>
        </p:grpSpPr>
        <p:sp>
          <p:nvSpPr>
            <p:cNvPr id="1822" name="Google Shape;1822;p52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6" name="Google Shape;1826;p52"/>
          <p:cNvSpPr txBox="1">
            <a:spLocks noGrp="1"/>
          </p:cNvSpPr>
          <p:nvPr>
            <p:ph type="title"/>
          </p:nvPr>
        </p:nvSpPr>
        <p:spPr>
          <a:xfrm>
            <a:off x="4452667" y="1305910"/>
            <a:ext cx="3957300" cy="2384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solidFill>
                  <a:schemeClr val="lt2"/>
                </a:solidFill>
              </a:rPr>
              <a:t>4. </a:t>
            </a:r>
            <a:br>
              <a:rPr lang="vi-VN" sz="4400" dirty="0">
                <a:solidFill>
                  <a:schemeClr val="lt2"/>
                </a:solidFill>
              </a:rPr>
            </a:br>
            <a:r>
              <a:rPr lang="vi-VN" sz="4400" dirty="0">
                <a:solidFill>
                  <a:schemeClr val="lt2"/>
                </a:solidFill>
              </a:rPr>
              <a:t>Phân </a:t>
            </a:r>
            <a:r>
              <a:rPr lang="vi-VN" sz="4400" dirty="0" err="1">
                <a:solidFill>
                  <a:schemeClr val="lt2"/>
                </a:solidFill>
              </a:rPr>
              <a:t>tích</a:t>
            </a:r>
            <a:r>
              <a:rPr lang="vi-VN" sz="4400" dirty="0">
                <a:solidFill>
                  <a:schemeClr val="lt2"/>
                </a:solidFill>
              </a:rPr>
              <a:t> </a:t>
            </a:r>
            <a:r>
              <a:rPr lang="vi-VN" sz="4400" dirty="0" err="1">
                <a:solidFill>
                  <a:schemeClr val="lt2"/>
                </a:solidFill>
              </a:rPr>
              <a:t>và</a:t>
            </a:r>
            <a:r>
              <a:rPr lang="vi-VN" sz="4400" dirty="0">
                <a:solidFill>
                  <a:schemeClr val="lt2"/>
                </a:solidFill>
              </a:rPr>
              <a:t> đanh </a:t>
            </a:r>
            <a:r>
              <a:rPr lang="vi-VN" sz="4400" dirty="0" err="1">
                <a:solidFill>
                  <a:schemeClr val="lt2"/>
                </a:solidFill>
              </a:rPr>
              <a:t>giá</a:t>
            </a:r>
            <a:endParaRPr sz="4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40"/>
          <p:cNvGrpSpPr/>
          <p:nvPr/>
        </p:nvGrpSpPr>
        <p:grpSpPr>
          <a:xfrm>
            <a:off x="719999" y="205925"/>
            <a:ext cx="279251" cy="280503"/>
            <a:chOff x="-2832476" y="459025"/>
            <a:chExt cx="279251" cy="280503"/>
          </a:xfrm>
        </p:grpSpPr>
        <p:sp>
          <p:nvSpPr>
            <p:cNvPr id="1087" name="Google Shape;1087;p40"/>
            <p:cNvSpPr/>
            <p:nvPr/>
          </p:nvSpPr>
          <p:spPr>
            <a:xfrm>
              <a:off x="-2699761" y="45902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-2699761" y="64805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-2643383" y="590474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-2832476" y="590474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6784690" y="297900"/>
            <a:ext cx="243082" cy="242093"/>
            <a:chOff x="6547165" y="297900"/>
            <a:chExt cx="243082" cy="242093"/>
          </a:xfrm>
        </p:grpSpPr>
        <p:sp>
          <p:nvSpPr>
            <p:cNvPr id="1092" name="Google Shape;1092;p40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8733165" y="297900"/>
            <a:ext cx="243082" cy="242093"/>
            <a:chOff x="6547165" y="297900"/>
            <a:chExt cx="243082" cy="242093"/>
          </a:xfrm>
        </p:grpSpPr>
        <p:sp>
          <p:nvSpPr>
            <p:cNvPr id="1097" name="Google Shape;1097;p40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0"/>
          <p:cNvGrpSpPr/>
          <p:nvPr/>
        </p:nvGrpSpPr>
        <p:grpSpPr>
          <a:xfrm>
            <a:off x="239852" y="955500"/>
            <a:ext cx="217525" cy="218499"/>
            <a:chOff x="-2166423" y="1208600"/>
            <a:chExt cx="217525" cy="218499"/>
          </a:xfrm>
        </p:grpSpPr>
        <p:sp>
          <p:nvSpPr>
            <p:cNvPr id="1107" name="Google Shape;1107;p40"/>
            <p:cNvSpPr/>
            <p:nvPr/>
          </p:nvSpPr>
          <p:spPr>
            <a:xfrm>
              <a:off x="-2063043" y="120860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-2063043" y="135584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-2019127" y="131099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-2166423" y="131099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7930E59B-E763-447A-B430-97E266D7551D}"/>
              </a:ext>
            </a:extLst>
          </p:cNvPr>
          <p:cNvSpPr txBox="1"/>
          <p:nvPr/>
        </p:nvSpPr>
        <p:spPr>
          <a:xfrm>
            <a:off x="1236720" y="1771531"/>
            <a:ext cx="66705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Bài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đem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nhiều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rất</a:t>
            </a:r>
            <a:r>
              <a:rPr lang="vi-VN" b="0" i="0" dirty="0">
                <a:effectLst/>
                <a:latin typeface="Arial" panose="020B0604020202020204" pitchFamily="34" charset="0"/>
              </a:rPr>
              <a:t> quan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trọng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cuộc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sống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nghiêncứu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tiến</a:t>
            </a:r>
            <a:r>
              <a:rPr lang="vi-VN" b="0" i="0" dirty="0">
                <a:effectLst/>
                <a:latin typeface="Arial" panose="020B0604020202020204" pitchFamily="34" charset="0"/>
              </a:rPr>
              <a:t> phương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pháp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bài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luôn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vấn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cấp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thiết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. Qua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phântích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nghiệm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phương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pháp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theo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hướng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tiếp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hóa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thấysự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hiểu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việc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quả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song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song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rấtđáng</a:t>
            </a:r>
            <a:r>
              <a:rPr lang="vi-VN" b="0" i="0" dirty="0">
                <a:effectLst/>
                <a:latin typeface="Arial" panose="020B0604020202020204" pitchFamily="34" charset="0"/>
              </a:rPr>
              <a:t>, tuy nhiên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xem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xét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kỹ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những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huống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tế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vì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thấy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ứngdụng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những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bài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nhỏ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sẽ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mất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thời</a:t>
            </a:r>
            <a:r>
              <a:rPr lang="vi-VN" b="0" i="0" dirty="0">
                <a:effectLst/>
                <a:latin typeface="Arial" panose="020B0604020202020204" pitchFamily="34" charset="0"/>
              </a:rPr>
              <a:t> gian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hơn so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tuần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tự</a:t>
            </a:r>
            <a:endParaRPr lang="vi-V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43"/>
          <p:cNvGrpSpPr/>
          <p:nvPr/>
        </p:nvGrpSpPr>
        <p:grpSpPr>
          <a:xfrm>
            <a:off x="3717411" y="4208400"/>
            <a:ext cx="279251" cy="280502"/>
            <a:chOff x="3245936" y="3278875"/>
            <a:chExt cx="279251" cy="280502"/>
          </a:xfrm>
        </p:grpSpPr>
        <p:sp>
          <p:nvSpPr>
            <p:cNvPr id="1218" name="Google Shape;1218;p43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3"/>
          <p:cNvGrpSpPr/>
          <p:nvPr/>
        </p:nvGrpSpPr>
        <p:grpSpPr>
          <a:xfrm flipH="1">
            <a:off x="8139423" y="225742"/>
            <a:ext cx="280926" cy="280503"/>
            <a:chOff x="-2832476" y="459025"/>
            <a:chExt cx="279251" cy="280503"/>
          </a:xfrm>
        </p:grpSpPr>
        <p:sp>
          <p:nvSpPr>
            <p:cNvPr id="1223" name="Google Shape;1223;p43"/>
            <p:cNvSpPr/>
            <p:nvPr/>
          </p:nvSpPr>
          <p:spPr>
            <a:xfrm>
              <a:off x="-2699761" y="45902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-2699761" y="64805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-2643383" y="590474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-2832476" y="590474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43"/>
          <p:cNvGrpSpPr/>
          <p:nvPr/>
        </p:nvGrpSpPr>
        <p:grpSpPr>
          <a:xfrm>
            <a:off x="3321836" y="975325"/>
            <a:ext cx="279251" cy="280502"/>
            <a:chOff x="3245936" y="3278875"/>
            <a:chExt cx="279251" cy="280502"/>
          </a:xfrm>
        </p:grpSpPr>
        <p:sp>
          <p:nvSpPr>
            <p:cNvPr id="1228" name="Google Shape;1228;p43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43"/>
          <p:cNvGrpSpPr/>
          <p:nvPr/>
        </p:nvGrpSpPr>
        <p:grpSpPr>
          <a:xfrm>
            <a:off x="7600265" y="3309775"/>
            <a:ext cx="217525" cy="218499"/>
            <a:chOff x="-1723348" y="4595850"/>
            <a:chExt cx="217525" cy="218499"/>
          </a:xfrm>
        </p:grpSpPr>
        <p:sp>
          <p:nvSpPr>
            <p:cNvPr id="1233" name="Google Shape;1233;p43"/>
            <p:cNvSpPr/>
            <p:nvPr/>
          </p:nvSpPr>
          <p:spPr>
            <a:xfrm>
              <a:off x="-1619968" y="459585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-1619968" y="474309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-1576052" y="469824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-1723348" y="469824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3"/>
          <p:cNvGrpSpPr/>
          <p:nvPr/>
        </p:nvGrpSpPr>
        <p:grpSpPr>
          <a:xfrm>
            <a:off x="882650" y="4654588"/>
            <a:ext cx="180859" cy="180123"/>
            <a:chOff x="6034925" y="548950"/>
            <a:chExt cx="180859" cy="180123"/>
          </a:xfrm>
        </p:grpSpPr>
        <p:sp>
          <p:nvSpPr>
            <p:cNvPr id="1238" name="Google Shape;1238;p4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>
            <a:off x="1283263" y="2329288"/>
            <a:ext cx="180859" cy="180123"/>
            <a:chOff x="6034925" y="548950"/>
            <a:chExt cx="180859" cy="180123"/>
          </a:xfrm>
        </p:grpSpPr>
        <p:sp>
          <p:nvSpPr>
            <p:cNvPr id="1243" name="Google Shape;1243;p4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43"/>
          <p:cNvGrpSpPr/>
          <p:nvPr/>
        </p:nvGrpSpPr>
        <p:grpSpPr>
          <a:xfrm>
            <a:off x="1264915" y="256750"/>
            <a:ext cx="217525" cy="218499"/>
            <a:chOff x="-1723348" y="4595850"/>
            <a:chExt cx="217525" cy="218499"/>
          </a:xfrm>
        </p:grpSpPr>
        <p:sp>
          <p:nvSpPr>
            <p:cNvPr id="1248" name="Google Shape;1248;p43"/>
            <p:cNvSpPr/>
            <p:nvPr/>
          </p:nvSpPr>
          <p:spPr>
            <a:xfrm>
              <a:off x="-1619968" y="4595850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-1619968" y="4743096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-1576052" y="4698243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-1723348" y="4698243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3"/>
          <p:cNvSpPr txBox="1">
            <a:spLocks noGrp="1"/>
          </p:cNvSpPr>
          <p:nvPr>
            <p:ph type="title"/>
          </p:nvPr>
        </p:nvSpPr>
        <p:spPr>
          <a:xfrm>
            <a:off x="2140573" y="1891439"/>
            <a:ext cx="4862853" cy="1705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 err="1"/>
              <a:t>Cảm</a:t>
            </a:r>
            <a:r>
              <a:rPr lang="vi-VN" sz="3600" dirty="0"/>
              <a:t> ơn </a:t>
            </a:r>
            <a:r>
              <a:rPr lang="vi-VN" sz="3600" dirty="0" err="1"/>
              <a:t>thầy</a:t>
            </a:r>
            <a:r>
              <a:rPr lang="vi-VN" sz="3600" dirty="0"/>
              <a:t> </a:t>
            </a:r>
            <a:r>
              <a:rPr lang="vi-VN" sz="3600" dirty="0" err="1"/>
              <a:t>và</a:t>
            </a:r>
            <a:r>
              <a:rPr lang="vi-VN" sz="3600" dirty="0"/>
              <a:t> </a:t>
            </a:r>
            <a:r>
              <a:rPr lang="vi-VN" sz="3600" dirty="0" err="1"/>
              <a:t>các</a:t>
            </a:r>
            <a:r>
              <a:rPr lang="vi-VN" sz="3600" dirty="0"/>
              <a:t> </a:t>
            </a:r>
            <a:r>
              <a:rPr lang="vi-VN" sz="3600" dirty="0" err="1"/>
              <a:t>bạn</a:t>
            </a:r>
            <a:r>
              <a:rPr lang="vi-VN" sz="3600" dirty="0"/>
              <a:t> </a:t>
            </a:r>
            <a:r>
              <a:rPr lang="vi-VN" sz="3600" dirty="0" err="1"/>
              <a:t>đã</a:t>
            </a:r>
            <a:r>
              <a:rPr lang="vi-VN" sz="3600" dirty="0"/>
              <a:t> </a:t>
            </a:r>
            <a:r>
              <a:rPr lang="vi-VN" sz="3600" dirty="0" err="1"/>
              <a:t>chú</a:t>
            </a:r>
            <a:r>
              <a:rPr lang="vi-VN" sz="3600" dirty="0"/>
              <a:t> ý </a:t>
            </a:r>
            <a:r>
              <a:rPr lang="vi-VN" sz="3600" dirty="0" err="1"/>
              <a:t>lắng</a:t>
            </a:r>
            <a:r>
              <a:rPr lang="vi-VN" sz="3600" dirty="0"/>
              <a:t> nghe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49"/>
            <a:ext cx="3004075" cy="1082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-IT" dirty="0"/>
              <a:t>Bài toán nhân ma trận</a:t>
            </a:r>
          </a:p>
        </p:txBody>
      </p:sp>
      <p:sp>
        <p:nvSpPr>
          <p:cNvPr id="511" name="Google Shape;511;p36"/>
          <p:cNvSpPr txBox="1">
            <a:spLocks noGrp="1"/>
          </p:cNvSpPr>
          <p:nvPr>
            <p:ph type="subTitle" idx="1"/>
          </p:nvPr>
        </p:nvSpPr>
        <p:spPr>
          <a:xfrm>
            <a:off x="727010" y="3422950"/>
            <a:ext cx="2990052" cy="89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latin typeface="Signika" panose="020B0604020202020204" charset="0"/>
              </a:rPr>
              <a:t>Ma </a:t>
            </a:r>
            <a:r>
              <a:rPr lang="vi-VN" sz="1200" dirty="0" err="1">
                <a:latin typeface="Signika" panose="020B0604020202020204" charset="0"/>
              </a:rPr>
              <a:t>trận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và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các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phép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toán</a:t>
            </a:r>
            <a:r>
              <a:rPr lang="vi-VN" sz="1200" dirty="0">
                <a:latin typeface="Signika" panose="020B0604020202020204" charset="0"/>
              </a:rPr>
              <a:t> liên quan </a:t>
            </a:r>
            <a:r>
              <a:rPr lang="vi-VN" sz="1200" dirty="0" err="1">
                <a:latin typeface="Signika" panose="020B0604020202020204" charset="0"/>
              </a:rPr>
              <a:t>tới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nó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là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một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phần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rất</a:t>
            </a:r>
            <a:r>
              <a:rPr lang="vi-VN" sz="1200" dirty="0">
                <a:latin typeface="Signika" panose="020B0604020202020204" charset="0"/>
              </a:rPr>
              <a:t> quan </a:t>
            </a:r>
            <a:r>
              <a:rPr lang="vi-VN" sz="1200" dirty="0" err="1">
                <a:latin typeface="Signika" panose="020B0604020202020204" charset="0"/>
              </a:rPr>
              <a:t>trọng</a:t>
            </a:r>
            <a:r>
              <a:rPr lang="vi-VN" sz="1200" dirty="0">
                <a:latin typeface="Signika" panose="020B0604020202020204" charset="0"/>
              </a:rPr>
              <a:t> trong </a:t>
            </a:r>
            <a:r>
              <a:rPr lang="vi-VN" sz="1200" dirty="0" err="1">
                <a:latin typeface="Signika" panose="020B0604020202020204" charset="0"/>
              </a:rPr>
              <a:t>hầu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hết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mọithuật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toán</a:t>
            </a:r>
            <a:r>
              <a:rPr lang="vi-VN" sz="1200" dirty="0">
                <a:latin typeface="Signika" panose="020B0604020202020204" charset="0"/>
              </a:rPr>
              <a:t> liên quan </a:t>
            </a:r>
            <a:r>
              <a:rPr lang="vi-VN" sz="1200" dirty="0" err="1">
                <a:latin typeface="Signika" panose="020B0604020202020204" charset="0"/>
              </a:rPr>
              <a:t>đến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số</a:t>
            </a:r>
            <a:r>
              <a:rPr lang="vi-VN" sz="1200" dirty="0">
                <a:latin typeface="Signika" panose="020B0604020202020204" charset="0"/>
              </a:rPr>
              <a:t> </a:t>
            </a:r>
            <a:r>
              <a:rPr lang="vi-VN" sz="1200" dirty="0" err="1">
                <a:latin typeface="Signika" panose="020B0604020202020204" charset="0"/>
              </a:rPr>
              <a:t>học</a:t>
            </a:r>
            <a:endParaRPr lang="en-SG" sz="1200" dirty="0">
              <a:latin typeface="Signika" panose="020B0604020202020204" charset="0"/>
            </a:endParaRPr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C8F5-909F-475C-83A2-57A0468D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Định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nghĩa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phép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5ECA6-F81C-40F3-BF22-D0382A170191}"/>
              </a:ext>
            </a:extLst>
          </p:cNvPr>
          <p:cNvSpPr txBox="1"/>
          <p:nvPr/>
        </p:nvSpPr>
        <p:spPr>
          <a:xfrm>
            <a:off x="719999" y="1186755"/>
            <a:ext cx="6694437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Nhắc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chút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kiến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thức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học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về</a:t>
            </a:r>
            <a:r>
              <a:rPr lang="vi-VN" b="0" i="0" dirty="0">
                <a:effectLst/>
                <a:latin typeface="Arial" panose="020B0604020202020204" pitchFamily="34" charset="0"/>
              </a:rPr>
              <a:t> phương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pháp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2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B.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Điều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kiệnđầu</a:t>
            </a:r>
            <a:r>
              <a:rPr lang="vi-VN" b="0" i="0" dirty="0">
                <a:effectLst/>
                <a:latin typeface="Arial" panose="020B0604020202020204" pitchFamily="34" charset="0"/>
              </a:rPr>
              <a:t> tiên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phép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khi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củama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B.</a:t>
            </a:r>
          </a:p>
          <a:p>
            <a:pPr>
              <a:lnSpc>
                <a:spcPct val="150000"/>
              </a:lnSpc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kích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thướcn×mvà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B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kích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thướcm×pthì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tíchcủaA×Bsẽ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trậnn×pđược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sau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50EFA-DE7C-4510-B430-C6DD9BBD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34" y="3184882"/>
            <a:ext cx="2654266" cy="7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6F4F3-BC79-44F2-B960-7841686AA2AB}"/>
              </a:ext>
            </a:extLst>
          </p:cNvPr>
          <p:cNvSpPr txBox="1"/>
          <p:nvPr/>
        </p:nvSpPr>
        <p:spPr>
          <a:xfrm>
            <a:off x="1555898" y="657730"/>
            <a:ext cx="5436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Hình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sau mô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tả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AB[i][j]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tích</a:t>
            </a:r>
            <a:r>
              <a:rPr lang="vi-VN" b="0" i="0" dirty="0">
                <a:effectLst/>
                <a:latin typeface="Arial" panose="020B0604020202020204" pitchFamily="34" charset="0"/>
              </a:rPr>
              <a:t>: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027AD-FEC3-4413-9D1B-C5286AE2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0" y="1115638"/>
            <a:ext cx="4191119" cy="30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9DA0B2-7DCF-4C5D-85AC-1A17EFD710AA}"/>
              </a:ext>
            </a:extLst>
          </p:cNvPr>
          <p:cNvSpPr txBox="1"/>
          <p:nvPr/>
        </p:nvSpPr>
        <p:spPr>
          <a:xfrm>
            <a:off x="1853610" y="715256"/>
            <a:ext cx="5436780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tổng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phép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hàng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phầntử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tương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B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B0576-A58E-4A95-A5DC-548DE986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48" y="1731246"/>
            <a:ext cx="3766704" cy="359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C1966-EFDC-44A8-AEB2-D12D9475859E}"/>
              </a:ext>
            </a:extLst>
          </p:cNvPr>
          <p:cNvSpPr txBox="1"/>
          <p:nvPr/>
        </p:nvSpPr>
        <p:spPr>
          <a:xfrm>
            <a:off x="1853610" y="2361154"/>
            <a:ext cx="54367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0" i="0" dirty="0">
                <a:effectLst/>
                <a:latin typeface="Arial" panose="020B0604020202020204" pitchFamily="34" charset="0"/>
              </a:rPr>
              <a:t>Hay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viết</a:t>
            </a:r>
            <a:r>
              <a:rPr lang="vi-VN" b="0" i="0" dirty="0">
                <a:effectLst/>
                <a:latin typeface="Arial" panose="020B0604020202020204" pitchFamily="34" charset="0"/>
              </a:rPr>
              <a:t> cho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gọn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như sau:</a:t>
            </a:r>
            <a:endParaRPr lang="vi-V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44990-D2D1-414A-BF44-3708DB46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76" y="2872303"/>
            <a:ext cx="2037648" cy="7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152585-D00E-4004-AD4E-725F0D21FF4B}"/>
              </a:ext>
            </a:extLst>
          </p:cNvPr>
          <p:cNvSpPr txBox="1"/>
          <p:nvPr/>
        </p:nvSpPr>
        <p:spPr>
          <a:xfrm>
            <a:off x="634410" y="175721"/>
            <a:ext cx="5436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64D5E-6456-46A8-B6C4-13B91F6AAABF}"/>
              </a:ext>
            </a:extLst>
          </p:cNvPr>
          <p:cNvSpPr txBox="1"/>
          <p:nvPr/>
        </p:nvSpPr>
        <p:spPr>
          <a:xfrm>
            <a:off x="634410" y="595423"/>
            <a:ext cx="5436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effectLst/>
                <a:latin typeface="Arial" panose="020B0604020202020204" pitchFamily="34" charset="0"/>
              </a:rPr>
              <a:t>The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naive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algorithm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81B5-892B-4A40-B64F-B92E1DB0A833}"/>
              </a:ext>
            </a:extLst>
          </p:cNvPr>
          <p:cNvSpPr txBox="1"/>
          <p:nvPr/>
        </p:nvSpPr>
        <p:spPr>
          <a:xfrm>
            <a:off x="634410" y="1015126"/>
            <a:ext cx="7630633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0" i="0" dirty="0" err="1">
                <a:effectLst/>
                <a:latin typeface="Arial" panose="020B0604020202020204" pitchFamily="34" charset="0"/>
              </a:rPr>
              <a:t>Naive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Algorithm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dùng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để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chỉ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đơn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giản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được</a:t>
            </a:r>
            <a:r>
              <a:rPr lang="vi-VN" b="0" i="0" dirty="0">
                <a:effectLst/>
                <a:latin typeface="Arial" panose="020B0604020202020204" pitchFamily="34" charset="0"/>
              </a:rPr>
              <a:t> suy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luận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cách"ngây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thơ"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xử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lý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thông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thường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như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tìm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kiếm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tuần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vi-VN" b="0" i="0" dirty="0">
                <a:effectLst/>
                <a:latin typeface="Arial" panose="020B0604020202020204" pitchFamily="34" charset="0"/>
              </a:rPr>
              <a:t> (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sequential</a:t>
            </a:r>
            <a:r>
              <a:rPr lang="vi-VN" b="0" i="0" dirty="0">
                <a:effectLst/>
                <a:latin typeface="Arial" panose="020B0604020202020204" pitchFamily="34" charset="0"/>
              </a:rPr>
              <a:t>/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linear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search</a:t>
            </a:r>
            <a:r>
              <a:rPr lang="vi-V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vi-V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0" i="0" dirty="0">
                <a:effectLst/>
                <a:latin typeface="Arial" panose="020B0604020202020204" pitchFamily="34" charset="0"/>
              </a:rPr>
              <a:t>Trong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trường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hợp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này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chúng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ta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thường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implement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nhân ma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trận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áp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chính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xác</a:t>
            </a:r>
            <a:r>
              <a:rPr lang="vi-VN" b="0" i="0" dirty="0">
                <a:effectLst/>
                <a:latin typeface="Arial" panose="020B0604020202020204" pitchFamily="34" charset="0"/>
              </a:rPr>
              <a:t> công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thức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định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nghĩa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học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nó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vòng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lặp</a:t>
            </a:r>
            <a:r>
              <a:rPr lang="vi-VN" b="0" i="0" dirty="0">
                <a:effectLst/>
                <a:latin typeface="Arial" panose="020B0604020202020204" pitchFamily="34" charset="0"/>
              </a:rPr>
              <a:t>, như sau: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63D569-6237-42B1-A1CA-910EE04A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87" y="2785024"/>
            <a:ext cx="2899736" cy="22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6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725C9-CA8F-4006-A42D-05FC765A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72" y="1770822"/>
            <a:ext cx="6854456" cy="8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403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1397</Words>
  <Application>Microsoft Office PowerPoint</Application>
  <PresentationFormat>On-screen Show (16:9)</PresentationFormat>
  <Paragraphs>80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Poppins</vt:lpstr>
      <vt:lpstr>Signika</vt:lpstr>
      <vt:lpstr>Arial</vt:lpstr>
      <vt:lpstr>Alfa Slab One</vt:lpstr>
      <vt:lpstr>Luckiest Guy</vt:lpstr>
      <vt:lpstr>Blog SEO: Advices to optimize Posts by Slidesgo</vt:lpstr>
      <vt:lpstr>Nhân ma trận trên nhiều máy tínhdùng MPI One-sided Communication</vt:lpstr>
      <vt:lpstr>Thành viên</vt:lpstr>
      <vt:lpstr>1</vt:lpstr>
      <vt:lpstr>Bài toán nhân ma trận</vt:lpstr>
      <vt:lpstr>Định nghĩa phép Nhân ma trận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Giải Pháp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Môi trường thử nghiệm và kết quả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 Phân tích và đanh giá</vt:lpstr>
      <vt:lpstr>PowerPoint Presentation</vt:lpstr>
      <vt:lpstr>Cảm ơn thầy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Nhân ma trận trên nhiều máy tínhdùng MPI One-sided Communication</dc:title>
  <cp:lastModifiedBy>Trung Hiếu Lê</cp:lastModifiedBy>
  <cp:revision>23</cp:revision>
  <dcterms:modified xsi:type="dcterms:W3CDTF">2021-06-15T13:40:51Z</dcterms:modified>
</cp:coreProperties>
</file>