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0"/>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 id="269" r:id="rId14"/>
    <p:sldId id="270" r:id="rId15"/>
    <p:sldId id="274"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580A5-CE24-4538-A127-0EE05FB2F1F6}" type="datetimeFigureOut">
              <a:rPr lang="en-IN" smtClean="0"/>
              <a:t>16-06-2024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E5D229-5435-4E64-B5E5-D9693A3E7BD2}" type="slidenum">
              <a:rPr lang="en-IN" smtClean="0"/>
              <a:t>‹#›</a:t>
            </a:fld>
            <a:endParaRPr lang="en-IN"/>
          </a:p>
        </p:txBody>
      </p:sp>
    </p:spTree>
    <p:extLst>
      <p:ext uri="{BB962C8B-B14F-4D97-AF65-F5344CB8AC3E}">
        <p14:creationId xmlns:p14="http://schemas.microsoft.com/office/powerpoint/2010/main" val="326091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E5D229-5435-4E64-B5E5-D9693A3E7BD2}" type="slidenum">
              <a:rPr lang="en-IN" smtClean="0"/>
              <a:t>2</a:t>
            </a:fld>
            <a:endParaRPr lang="en-IN"/>
          </a:p>
        </p:txBody>
      </p:sp>
    </p:spTree>
    <p:extLst>
      <p:ext uri="{BB962C8B-B14F-4D97-AF65-F5344CB8AC3E}">
        <p14:creationId xmlns:p14="http://schemas.microsoft.com/office/powerpoint/2010/main" val="158578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DD5F-069A-48B1-1CE7-3E5D344DC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DF4712-FBB8-5EC7-2C66-67DAFF8FF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DE7753-C81E-2A02-5924-9D820336E8A3}"/>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5" name="Footer Placeholder 4">
            <a:extLst>
              <a:ext uri="{FF2B5EF4-FFF2-40B4-BE49-F238E27FC236}">
                <a16:creationId xmlns:a16="http://schemas.microsoft.com/office/drawing/2014/main" id="{308A2420-38E4-B0F9-08E3-A44BCCBB4D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B69C4-C888-AFA0-B733-02F326FD6540}"/>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322832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6B20-DC5A-50BD-C20C-35A65BCC64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6510D3-C147-E5FC-3635-DA53268BF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185B6E-1051-346A-86B7-DC9C3C9AA31C}"/>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5" name="Footer Placeholder 4">
            <a:extLst>
              <a:ext uri="{FF2B5EF4-FFF2-40B4-BE49-F238E27FC236}">
                <a16:creationId xmlns:a16="http://schemas.microsoft.com/office/drawing/2014/main" id="{FD2FBA7C-8F54-2985-7A38-C511B7533D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8B762-F289-2D71-096A-C5ADAAAD2525}"/>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104873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B4375-86AF-B98A-25F0-B605E82D11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EA5571-537D-15D2-EC4F-75FDF92471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FA8D2D-F97B-F868-9E6F-F2D315EEACA6}"/>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5" name="Footer Placeholder 4">
            <a:extLst>
              <a:ext uri="{FF2B5EF4-FFF2-40B4-BE49-F238E27FC236}">
                <a16:creationId xmlns:a16="http://schemas.microsoft.com/office/drawing/2014/main" id="{09C12792-BC7C-5E5B-0CEA-AEC6ACC12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881D3-9B5C-2C52-E818-63FCFD69440F}"/>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127097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16F9-7E32-85C8-A5DB-F4C71EF3AE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D90B02-AAB7-2941-899E-80592FDBE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250EE7-21E7-23F1-74AF-32A430D9E126}"/>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5" name="Footer Placeholder 4">
            <a:extLst>
              <a:ext uri="{FF2B5EF4-FFF2-40B4-BE49-F238E27FC236}">
                <a16:creationId xmlns:a16="http://schemas.microsoft.com/office/drawing/2014/main" id="{34F16189-0DE0-7878-12E2-F65FDCAD0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4AA78-632C-7173-50BD-D54B62D7A59D}"/>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361667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18E9-9534-10D8-C2D2-0025D0B84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CE9835-AD7C-BDCC-E3DF-46EC2AF72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19E116-F9DC-5C34-6B9E-5FF0EA9BD6C9}"/>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5" name="Footer Placeholder 4">
            <a:extLst>
              <a:ext uri="{FF2B5EF4-FFF2-40B4-BE49-F238E27FC236}">
                <a16:creationId xmlns:a16="http://schemas.microsoft.com/office/drawing/2014/main" id="{627C3B89-9573-5256-0308-77E756F5F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DCFE0-F578-0B00-F718-7214EFC39D50}"/>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174581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5C94-BB5C-63BA-D4C6-2B4597C6F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E64CB1-DFF9-4DC0-F1AB-430C0C8A08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C23E6C-D7C1-A8D3-C5E5-E354CE8D6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40AE5F-E343-5894-0922-43F21D5A67F1}"/>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6" name="Footer Placeholder 5">
            <a:extLst>
              <a:ext uri="{FF2B5EF4-FFF2-40B4-BE49-F238E27FC236}">
                <a16:creationId xmlns:a16="http://schemas.microsoft.com/office/drawing/2014/main" id="{9B23C213-4FCE-A919-EEA2-A5A83CFD1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DDEE68-E828-A21A-3DB9-DA319C305228}"/>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416951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14BE-6BF2-4346-A573-A85346D5B3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A41A1F-4D75-5EC0-4DCE-F718B17802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E92FE-87AC-F2D4-B145-50FB0EACEC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4455C3-BCF4-DA11-58C8-A5B94B74F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5EF984-7351-C305-36A6-B9680356C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2CC802-0155-E9A5-D28D-A949A4717C20}"/>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8" name="Footer Placeholder 7">
            <a:extLst>
              <a:ext uri="{FF2B5EF4-FFF2-40B4-BE49-F238E27FC236}">
                <a16:creationId xmlns:a16="http://schemas.microsoft.com/office/drawing/2014/main" id="{B024C29E-E0E1-044A-8EE2-A4F41037D4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BA145C-9819-A682-4541-8B7D4574FF72}"/>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62361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3431-D8CB-6002-1023-E16D45C44C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45A736-366E-9CE1-833B-289C3AC980D3}"/>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4" name="Footer Placeholder 3">
            <a:extLst>
              <a:ext uri="{FF2B5EF4-FFF2-40B4-BE49-F238E27FC236}">
                <a16:creationId xmlns:a16="http://schemas.microsoft.com/office/drawing/2014/main" id="{D15F9E26-FBE6-271B-7A26-AE50C6019B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761218-4C51-F484-CFE4-32B8218020FB}"/>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219876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105E48-8745-D349-04ED-CCA9031966C5}"/>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3" name="Footer Placeholder 2">
            <a:extLst>
              <a:ext uri="{FF2B5EF4-FFF2-40B4-BE49-F238E27FC236}">
                <a16:creationId xmlns:a16="http://schemas.microsoft.com/office/drawing/2014/main" id="{FD95B4F2-A25B-CF24-CB5E-AFFC7DFDF5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8FA2FB-B3EE-1027-8155-FB8E6888DECB}"/>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68575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DB0DA-5372-BF55-765D-9161592B0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7F6561-F14A-708F-03E2-5AD92776B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F41B88-A94B-3558-89BB-26AF8874F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D75DB-9C51-64FB-61A8-64C444EC5226}"/>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6" name="Footer Placeholder 5">
            <a:extLst>
              <a:ext uri="{FF2B5EF4-FFF2-40B4-BE49-F238E27FC236}">
                <a16:creationId xmlns:a16="http://schemas.microsoft.com/office/drawing/2014/main" id="{8EDBC1D6-CC12-4999-874F-AF9FABD501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AFDAF6-6AF3-7220-E54A-FD6779CC8387}"/>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206442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40A7-5615-5D14-88B9-1CF24A56B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A96F77-D2EF-0E98-F3E2-E504DF06E9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6CD4AB-62F8-CDEC-0B16-CCE36BF99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97929-CFB1-AB52-7253-DA9AAD2BEE54}"/>
              </a:ext>
            </a:extLst>
          </p:cNvPr>
          <p:cNvSpPr>
            <a:spLocks noGrp="1"/>
          </p:cNvSpPr>
          <p:nvPr>
            <p:ph type="dt" sz="half" idx="10"/>
          </p:nvPr>
        </p:nvSpPr>
        <p:spPr/>
        <p:txBody>
          <a:bodyPr/>
          <a:lstStyle/>
          <a:p>
            <a:fld id="{992D04B1-BDF7-49A6-B548-019A0A231526}" type="datetimeFigureOut">
              <a:rPr lang="en-IN" smtClean="0"/>
              <a:t>16-06-2024</a:t>
            </a:fld>
            <a:endParaRPr lang="en-IN"/>
          </a:p>
        </p:txBody>
      </p:sp>
      <p:sp>
        <p:nvSpPr>
          <p:cNvPr id="6" name="Footer Placeholder 5">
            <a:extLst>
              <a:ext uri="{FF2B5EF4-FFF2-40B4-BE49-F238E27FC236}">
                <a16:creationId xmlns:a16="http://schemas.microsoft.com/office/drawing/2014/main" id="{CF1DE413-5D7E-39B9-6160-1B9DAB6C7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B2E88E-4604-7536-F034-463065904CC7}"/>
              </a:ext>
            </a:extLst>
          </p:cNvPr>
          <p:cNvSpPr>
            <a:spLocks noGrp="1"/>
          </p:cNvSpPr>
          <p:nvPr>
            <p:ph type="sldNum" sz="quarter" idx="12"/>
          </p:nvPr>
        </p:nvSpPr>
        <p:spPr/>
        <p:txBody>
          <a:bodyPr/>
          <a:lstStyle/>
          <a:p>
            <a:fld id="{E8884AEC-8E74-4DD2-B89A-94C6E061F0D9}" type="slidenum">
              <a:rPr lang="en-IN" smtClean="0"/>
              <a:t>‹#›</a:t>
            </a:fld>
            <a:endParaRPr lang="en-IN"/>
          </a:p>
        </p:txBody>
      </p:sp>
    </p:spTree>
    <p:extLst>
      <p:ext uri="{BB962C8B-B14F-4D97-AF65-F5344CB8AC3E}">
        <p14:creationId xmlns:p14="http://schemas.microsoft.com/office/powerpoint/2010/main" val="63246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B586D1-ECE1-52BE-3148-6D1163D75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A9B5BC-4152-E52B-D825-5F4CA55DF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7D33E-8B2B-42D9-1100-EEE4C2831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D04B1-BDF7-49A6-B548-019A0A231526}" type="datetimeFigureOut">
              <a:rPr lang="en-IN" smtClean="0"/>
              <a:t>16-06-2024</a:t>
            </a:fld>
            <a:endParaRPr lang="en-IN"/>
          </a:p>
        </p:txBody>
      </p:sp>
      <p:sp>
        <p:nvSpPr>
          <p:cNvPr id="5" name="Footer Placeholder 4">
            <a:extLst>
              <a:ext uri="{FF2B5EF4-FFF2-40B4-BE49-F238E27FC236}">
                <a16:creationId xmlns:a16="http://schemas.microsoft.com/office/drawing/2014/main" id="{5CB7E1C0-83AA-50F4-4440-79BBFE1E45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BC335E-C427-9005-C48D-531C172734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84AEC-8E74-4DD2-B89A-94C6E061F0D9}" type="slidenum">
              <a:rPr lang="en-IN" smtClean="0"/>
              <a:t>‹#›</a:t>
            </a:fld>
            <a:endParaRPr lang="en-IN"/>
          </a:p>
        </p:txBody>
      </p:sp>
    </p:spTree>
    <p:extLst>
      <p:ext uri="{BB962C8B-B14F-4D97-AF65-F5344CB8AC3E}">
        <p14:creationId xmlns:p14="http://schemas.microsoft.com/office/powerpoint/2010/main" val="124142586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1E37-40EA-A0DB-56BC-37B63E9E0915}"/>
              </a:ext>
            </a:extLst>
          </p:cNvPr>
          <p:cNvSpPr>
            <a:spLocks noGrp="1"/>
          </p:cNvSpPr>
          <p:nvPr>
            <p:ph type="ctrTitle"/>
          </p:nvPr>
        </p:nvSpPr>
        <p:spPr/>
        <p:txBody>
          <a:bodyPr/>
          <a:lstStyle/>
          <a:p>
            <a:r>
              <a:rPr lang="en-IN" b="1" dirty="0"/>
              <a:t>TABLEAU </a:t>
            </a:r>
          </a:p>
        </p:txBody>
      </p:sp>
      <p:sp>
        <p:nvSpPr>
          <p:cNvPr id="3" name="Subtitle 2">
            <a:extLst>
              <a:ext uri="{FF2B5EF4-FFF2-40B4-BE49-F238E27FC236}">
                <a16:creationId xmlns:a16="http://schemas.microsoft.com/office/drawing/2014/main" id="{97D15756-9622-6D31-1EAB-107044D835F7}"/>
              </a:ext>
            </a:extLst>
          </p:cNvPr>
          <p:cNvSpPr>
            <a:spLocks noGrp="1"/>
          </p:cNvSpPr>
          <p:nvPr>
            <p:ph type="subTitle" idx="1"/>
          </p:nvPr>
        </p:nvSpPr>
        <p:spPr/>
        <p:txBody>
          <a:bodyPr/>
          <a:lstStyle/>
          <a:p>
            <a:r>
              <a:rPr lang="en-IN" b="1" dirty="0"/>
              <a:t>A DATA ANALYTICS AND VISUALIZATION TOOL</a:t>
            </a:r>
          </a:p>
        </p:txBody>
      </p:sp>
      <p:pic>
        <p:nvPicPr>
          <p:cNvPr id="5" name="Picture 4">
            <a:extLst>
              <a:ext uri="{FF2B5EF4-FFF2-40B4-BE49-F238E27FC236}">
                <a16:creationId xmlns:a16="http://schemas.microsoft.com/office/drawing/2014/main" id="{A684D75A-8E61-DF85-29C6-501CCC81E111}"/>
              </a:ext>
            </a:extLst>
          </p:cNvPr>
          <p:cNvPicPr>
            <a:picLocks noChangeAspect="1"/>
          </p:cNvPicPr>
          <p:nvPr/>
        </p:nvPicPr>
        <p:blipFill>
          <a:blip r:embed="rId2"/>
          <a:stretch>
            <a:fillRect/>
          </a:stretch>
        </p:blipFill>
        <p:spPr>
          <a:xfrm>
            <a:off x="7204640" y="313946"/>
            <a:ext cx="4343776" cy="1432684"/>
          </a:xfrm>
          <a:prstGeom prst="rect">
            <a:avLst/>
          </a:prstGeom>
        </p:spPr>
      </p:pic>
    </p:spTree>
    <p:extLst>
      <p:ext uri="{BB962C8B-B14F-4D97-AF65-F5344CB8AC3E}">
        <p14:creationId xmlns:p14="http://schemas.microsoft.com/office/powerpoint/2010/main" val="229862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0466-C680-5E83-BF45-44DA5CD2AF18}"/>
              </a:ext>
            </a:extLst>
          </p:cNvPr>
          <p:cNvSpPr>
            <a:spLocks noGrp="1"/>
          </p:cNvSpPr>
          <p:nvPr>
            <p:ph type="title"/>
          </p:nvPr>
        </p:nvSpPr>
        <p:spPr>
          <a:xfrm>
            <a:off x="838200" y="0"/>
            <a:ext cx="10515600" cy="1325563"/>
          </a:xfrm>
        </p:spPr>
        <p:txBody>
          <a:bodyPr/>
          <a:lstStyle/>
          <a:p>
            <a:pPr algn="ctr"/>
            <a:r>
              <a:rPr lang="en-IN" b="1" dirty="0"/>
              <a:t>OUTPUT-BUBBLED CHARTS</a:t>
            </a:r>
          </a:p>
        </p:txBody>
      </p:sp>
      <p:pic>
        <p:nvPicPr>
          <p:cNvPr id="4" name="Picture 3">
            <a:extLst>
              <a:ext uri="{FF2B5EF4-FFF2-40B4-BE49-F238E27FC236}">
                <a16:creationId xmlns:a16="http://schemas.microsoft.com/office/drawing/2014/main" id="{F9B39C7E-6803-367E-DB5B-6AA23F44E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691" y="1223756"/>
            <a:ext cx="9181707" cy="4761007"/>
          </a:xfrm>
          <a:prstGeom prst="rect">
            <a:avLst/>
          </a:prstGeom>
          <a:ln>
            <a:solidFill>
              <a:schemeClr val="tx1">
                <a:lumMod val="95000"/>
                <a:lumOff val="5000"/>
              </a:schemeClr>
            </a:solidFill>
          </a:ln>
        </p:spPr>
      </p:pic>
    </p:spTree>
    <p:extLst>
      <p:ext uri="{BB962C8B-B14F-4D97-AF65-F5344CB8AC3E}">
        <p14:creationId xmlns:p14="http://schemas.microsoft.com/office/powerpoint/2010/main" val="340715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F5A9-A02D-7419-EF29-EBF673B668E9}"/>
              </a:ext>
            </a:extLst>
          </p:cNvPr>
          <p:cNvSpPr>
            <a:spLocks noGrp="1"/>
          </p:cNvSpPr>
          <p:nvPr>
            <p:ph type="title"/>
          </p:nvPr>
        </p:nvSpPr>
        <p:spPr>
          <a:xfrm>
            <a:off x="838200" y="0"/>
            <a:ext cx="10515600" cy="1325563"/>
          </a:xfrm>
        </p:spPr>
        <p:txBody>
          <a:bodyPr/>
          <a:lstStyle/>
          <a:p>
            <a:pPr algn="ctr"/>
            <a:r>
              <a:rPr lang="en-IN" b="1" dirty="0"/>
              <a:t>SALES DATASET</a:t>
            </a:r>
          </a:p>
        </p:txBody>
      </p:sp>
      <p:pic>
        <p:nvPicPr>
          <p:cNvPr id="3" name="Picture 2">
            <a:extLst>
              <a:ext uri="{FF2B5EF4-FFF2-40B4-BE49-F238E27FC236}">
                <a16:creationId xmlns:a16="http://schemas.microsoft.com/office/drawing/2014/main" id="{2602C40A-3FB3-FC45-206E-5510D1136443}"/>
              </a:ext>
            </a:extLst>
          </p:cNvPr>
          <p:cNvPicPr>
            <a:picLocks noChangeAspect="1"/>
          </p:cNvPicPr>
          <p:nvPr/>
        </p:nvPicPr>
        <p:blipFill>
          <a:blip r:embed="rId2"/>
          <a:stretch>
            <a:fillRect/>
          </a:stretch>
        </p:blipFill>
        <p:spPr>
          <a:xfrm>
            <a:off x="1579975" y="1325564"/>
            <a:ext cx="9201747" cy="45978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941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6BB0-2949-7E5C-DF21-27C9026C80C8}"/>
              </a:ext>
            </a:extLst>
          </p:cNvPr>
          <p:cNvSpPr>
            <a:spLocks noGrp="1"/>
          </p:cNvSpPr>
          <p:nvPr>
            <p:ph type="title"/>
          </p:nvPr>
        </p:nvSpPr>
        <p:spPr/>
        <p:txBody>
          <a:bodyPr/>
          <a:lstStyle/>
          <a:p>
            <a:pPr algn="ctr"/>
            <a:r>
              <a:rPr lang="en-IN" b="1" dirty="0"/>
              <a:t>OUTPUT- PIE CHART</a:t>
            </a:r>
          </a:p>
        </p:txBody>
      </p:sp>
      <p:pic>
        <p:nvPicPr>
          <p:cNvPr id="3" name="Picture 2">
            <a:extLst>
              <a:ext uri="{FF2B5EF4-FFF2-40B4-BE49-F238E27FC236}">
                <a16:creationId xmlns:a16="http://schemas.microsoft.com/office/drawing/2014/main" id="{3CBF837F-4249-10A2-B3C0-CFA933FE47FA}"/>
              </a:ext>
            </a:extLst>
          </p:cNvPr>
          <p:cNvPicPr>
            <a:picLocks noChangeAspect="1"/>
          </p:cNvPicPr>
          <p:nvPr/>
        </p:nvPicPr>
        <p:blipFill>
          <a:blip r:embed="rId2"/>
          <a:stretch>
            <a:fillRect/>
          </a:stretch>
        </p:blipFill>
        <p:spPr>
          <a:xfrm>
            <a:off x="2499125" y="2105468"/>
            <a:ext cx="7393814" cy="3224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013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7223-4690-CA14-433D-DD8B744EC40F}"/>
              </a:ext>
            </a:extLst>
          </p:cNvPr>
          <p:cNvSpPr>
            <a:spLocks noGrp="1"/>
          </p:cNvSpPr>
          <p:nvPr>
            <p:ph type="title"/>
          </p:nvPr>
        </p:nvSpPr>
        <p:spPr/>
        <p:txBody>
          <a:bodyPr/>
          <a:lstStyle/>
          <a:p>
            <a:pPr algn="ctr"/>
            <a:r>
              <a:rPr lang="en-IN" b="1" dirty="0"/>
              <a:t>OUTPUT- HORIZONTAL BARS</a:t>
            </a:r>
          </a:p>
        </p:txBody>
      </p:sp>
      <p:pic>
        <p:nvPicPr>
          <p:cNvPr id="3" name="Picture 2">
            <a:extLst>
              <a:ext uri="{FF2B5EF4-FFF2-40B4-BE49-F238E27FC236}">
                <a16:creationId xmlns:a16="http://schemas.microsoft.com/office/drawing/2014/main" id="{D9536EB8-92D0-AF66-9EC8-08DE82BD70BE}"/>
              </a:ext>
            </a:extLst>
          </p:cNvPr>
          <p:cNvPicPr>
            <a:picLocks noChangeAspect="1"/>
          </p:cNvPicPr>
          <p:nvPr/>
        </p:nvPicPr>
        <p:blipFill>
          <a:blip r:embed="rId2"/>
          <a:stretch>
            <a:fillRect/>
          </a:stretch>
        </p:blipFill>
        <p:spPr>
          <a:xfrm>
            <a:off x="1060953" y="2005552"/>
            <a:ext cx="10292847" cy="3056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510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B57B-4953-2745-7206-B7F07B20B0A9}"/>
              </a:ext>
            </a:extLst>
          </p:cNvPr>
          <p:cNvSpPr>
            <a:spLocks noGrp="1"/>
          </p:cNvSpPr>
          <p:nvPr>
            <p:ph type="title"/>
          </p:nvPr>
        </p:nvSpPr>
        <p:spPr/>
        <p:txBody>
          <a:bodyPr/>
          <a:lstStyle/>
          <a:p>
            <a:pPr algn="ctr"/>
            <a:r>
              <a:rPr lang="en-IN" b="1" dirty="0"/>
              <a:t>OUTPUT- SIDE-SIDE BARS</a:t>
            </a:r>
          </a:p>
        </p:txBody>
      </p:sp>
      <p:pic>
        <p:nvPicPr>
          <p:cNvPr id="3" name="Picture 2">
            <a:extLst>
              <a:ext uri="{FF2B5EF4-FFF2-40B4-BE49-F238E27FC236}">
                <a16:creationId xmlns:a16="http://schemas.microsoft.com/office/drawing/2014/main" id="{88555F7A-FD1F-B667-55D7-D5F112650B81}"/>
              </a:ext>
            </a:extLst>
          </p:cNvPr>
          <p:cNvPicPr>
            <a:picLocks noChangeAspect="1"/>
          </p:cNvPicPr>
          <p:nvPr/>
        </p:nvPicPr>
        <p:blipFill>
          <a:blip r:embed="rId2"/>
          <a:stretch>
            <a:fillRect/>
          </a:stretch>
        </p:blipFill>
        <p:spPr>
          <a:xfrm>
            <a:off x="1707823" y="1766102"/>
            <a:ext cx="8776354" cy="3894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2707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C9E7-AABA-7036-6688-F369355F0945}"/>
              </a:ext>
            </a:extLst>
          </p:cNvPr>
          <p:cNvSpPr>
            <a:spLocks noGrp="1"/>
          </p:cNvSpPr>
          <p:nvPr>
            <p:ph type="title"/>
          </p:nvPr>
        </p:nvSpPr>
        <p:spPr/>
        <p:txBody>
          <a:bodyPr/>
          <a:lstStyle/>
          <a:p>
            <a:pPr algn="ctr"/>
            <a:r>
              <a:rPr lang="en-IN" b="1" dirty="0"/>
              <a:t>GEOGRAPHICAL PLOT</a:t>
            </a:r>
          </a:p>
        </p:txBody>
      </p:sp>
      <p:pic>
        <p:nvPicPr>
          <p:cNvPr id="4" name="Picture 3">
            <a:extLst>
              <a:ext uri="{FF2B5EF4-FFF2-40B4-BE49-F238E27FC236}">
                <a16:creationId xmlns:a16="http://schemas.microsoft.com/office/drawing/2014/main" id="{82D3E098-8A79-21FF-6AFF-2A9763D57423}"/>
              </a:ext>
            </a:extLst>
          </p:cNvPr>
          <p:cNvPicPr>
            <a:picLocks noChangeAspect="1"/>
          </p:cNvPicPr>
          <p:nvPr/>
        </p:nvPicPr>
        <p:blipFill>
          <a:blip r:embed="rId2"/>
          <a:stretch>
            <a:fillRect/>
          </a:stretch>
        </p:blipFill>
        <p:spPr>
          <a:xfrm>
            <a:off x="1762812" y="1622855"/>
            <a:ext cx="8446415" cy="4168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4269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2791-99E2-13F9-3D9C-299FF09763AD}"/>
              </a:ext>
            </a:extLst>
          </p:cNvPr>
          <p:cNvSpPr>
            <a:spLocks noGrp="1"/>
          </p:cNvSpPr>
          <p:nvPr>
            <p:ph type="title"/>
          </p:nvPr>
        </p:nvSpPr>
        <p:spPr/>
        <p:txBody>
          <a:bodyPr/>
          <a:lstStyle/>
          <a:p>
            <a:pPr algn="ctr"/>
            <a:r>
              <a:rPr lang="en-IN" b="1" dirty="0"/>
              <a:t>OUTPUT- PICTOGRAMS</a:t>
            </a:r>
          </a:p>
        </p:txBody>
      </p:sp>
      <p:pic>
        <p:nvPicPr>
          <p:cNvPr id="3" name="Picture 2">
            <a:extLst>
              <a:ext uri="{FF2B5EF4-FFF2-40B4-BE49-F238E27FC236}">
                <a16:creationId xmlns:a16="http://schemas.microsoft.com/office/drawing/2014/main" id="{41F3048C-7942-DB00-FDF5-AC72C79FF2DC}"/>
              </a:ext>
            </a:extLst>
          </p:cNvPr>
          <p:cNvPicPr>
            <a:picLocks noChangeAspect="1"/>
          </p:cNvPicPr>
          <p:nvPr/>
        </p:nvPicPr>
        <p:blipFill>
          <a:blip r:embed="rId2"/>
          <a:stretch>
            <a:fillRect/>
          </a:stretch>
        </p:blipFill>
        <p:spPr>
          <a:xfrm>
            <a:off x="827758" y="2022439"/>
            <a:ext cx="10526042" cy="28700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96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C4A8-3458-2E7C-EED3-89DAB521E1D9}"/>
              </a:ext>
            </a:extLst>
          </p:cNvPr>
          <p:cNvSpPr>
            <a:spLocks noGrp="1"/>
          </p:cNvSpPr>
          <p:nvPr>
            <p:ph type="title"/>
          </p:nvPr>
        </p:nvSpPr>
        <p:spPr/>
        <p:txBody>
          <a:bodyPr/>
          <a:lstStyle/>
          <a:p>
            <a:pPr algn="ctr"/>
            <a:r>
              <a:rPr lang="en-IN" b="1" dirty="0"/>
              <a:t>CREATION OF DASHBOARD</a:t>
            </a:r>
          </a:p>
        </p:txBody>
      </p:sp>
      <p:pic>
        <p:nvPicPr>
          <p:cNvPr id="3" name="Picture 2">
            <a:extLst>
              <a:ext uri="{FF2B5EF4-FFF2-40B4-BE49-F238E27FC236}">
                <a16:creationId xmlns:a16="http://schemas.microsoft.com/office/drawing/2014/main" id="{0401DB0A-AA32-43D6-8396-E75C978CDC6D}"/>
              </a:ext>
            </a:extLst>
          </p:cNvPr>
          <p:cNvPicPr>
            <a:picLocks noChangeAspect="1"/>
          </p:cNvPicPr>
          <p:nvPr/>
        </p:nvPicPr>
        <p:blipFill>
          <a:blip r:embed="rId2"/>
          <a:stretch>
            <a:fillRect/>
          </a:stretch>
        </p:blipFill>
        <p:spPr>
          <a:xfrm>
            <a:off x="2320565" y="1773797"/>
            <a:ext cx="7550870" cy="39859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4976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8928E-80A7-2620-E0D9-15B6F5D33215}"/>
              </a:ext>
            </a:extLst>
          </p:cNvPr>
          <p:cNvSpPr>
            <a:spLocks noGrp="1"/>
          </p:cNvSpPr>
          <p:nvPr>
            <p:ph type="title"/>
          </p:nvPr>
        </p:nvSpPr>
        <p:spPr/>
        <p:txBody>
          <a:bodyPr/>
          <a:lstStyle/>
          <a:p>
            <a:pPr algn="ctr"/>
            <a:r>
              <a:rPr lang="en-IN" b="1" dirty="0"/>
              <a:t>CONCLUSION</a:t>
            </a:r>
          </a:p>
        </p:txBody>
      </p:sp>
      <p:sp>
        <p:nvSpPr>
          <p:cNvPr id="3" name="TextBox 2">
            <a:extLst>
              <a:ext uri="{FF2B5EF4-FFF2-40B4-BE49-F238E27FC236}">
                <a16:creationId xmlns:a16="http://schemas.microsoft.com/office/drawing/2014/main" id="{792C9AF2-346E-6CE7-1FD5-D2599A608A29}"/>
              </a:ext>
            </a:extLst>
          </p:cNvPr>
          <p:cNvSpPr txBox="1"/>
          <p:nvPr/>
        </p:nvSpPr>
        <p:spPr>
          <a:xfrm>
            <a:off x="1150070" y="1489435"/>
            <a:ext cx="9851010" cy="2795061"/>
          </a:xfrm>
          <a:prstGeom prst="rect">
            <a:avLst/>
          </a:prstGeom>
          <a:noFill/>
        </p:spPr>
        <p:txBody>
          <a:bodyPr wrap="square" rtlCol="0">
            <a:spAutoFit/>
          </a:bodyPr>
          <a:lstStyle/>
          <a:p>
            <a:pPr algn="just">
              <a:lnSpc>
                <a:spcPct val="150000"/>
              </a:lnSpc>
            </a:pPr>
            <a:r>
              <a:rPr lang="en-IN" sz="2400" dirty="0">
                <a:latin typeface="Georgia" panose="02040502050405020303" pitchFamily="18" charset="0"/>
              </a:rPr>
              <a:t>Thus, various visualization charts have been plotted using Tableau tool. It helps in easy analysis of data and to gain insights from the dataset using the charts. Creation of dashboard helps in visualization of all charts in a single view. Analyst use tableau widely for its characteristic being simple and efficient to use.</a:t>
            </a:r>
          </a:p>
        </p:txBody>
      </p:sp>
    </p:spTree>
    <p:extLst>
      <p:ext uri="{BB962C8B-B14F-4D97-AF65-F5344CB8AC3E}">
        <p14:creationId xmlns:p14="http://schemas.microsoft.com/office/powerpoint/2010/main" val="71105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4B43-FE00-99A7-510C-56D4DC9AF8D5}"/>
              </a:ext>
            </a:extLst>
          </p:cNvPr>
          <p:cNvSpPr>
            <a:spLocks noGrp="1"/>
          </p:cNvSpPr>
          <p:nvPr>
            <p:ph type="title"/>
          </p:nvPr>
        </p:nvSpPr>
        <p:spPr/>
        <p:txBody>
          <a:bodyPr/>
          <a:lstStyle/>
          <a:p>
            <a:pPr algn="ctr"/>
            <a:r>
              <a:rPr lang="en-IN" b="1" dirty="0"/>
              <a:t>TABLEAU INTRODUCTION</a:t>
            </a:r>
          </a:p>
        </p:txBody>
      </p:sp>
      <p:sp>
        <p:nvSpPr>
          <p:cNvPr id="3" name="Content Placeholder 2">
            <a:extLst>
              <a:ext uri="{FF2B5EF4-FFF2-40B4-BE49-F238E27FC236}">
                <a16:creationId xmlns:a16="http://schemas.microsoft.com/office/drawing/2014/main" id="{6121ACF6-73AE-83A0-3214-1EA6A4F134D4}"/>
              </a:ext>
            </a:extLst>
          </p:cNvPr>
          <p:cNvSpPr>
            <a:spLocks noGrp="1"/>
          </p:cNvSpPr>
          <p:nvPr>
            <p:ph idx="1"/>
          </p:nvPr>
        </p:nvSpPr>
        <p:spPr>
          <a:xfrm>
            <a:off x="537328" y="1621410"/>
            <a:ext cx="11133056" cy="4524866"/>
          </a:xfrm>
        </p:spPr>
        <p:txBody>
          <a:bodyPr>
            <a:normAutofit lnSpcReduction="10000"/>
          </a:bodyPr>
          <a:lstStyle/>
          <a:p>
            <a:pPr algn="just">
              <a:lnSpc>
                <a:spcPct val="150000"/>
              </a:lnSpc>
              <a:buFont typeface="Wingdings" panose="05000000000000000000" pitchFamily="2" charset="2"/>
              <a:buChar char="§"/>
            </a:pPr>
            <a:r>
              <a:rPr lang="en-US" sz="2400" b="0" i="0" dirty="0">
                <a:solidFill>
                  <a:schemeClr val="tx1">
                    <a:lumMod val="95000"/>
                    <a:lumOff val="5000"/>
                  </a:schemeClr>
                </a:solidFill>
                <a:effectLst/>
                <a:highlight>
                  <a:srgbClr val="FFFFFF"/>
                </a:highlight>
                <a:latin typeface="Georgia" panose="02040502050405020303" pitchFamily="18" charset="0"/>
              </a:rPr>
              <a:t>Tableau is an excellent data visualization and </a:t>
            </a:r>
            <a:r>
              <a:rPr lang="en-US" sz="2400" dirty="0">
                <a:solidFill>
                  <a:schemeClr val="tx1">
                    <a:lumMod val="95000"/>
                    <a:lumOff val="5000"/>
                  </a:schemeClr>
                </a:solidFill>
                <a:highlight>
                  <a:srgbClr val="FFFFFF"/>
                </a:highlight>
                <a:latin typeface="Georgia" panose="02040502050405020303" pitchFamily="18" charset="0"/>
              </a:rPr>
              <a:t>business intelligence</a:t>
            </a:r>
            <a:r>
              <a:rPr lang="en-US" sz="2400" b="0" i="0" dirty="0">
                <a:solidFill>
                  <a:schemeClr val="tx1">
                    <a:lumMod val="95000"/>
                    <a:lumOff val="5000"/>
                  </a:schemeClr>
                </a:solidFill>
                <a:effectLst/>
                <a:highlight>
                  <a:srgbClr val="FFFFFF"/>
                </a:highlight>
                <a:latin typeface="Georgia" panose="02040502050405020303" pitchFamily="18" charset="0"/>
              </a:rPr>
              <a:t> tool used for reporting and analyzing vast volumes of data. It is an American company that started in 2003—in June 2019, Salesforce acquired Tableau. </a:t>
            </a:r>
          </a:p>
          <a:p>
            <a:pPr algn="just">
              <a:lnSpc>
                <a:spcPct val="150000"/>
              </a:lnSpc>
              <a:buFont typeface="Wingdings" panose="05000000000000000000" pitchFamily="2" charset="2"/>
              <a:buChar char="§"/>
            </a:pPr>
            <a:r>
              <a:rPr lang="en-US" sz="2400" b="0" i="0" dirty="0">
                <a:solidFill>
                  <a:schemeClr val="tx1">
                    <a:lumMod val="95000"/>
                    <a:lumOff val="5000"/>
                  </a:schemeClr>
                </a:solidFill>
                <a:effectLst/>
                <a:highlight>
                  <a:srgbClr val="FFFFFF"/>
                </a:highlight>
                <a:latin typeface="Georgia" panose="02040502050405020303" pitchFamily="18" charset="0"/>
              </a:rPr>
              <a:t>It helps users create different charts, graphs, maps, dashboards, and stories for visualizing and analyzing data, to help in making business decisions. </a:t>
            </a:r>
          </a:p>
          <a:p>
            <a:pPr algn="just">
              <a:lnSpc>
                <a:spcPct val="150000"/>
              </a:lnSpc>
              <a:buFont typeface="Wingdings" panose="05000000000000000000" pitchFamily="2" charset="2"/>
              <a:buChar char="§"/>
            </a:pPr>
            <a:r>
              <a:rPr lang="en-US" sz="2400" b="0" i="0" dirty="0">
                <a:solidFill>
                  <a:schemeClr val="tx1">
                    <a:lumMod val="95000"/>
                    <a:lumOff val="5000"/>
                  </a:schemeClr>
                </a:solidFill>
                <a:effectLst/>
                <a:highlight>
                  <a:srgbClr val="FFFFFF"/>
                </a:highlight>
                <a:latin typeface="Georgia" panose="02040502050405020303" pitchFamily="18" charset="0"/>
              </a:rPr>
              <a:t>Tableau Desktop helps to create reports, dashboards, and stories using different charts and graphs. The workbooks and the dashboards created using Tableau Desktop can be shared locally or publicly.</a:t>
            </a:r>
            <a:endParaRPr lang="en-IN" sz="2400" dirty="0">
              <a:solidFill>
                <a:schemeClr val="tx1">
                  <a:lumMod val="95000"/>
                  <a:lumOff val="5000"/>
                </a:schemeClr>
              </a:solidFill>
              <a:latin typeface="Georgia" panose="02040502050405020303" pitchFamily="18" charset="0"/>
            </a:endParaRPr>
          </a:p>
        </p:txBody>
      </p:sp>
    </p:spTree>
    <p:extLst>
      <p:ext uri="{BB962C8B-B14F-4D97-AF65-F5344CB8AC3E}">
        <p14:creationId xmlns:p14="http://schemas.microsoft.com/office/powerpoint/2010/main" val="374371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4B18-4F7A-2893-514B-5D08931A6765}"/>
              </a:ext>
            </a:extLst>
          </p:cNvPr>
          <p:cNvSpPr>
            <a:spLocks noGrp="1"/>
          </p:cNvSpPr>
          <p:nvPr>
            <p:ph type="title"/>
          </p:nvPr>
        </p:nvSpPr>
        <p:spPr/>
        <p:txBody>
          <a:bodyPr/>
          <a:lstStyle/>
          <a:p>
            <a:pPr algn="ctr"/>
            <a:r>
              <a:rPr lang="en-IN" b="1" dirty="0"/>
              <a:t>FEATURES OF TABLEAU</a:t>
            </a:r>
          </a:p>
        </p:txBody>
      </p:sp>
      <p:sp>
        <p:nvSpPr>
          <p:cNvPr id="3" name="Content Placeholder 2">
            <a:extLst>
              <a:ext uri="{FF2B5EF4-FFF2-40B4-BE49-F238E27FC236}">
                <a16:creationId xmlns:a16="http://schemas.microsoft.com/office/drawing/2014/main" id="{9ED52BA4-72C0-10DD-8285-44544E085111}"/>
              </a:ext>
            </a:extLst>
          </p:cNvPr>
          <p:cNvSpPr>
            <a:spLocks noGrp="1"/>
          </p:cNvSpPr>
          <p:nvPr>
            <p:ph idx="1"/>
          </p:nvPr>
        </p:nvSpPr>
        <p:spPr>
          <a:xfrm>
            <a:off x="678731" y="1825625"/>
            <a:ext cx="10850250" cy="4377212"/>
          </a:xfrm>
        </p:spPr>
        <p:txBody>
          <a:bodyPr>
            <a:normAutofit/>
          </a:bodyPr>
          <a:lstStyle/>
          <a:p>
            <a:pPr algn="just">
              <a:lnSpc>
                <a:spcPct val="100000"/>
              </a:lnSpc>
            </a:pPr>
            <a:r>
              <a:rPr lang="en-US" sz="2400" dirty="0">
                <a:latin typeface="Georgia" panose="02040502050405020303" pitchFamily="18" charset="0"/>
              </a:rPr>
              <a:t>Tableau supports powerful data discovery and exploration that enables users to answer important questions in seconds</a:t>
            </a:r>
          </a:p>
          <a:p>
            <a:pPr algn="just">
              <a:lnSpc>
                <a:spcPct val="100000"/>
              </a:lnSpc>
            </a:pPr>
            <a:r>
              <a:rPr lang="en-US" sz="2400" dirty="0">
                <a:latin typeface="Georgia" panose="02040502050405020303" pitchFamily="18" charset="0"/>
              </a:rPr>
              <a:t>No prior programming knowledge is needed; users without relevant experience can start immediately with creating visualizations using Tableau</a:t>
            </a:r>
          </a:p>
          <a:p>
            <a:pPr algn="just">
              <a:lnSpc>
                <a:spcPct val="100000"/>
              </a:lnSpc>
            </a:pPr>
            <a:r>
              <a:rPr lang="en-US" sz="2400" dirty="0">
                <a:latin typeface="Georgia" panose="02040502050405020303" pitchFamily="18" charset="0"/>
              </a:rPr>
              <a:t>It can connect to several data sources that other BI tools do not support. Tableau enables users to create reports by joining and blending different datasets</a:t>
            </a:r>
          </a:p>
          <a:p>
            <a:pPr algn="just">
              <a:lnSpc>
                <a:spcPct val="100000"/>
              </a:lnSpc>
            </a:pPr>
            <a:r>
              <a:rPr lang="en-US" sz="2400" dirty="0">
                <a:latin typeface="Georgia" panose="02040502050405020303" pitchFamily="18" charset="0"/>
              </a:rPr>
              <a:t>Tableau Server supports a centralized location to manage all published data sources within an organization</a:t>
            </a:r>
            <a:endParaRPr lang="en-IN" sz="2400" dirty="0">
              <a:latin typeface="Georgia" panose="02040502050405020303" pitchFamily="18" charset="0"/>
            </a:endParaRPr>
          </a:p>
        </p:txBody>
      </p:sp>
    </p:spTree>
    <p:extLst>
      <p:ext uri="{BB962C8B-B14F-4D97-AF65-F5344CB8AC3E}">
        <p14:creationId xmlns:p14="http://schemas.microsoft.com/office/powerpoint/2010/main" val="233133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E7538-11A0-2949-5000-4E16C6224A29}"/>
              </a:ext>
            </a:extLst>
          </p:cNvPr>
          <p:cNvSpPr>
            <a:spLocks noGrp="1"/>
          </p:cNvSpPr>
          <p:nvPr>
            <p:ph type="title"/>
          </p:nvPr>
        </p:nvSpPr>
        <p:spPr/>
        <p:txBody>
          <a:bodyPr/>
          <a:lstStyle/>
          <a:p>
            <a:pPr algn="ctr"/>
            <a:r>
              <a:rPr lang="en-IN" b="1" dirty="0"/>
              <a:t>CONNECTING TO THE DATA</a:t>
            </a:r>
          </a:p>
        </p:txBody>
      </p:sp>
      <p:sp>
        <p:nvSpPr>
          <p:cNvPr id="3" name="Content Placeholder 2">
            <a:extLst>
              <a:ext uri="{FF2B5EF4-FFF2-40B4-BE49-F238E27FC236}">
                <a16:creationId xmlns:a16="http://schemas.microsoft.com/office/drawing/2014/main" id="{E5C866DA-DCA0-11F8-13CE-3260EEF113D8}"/>
              </a:ext>
            </a:extLst>
          </p:cNvPr>
          <p:cNvSpPr>
            <a:spLocks noGrp="1"/>
          </p:cNvSpPr>
          <p:nvPr>
            <p:ph idx="1"/>
          </p:nvPr>
        </p:nvSpPr>
        <p:spPr>
          <a:xfrm>
            <a:off x="654770" y="1690688"/>
            <a:ext cx="10882460" cy="4414151"/>
          </a:xfrm>
        </p:spPr>
        <p:txBody>
          <a:bodyPr>
            <a:normAutofit/>
          </a:bodyPr>
          <a:lstStyle/>
          <a:p>
            <a:pPr marL="0" indent="0" algn="just">
              <a:lnSpc>
                <a:spcPct val="150000"/>
              </a:lnSpc>
              <a:buNone/>
            </a:pPr>
            <a:r>
              <a:rPr lang="en-US" sz="2400" b="0" i="0" dirty="0">
                <a:solidFill>
                  <a:schemeClr val="tx1">
                    <a:lumMod val="95000"/>
                    <a:lumOff val="5000"/>
                  </a:schemeClr>
                </a:solidFill>
                <a:effectLst/>
                <a:highlight>
                  <a:srgbClr val="FFFFFF"/>
                </a:highlight>
                <a:latin typeface="Georgia" panose="02040502050405020303" pitchFamily="18" charset="0"/>
              </a:rPr>
              <a:t>Tableau is capable of connecting with a wide range of data sources. It can connect to files present in your system, such as </a:t>
            </a:r>
            <a:r>
              <a:rPr lang="en-US" sz="2400" dirty="0">
                <a:solidFill>
                  <a:schemeClr val="tx1">
                    <a:lumMod val="95000"/>
                    <a:lumOff val="5000"/>
                  </a:schemeClr>
                </a:solidFill>
                <a:highlight>
                  <a:srgbClr val="FFFFFF"/>
                </a:highlight>
                <a:latin typeface="Georgia" panose="02040502050405020303" pitchFamily="18" charset="0"/>
              </a:rPr>
              <a:t>Microsoft Excel</a:t>
            </a:r>
            <a:r>
              <a:rPr lang="en-US" sz="2400" b="0" i="0" dirty="0">
                <a:solidFill>
                  <a:schemeClr val="tx1">
                    <a:lumMod val="95000"/>
                    <a:lumOff val="5000"/>
                  </a:schemeClr>
                </a:solidFill>
                <a:effectLst/>
                <a:highlight>
                  <a:srgbClr val="FFFFFF"/>
                </a:highlight>
                <a:latin typeface="Georgia" panose="02040502050405020303" pitchFamily="18" charset="0"/>
              </a:rPr>
              <a:t>, text files, JSON, PDF, etc. It can also work on data present on a database server, such as Microsoft </a:t>
            </a:r>
            <a:r>
              <a:rPr lang="en-US" sz="2400" dirty="0">
                <a:solidFill>
                  <a:schemeClr val="tx1">
                    <a:lumMod val="95000"/>
                    <a:lumOff val="5000"/>
                  </a:schemeClr>
                </a:solidFill>
                <a:highlight>
                  <a:srgbClr val="FFFFFF"/>
                </a:highlight>
                <a:latin typeface="Georgia" panose="02040502050405020303" pitchFamily="18" charset="0"/>
              </a:rPr>
              <a:t>SQL Server,</a:t>
            </a:r>
            <a:r>
              <a:rPr lang="en-US" sz="2400" b="0" i="0" dirty="0">
                <a:solidFill>
                  <a:schemeClr val="tx1">
                    <a:lumMod val="95000"/>
                    <a:lumOff val="5000"/>
                  </a:schemeClr>
                </a:solidFill>
                <a:effectLst/>
                <a:highlight>
                  <a:srgbClr val="FFFFFF"/>
                </a:highlight>
                <a:latin typeface="Georgia" panose="02040502050405020303" pitchFamily="18" charset="0"/>
              </a:rPr>
              <a:t> </a:t>
            </a:r>
            <a:r>
              <a:rPr lang="en-US" sz="2400" dirty="0">
                <a:solidFill>
                  <a:schemeClr val="tx1">
                    <a:lumMod val="95000"/>
                    <a:lumOff val="5000"/>
                  </a:schemeClr>
                </a:solidFill>
                <a:highlight>
                  <a:srgbClr val="FFFFFF"/>
                </a:highlight>
                <a:latin typeface="Georgia" panose="02040502050405020303" pitchFamily="18" charset="0"/>
              </a:rPr>
              <a:t>MySQL,</a:t>
            </a:r>
            <a:r>
              <a:rPr lang="en-US" sz="2400" b="0" i="0" dirty="0">
                <a:solidFill>
                  <a:schemeClr val="tx1">
                    <a:lumMod val="95000"/>
                    <a:lumOff val="5000"/>
                  </a:schemeClr>
                </a:solidFill>
                <a:effectLst/>
                <a:highlight>
                  <a:srgbClr val="FFFFFF"/>
                </a:highlight>
                <a:latin typeface="Georgia" panose="02040502050405020303" pitchFamily="18" charset="0"/>
              </a:rPr>
              <a:t> Oracle, Teradata, etc. There are other saved data sources that Tableau can connect with. It also can connect and fetch data from </a:t>
            </a:r>
            <a:r>
              <a:rPr lang="en-US" sz="2400" dirty="0">
                <a:solidFill>
                  <a:schemeClr val="tx1">
                    <a:lumMod val="95000"/>
                    <a:lumOff val="5000"/>
                  </a:schemeClr>
                </a:solidFill>
                <a:highlight>
                  <a:srgbClr val="FFFFFF"/>
                </a:highlight>
                <a:latin typeface="Georgia" panose="02040502050405020303" pitchFamily="18" charset="0"/>
              </a:rPr>
              <a:t>cloud sources,</a:t>
            </a:r>
            <a:r>
              <a:rPr lang="en-US" sz="2400" b="0" i="0" dirty="0">
                <a:solidFill>
                  <a:schemeClr val="tx1">
                    <a:lumMod val="95000"/>
                    <a:lumOff val="5000"/>
                  </a:schemeClr>
                </a:solidFill>
                <a:effectLst/>
                <a:highlight>
                  <a:srgbClr val="FFFFFF"/>
                </a:highlight>
                <a:latin typeface="Georgia" panose="02040502050405020303" pitchFamily="18" charset="0"/>
              </a:rPr>
              <a:t> like </a:t>
            </a:r>
            <a:r>
              <a:rPr lang="en-US" sz="2400" dirty="0">
                <a:solidFill>
                  <a:schemeClr val="tx1">
                    <a:lumMod val="95000"/>
                    <a:lumOff val="5000"/>
                  </a:schemeClr>
                </a:solidFill>
                <a:highlight>
                  <a:srgbClr val="FFFFFF"/>
                </a:highlight>
                <a:latin typeface="Georgia" panose="02040502050405020303" pitchFamily="18" charset="0"/>
              </a:rPr>
              <a:t>AWS,</a:t>
            </a:r>
            <a:r>
              <a:rPr lang="en-US" sz="2400" b="0" i="0" dirty="0">
                <a:solidFill>
                  <a:schemeClr val="tx1">
                    <a:lumMod val="95000"/>
                    <a:lumOff val="5000"/>
                  </a:schemeClr>
                </a:solidFill>
                <a:effectLst/>
                <a:highlight>
                  <a:srgbClr val="FFFFFF"/>
                </a:highlight>
                <a:latin typeface="Georgia" panose="02040502050405020303" pitchFamily="18" charset="0"/>
              </a:rPr>
              <a:t> Azure SQL Data Warehouse, and Google Cloud SQL.</a:t>
            </a:r>
            <a:endParaRPr lang="en-IN" sz="2400" dirty="0">
              <a:solidFill>
                <a:schemeClr val="tx1">
                  <a:lumMod val="95000"/>
                  <a:lumOff val="5000"/>
                </a:schemeClr>
              </a:solidFill>
              <a:latin typeface="Georgia" panose="02040502050405020303" pitchFamily="18" charset="0"/>
            </a:endParaRPr>
          </a:p>
        </p:txBody>
      </p:sp>
    </p:spTree>
    <p:extLst>
      <p:ext uri="{BB962C8B-B14F-4D97-AF65-F5344CB8AC3E}">
        <p14:creationId xmlns:p14="http://schemas.microsoft.com/office/powerpoint/2010/main" val="350068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6BAE-D3F5-08EA-C7FB-C6746A93885D}"/>
              </a:ext>
            </a:extLst>
          </p:cNvPr>
          <p:cNvSpPr>
            <a:spLocks noGrp="1"/>
          </p:cNvSpPr>
          <p:nvPr>
            <p:ph type="title"/>
          </p:nvPr>
        </p:nvSpPr>
        <p:spPr>
          <a:xfrm>
            <a:off x="1640156" y="409798"/>
            <a:ext cx="8911687" cy="1280890"/>
          </a:xfrm>
        </p:spPr>
        <p:txBody>
          <a:bodyPr/>
          <a:lstStyle/>
          <a:p>
            <a:pPr algn="ctr"/>
            <a:r>
              <a:rPr lang="en-IN" b="1" dirty="0"/>
              <a:t>ADIDAS DATASET – SAMPLE SET</a:t>
            </a:r>
          </a:p>
        </p:txBody>
      </p:sp>
      <p:pic>
        <p:nvPicPr>
          <p:cNvPr id="5" name="Content Placeholder 4">
            <a:extLst>
              <a:ext uri="{FF2B5EF4-FFF2-40B4-BE49-F238E27FC236}">
                <a16:creationId xmlns:a16="http://schemas.microsoft.com/office/drawing/2014/main" id="{D540330B-4CEA-9FCA-36EC-E62620AD6C91}"/>
              </a:ext>
            </a:extLst>
          </p:cNvPr>
          <p:cNvPicPr>
            <a:picLocks noGrp="1" noChangeAspect="1"/>
          </p:cNvPicPr>
          <p:nvPr>
            <p:ph idx="1"/>
          </p:nvPr>
        </p:nvPicPr>
        <p:blipFill>
          <a:blip r:embed="rId2"/>
          <a:stretch>
            <a:fillRect/>
          </a:stretch>
        </p:blipFill>
        <p:spPr>
          <a:xfrm>
            <a:off x="2305052" y="1483299"/>
            <a:ext cx="7864700" cy="4497103"/>
          </a:xfrm>
          <a:ln>
            <a:solidFill>
              <a:schemeClr val="tx1">
                <a:lumMod val="95000"/>
                <a:lumOff val="5000"/>
              </a:schemeClr>
            </a:solidFill>
          </a:ln>
        </p:spPr>
      </p:pic>
    </p:spTree>
    <p:extLst>
      <p:ext uri="{BB962C8B-B14F-4D97-AF65-F5344CB8AC3E}">
        <p14:creationId xmlns:p14="http://schemas.microsoft.com/office/powerpoint/2010/main" val="4290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83EA-65A2-2F6F-8CC8-8E569EABF593}"/>
              </a:ext>
            </a:extLst>
          </p:cNvPr>
          <p:cNvSpPr>
            <a:spLocks noGrp="1"/>
          </p:cNvSpPr>
          <p:nvPr>
            <p:ph type="title"/>
          </p:nvPr>
        </p:nvSpPr>
        <p:spPr>
          <a:xfrm>
            <a:off x="2253560" y="473281"/>
            <a:ext cx="8911687" cy="1280890"/>
          </a:xfrm>
        </p:spPr>
        <p:txBody>
          <a:bodyPr/>
          <a:lstStyle/>
          <a:p>
            <a:pPr algn="ctr"/>
            <a:r>
              <a:rPr lang="en-IN" b="1" dirty="0"/>
              <a:t>OUTLINE OF VISUALIZATION</a:t>
            </a:r>
          </a:p>
        </p:txBody>
      </p:sp>
      <p:pic>
        <p:nvPicPr>
          <p:cNvPr id="5" name="Content Placeholder 4">
            <a:extLst>
              <a:ext uri="{FF2B5EF4-FFF2-40B4-BE49-F238E27FC236}">
                <a16:creationId xmlns:a16="http://schemas.microsoft.com/office/drawing/2014/main" id="{983B28E7-2FB4-C80B-6219-57A5DCB36BA6}"/>
              </a:ext>
            </a:extLst>
          </p:cNvPr>
          <p:cNvPicPr>
            <a:picLocks noGrp="1" noChangeAspect="1"/>
          </p:cNvPicPr>
          <p:nvPr>
            <p:ph idx="1"/>
          </p:nvPr>
        </p:nvPicPr>
        <p:blipFill>
          <a:blip r:embed="rId2"/>
          <a:stretch>
            <a:fillRect/>
          </a:stretch>
        </p:blipFill>
        <p:spPr>
          <a:xfrm>
            <a:off x="3888894" y="2031309"/>
            <a:ext cx="5448772" cy="3718882"/>
          </a:xfrm>
          <a:ln>
            <a:solidFill>
              <a:schemeClr val="tx1">
                <a:lumMod val="95000"/>
                <a:lumOff val="5000"/>
              </a:schemeClr>
            </a:solidFill>
          </a:ln>
        </p:spPr>
      </p:pic>
    </p:spTree>
    <p:extLst>
      <p:ext uri="{BB962C8B-B14F-4D97-AF65-F5344CB8AC3E}">
        <p14:creationId xmlns:p14="http://schemas.microsoft.com/office/powerpoint/2010/main" val="253991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8850D-864A-8A20-D086-AB01D387EA91}"/>
              </a:ext>
            </a:extLst>
          </p:cNvPr>
          <p:cNvSpPr>
            <a:spLocks noGrp="1"/>
          </p:cNvSpPr>
          <p:nvPr>
            <p:ph type="title"/>
          </p:nvPr>
        </p:nvSpPr>
        <p:spPr>
          <a:xfrm>
            <a:off x="838200" y="31816"/>
            <a:ext cx="10515600" cy="1325563"/>
          </a:xfrm>
        </p:spPr>
        <p:txBody>
          <a:bodyPr/>
          <a:lstStyle/>
          <a:p>
            <a:pPr algn="ctr"/>
            <a:r>
              <a:rPr lang="en-IN" b="1" dirty="0"/>
              <a:t>OUTPUT- HISTOGRAM</a:t>
            </a:r>
          </a:p>
        </p:txBody>
      </p:sp>
      <p:pic>
        <p:nvPicPr>
          <p:cNvPr id="4" name="Picture 3">
            <a:extLst>
              <a:ext uri="{FF2B5EF4-FFF2-40B4-BE49-F238E27FC236}">
                <a16:creationId xmlns:a16="http://schemas.microsoft.com/office/drawing/2014/main" id="{5A0AB4A8-71C4-7C02-4A2D-F4572A1BF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009" y="1442301"/>
            <a:ext cx="9539925" cy="4589126"/>
          </a:xfrm>
          <a:prstGeom prst="rect">
            <a:avLst/>
          </a:prstGeom>
          <a:ln>
            <a:solidFill>
              <a:schemeClr val="tx1">
                <a:lumMod val="95000"/>
                <a:lumOff val="5000"/>
              </a:schemeClr>
            </a:solidFill>
          </a:ln>
        </p:spPr>
      </p:pic>
    </p:spTree>
    <p:extLst>
      <p:ext uri="{BB962C8B-B14F-4D97-AF65-F5344CB8AC3E}">
        <p14:creationId xmlns:p14="http://schemas.microsoft.com/office/powerpoint/2010/main" val="321748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7790-469F-E202-2197-F7C3D10A4479}"/>
              </a:ext>
            </a:extLst>
          </p:cNvPr>
          <p:cNvSpPr>
            <a:spLocks noGrp="1"/>
          </p:cNvSpPr>
          <p:nvPr>
            <p:ph type="title"/>
          </p:nvPr>
        </p:nvSpPr>
        <p:spPr>
          <a:xfrm>
            <a:off x="699941" y="0"/>
            <a:ext cx="10515600" cy="1325563"/>
          </a:xfrm>
        </p:spPr>
        <p:txBody>
          <a:bodyPr/>
          <a:lstStyle/>
          <a:p>
            <a:pPr algn="ctr"/>
            <a:r>
              <a:rPr lang="en-IN" b="1" dirty="0"/>
              <a:t>OUTPUT-HEATMAP</a:t>
            </a:r>
          </a:p>
        </p:txBody>
      </p:sp>
      <p:pic>
        <p:nvPicPr>
          <p:cNvPr id="6" name="Picture 5">
            <a:extLst>
              <a:ext uri="{FF2B5EF4-FFF2-40B4-BE49-F238E27FC236}">
                <a16:creationId xmlns:a16="http://schemas.microsoft.com/office/drawing/2014/main" id="{10E9B60F-89C8-352D-4F5A-15D7EFCA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476" y="1325563"/>
            <a:ext cx="9653048" cy="4761992"/>
          </a:xfrm>
          <a:prstGeom prst="rect">
            <a:avLst/>
          </a:prstGeom>
          <a:ln>
            <a:solidFill>
              <a:schemeClr val="tx1">
                <a:lumMod val="95000"/>
                <a:lumOff val="5000"/>
              </a:schemeClr>
            </a:solidFill>
          </a:ln>
        </p:spPr>
      </p:pic>
    </p:spTree>
    <p:extLst>
      <p:ext uri="{BB962C8B-B14F-4D97-AF65-F5344CB8AC3E}">
        <p14:creationId xmlns:p14="http://schemas.microsoft.com/office/powerpoint/2010/main" val="145406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AFA8-F2D9-3F82-433C-0318AC001E26}"/>
              </a:ext>
            </a:extLst>
          </p:cNvPr>
          <p:cNvSpPr>
            <a:spLocks noGrp="1"/>
          </p:cNvSpPr>
          <p:nvPr>
            <p:ph type="title"/>
          </p:nvPr>
        </p:nvSpPr>
        <p:spPr>
          <a:xfrm>
            <a:off x="743932" y="0"/>
            <a:ext cx="10515600" cy="1325563"/>
          </a:xfrm>
        </p:spPr>
        <p:txBody>
          <a:bodyPr/>
          <a:lstStyle/>
          <a:p>
            <a:pPr algn="ctr"/>
            <a:r>
              <a:rPr lang="en-IN" b="1" dirty="0"/>
              <a:t>HEATMAP</a:t>
            </a:r>
          </a:p>
        </p:txBody>
      </p:sp>
      <p:pic>
        <p:nvPicPr>
          <p:cNvPr id="4" name="Picture 3">
            <a:extLst>
              <a:ext uri="{FF2B5EF4-FFF2-40B4-BE49-F238E27FC236}">
                <a16:creationId xmlns:a16="http://schemas.microsoft.com/office/drawing/2014/main" id="{B0E866C5-8434-B84C-4319-854F08E6F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728" y="1466026"/>
            <a:ext cx="9558779" cy="4283068"/>
          </a:xfrm>
          <a:prstGeom prst="rect">
            <a:avLst/>
          </a:prstGeom>
          <a:ln>
            <a:solidFill>
              <a:schemeClr val="tx1">
                <a:lumMod val="95000"/>
                <a:lumOff val="5000"/>
              </a:schemeClr>
            </a:solidFill>
          </a:ln>
        </p:spPr>
      </p:pic>
    </p:spTree>
    <p:extLst>
      <p:ext uri="{BB962C8B-B14F-4D97-AF65-F5344CB8AC3E}">
        <p14:creationId xmlns:p14="http://schemas.microsoft.com/office/powerpoint/2010/main" val="158928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383</Words>
  <Application>Microsoft Office PowerPoint</Application>
  <PresentationFormat>Widescreen</PresentationFormat>
  <Paragraphs>29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Georgia</vt:lpstr>
      <vt:lpstr>Wingdings</vt:lpstr>
      <vt:lpstr>Office Theme</vt:lpstr>
      <vt:lpstr>TABLEAU </vt:lpstr>
      <vt:lpstr>TABLEAU INTRODUCTION</vt:lpstr>
      <vt:lpstr>FEATURES OF TABLEAU</vt:lpstr>
      <vt:lpstr>CONNECTING TO THE DATA</vt:lpstr>
      <vt:lpstr>ADIDAS DATASET – SAMPLE SET</vt:lpstr>
      <vt:lpstr>OUTLINE OF VISUALIZATION</vt:lpstr>
      <vt:lpstr>OUTPUT- HISTOGRAM</vt:lpstr>
      <vt:lpstr>OUTPUT-HEATMAP</vt:lpstr>
      <vt:lpstr>HEATMAP</vt:lpstr>
      <vt:lpstr>OUTPUT-BUBBLED CHARTS</vt:lpstr>
      <vt:lpstr>SALES DATASET</vt:lpstr>
      <vt:lpstr>OUTPUT- PIE CHART</vt:lpstr>
      <vt:lpstr>OUTPUT- HORIZONTAL BARS</vt:lpstr>
      <vt:lpstr>OUTPUT- SIDE-SIDE BARS</vt:lpstr>
      <vt:lpstr>GEOGRAPHICAL PLOT</vt:lpstr>
      <vt:lpstr>OUTPUT- PICTOGRAMS</vt:lpstr>
      <vt:lpstr>CREATION OF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dc:title>
  <dc:creator>Jananya Harshni</dc:creator>
  <cp:lastModifiedBy>Jananya Harshni</cp:lastModifiedBy>
  <cp:revision>5</cp:revision>
  <dcterms:created xsi:type="dcterms:W3CDTF">2024-04-18T13:50:19Z</dcterms:created>
  <dcterms:modified xsi:type="dcterms:W3CDTF">2024-06-16T05:55:14Z</dcterms:modified>
</cp:coreProperties>
</file>