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sldIdLst>
    <p:sldId id="256" r:id="rId5"/>
    <p:sldId id="261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69" r:id="rId14"/>
    <p:sldId id="270" r:id="rId15"/>
    <p:sldId id="272" r:id="rId16"/>
    <p:sldId id="273" r:id="rId17"/>
    <p:sldId id="275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5" r:id="rId27"/>
    <p:sldId id="284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2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43"/>
    <p:restoredTop sz="96164"/>
  </p:normalViewPr>
  <p:slideViewPr>
    <p:cSldViewPr snapToGrid="0">
      <p:cViewPr varScale="1">
        <p:scale>
          <a:sx n="62" d="100"/>
          <a:sy n="62" d="100"/>
        </p:scale>
        <p:origin x="132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35835-20A3-2941-AA9A-780A47F1538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8B848-1200-CF4B-B850-AA967F7EB5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2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80765E-9E46-F923-4537-881F829F0E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20000"/>
          </a:blip>
          <a:srcRect b="19027"/>
          <a:stretch/>
        </p:blipFill>
        <p:spPr>
          <a:xfrm>
            <a:off x="-89029" y="88900"/>
            <a:ext cx="6234858" cy="676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AEAD9E-24CC-6878-AB18-EADB79A8DB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11000"/>
          </a:blip>
          <a:srcRect l="35154" b="58161"/>
          <a:stretch/>
        </p:blipFill>
        <p:spPr>
          <a:xfrm>
            <a:off x="0" y="2743003"/>
            <a:ext cx="11725928" cy="41149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649688-59E7-1703-6239-C6E17422C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4360" y="2582103"/>
            <a:ext cx="5068866" cy="1380539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E2DF3-20B9-5FE4-78BC-2A84C112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4360" y="4054718"/>
            <a:ext cx="5068866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E67FE4-A40D-2EE9-BF1D-253FA66505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654" t="77958" r="56462"/>
          <a:stretch/>
        </p:blipFill>
        <p:spPr>
          <a:xfrm>
            <a:off x="8858859" y="0"/>
            <a:ext cx="3333141" cy="10308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587E38-3EC4-A044-D625-EEAF1E6EC06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843950" y="974724"/>
            <a:ext cx="4952702" cy="16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68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7D8DBDB-5261-D586-111B-F461DB46AA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22222" b="18224"/>
          <a:stretch/>
        </p:blipFill>
        <p:spPr>
          <a:xfrm>
            <a:off x="11070437" y="5676900"/>
            <a:ext cx="1121563" cy="11945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671" t="64971" r="26779"/>
          <a:stretch/>
        </p:blipFill>
        <p:spPr>
          <a:xfrm>
            <a:off x="0" y="0"/>
            <a:ext cx="2044700" cy="989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46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9671" t="64971" r="26779"/>
          <a:stretch/>
        </p:blipFill>
        <p:spPr>
          <a:xfrm>
            <a:off x="0" y="0"/>
            <a:ext cx="2044700" cy="9896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0900" y="1825625"/>
            <a:ext cx="54229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41704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F95F78E-F4A5-005F-D143-98D0ABF950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2097" t="73191" r="26779"/>
          <a:stretch/>
        </p:blipFill>
        <p:spPr>
          <a:xfrm>
            <a:off x="5956300" y="-2875"/>
            <a:ext cx="2400300" cy="757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F6515-D6D6-585C-70C8-97944CAA70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-10100" t="-3420" r="27678" b="5864"/>
          <a:stretch/>
        </p:blipFill>
        <p:spPr>
          <a:xfrm>
            <a:off x="11019637" y="5562599"/>
            <a:ext cx="11723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34430F-5A5E-5D4B-4BC7-884289535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2327C-9D0F-B15E-C5AE-0B4402F1F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56B8F-F397-B870-64C7-260815F62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2600" y="6356350"/>
            <a:ext cx="41148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B4960-F59B-CF95-3858-F7F56D50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7400" y="6356350"/>
            <a:ext cx="4064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44FE883-4AC6-394B-8129-6E4BB686DB2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07B2B8-372A-822A-3B45-E45E06B6D5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1333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7B771-CD45-205F-806A-81678839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7800" y="2503174"/>
            <a:ext cx="4819650" cy="1267453"/>
          </a:xfrm>
        </p:spPr>
        <p:txBody>
          <a:bodyPr anchor="b">
            <a:normAutofit/>
          </a:bodyPr>
          <a:lstStyle>
            <a:lvl1pPr algn="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E9AFD-F871-6540-2115-DB916F644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7800" y="3797615"/>
            <a:ext cx="4819650" cy="150018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1765A9-74CD-CC1E-48E3-3A53C42703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3259" t="9001" r="21570" b="78140"/>
          <a:stretch/>
        </p:blipFill>
        <p:spPr>
          <a:xfrm>
            <a:off x="8681059" y="6256631"/>
            <a:ext cx="3510941" cy="601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D1F781-F4CE-AC60-F115-80945A7AEA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20000"/>
          </a:blip>
          <a:srcRect l="6365" r="1479"/>
          <a:stretch/>
        </p:blipFill>
        <p:spPr>
          <a:xfrm>
            <a:off x="-1435100" y="419100"/>
            <a:ext cx="8085811" cy="698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56F55E-839E-3694-5C2F-4668203B2C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861300" y="276893"/>
            <a:ext cx="3773552" cy="1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425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3DD871-3B5C-C6B1-86B7-BAD5C9E02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15E8F-94C3-DEA7-72D7-43D974A55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33BC0-FF84-DF07-2D03-812433C8C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04D14-8F6B-6828-E58B-9590E68C8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GEORGE MASON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5504E-6E70-6ECE-79C3-BCDDE83ED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FE883-4AC6-394B-8129-6E4BB686DB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5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1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mason.gmu.edu/~stummal2/AIT582DL1team5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8982B-9CD7-2F3B-7B40-4913DC644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691" y="3319858"/>
            <a:ext cx="10450617" cy="1380539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effectLst/>
              </a:rPr>
              <a:t>Title</a:t>
            </a:r>
            <a:r>
              <a:rPr lang="en-US" b="0" i="0" u="none" strike="noStrike" dirty="0">
                <a:effectLst/>
              </a:rPr>
              <a:t>: </a:t>
            </a:r>
            <a:r>
              <a:rPr lang="en-US" sz="3600" b="0" i="1" u="none" strike="noStrike" dirty="0">
                <a:effectLst/>
              </a:rPr>
              <a:t>Detecting Workplace Burnout from Glassdoor Reviews Using NLP and Machine Learning</a:t>
            </a:r>
            <a:endParaRPr lang="en-US" sz="36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65B958-4A47-BEDC-D7B7-4F6EFBE3A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7751" y="4927554"/>
            <a:ext cx="5068866" cy="1655762"/>
          </a:xfrm>
        </p:spPr>
        <p:txBody>
          <a:bodyPr/>
          <a:lstStyle/>
          <a:p>
            <a:pPr algn="l"/>
            <a:r>
              <a:rPr lang="en-US" b="0" i="0" u="none" strike="noStrike" dirty="0">
                <a:effectLst/>
                <a:latin typeface="+mj-lt"/>
              </a:rPr>
              <a:t>Bhargavi Jammi</a:t>
            </a:r>
            <a:br>
              <a:rPr lang="en-US" b="0" i="0" u="none" strike="noStrike" dirty="0">
                <a:effectLst/>
                <a:latin typeface="+mj-lt"/>
              </a:rPr>
            </a:br>
            <a:r>
              <a:rPr lang="en-US" b="0" i="0" u="none" strike="noStrike" dirty="0">
                <a:effectLst/>
                <a:latin typeface="+mj-lt"/>
              </a:rPr>
              <a:t>Prem Pasupuleti</a:t>
            </a:r>
            <a:br>
              <a:rPr lang="en-US" b="0" i="0" u="none" strike="noStrike" dirty="0">
                <a:effectLst/>
                <a:latin typeface="+mj-lt"/>
              </a:rPr>
            </a:br>
            <a:r>
              <a:rPr lang="en-US" b="0" i="0" u="none" strike="noStrike" dirty="0">
                <a:effectLst/>
                <a:latin typeface="+mj-lt"/>
              </a:rPr>
              <a:t>Srinija </a:t>
            </a:r>
            <a:r>
              <a:rPr lang="en-US" b="0" i="0" u="none" strike="noStrike" dirty="0" err="1">
                <a:effectLst/>
                <a:latin typeface="+mj-lt"/>
              </a:rPr>
              <a:t>Tummalapally</a:t>
            </a:r>
            <a:br>
              <a:rPr lang="en-US" dirty="0">
                <a:latin typeface="+mj-lt"/>
              </a:rPr>
            </a:br>
            <a:r>
              <a:rPr lang="en-US" b="0" i="0" u="none" strike="noStrike" dirty="0">
                <a:effectLst/>
                <a:latin typeface="+mj-lt"/>
              </a:rPr>
              <a:t>Uttam </a:t>
            </a:r>
            <a:r>
              <a:rPr lang="en-US" b="0" i="0" u="none" strike="noStrike" dirty="0" err="1">
                <a:effectLst/>
                <a:latin typeface="+mj-lt"/>
              </a:rPr>
              <a:t>Yeramella</a:t>
            </a:r>
            <a:endParaRPr lang="en-US" b="0" i="0" u="none" strike="noStrike" dirty="0"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7B09-02CE-D30D-AFB7-E19D1165DDC9}"/>
              </a:ext>
            </a:extLst>
          </p:cNvPr>
          <p:cNvSpPr txBox="1"/>
          <p:nvPr/>
        </p:nvSpPr>
        <p:spPr>
          <a:xfrm>
            <a:off x="870691" y="2940626"/>
            <a:ext cx="3935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0" u="none" strike="noStrike" dirty="0">
                <a:solidFill>
                  <a:schemeClr val="bg1"/>
                </a:solidFill>
                <a:effectLst/>
                <a:latin typeface="+mj-lt"/>
              </a:rPr>
              <a:t>Course: AIT 582-DL1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BDDED2-3E04-B12D-9887-41AA7F5E626D}"/>
              </a:ext>
            </a:extLst>
          </p:cNvPr>
          <p:cNvSpPr txBox="1"/>
          <p:nvPr/>
        </p:nvSpPr>
        <p:spPr>
          <a:xfrm>
            <a:off x="1090820" y="5222221"/>
            <a:ext cx="641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mason.gmu.edu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/~stummal2/AIT582DL1team5/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512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6709-4262-70AA-0BB5-7FF734322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Correlation Heatmap</a:t>
            </a: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8330EE7F-00BD-888E-18A7-E62A0A4C4A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29"/>
          <a:stretch/>
        </p:blipFill>
        <p:spPr>
          <a:xfrm>
            <a:off x="20" y="10"/>
            <a:ext cx="6311880" cy="685799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0FD81-965B-A835-AFA6-0B4D01D19D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Found strong correlations: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</a:rPr>
              <a:t>Work-life balance, compensation, and senior management ratings correlate with overall rating.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These ratings inform burnout level classification.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45AEE-EBAF-BFC5-F7D9-81F44A5649BD}"/>
              </a:ext>
            </a:extLst>
          </p:cNvPr>
          <p:cNvSpPr txBox="1"/>
          <p:nvPr/>
        </p:nvSpPr>
        <p:spPr>
          <a:xfrm>
            <a:off x="9582150" y="5943987"/>
            <a:ext cx="17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Bhargavi Jammi</a:t>
            </a:r>
          </a:p>
          <a:p>
            <a:r>
              <a:rPr lang="en-US" dirty="0"/>
              <a:t>   G01514840</a:t>
            </a:r>
          </a:p>
        </p:txBody>
      </p:sp>
    </p:spTree>
    <p:extLst>
      <p:ext uri="{BB962C8B-B14F-4D97-AF65-F5344CB8AC3E}">
        <p14:creationId xmlns:p14="http://schemas.microsoft.com/office/powerpoint/2010/main" val="110857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50F1-BFD2-E674-F3F9-B7B63B187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Boxplot Culture &amp; Values</a:t>
            </a:r>
            <a:endParaRPr lang="en-US" dirty="0"/>
          </a:p>
        </p:txBody>
      </p:sp>
      <p:pic>
        <p:nvPicPr>
          <p:cNvPr id="9" name="Picture 8" descr="A chart with different colored squares&#10;&#10;AI-generated content may be incorrect.">
            <a:extLst>
              <a:ext uri="{FF2B5EF4-FFF2-40B4-BE49-F238E27FC236}">
                <a16:creationId xmlns:a16="http://schemas.microsoft.com/office/drawing/2014/main" id="{F4195E20-C7C1-A8DF-2C07-EAB25B650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476669"/>
            <a:ext cx="5704609" cy="323747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93CB-6F24-076A-E4E9-F300F5B8FA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i="0" u="none" strike="noStrike" dirty="0">
                <a:effectLst/>
              </a:rPr>
              <a:t>Culture &amp; Values</a:t>
            </a:r>
          </a:p>
          <a:p>
            <a:r>
              <a:rPr lang="en-US" sz="2000" b="0" i="0" u="none" strike="noStrike" dirty="0">
                <a:effectLst/>
              </a:rPr>
              <a:t>High burnout reviews had </a:t>
            </a:r>
            <a:r>
              <a:rPr lang="en-US" sz="2000" b="1" i="0" u="none" strike="noStrike" dirty="0">
                <a:effectLst/>
              </a:rPr>
              <a:t>lower median scores</a:t>
            </a:r>
            <a:r>
              <a:rPr lang="en-US" sz="2000" b="0" i="0" u="none" strike="noStrike" dirty="0">
                <a:effectLst/>
              </a:rPr>
              <a:t> in “culture &amp; values”.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Confirms it’s a relevant burnout feature.</a:t>
            </a:r>
          </a:p>
          <a:p>
            <a:pPr marL="0" indent="0">
              <a:buNone/>
            </a:pPr>
            <a:r>
              <a:rPr lang="en-US" sz="2000" b="0" i="0" u="none" strike="noStrike" dirty="0">
                <a:effectLst/>
              </a:rPr>
              <a:t>Work-Life Balance</a:t>
            </a:r>
            <a:endParaRPr lang="en-US" sz="2000" dirty="0"/>
          </a:p>
          <a:p>
            <a:r>
              <a:rPr lang="en-US" sz="2000" b="0" i="0" u="none" strike="noStrike" dirty="0">
                <a:effectLst/>
              </a:rPr>
              <a:t>High burnout group gave </a:t>
            </a:r>
            <a:r>
              <a:rPr lang="en-US" sz="2000" b="1" i="0" u="none" strike="noStrike" dirty="0">
                <a:effectLst/>
              </a:rPr>
              <a:t>significantly lower</a:t>
            </a:r>
            <a:r>
              <a:rPr lang="en-US" sz="2000" b="0" i="0" u="none" strike="noStrike" dirty="0">
                <a:effectLst/>
              </a:rPr>
              <a:t> work-life balance scores.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effectLst/>
              </a:rPr>
              <a:t>Suggests dissatisfaction in life-work harmony.</a:t>
            </a:r>
          </a:p>
          <a:p>
            <a:pPr marL="0" indent="0">
              <a:buNone/>
            </a:pPr>
            <a:endParaRPr lang="en-US" sz="2000" b="0" i="0" u="none" strike="noStrike" dirty="0">
              <a:effectLst/>
            </a:endParaRPr>
          </a:p>
          <a:p>
            <a:endParaRPr lang="en-US" sz="2000" dirty="0"/>
          </a:p>
        </p:txBody>
      </p:sp>
      <p:pic>
        <p:nvPicPr>
          <p:cNvPr id="11" name="Picture 10" descr="A chart with colored squares and lines&#10;&#10;AI-generated content may be incorrect.">
            <a:extLst>
              <a:ext uri="{FF2B5EF4-FFF2-40B4-BE49-F238E27FC236}">
                <a16:creationId xmlns:a16="http://schemas.microsoft.com/office/drawing/2014/main" id="{524BB8B3-0F0A-54FC-5271-4F7797AA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5704610" cy="3381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1FC3BB-13F6-B478-33F8-6FBEC8A3D4C7}"/>
              </a:ext>
            </a:extLst>
          </p:cNvPr>
          <p:cNvSpPr txBox="1"/>
          <p:nvPr/>
        </p:nvSpPr>
        <p:spPr>
          <a:xfrm>
            <a:off x="9740347" y="5809735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123023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5698-5C27-002B-97CB-02005A8F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Histogram</a:t>
            </a:r>
            <a:endParaRPr lang="en-US" dirty="0"/>
          </a:p>
        </p:txBody>
      </p:sp>
      <p:pic>
        <p:nvPicPr>
          <p:cNvPr id="5" name="Picture 4" descr="A diagram of a distribution of benefits&#10;&#10;AI-generated content may be incorrect.">
            <a:extLst>
              <a:ext uri="{FF2B5EF4-FFF2-40B4-BE49-F238E27FC236}">
                <a16:creationId xmlns:a16="http://schemas.microsoft.com/office/drawing/2014/main" id="{06574930-F63C-59DD-C85C-FB4857BDC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3598"/>
            <a:ext cx="6311900" cy="467080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9F16-2B99-F832-5A36-84AB5E097E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</a:rPr>
              <a:t>Most users rated compensation near 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But high burnout group caused a noticeable </a:t>
            </a:r>
            <a:r>
              <a:rPr lang="en-US" b="1" i="0" u="none" strike="noStrike">
                <a:effectLst/>
              </a:rPr>
              <a:t>drop</a:t>
            </a:r>
            <a:r>
              <a:rPr lang="en-US" b="0" i="0" u="none" strike="noStrike">
                <a:effectLst/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F4C32-2C57-7B7D-23BF-E4F32D193F48}"/>
              </a:ext>
            </a:extLst>
          </p:cNvPr>
          <p:cNvSpPr txBox="1"/>
          <p:nvPr/>
        </p:nvSpPr>
        <p:spPr>
          <a:xfrm>
            <a:off x="9352721" y="5441236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3284545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CDC49-2D9D-3FC0-4545-0E4795B5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KDE – Work-Life Balance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E691-59EE-CF35-A910-1A9FC8F3AF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99140"/>
            <a:ext cx="4686300" cy="3505200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effectLst/>
              </a:rPr>
              <a:t>Kernel Density Estimate (KDE) shows: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>
                <a:effectLst/>
              </a:rPr>
              <a:t>Most users score around 4.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i="0" u="none" strike="noStrike">
                <a:effectLst/>
              </a:rPr>
              <a:t>Burnout group dips significantly</a:t>
            </a:r>
            <a:r>
              <a:rPr lang="en-US" sz="2800" b="0" i="0" u="none" strike="noStrike">
                <a:effectLst/>
              </a:rPr>
              <a:t>, proving it's a burnout predictor.</a:t>
            </a:r>
          </a:p>
          <a:p>
            <a:endParaRPr lang="en-US" dirty="0"/>
          </a:p>
        </p:txBody>
      </p:sp>
      <p:pic>
        <p:nvPicPr>
          <p:cNvPr id="7" name="Picture 6" descr="A graph of a distribution of work life balance&#10;&#10;AI-generated content may be incorrect.">
            <a:extLst>
              <a:ext uri="{FF2B5EF4-FFF2-40B4-BE49-F238E27FC236}">
                <a16:creationId xmlns:a16="http://schemas.microsoft.com/office/drawing/2014/main" id="{44B4A283-AA7D-6393-B3A0-D704C661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8" y="701530"/>
            <a:ext cx="6015992" cy="5528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0E9FBE-DAC2-7EE7-DD38-865356838FE4}"/>
              </a:ext>
            </a:extLst>
          </p:cNvPr>
          <p:cNvSpPr txBox="1"/>
          <p:nvPr/>
        </p:nvSpPr>
        <p:spPr>
          <a:xfrm>
            <a:off x="9481930" y="5789856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198023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7B6F-BD8C-A53A-9E68-02C56805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Grouped Means</a:t>
            </a: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297D25-F0D7-A2C0-9490-85F985232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2414790"/>
            <a:ext cx="6311900" cy="202841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2A927-5EC1-3E31-9E04-DB7D1042645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</a:rPr>
              <a:t>High burnout group showed lowest scores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</a:rPr>
              <a:t>Work-life balance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</a:rPr>
              <a:t>CEO approval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effectLst/>
              </a:rPr>
              <a:t>Recommendation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</a:rPr>
              <a:t>Structured ratings align with sentiment trends.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919FA4-4C28-08A9-0CF8-0EE3FC76CF13}"/>
              </a:ext>
            </a:extLst>
          </p:cNvPr>
          <p:cNvSpPr txBox="1"/>
          <p:nvPr/>
        </p:nvSpPr>
        <p:spPr>
          <a:xfrm>
            <a:off x="9481930" y="5789857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1333602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D3D29-82B5-80C5-7907-8DD45CC5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sz="2800" b="0" i="0" u="none" strike="noStrike">
                <a:effectLst/>
              </a:rPr>
              <a:t>Count Plot – Recommendation &amp; CEO Approval</a:t>
            </a:r>
            <a:endParaRPr lang="en-US" sz="2800"/>
          </a:p>
        </p:txBody>
      </p:sp>
      <p:pic>
        <p:nvPicPr>
          <p:cNvPr id="5" name="Picture 4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C34D60E6-155F-86DD-6AEC-D22EC81F6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5669114" cy="3262184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7C05D-6FD7-228B-037F-AA4A3EF41E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000" b="1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People experiencing burnout are </a:t>
            </a:r>
            <a:r>
              <a:rPr lang="en-US" sz="2000" b="1" i="0" u="none" strike="noStrike">
                <a:effectLst/>
              </a:rPr>
              <a:t>less likely to recommend</a:t>
            </a:r>
            <a:r>
              <a:rPr lang="en-US" sz="2000" b="0" i="0" u="none" strike="noStrike">
                <a:effectLst/>
              </a:rPr>
              <a:t> the company.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“Yes” answers drop in high-burnout group.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Negative relationship between burnout and CEO approval.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>
                <a:effectLst/>
              </a:rPr>
              <a:t>Trust and leadership matter for well-being.</a:t>
            </a:r>
          </a:p>
          <a:p>
            <a:endParaRPr lang="en-US" sz="200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D085AF79-6A59-647E-2D07-F87714AA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262184"/>
            <a:ext cx="5669113" cy="357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42B487-68CC-C434-9D11-C5CB18ECD61D}"/>
              </a:ext>
            </a:extLst>
          </p:cNvPr>
          <p:cNvSpPr txBox="1"/>
          <p:nvPr/>
        </p:nvSpPr>
        <p:spPr>
          <a:xfrm>
            <a:off x="9471991" y="5819674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3675119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5C86-0482-AFC5-0FF7-62014F39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effectLst/>
              </a:rPr>
              <a:t>Sentiment Analysis (VADER)</a:t>
            </a:r>
            <a:endParaRPr lang="en-US" dirty="0"/>
          </a:p>
        </p:txBody>
      </p:sp>
      <p:pic>
        <p:nvPicPr>
          <p:cNvPr id="5" name="Picture 4" descr="A diagram of a movie database&#10;&#10;AI-generated content may be incorrect.">
            <a:extLst>
              <a:ext uri="{FF2B5EF4-FFF2-40B4-BE49-F238E27FC236}">
                <a16:creationId xmlns:a16="http://schemas.microsoft.com/office/drawing/2014/main" id="{BD91D666-108E-36F8-7E00-485F4B3E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809"/>
            <a:ext cx="6311900" cy="4844382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E2312-CA4A-A674-03E9-1A485ED1F0F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</a:rPr>
              <a:t>VADER</a:t>
            </a:r>
            <a:r>
              <a:rPr lang="en-US" b="0" i="0" u="none" strike="noStrike">
                <a:effectLst/>
              </a:rPr>
              <a:t> returns compound sentiment scores [-1 to +1].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Applied to “pros” and “cons”.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Reviews with </a:t>
            </a:r>
            <a:r>
              <a:rPr lang="en-US" b="1" i="0" u="none" strike="noStrike">
                <a:effectLst/>
              </a:rPr>
              <a:t>more negative cons</a:t>
            </a:r>
            <a:r>
              <a:rPr lang="en-US" b="0" i="0" u="none" strike="noStrike">
                <a:effectLst/>
              </a:rPr>
              <a:t> were mostly high burnout.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57067-6524-3B43-FE10-D8F62B83C0CD}"/>
              </a:ext>
            </a:extLst>
          </p:cNvPr>
          <p:cNvSpPr txBox="1"/>
          <p:nvPr/>
        </p:nvSpPr>
        <p:spPr>
          <a:xfrm>
            <a:off x="9582150" y="5779917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2157616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E7E9-E922-9FFC-E2F4-FB8D2B69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Topic Modeling (LDA)</a:t>
            </a:r>
            <a:endParaRPr lang="en-US" dirty="0"/>
          </a:p>
        </p:txBody>
      </p:sp>
      <p:pic>
        <p:nvPicPr>
          <p:cNvPr id="5" name="Picture 4" descr="Diagram of a diagram of a diagram&#10;&#10;AI-generated content may be incorrect.">
            <a:extLst>
              <a:ext uri="{FF2B5EF4-FFF2-40B4-BE49-F238E27FC236}">
                <a16:creationId xmlns:a16="http://schemas.microsoft.com/office/drawing/2014/main" id="{58C90B4D-1086-20E5-E79F-2B2E4C73B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0886"/>
            <a:ext cx="7239000" cy="525042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6790A-5D37-8A92-F6E0-AA9363014E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 lnSpcReduction="10000"/>
          </a:bodyPr>
          <a:lstStyle/>
          <a:p>
            <a:r>
              <a:rPr lang="en-US" sz="2600" b="0" i="0" u="none" strike="noStrike">
                <a:effectLst/>
              </a:rPr>
              <a:t>Used </a:t>
            </a:r>
            <a:r>
              <a:rPr lang="en-US" sz="2600" b="1" i="0" u="none" strike="noStrike">
                <a:effectLst/>
              </a:rPr>
              <a:t>Latent Dirichlet Allocation</a:t>
            </a:r>
            <a:r>
              <a:rPr lang="en-US" sz="2600" b="0" i="0" u="none" strike="noStrike">
                <a:effectLst/>
              </a:rPr>
              <a:t> (LDA) on “cons”.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Extracted </a:t>
            </a:r>
            <a:r>
              <a:rPr lang="en-US" sz="2600" b="1" i="0" u="none" strike="noStrike">
                <a:effectLst/>
              </a:rPr>
              <a:t>5 dominant themes</a:t>
            </a:r>
            <a:r>
              <a:rPr lang="en-US" sz="2600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Poor leadership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Long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Poor pay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Job insecurity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0" i="0" u="none" strike="noStrike">
                <a:effectLst/>
              </a:rPr>
              <a:t>Toxic culture</a:t>
            </a:r>
          </a:p>
          <a:p>
            <a:endParaRPr lang="en-US" sz="2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5A4C9-AF1C-F301-AE0D-AC1DB61F2685}"/>
              </a:ext>
            </a:extLst>
          </p:cNvPr>
          <p:cNvSpPr txBox="1"/>
          <p:nvPr/>
        </p:nvSpPr>
        <p:spPr>
          <a:xfrm>
            <a:off x="9740347" y="5809735"/>
            <a:ext cx="1782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Prem </a:t>
            </a:r>
            <a:r>
              <a:rPr lang="en-US" dirty="0" err="1"/>
              <a:t>Pasupuleti</a:t>
            </a:r>
            <a:endParaRPr lang="en-US" dirty="0"/>
          </a:p>
          <a:p>
            <a:r>
              <a:rPr lang="en-US" dirty="0"/>
              <a:t>   G01510830</a:t>
            </a:r>
          </a:p>
        </p:txBody>
      </p:sp>
    </p:spTree>
    <p:extLst>
      <p:ext uri="{BB962C8B-B14F-4D97-AF65-F5344CB8AC3E}">
        <p14:creationId xmlns:p14="http://schemas.microsoft.com/office/powerpoint/2010/main" val="257115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9F37C-5F2D-D618-4217-9186E801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850395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Classification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8D4EA-69AC-DCF8-8765-B2F0C2D70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7279"/>
            <a:ext cx="9751541" cy="3673131"/>
          </a:xfrm>
        </p:spPr>
        <p:txBody>
          <a:bodyPr>
            <a:noAutofit/>
          </a:bodyPr>
          <a:lstStyle/>
          <a:p>
            <a:r>
              <a:rPr lang="en-US" b="1" i="0" u="none" strike="noStrike" dirty="0">
                <a:effectLst/>
              </a:rPr>
              <a:t>SVM</a:t>
            </a:r>
            <a:r>
              <a:rPr lang="en-US" b="0" i="0" u="none" strike="noStrike" dirty="0">
                <a:effectLst/>
              </a:rPr>
              <a:t> (best performance): robust on sparse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Naïve Bayes</a:t>
            </a:r>
            <a:r>
              <a:rPr lang="en-US" b="0" i="0" u="none" strike="noStrike" dirty="0">
                <a:effectLst/>
              </a:rPr>
              <a:t>: fast, interpretable baseline.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</a:rPr>
              <a:t>Random Forest</a:t>
            </a:r>
            <a:r>
              <a:rPr lang="en-US" b="0" i="0" u="none" strike="noStrike" dirty="0">
                <a:effectLst/>
              </a:rPr>
              <a:t>: handles non-linear relationships.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31FFA1-FEC6-8572-3318-7F4B7FE1BF03}"/>
              </a:ext>
            </a:extLst>
          </p:cNvPr>
          <p:cNvSpPr txBox="1"/>
          <p:nvPr/>
        </p:nvSpPr>
        <p:spPr>
          <a:xfrm>
            <a:off x="9794472" y="5390721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Uttam </a:t>
            </a:r>
            <a:r>
              <a:rPr lang="en-US" dirty="0" err="1"/>
              <a:t>Yeramella</a:t>
            </a:r>
            <a:endParaRPr lang="en-US" dirty="0"/>
          </a:p>
          <a:p>
            <a:r>
              <a:rPr lang="en-US" dirty="0"/>
              <a:t>   G01478812</a:t>
            </a:r>
          </a:p>
        </p:txBody>
      </p:sp>
    </p:spTree>
    <p:extLst>
      <p:ext uri="{BB962C8B-B14F-4D97-AF65-F5344CB8AC3E}">
        <p14:creationId xmlns:p14="http://schemas.microsoft.com/office/powerpoint/2010/main" val="1364848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70D-4956-53D6-9191-06E8BB324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269216"/>
            <a:ext cx="10515600" cy="1325563"/>
          </a:xfrm>
        </p:spPr>
        <p:txBody>
          <a:bodyPr/>
          <a:lstStyle/>
          <a:p>
            <a:r>
              <a:rPr lang="en-US" sz="4400" b="0" i="0" u="none" strike="noStrike" dirty="0">
                <a:effectLst/>
              </a:rPr>
              <a:t>Classification Models - Visualizations</a:t>
            </a:r>
            <a:endParaRPr lang="en-US" dirty="0"/>
          </a:p>
        </p:txBody>
      </p:sp>
      <p:pic>
        <p:nvPicPr>
          <p:cNvPr id="5" name="Content Placeholder 4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49CEC370-AACA-BB05-D48B-F2441576AA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124" y="1434815"/>
            <a:ext cx="4237585" cy="4967417"/>
          </a:xfrm>
          <a:prstGeom prst="rect">
            <a:avLst/>
          </a:prstGeom>
          <a:noFill/>
        </p:spPr>
      </p:pic>
      <p:pic>
        <p:nvPicPr>
          <p:cNvPr id="10" name="Content Placeholder 9" descr="A diagram of a process&#10;&#10;AI-generated content may be incorrect.">
            <a:extLst>
              <a:ext uri="{FF2B5EF4-FFF2-40B4-BE49-F238E27FC236}">
                <a16:creationId xmlns:a16="http://schemas.microsoft.com/office/drawing/2014/main" id="{EDD299E8-3A55-14E6-9230-FD62BF8368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5770263" y="1434815"/>
            <a:ext cx="6678842" cy="44346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C3EA85-F09F-EF80-88E2-ABA1CEC49811}"/>
              </a:ext>
            </a:extLst>
          </p:cNvPr>
          <p:cNvSpPr txBox="1"/>
          <p:nvPr/>
        </p:nvSpPr>
        <p:spPr>
          <a:xfrm>
            <a:off x="9545994" y="5924760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Uttam </a:t>
            </a:r>
            <a:r>
              <a:rPr lang="en-US" dirty="0" err="1"/>
              <a:t>Yeramella</a:t>
            </a:r>
            <a:endParaRPr lang="en-US" dirty="0"/>
          </a:p>
          <a:p>
            <a:r>
              <a:rPr lang="en-US" dirty="0"/>
              <a:t>   G01478812</a:t>
            </a:r>
          </a:p>
        </p:txBody>
      </p:sp>
    </p:spTree>
    <p:extLst>
      <p:ext uri="{BB962C8B-B14F-4D97-AF65-F5344CB8AC3E}">
        <p14:creationId xmlns:p14="http://schemas.microsoft.com/office/powerpoint/2010/main" val="2006498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B665-B4E8-9C89-4EDD-8459C365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3889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7270-5694-4CD5-1D4F-C222603B0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543"/>
            <a:ext cx="10515600" cy="4351338"/>
          </a:xfrm>
        </p:spPr>
        <p:txBody>
          <a:bodyPr/>
          <a:lstStyle/>
          <a:p>
            <a:pPr algn="l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Burnout is chronic workplace stress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Leads to emotional exhaustion, low productivity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Opportunity: Analyze online reviews to detect burnout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Tools used: NLP, ML, Sentiment Analysis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BF4910-EFD2-E92A-3F22-F7564BD2EEE2}"/>
              </a:ext>
            </a:extLst>
          </p:cNvPr>
          <p:cNvSpPr txBox="1"/>
          <p:nvPr/>
        </p:nvSpPr>
        <p:spPr>
          <a:xfrm>
            <a:off x="9631017" y="4750904"/>
            <a:ext cx="21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Srinija </a:t>
            </a:r>
            <a:r>
              <a:rPr lang="en-US" dirty="0" err="1"/>
              <a:t>Tummalapally</a:t>
            </a:r>
            <a:endParaRPr lang="en-US" dirty="0"/>
          </a:p>
          <a:p>
            <a:r>
              <a:rPr lang="en-US" dirty="0"/>
              <a:t>     G01197875</a:t>
            </a:r>
          </a:p>
        </p:txBody>
      </p:sp>
    </p:spTree>
    <p:extLst>
      <p:ext uri="{BB962C8B-B14F-4D97-AF65-F5344CB8AC3E}">
        <p14:creationId xmlns:p14="http://schemas.microsoft.com/office/powerpoint/2010/main" val="9016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7926-7D5E-E73B-06B8-75D38B9C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Evaluation Results</a:t>
            </a:r>
            <a:endParaRPr lang="en-US" dirty="0"/>
          </a:p>
        </p:txBody>
      </p:sp>
      <p:pic>
        <p:nvPicPr>
          <p:cNvPr id="5" name="Picture 4" descr="A chart with numbers and labels&#10;&#10;AI-generated content may be incorrect.">
            <a:extLst>
              <a:ext uri="{FF2B5EF4-FFF2-40B4-BE49-F238E27FC236}">
                <a16:creationId xmlns:a16="http://schemas.microsoft.com/office/drawing/2014/main" id="{57F55948-0101-7BF1-20B1-1771B1E3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6717"/>
            <a:ext cx="5263978" cy="4500701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FE54C-E516-46B6-1A6E-BFE68C206E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sz="2400" b="0" i="0" u="none" strike="noStrike">
                <a:effectLst/>
              </a:rPr>
              <a:t>Removed ‘rating’ field to prevent data leakage.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Applied </a:t>
            </a:r>
            <a:r>
              <a:rPr lang="en-US" sz="2400" b="1" i="0" u="none" strike="noStrike">
                <a:effectLst/>
              </a:rPr>
              <a:t>SMOTE</a:t>
            </a:r>
            <a:r>
              <a:rPr lang="en-US" sz="2400" b="0" i="0" u="none" strike="noStrike">
                <a:effectLst/>
              </a:rPr>
              <a:t> for class balance.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u="none" strike="noStrike">
                <a:effectLst/>
              </a:rPr>
              <a:t>Final performance: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i="0" u="none" strike="noStrike">
                <a:effectLst/>
              </a:rPr>
              <a:t>SVM</a:t>
            </a:r>
            <a:r>
              <a:rPr lang="en-US" b="0" i="0" u="none" strike="noStrike">
                <a:effectLst/>
              </a:rPr>
              <a:t>: F1 = 0.83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Moderate burnout detection jumped from 0 → 0.70+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>
                <a:effectLst/>
              </a:rPr>
              <a:t>All models scored F1 &gt; 0.75</a:t>
            </a:r>
          </a:p>
          <a:p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45FA98-E006-8A20-6403-E991ABF8B980}"/>
              </a:ext>
            </a:extLst>
          </p:cNvPr>
          <p:cNvSpPr txBox="1"/>
          <p:nvPr/>
        </p:nvSpPr>
        <p:spPr>
          <a:xfrm>
            <a:off x="1768390" y="6139693"/>
            <a:ext cx="2775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for SVM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803F-4660-63A5-EC17-7FFDB2705C65}"/>
              </a:ext>
            </a:extLst>
          </p:cNvPr>
          <p:cNvSpPr txBox="1"/>
          <p:nvPr/>
        </p:nvSpPr>
        <p:spPr>
          <a:xfrm>
            <a:off x="9377029" y="6185859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Uttam </a:t>
            </a:r>
            <a:r>
              <a:rPr lang="en-US" dirty="0" err="1"/>
              <a:t>Yeramella</a:t>
            </a:r>
            <a:endParaRPr lang="en-US" dirty="0"/>
          </a:p>
          <a:p>
            <a:r>
              <a:rPr lang="en-US" dirty="0"/>
              <a:t>   G01478812</a:t>
            </a:r>
          </a:p>
        </p:txBody>
      </p:sp>
    </p:spTree>
    <p:extLst>
      <p:ext uri="{BB962C8B-B14F-4D97-AF65-F5344CB8AC3E}">
        <p14:creationId xmlns:p14="http://schemas.microsoft.com/office/powerpoint/2010/main" val="396807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6F35-F1D1-9076-367E-2BC330130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0" i="0" u="none" strike="noStrike" dirty="0">
                <a:effectLst/>
              </a:rPr>
              <a:t>Evaluation Results</a:t>
            </a:r>
            <a:endParaRPr lang="en-US" dirty="0"/>
          </a:p>
        </p:txBody>
      </p:sp>
      <p:pic>
        <p:nvPicPr>
          <p:cNvPr id="4" name="Content Placeholder 3" descr="A chart of different colored squares&#10;&#10;AI-generated content may be incorrect.">
            <a:extLst>
              <a:ext uri="{FF2B5EF4-FFF2-40B4-BE49-F238E27FC236}">
                <a16:creationId xmlns:a16="http://schemas.microsoft.com/office/drawing/2014/main" id="{B2131F82-E241-71A9-FBAB-F109E29D65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705599" y="1690688"/>
            <a:ext cx="4648201" cy="4020694"/>
          </a:xfrm>
          <a:prstGeom prst="rect">
            <a:avLst/>
          </a:prstGeom>
          <a:noFill/>
        </p:spPr>
      </p:pic>
      <p:pic>
        <p:nvPicPr>
          <p:cNvPr id="5" name="Content Placeholder 4" descr="A chart of different colors&#10;&#10;AI-generated content may be incorrect.">
            <a:extLst>
              <a:ext uri="{FF2B5EF4-FFF2-40B4-BE49-F238E27FC236}">
                <a16:creationId xmlns:a16="http://schemas.microsoft.com/office/drawing/2014/main" id="{8ADE7301-0D04-A579-72DB-52A1133EB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4154" y="1690688"/>
            <a:ext cx="4648200" cy="4051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5B5DF1-C9B6-5679-FAC7-42DFFA520437}"/>
              </a:ext>
            </a:extLst>
          </p:cNvPr>
          <p:cNvSpPr txBox="1"/>
          <p:nvPr/>
        </p:nvSpPr>
        <p:spPr>
          <a:xfrm>
            <a:off x="7892587" y="5894858"/>
            <a:ext cx="2557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for RF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C028F5-C89D-89AD-236A-C31E6A1473EC}"/>
              </a:ext>
            </a:extLst>
          </p:cNvPr>
          <p:cNvSpPr txBox="1"/>
          <p:nvPr/>
        </p:nvSpPr>
        <p:spPr>
          <a:xfrm>
            <a:off x="1537119" y="5894858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Confusion Matrix for GNB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6E2B0-F289-C4B4-C15A-833C19FEF07C}"/>
              </a:ext>
            </a:extLst>
          </p:cNvPr>
          <p:cNvSpPr txBox="1"/>
          <p:nvPr/>
        </p:nvSpPr>
        <p:spPr>
          <a:xfrm>
            <a:off x="9456541" y="6169709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Uttam </a:t>
            </a:r>
            <a:r>
              <a:rPr lang="en-US" dirty="0" err="1"/>
              <a:t>Yeramella</a:t>
            </a:r>
            <a:endParaRPr lang="en-US" dirty="0"/>
          </a:p>
          <a:p>
            <a:r>
              <a:rPr lang="en-US" dirty="0"/>
              <a:t>   G01478812</a:t>
            </a:r>
          </a:p>
        </p:txBody>
      </p:sp>
    </p:spTree>
    <p:extLst>
      <p:ext uri="{BB962C8B-B14F-4D97-AF65-F5344CB8AC3E}">
        <p14:creationId xmlns:p14="http://schemas.microsoft.com/office/powerpoint/2010/main" val="6429603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C98FC-FE5E-159E-48D8-839464E7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365125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80D52-D4E7-B6BA-DDED-8FDAB1457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470453"/>
            <a:ext cx="11182864" cy="5022421"/>
          </a:xfrm>
        </p:spPr>
        <p:txBody>
          <a:bodyPr>
            <a:normAutofit fontScale="70000" lnSpcReduction="20000"/>
          </a:bodyPr>
          <a:lstStyle/>
          <a:p>
            <a:pPr algn="l">
              <a:buNone/>
            </a:pPr>
            <a:r>
              <a:rPr lang="en-US" sz="3400" b="1" i="0" u="none" strike="noStrike" dirty="0">
                <a:solidFill>
                  <a:srgbClr val="000000"/>
                </a:solidFill>
                <a:effectLst/>
              </a:rPr>
              <a:t>Key Takeaways: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Burnout can be effectively detected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using Natural Language Processing and Machine Learning techniques on employee review 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Glassdoor reviews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provided a rich, real-world dataset covering diverse workplace experiences.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Sentiment analysis (VADER)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topic modeling (LDA)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helped uncover hidden burnout patterns in textual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Among all models,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SVM achieved the best performance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with an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F1 score of 0.83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demonstrating high accuracy across burnout levels.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results confirmed our hypotheses: negative sentiment and certain themes (e.g., poor leadership, long hours) strongly correlate with high burnout.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sz="3400" b="1" i="0" u="none" strike="noStrike" dirty="0">
                <a:solidFill>
                  <a:srgbClr val="000000"/>
                </a:solidFill>
                <a:effectLst/>
              </a:rPr>
              <a:t>Impact: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Our model provides a scalable and interpretable solution for organizations to monitor employee well-being.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It can assist HR departments and job seekers in evaluating company culture and warning signs of toxic work environments.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1370C-A9AA-BA4F-A15F-7C6BC1239C1A}"/>
              </a:ext>
            </a:extLst>
          </p:cNvPr>
          <p:cNvSpPr txBox="1"/>
          <p:nvPr/>
        </p:nvSpPr>
        <p:spPr>
          <a:xfrm>
            <a:off x="9685142" y="6086460"/>
            <a:ext cx="1788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Uttam </a:t>
            </a:r>
            <a:r>
              <a:rPr lang="en-US" dirty="0" err="1"/>
              <a:t>Yeramella</a:t>
            </a:r>
            <a:endParaRPr lang="en-US" dirty="0"/>
          </a:p>
          <a:p>
            <a:r>
              <a:rPr lang="en-US" dirty="0"/>
              <a:t>   G01478812</a:t>
            </a:r>
          </a:p>
        </p:txBody>
      </p:sp>
    </p:spTree>
    <p:extLst>
      <p:ext uri="{BB962C8B-B14F-4D97-AF65-F5344CB8AC3E}">
        <p14:creationId xmlns:p14="http://schemas.microsoft.com/office/powerpoint/2010/main" val="1490243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90DAD-A898-549F-16B5-66D9767E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48695-8DF7-D278-4F66-484D54CD1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Unstructured Text Data</a:t>
            </a:r>
          </a:p>
          <a:p>
            <a:r>
              <a:rPr lang="en-US" dirty="0"/>
              <a:t>Reviews were inconsistent and informal, requiring extensive preprocessing for meaningful analysis.</a:t>
            </a:r>
          </a:p>
          <a:p>
            <a:r>
              <a:rPr lang="en-US" dirty="0"/>
              <a:t>No Direct Burnout Labels</a:t>
            </a:r>
          </a:p>
          <a:p>
            <a:r>
              <a:rPr lang="en-US" dirty="0"/>
              <a:t>We inferred burnout levels from ratings, introducing ambiguity and complexity in label validation.</a:t>
            </a:r>
          </a:p>
          <a:p>
            <a:r>
              <a:rPr lang="en-US" dirty="0"/>
              <a:t>Imbalanced Classes</a:t>
            </a:r>
          </a:p>
          <a:p>
            <a:r>
              <a:rPr lang="en-US" dirty="0"/>
              <a:t>Moderate burnout cases were scarce. We used SMOTE to balance the dataset and improve model fairness.</a:t>
            </a:r>
          </a:p>
          <a:p>
            <a:r>
              <a:rPr lang="en-US" dirty="0"/>
              <a:t>Risk of Overfitting with Ratings</a:t>
            </a:r>
          </a:p>
          <a:p>
            <a:r>
              <a:rPr lang="en-US" dirty="0"/>
              <a:t>Ratings closely mirrored labels. To avoid data leakage, we excluded this feature during training.</a:t>
            </a:r>
          </a:p>
          <a:p>
            <a:r>
              <a:rPr lang="en-US" dirty="0"/>
              <a:t>Topic Interpretation Challenges</a:t>
            </a:r>
          </a:p>
          <a:p>
            <a:r>
              <a:rPr lang="en-US" dirty="0"/>
              <a:t>LDA themes were sometimes vague or overlapping, requiring manual review to assign meaningful labels.</a:t>
            </a:r>
          </a:p>
        </p:txBody>
      </p:sp>
    </p:spTree>
    <p:extLst>
      <p:ext uri="{BB962C8B-B14F-4D97-AF65-F5344CB8AC3E}">
        <p14:creationId xmlns:p14="http://schemas.microsoft.com/office/powerpoint/2010/main" val="2324697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50DB-3369-9963-3FAD-6D8602FA7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37766-D0EB-5CD5-EA2F-AA7D82B0D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BERT or other deep learning models for better language understanding.</a:t>
            </a:r>
          </a:p>
          <a:p>
            <a:r>
              <a:rPr lang="en-US" dirty="0"/>
              <a:t>Include data from Reddit, Indeed, Blind to widen coverage.</a:t>
            </a:r>
          </a:p>
          <a:p>
            <a:r>
              <a:rPr lang="en-US" dirty="0"/>
              <a:t>Add temporal analysis (burnout trends over years).</a:t>
            </a:r>
          </a:p>
          <a:p>
            <a:r>
              <a:rPr lang="en-US" dirty="0"/>
              <a:t>Include explainability tools like SHAP.</a:t>
            </a:r>
          </a:p>
          <a:p>
            <a:r>
              <a:rPr lang="en-US" dirty="0"/>
              <a:t>Build a real-time burnout monitoring dashboard.</a:t>
            </a:r>
          </a:p>
        </p:txBody>
      </p:sp>
    </p:spTree>
    <p:extLst>
      <p:ext uri="{BB962C8B-B14F-4D97-AF65-F5344CB8AC3E}">
        <p14:creationId xmlns:p14="http://schemas.microsoft.com/office/powerpoint/2010/main" val="1651441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C893BF-CB40-E4E2-65A0-DC064E72AE49}"/>
              </a:ext>
            </a:extLst>
          </p:cNvPr>
          <p:cNvSpPr txBox="1"/>
          <p:nvPr/>
        </p:nvSpPr>
        <p:spPr>
          <a:xfrm>
            <a:off x="667265" y="2557848"/>
            <a:ext cx="104508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+mj-lt"/>
              </a:rPr>
              <a:t>We sincerely appreciate your attention. </a:t>
            </a:r>
            <a:br>
              <a:rPr lang="en-US" sz="4400" b="0" i="0" u="none" strike="noStrike" dirty="0">
                <a:solidFill>
                  <a:schemeClr val="bg1"/>
                </a:solidFill>
                <a:effectLst/>
                <a:latin typeface="+mj-lt"/>
              </a:rPr>
            </a:br>
            <a:r>
              <a:rPr lang="en-US" sz="4400" b="0" i="0" u="none" strike="noStrike" dirty="0">
                <a:solidFill>
                  <a:schemeClr val="bg1"/>
                </a:solidFill>
                <a:effectLst/>
                <a:latin typeface="+mj-lt"/>
              </a:rPr>
              <a:t>Thank you!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501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67027-BA9C-63EB-85E9-8C8C7C16C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283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15FF-33A1-10CC-FFF9-C20E71A4E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379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Source: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 Kaggle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1M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Sampled: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20,000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cleaned reviews.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Includes: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Structured fields (ratings, employment status)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Unstructured text (pros, cons)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Preprocessing: null removal, symbol mapping, sentiment score generation, etc.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5B2DCB-ACD3-22D8-778D-696617329F12}"/>
              </a:ext>
            </a:extLst>
          </p:cNvPr>
          <p:cNvSpPr txBox="1"/>
          <p:nvPr/>
        </p:nvSpPr>
        <p:spPr>
          <a:xfrm>
            <a:off x="9402417" y="5267739"/>
            <a:ext cx="21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Srinija </a:t>
            </a:r>
            <a:r>
              <a:rPr lang="en-US" dirty="0" err="1"/>
              <a:t>Tummalapally</a:t>
            </a:r>
            <a:endParaRPr lang="en-US" dirty="0"/>
          </a:p>
          <a:p>
            <a:r>
              <a:rPr lang="en-US" dirty="0"/>
              <a:t>     G01197875</a:t>
            </a:r>
          </a:p>
        </p:txBody>
      </p:sp>
    </p:spTree>
    <p:extLst>
      <p:ext uri="{BB962C8B-B14F-4D97-AF65-F5344CB8AC3E}">
        <p14:creationId xmlns:p14="http://schemas.microsoft.com/office/powerpoint/2010/main" val="212316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24CEC-B990-89E0-A00D-5055B199E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CD50-44FE-ACEA-A484-84DC1C91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employee burnout be predicted using text reviews?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Challenge: unstructured, noisy, subjective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Goal: extract useful patterns from reviews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461D9-73DA-E6CE-76F3-D30E17A68565}"/>
              </a:ext>
            </a:extLst>
          </p:cNvPr>
          <p:cNvSpPr txBox="1"/>
          <p:nvPr/>
        </p:nvSpPr>
        <p:spPr>
          <a:xfrm>
            <a:off x="9312965" y="5009321"/>
            <a:ext cx="21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Srinija </a:t>
            </a:r>
            <a:r>
              <a:rPr lang="en-US" dirty="0" err="1"/>
              <a:t>Tummalapally</a:t>
            </a:r>
            <a:endParaRPr lang="en-US" dirty="0"/>
          </a:p>
          <a:p>
            <a:r>
              <a:rPr lang="en-US" dirty="0"/>
              <a:t>     G01197875</a:t>
            </a:r>
          </a:p>
        </p:txBody>
      </p:sp>
    </p:spTree>
    <p:extLst>
      <p:ext uri="{BB962C8B-B14F-4D97-AF65-F5344CB8AC3E}">
        <p14:creationId xmlns:p14="http://schemas.microsoft.com/office/powerpoint/2010/main" val="1459016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62A15-A07E-FF0B-61BE-DAC802FB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0370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From Research to Reality: Lessons Learnt and Our Contributions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CDA65-FF79-7727-B941-FED157672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5933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Existing research shows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NLP and ML are effective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in detecting burnout from text (e.g., social media, forums).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Studies used models like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Naïve Bayes, SVM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, and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topic modeling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(LDA).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Limitations found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Heavy reliance on social media (less workplace-specific)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Lack of real employee review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Limited explainability in models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61713E-F961-9B77-59A4-D85F99153E68}"/>
              </a:ext>
            </a:extLst>
          </p:cNvPr>
          <p:cNvSpPr txBox="1"/>
          <p:nvPr/>
        </p:nvSpPr>
        <p:spPr>
          <a:xfrm>
            <a:off x="9273209" y="5441299"/>
            <a:ext cx="21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Srinija </a:t>
            </a:r>
            <a:r>
              <a:rPr lang="en-US" dirty="0" err="1"/>
              <a:t>Tummalapally</a:t>
            </a:r>
            <a:endParaRPr lang="en-US" dirty="0"/>
          </a:p>
          <a:p>
            <a:r>
              <a:rPr lang="en-US" dirty="0"/>
              <a:t>     G01197875</a:t>
            </a:r>
          </a:p>
        </p:txBody>
      </p:sp>
    </p:spTree>
    <p:extLst>
      <p:ext uri="{BB962C8B-B14F-4D97-AF65-F5344CB8AC3E}">
        <p14:creationId xmlns:p14="http://schemas.microsoft.com/office/powerpoint/2010/main" val="1823171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D09D-60B1-D496-C6D1-7FEE0B36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348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Literature Review - Burnout and Mental Health &amp; Sentiment Analysis Research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E17AE-E130-1F37-5B95-8B8EA286F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6343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Burnout is defined by the WHO as an occupational syndrome.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Key studies: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Bakker et al. (2018):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Burnout develops over time; it needs early detection.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Shivaprasad (2017), Fang &amp; Zhan (2015):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Used sentiment analysis for review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build on their models but apply them in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employee feedback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context.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375E28-8D75-53E8-0855-AB8C3B0D0646}"/>
              </a:ext>
            </a:extLst>
          </p:cNvPr>
          <p:cNvSpPr txBox="1"/>
          <p:nvPr/>
        </p:nvSpPr>
        <p:spPr>
          <a:xfrm>
            <a:off x="9571382" y="5388189"/>
            <a:ext cx="2194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Srinija </a:t>
            </a:r>
            <a:r>
              <a:rPr lang="en-US" dirty="0" err="1"/>
              <a:t>Tummalapally</a:t>
            </a:r>
            <a:endParaRPr lang="en-US" dirty="0"/>
          </a:p>
          <a:p>
            <a:r>
              <a:rPr lang="en-US" dirty="0"/>
              <a:t>     G01197875</a:t>
            </a:r>
          </a:p>
        </p:txBody>
      </p:sp>
    </p:spTree>
    <p:extLst>
      <p:ext uri="{BB962C8B-B14F-4D97-AF65-F5344CB8AC3E}">
        <p14:creationId xmlns:p14="http://schemas.microsoft.com/office/powerpoint/2010/main" val="2628120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250CF-52BC-9011-693C-F32D865F0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Research 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F7941-CAFE-0392-ABA8-45DF6549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burnout levels be predicted using review text?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topics correlate with high burnout?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Does adding sentiment and topic modeling improve accuracy?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What features are most predictive?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53A01-21F1-C670-45A5-4126A6A6E968}"/>
              </a:ext>
            </a:extLst>
          </p:cNvPr>
          <p:cNvSpPr txBox="1"/>
          <p:nvPr/>
        </p:nvSpPr>
        <p:spPr>
          <a:xfrm>
            <a:off x="9591261" y="5237922"/>
            <a:ext cx="17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Bhargavi Jammi</a:t>
            </a:r>
          </a:p>
          <a:p>
            <a:r>
              <a:rPr lang="en-US" dirty="0"/>
              <a:t>   G01514840</a:t>
            </a:r>
          </a:p>
        </p:txBody>
      </p:sp>
    </p:spTree>
    <p:extLst>
      <p:ext uri="{BB962C8B-B14F-4D97-AF65-F5344CB8AC3E}">
        <p14:creationId xmlns:p14="http://schemas.microsoft.com/office/powerpoint/2010/main" val="29486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D9F1-D333-6ECC-480A-FE88E438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0524"/>
            <a:ext cx="1051560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Hypotheses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1B65-A959-499A-1F16-8563C03DB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8362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H1: Burnout can be classified from textual features.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H2: Issues like poor management &amp; long hours relate to high burnout.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H3: Sentiment + topic modeling = better classification.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H4: Negative sentiment correlates with high burnout.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H5: LDA topic modeling boosts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H6: Sentiment &amp; topics are strong burnout predictors.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AB2E9-B671-3422-71B9-1AF7A98D8B0B}"/>
              </a:ext>
            </a:extLst>
          </p:cNvPr>
          <p:cNvSpPr txBox="1"/>
          <p:nvPr/>
        </p:nvSpPr>
        <p:spPr>
          <a:xfrm>
            <a:off x="9625955" y="5377070"/>
            <a:ext cx="17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Bhargavi Jammi</a:t>
            </a:r>
          </a:p>
          <a:p>
            <a:r>
              <a:rPr lang="en-US" dirty="0"/>
              <a:t>   G01514840</a:t>
            </a:r>
          </a:p>
        </p:txBody>
      </p:sp>
    </p:spTree>
    <p:extLst>
      <p:ext uri="{BB962C8B-B14F-4D97-AF65-F5344CB8AC3E}">
        <p14:creationId xmlns:p14="http://schemas.microsoft.com/office/powerpoint/2010/main" val="68717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547E-F5BE-EBBC-F047-EA5189974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890886"/>
            <a:ext cx="4686300" cy="1325563"/>
          </a:xfrm>
        </p:spPr>
        <p:txBody>
          <a:bodyPr anchor="ctr">
            <a:normAutofit/>
          </a:bodyPr>
          <a:lstStyle/>
          <a:p>
            <a:r>
              <a:rPr lang="en-US" sz="3100" b="0" i="0" u="none" strike="noStrike">
                <a:effectLst/>
              </a:rPr>
              <a:t>Exploratory Data Analysis &amp; Data Preprocessing</a:t>
            </a:r>
            <a:endParaRPr lang="en-US" sz="3100"/>
          </a:p>
        </p:txBody>
      </p:sp>
      <p:pic>
        <p:nvPicPr>
          <p:cNvPr id="6" name="Picture 5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A4C456B7-3933-6FC3-97C9-1944802CB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" y="0"/>
            <a:ext cx="5897879" cy="685800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5FB2-00CE-7DBA-3396-0DDC42CB0A6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239000" y="2489201"/>
            <a:ext cx="4686300" cy="3505200"/>
          </a:xfrm>
        </p:spPr>
        <p:txBody>
          <a:bodyPr>
            <a:normAutofit/>
          </a:bodyPr>
          <a:lstStyle/>
          <a:p>
            <a:r>
              <a:rPr lang="en-US" sz="2200" b="0" i="0" u="none" strike="noStrike">
                <a:effectLst/>
              </a:rPr>
              <a:t>Converted text ratings to numeric.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Removed NULLs and irrelevant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Extracted: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Employment status (split fields)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Year of review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Company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0" i="0" u="none" strike="noStrike">
                <a:effectLst/>
              </a:rPr>
              <a:t>Used </a:t>
            </a:r>
            <a:r>
              <a:rPr lang="en-US" sz="2200" b="1" i="0" u="none" strike="noStrike">
                <a:effectLst/>
              </a:rPr>
              <a:t>VADER</a:t>
            </a:r>
            <a:r>
              <a:rPr lang="en-US" sz="2200" b="0" i="0" u="none" strike="noStrike">
                <a:effectLst/>
              </a:rPr>
              <a:t> for sentiment analysis on ‘pros’ and ‘cons’.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C8143-7600-CD4B-5134-0625606459D5}"/>
              </a:ext>
            </a:extLst>
          </p:cNvPr>
          <p:cNvSpPr txBox="1"/>
          <p:nvPr/>
        </p:nvSpPr>
        <p:spPr>
          <a:xfrm>
            <a:off x="9412357" y="6112566"/>
            <a:ext cx="1727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Bhargavi Jammi</a:t>
            </a:r>
          </a:p>
          <a:p>
            <a:r>
              <a:rPr lang="en-US" dirty="0"/>
              <a:t>   G01514840</a:t>
            </a:r>
          </a:p>
        </p:txBody>
      </p:sp>
    </p:spTree>
    <p:extLst>
      <p:ext uri="{BB962C8B-B14F-4D97-AF65-F5344CB8AC3E}">
        <p14:creationId xmlns:p14="http://schemas.microsoft.com/office/powerpoint/2010/main" val="1529467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4 Mason">
      <a:dk1>
        <a:srgbClr val="000000"/>
      </a:dk1>
      <a:lt1>
        <a:srgbClr val="FFFFFF"/>
      </a:lt1>
      <a:dk2>
        <a:srgbClr val="333333"/>
      </a:dk2>
      <a:lt2>
        <a:srgbClr val="E7E6E6"/>
      </a:lt2>
      <a:accent1>
        <a:srgbClr val="005138"/>
      </a:accent1>
      <a:accent2>
        <a:srgbClr val="FFC733"/>
      </a:accent2>
      <a:accent3>
        <a:srgbClr val="CF4520"/>
      </a:accent3>
      <a:accent4>
        <a:srgbClr val="067681"/>
      </a:accent4>
      <a:accent5>
        <a:srgbClr val="326195"/>
      </a:accent5>
      <a:accent6>
        <a:srgbClr val="796E65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BEF54C2EDBAD42ABA6D2B17A8AA352" ma:contentTypeVersion="14" ma:contentTypeDescription="Create a new document." ma:contentTypeScope="" ma:versionID="68be0631f34a19f4cd5c2da365b65fa3">
  <xsd:schema xmlns:xsd="http://www.w3.org/2001/XMLSchema" xmlns:xs="http://www.w3.org/2001/XMLSchema" xmlns:p="http://schemas.microsoft.com/office/2006/metadata/properties" xmlns:ns2="173a88a8-236d-40ce-a9c8-0f7af89cbc1d" xmlns:ns3="fe368638-d043-443b-91e9-0ae6fcf61500" targetNamespace="http://schemas.microsoft.com/office/2006/metadata/properties" ma:root="true" ma:fieldsID="d6d9b43eb6c405d88ad37f2b0ea7e8c7" ns2:_="" ns3:_="">
    <xsd:import namespace="173a88a8-236d-40ce-a9c8-0f7af89cbc1d"/>
    <xsd:import namespace="fe368638-d043-443b-91e9-0ae6fcf6150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3a88a8-236d-40ce-a9c8-0f7af89cbc1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16c1bbba-1a2d-496b-84ee-32d9150662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368638-d043-443b-91e9-0ae6fcf6150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31c242fd-dbac-46b9-8e88-916e6c97b230}" ma:internalName="TaxCatchAll" ma:showField="CatchAllData" ma:web="fe368638-d043-443b-91e9-0ae6fcf615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e368638-d043-443b-91e9-0ae6fcf61500" xsi:nil="true"/>
    <lcf76f155ced4ddcb4097134ff3c332f xmlns="173a88a8-236d-40ce-a9c8-0f7af89cbc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7750823-6208-4BFF-96DA-C7C4CA3DF7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3a88a8-236d-40ce-a9c8-0f7af89cbc1d"/>
    <ds:schemaRef ds:uri="fe368638-d043-443b-91e9-0ae6fcf615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E4B866-3963-435A-98E6-72B22C6A86A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238F92-D426-4BEE-805A-F80178872645}">
  <ds:schemaRefs>
    <ds:schemaRef ds:uri="http://www.w3.org/XML/1998/namespace"/>
    <ds:schemaRef ds:uri="http://purl.org/dc/dcmitype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fe368638-d043-443b-91e9-0ae6fcf61500"/>
    <ds:schemaRef ds:uri="173a88a8-236d-40ce-a9c8-0f7af89cbc1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1141</Words>
  <Application>Microsoft Office PowerPoint</Application>
  <PresentationFormat>Widescreen</PresentationFormat>
  <Paragraphs>182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Franklin Gothic Book</vt:lpstr>
      <vt:lpstr>Franklin Gothic Medium</vt:lpstr>
      <vt:lpstr>Times New Roman</vt:lpstr>
      <vt:lpstr>Office Theme</vt:lpstr>
      <vt:lpstr>Title: Detecting Workplace Burnout from Glassdoor Reviews Using NLP and Machine Learning</vt:lpstr>
      <vt:lpstr>Introduction</vt:lpstr>
      <vt:lpstr>Dataset</vt:lpstr>
      <vt:lpstr>Problem Statement</vt:lpstr>
      <vt:lpstr>From Research to Reality: Lessons Learnt and Our Contributions</vt:lpstr>
      <vt:lpstr>Literature Review - Burnout and Mental Health &amp; Sentiment Analysis Research</vt:lpstr>
      <vt:lpstr>Research Questions</vt:lpstr>
      <vt:lpstr>Hypotheses</vt:lpstr>
      <vt:lpstr>Exploratory Data Analysis &amp; Data Preprocessing</vt:lpstr>
      <vt:lpstr>Correlation Heatmap</vt:lpstr>
      <vt:lpstr>Boxplot Culture &amp; Values</vt:lpstr>
      <vt:lpstr>Histogram</vt:lpstr>
      <vt:lpstr>KDE – Work-Life Balance</vt:lpstr>
      <vt:lpstr>Grouped Means</vt:lpstr>
      <vt:lpstr>Count Plot – Recommendation &amp; CEO Approval</vt:lpstr>
      <vt:lpstr>Sentiment Analysis (VADER)</vt:lpstr>
      <vt:lpstr>Topic Modeling (LDA)</vt:lpstr>
      <vt:lpstr>Classification Models</vt:lpstr>
      <vt:lpstr>Classification Models - Visualizations</vt:lpstr>
      <vt:lpstr>Evaluation Results</vt:lpstr>
      <vt:lpstr>Evaluation Results</vt:lpstr>
      <vt:lpstr>Conclusion</vt:lpstr>
      <vt:lpstr>Challenges Faced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Claire Brandt</dc:creator>
  <cp:lastModifiedBy>Srinija Venkata</cp:lastModifiedBy>
  <cp:revision>7</cp:revision>
  <dcterms:created xsi:type="dcterms:W3CDTF">2024-04-18T20:24:44Z</dcterms:created>
  <dcterms:modified xsi:type="dcterms:W3CDTF">2025-05-10T21:14:49Z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0x01010063BEF54C2EDBAD42ABA6D2B17A8AA352</vt:lpwstr>
  </property>
  <property fmtid="{D5CDD505-2E9C-101B-9397-08002B2CF9AE}" pid="3" name="MediaServiceImageTags">
    <vt:lpwstr/>
  </property>
</Properties>
</file>