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9FF"/>
    <a:srgbClr val="004165"/>
    <a:srgbClr val="007DBA"/>
    <a:srgbClr val="F5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11" d="100"/>
          <a:sy n="111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CCB2-83A2-4D93-8FF6-DAE240D15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5C28C-932E-4D82-AF19-F6ADEDB7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EFBE8-C3A5-41F0-AE7F-7DA83D34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1E69-3159-4D39-8A16-53606622F329}" type="datetimeFigureOut">
              <a:rPr lang="en-AU" smtClean="0"/>
              <a:t>16/04/2022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1C41C-2BB4-433A-8037-4D9E0C18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017EC-41B7-4051-BF88-79F9337B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3FC4-CCE8-484F-AB6A-84CE82DEF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786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4A54F-94D2-46D8-829E-12D1EF18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A4ED8-66FC-44D1-A5F6-18075897B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57D76-AF8C-4652-A934-3A9FDFD6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1E69-3159-4D39-8A16-53606622F329}" type="datetimeFigureOut">
              <a:rPr lang="en-AU" smtClean="0"/>
              <a:t>16/04/2022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10987-F599-4666-AC5F-C700D6DB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B2605-6087-4A93-BC73-C7C34DCF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3FC4-CCE8-484F-AB6A-84CE82DEF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32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B47FF6-F00A-4B25-86E4-99428F8CF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35520-4496-4BFB-A3DD-B2BDCCAF2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2E736-D628-4FBF-9838-89C122E5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1E69-3159-4D39-8A16-53606622F329}" type="datetimeFigureOut">
              <a:rPr lang="en-AU" smtClean="0"/>
              <a:t>16/04/2022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BB620-CBB3-4FE6-9AC8-0F45A925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E541A-8AAE-4273-BB01-8D930ACC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3FC4-CCE8-484F-AB6A-84CE82DEF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911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5C19-D02F-4735-89F7-DB2AEFAF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89394-6FE2-4D1C-8BF7-719C905FD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86AA2-D84D-4B0A-9D5D-5FCADB33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1E69-3159-4D39-8A16-53606622F329}" type="datetimeFigureOut">
              <a:rPr lang="en-AU" smtClean="0"/>
              <a:t>16/04/2022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D12BE-F622-488F-92F8-C8C16C4C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E3722-74EE-4023-8676-BD9A9152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3FC4-CCE8-484F-AB6A-84CE82DEF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409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CD2BE-3CD7-4394-8A58-C023751D1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4D504-A461-4784-95BA-254709FED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AD8D2-E197-47AC-AB14-4D5B50BB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1E69-3159-4D39-8A16-53606622F329}" type="datetimeFigureOut">
              <a:rPr lang="en-AU" smtClean="0"/>
              <a:t>16/04/2022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4F08B-D0FF-4206-98B7-B3036FB5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87BBE-3F87-4828-AF36-193F859E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3FC4-CCE8-484F-AB6A-84CE82DEF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624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6026-AE7C-489E-BDAE-A31B45E2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E846D-F169-4A6F-8195-CFAC3B631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80D41-8F2F-492F-91C2-C9EEEDCE0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07E58-66E7-43FF-AB51-7EBC1852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1E69-3159-4D39-8A16-53606622F329}" type="datetimeFigureOut">
              <a:rPr lang="en-AU" smtClean="0"/>
              <a:t>16/04/2022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E244C-2A44-40F0-912C-1C5FB3A6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BB499-34EE-41D3-8366-45F1A1DD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3FC4-CCE8-484F-AB6A-84CE82DEF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37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D0FA-FB63-4729-AF82-81A8BE51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2E494-A96C-4EBA-A8E3-CB2A0AA8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23F90-7FEE-4F60-981F-C59DD0C8C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642CE-AF24-4CC4-AD27-7290A10C4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CFAD1-A71E-49AE-9709-55C865222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C05676-298C-4516-A3C4-4B176287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1E69-3159-4D39-8A16-53606622F329}" type="datetimeFigureOut">
              <a:rPr lang="en-AU" smtClean="0"/>
              <a:t>16/04/2022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3B6623-37A2-442B-8A68-204AA815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42F02D-84C0-4871-B9AB-90F39C29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3FC4-CCE8-484F-AB6A-84CE82DEF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657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A9A0-9B96-41BE-8364-B64D5BDD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C9D31-D8AF-4464-9821-5FCA2E2D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1E69-3159-4D39-8A16-53606622F329}" type="datetimeFigureOut">
              <a:rPr lang="en-AU" smtClean="0"/>
              <a:t>16/04/2022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D65FC-5368-4E86-8902-782D0EC08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FAAB2-E697-4470-B5F3-B8F0E1A0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3FC4-CCE8-484F-AB6A-84CE82DEF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316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2282B-3E9C-4B63-8522-5A31E045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1E69-3159-4D39-8A16-53606622F329}" type="datetimeFigureOut">
              <a:rPr lang="en-AU" smtClean="0"/>
              <a:t>16/04/2022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D83D9-3A53-4F5A-A0FB-43C4413A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C92A1-919C-408F-88A8-E000E31D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3FC4-CCE8-484F-AB6A-84CE82DEF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168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B556-1FB9-4B1C-B88E-C1A249E9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E73E8-0274-466C-94BA-EA4152DDE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4A244-9F90-4F7B-9DD2-7BA3EDD21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AC345-D875-486F-A934-E97AD75A6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1E69-3159-4D39-8A16-53606622F329}" type="datetimeFigureOut">
              <a:rPr lang="en-AU" smtClean="0"/>
              <a:t>16/04/2022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3FE06-28AB-4BE9-8080-D9C1905B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69521-FDA4-48F0-96EA-9ACDC501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3FC4-CCE8-484F-AB6A-84CE82DEF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450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B4DA-14CC-4BF1-9520-BE9F78429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503C5-F5CD-4984-B6F7-1FF2D6F9C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EF24F-F545-432D-A217-2F3E6BC87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8F19A-CD42-4588-83AC-01421DA2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1E69-3159-4D39-8A16-53606622F329}" type="datetimeFigureOut">
              <a:rPr lang="en-AU" smtClean="0"/>
              <a:t>16/04/2022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ED72B-4C5D-47EC-833A-43E35456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502F8-2D25-4E28-8DEE-D054D752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3FC4-CCE8-484F-AB6A-84CE82DEF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427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6AB2B-51BC-4115-8A77-5235A369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8DA4F-6145-4780-B114-2767264A6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42430-D196-4038-8B34-6248A7156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11E69-3159-4D39-8A16-53606622F329}" type="datetimeFigureOut">
              <a:rPr lang="en-AU" smtClean="0"/>
              <a:t>16/04/2022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2BE26-9C46-4C42-B00D-23AEE582F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73674-5DC7-4FF5-9448-E2155D5B1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C3FC4-CCE8-484F-AB6A-84CE82DEF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258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ttam92477/wholesal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nzwholesale.learnerdev.com/accounts/a1/transactions" TargetMode="External"/><Relationship Id="rId4" Type="http://schemas.openxmlformats.org/officeDocument/2006/relationships/hyperlink" Target="https://anzwholesale.learnerdev.com/users/1/accoun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8B8622-51F2-423D-AADD-6C053C3A4191}"/>
              </a:ext>
            </a:extLst>
          </p:cNvPr>
          <p:cNvSpPr txBox="1"/>
          <p:nvPr/>
        </p:nvSpPr>
        <p:spPr>
          <a:xfrm>
            <a:off x="-1" y="545924"/>
            <a:ext cx="6096000" cy="3046988"/>
          </a:xfrm>
          <a:prstGeom prst="rect">
            <a:avLst/>
          </a:prstGeom>
          <a:solidFill>
            <a:srgbClr val="004165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br>
              <a:rPr 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Spring boot based REST APIs are created based on provided requirements. The application is deployed into AWS and made available via HTTPs endpoints. </a:t>
            </a:r>
          </a:p>
          <a:p>
            <a:pPr>
              <a:defRPr/>
            </a:pPr>
            <a:endParaRPr lang="en-US" sz="1200" b="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US" sz="1200" dirty="0">
                <a:solidFill>
                  <a:schemeClr val="bg1"/>
                </a:solidFill>
              </a:rPr>
              <a:t>eatures are present to obtain paginated and filtered information. H2 in-memory database is used to store demo data that supports the APIs. Method calls are also cached so that multiple calls to database are not made. </a:t>
            </a:r>
            <a:r>
              <a:rPr 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APIs are documented </a:t>
            </a:r>
            <a:r>
              <a:rPr lang="en-US" sz="1200" dirty="0">
                <a:solidFill>
                  <a:schemeClr val="bg1"/>
                </a:solidFill>
              </a:rPr>
              <a:t>using Swagger UI.  JPA interface based projections are used to respond with only required attributes.</a:t>
            </a:r>
          </a:p>
          <a:p>
            <a:pPr>
              <a:defRPr/>
            </a:pPr>
            <a:endParaRPr lang="en-US" sz="1200" b="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n-US" sz="1200" dirty="0">
                <a:solidFill>
                  <a:schemeClr val="bg1"/>
                </a:solidFill>
              </a:rPr>
              <a:t>Actuator endpoints are exposed to determine application health, information and metrics.</a:t>
            </a:r>
            <a:endParaRPr lang="en-US" sz="1200" b="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API to fetch accounts that belong to a specific user - </a:t>
            </a:r>
            <a:r>
              <a:rPr lang="en-US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/users/{id}/accounts</a:t>
            </a:r>
            <a:endParaRPr lang="en-US" sz="1200" b="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API to fetch transactions for the provided account - </a:t>
            </a:r>
            <a:r>
              <a:rPr lang="en-US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/accounts/{</a:t>
            </a:r>
            <a:r>
              <a:rPr lang="en-US" sz="12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accountNumber</a:t>
            </a:r>
            <a:r>
              <a:rPr lang="en-US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}/transactions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95716-09D3-433F-8524-67961A59B099}"/>
              </a:ext>
            </a:extLst>
          </p:cNvPr>
          <p:cNvSpPr txBox="1"/>
          <p:nvPr/>
        </p:nvSpPr>
        <p:spPr>
          <a:xfrm>
            <a:off x="0" y="3429000"/>
            <a:ext cx="6096000" cy="3420000"/>
          </a:xfrm>
          <a:prstGeom prst="rect">
            <a:avLst/>
          </a:prstGeom>
          <a:solidFill>
            <a:srgbClr val="EEF9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4165"/>
                </a:solidFill>
              </a:rPr>
              <a:t>Solution Design  </a:t>
            </a:r>
            <a:endParaRPr lang="en-AU" b="1" dirty="0">
              <a:solidFill>
                <a:srgbClr val="004165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116E761-2028-40E8-AD01-30DF9547C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936703"/>
              </p:ext>
            </p:extLst>
          </p:nvPr>
        </p:nvGraphicFramePr>
        <p:xfrm>
          <a:off x="3230548" y="4217090"/>
          <a:ext cx="2540524" cy="220972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99871">
                  <a:extLst>
                    <a:ext uri="{9D8B030D-6E8A-4147-A177-3AD203B41FA5}">
                      <a16:colId xmlns:a16="http://schemas.microsoft.com/office/drawing/2014/main" val="1727091852"/>
                    </a:ext>
                  </a:extLst>
                </a:gridCol>
                <a:gridCol w="2040653">
                  <a:extLst>
                    <a:ext uri="{9D8B030D-6E8A-4147-A177-3AD203B41FA5}">
                      <a16:colId xmlns:a16="http://schemas.microsoft.com/office/drawing/2014/main" val="1763858639"/>
                    </a:ext>
                  </a:extLst>
                </a:gridCol>
              </a:tblGrid>
              <a:tr h="363258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1" u="none" strike="noStrike" dirty="0">
                          <a:solidFill>
                            <a:srgbClr val="EEF9FF"/>
                          </a:solidFill>
                          <a:effectLst/>
                        </a:rPr>
                        <a:t>Flow</a:t>
                      </a:r>
                      <a:endParaRPr lang="en-AU" sz="1000" b="1" i="0" u="none" strike="noStrike" dirty="0">
                        <a:solidFill>
                          <a:srgbClr val="EEF9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00" marR="9322" marT="25200" marB="252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16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1" u="none" strike="noStrike" dirty="0">
                          <a:solidFill>
                            <a:srgbClr val="EEF9FF"/>
                          </a:solidFill>
                          <a:effectLst/>
                        </a:rPr>
                        <a:t>Description</a:t>
                      </a:r>
                      <a:endParaRPr lang="en-AU" sz="1000" b="1" i="0" u="none" strike="noStrike" dirty="0">
                        <a:solidFill>
                          <a:srgbClr val="EEF9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00" marR="9322" marT="25200" marB="25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1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17449"/>
                  </a:ext>
                </a:extLst>
              </a:tr>
              <a:tr h="666346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1" u="none" strike="noStrike" dirty="0">
                          <a:solidFill>
                            <a:srgbClr val="004165"/>
                          </a:solidFill>
                          <a:effectLst/>
                        </a:rPr>
                        <a:t>1</a:t>
                      </a:r>
                      <a:endParaRPr lang="en-AU" sz="900" b="1" i="0" u="none" strike="noStrike" dirty="0">
                        <a:solidFill>
                          <a:srgbClr val="00416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00" marR="0" marT="25200" marB="252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004165"/>
                          </a:solidFill>
                          <a:effectLst/>
                        </a:rPr>
                        <a:t>The API is exposed through Route53 using a custom sub-domain. UI/API user can access the API by making a HTTPs call to the endpoint</a:t>
                      </a:r>
                      <a:endParaRPr lang="en-US" sz="900" b="0" i="0" u="none" strike="noStrike" dirty="0">
                        <a:solidFill>
                          <a:srgbClr val="00416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00" marR="0" marT="25200" marB="25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5279"/>
                  </a:ext>
                </a:extLst>
              </a:tr>
              <a:tr h="666346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1" u="none" strike="noStrike" dirty="0">
                          <a:solidFill>
                            <a:srgbClr val="004165"/>
                          </a:solidFill>
                          <a:effectLst/>
                        </a:rPr>
                        <a:t>2</a:t>
                      </a:r>
                      <a:endParaRPr lang="en-AU" sz="900" b="1" i="0" u="none" strike="noStrike" dirty="0">
                        <a:solidFill>
                          <a:srgbClr val="00416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00" marR="0" marT="25200" marB="252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4165"/>
                          </a:solidFill>
                          <a:effectLst/>
                          <a:latin typeface="Calibri" panose="020F0502020204030204" pitchFamily="34" charset="0"/>
                        </a:rPr>
                        <a:t>The Route53 A record routes traffic to an application load balancer. The application load balancer uses certificate provided by ACM to enable HTTPs listener</a:t>
                      </a:r>
                      <a:endParaRPr lang="en-AU" sz="900" b="0" i="0" u="none" strike="noStrike" dirty="0">
                        <a:solidFill>
                          <a:srgbClr val="00416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00" marR="0" marT="25200" marB="25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772737"/>
                  </a:ext>
                </a:extLst>
              </a:tr>
              <a:tr h="513775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1" u="none" strike="noStrike" dirty="0">
                          <a:solidFill>
                            <a:srgbClr val="004165"/>
                          </a:solidFill>
                          <a:effectLst/>
                        </a:rPr>
                        <a:t>3</a:t>
                      </a:r>
                      <a:endParaRPr lang="en-AU" sz="900" b="1" i="0" u="none" strike="noStrike" dirty="0">
                        <a:solidFill>
                          <a:srgbClr val="00416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00" marR="0" marT="25200" marB="252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4165"/>
                          </a:solidFill>
                          <a:effectLst/>
                          <a:latin typeface="Calibri" panose="020F0502020204030204" pitchFamily="34" charset="0"/>
                        </a:rPr>
                        <a:t>The load balancer sends the traffic to the API hosted as AWS ECS service by means of a target group</a:t>
                      </a:r>
                    </a:p>
                  </a:txBody>
                  <a:tcPr marL="25200" marR="0" marT="25200" marB="25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732299"/>
                  </a:ext>
                </a:extLst>
              </a:tr>
            </a:tbl>
          </a:graphicData>
        </a:graphic>
      </p:graphicFrame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7A8E179-EE02-47ED-B977-F7C6470CB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95" y="3865121"/>
            <a:ext cx="2540525" cy="28072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46A73C-6506-4CF3-A79E-DB550535AF40}"/>
              </a:ext>
            </a:extLst>
          </p:cNvPr>
          <p:cNvSpPr txBox="1"/>
          <p:nvPr/>
        </p:nvSpPr>
        <p:spPr>
          <a:xfrm>
            <a:off x="0" y="-8626"/>
            <a:ext cx="12192000" cy="5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004165"/>
                </a:solidFill>
              </a:rPr>
              <a:t>ANZ Wholesale Engineering – Sample Project</a:t>
            </a:r>
            <a:endParaRPr lang="en-AU" sz="2000" b="1" dirty="0">
              <a:solidFill>
                <a:srgbClr val="004165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2F3BAF3-061F-4D2C-9DEF-4D9A007B5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711301"/>
              </p:ext>
            </p:extLst>
          </p:nvPr>
        </p:nvGraphicFramePr>
        <p:xfrm>
          <a:off x="6096000" y="567374"/>
          <a:ext cx="6096000" cy="2845588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27091852"/>
                    </a:ext>
                  </a:extLst>
                </a:gridCol>
              </a:tblGrid>
              <a:tr h="668311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1" u="none" strike="noStrike" kern="1200" dirty="0">
                          <a:solidFill>
                            <a:srgbClr val="EEF9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access the application and underlying code</a:t>
                      </a:r>
                    </a:p>
                  </a:txBody>
                  <a:tcPr marL="25200" marR="9322" marT="25200" marB="252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1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240605"/>
                  </a:ext>
                </a:extLst>
              </a:tr>
              <a:tr h="909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4165"/>
                          </a:solidFill>
                          <a:effectLst/>
                          <a:latin typeface="Calibri" panose="020F0502020204030204" pitchFamily="34" charset="0"/>
                        </a:rPr>
                        <a:t>The code of application is checked-in to </a:t>
                      </a:r>
                      <a:r>
                        <a:rPr lang="en-US" sz="1100" b="0" i="0" u="none" strike="noStrike" dirty="0" err="1">
                          <a:solidFill>
                            <a:srgbClr val="004165"/>
                          </a:solidFill>
                          <a:effectLst/>
                          <a:latin typeface="Calibri" panose="020F0502020204030204" pitchFamily="34" charset="0"/>
                        </a:rPr>
                        <a:t>Github</a:t>
                      </a:r>
                      <a:r>
                        <a:rPr lang="en-US" sz="1100" b="0" i="0" u="none" strike="noStrike" dirty="0">
                          <a:solidFill>
                            <a:srgbClr val="004165"/>
                          </a:solidFill>
                          <a:effectLst/>
                          <a:latin typeface="Calibri" panose="020F0502020204030204" pitchFamily="34" charset="0"/>
                        </a:rPr>
                        <a:t> as a public repository, the repository can be accessed by using the following link,</a:t>
                      </a:r>
                    </a:p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4165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https://github.com/Uttam92477/wholesale</a:t>
                      </a:r>
                      <a:endParaRPr lang="en-AU" sz="1100" b="0" i="0" u="none" strike="noStrike" dirty="0">
                        <a:solidFill>
                          <a:srgbClr val="00416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00" marR="0" marT="25200" marB="252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068067"/>
                  </a:ext>
                </a:extLst>
              </a:tr>
              <a:tr h="6339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4165"/>
                          </a:solidFill>
                          <a:effectLst/>
                          <a:latin typeface="Calibri" panose="020F0502020204030204" pitchFamily="34" charset="0"/>
                        </a:rPr>
                        <a:t>The application endpoints are directly accessible using the following links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4165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https://anzwholesale.learnerdev.com/users/1/accounts</a:t>
                      </a:r>
                      <a:endParaRPr lang="en-AU" sz="1100" b="1" i="0" u="none" strike="noStrike" dirty="0">
                        <a:solidFill>
                          <a:srgbClr val="004165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4165"/>
                          </a:solidFill>
                          <a:effectLst/>
                          <a:latin typeface="Calibri" panose="020F0502020204030204" pitchFamily="34" charset="0"/>
                          <a:hlinkClick r:id="rId5"/>
                        </a:rPr>
                        <a:t>https://anzwholesale.learnerdev.com/accounts/a1/transactions</a:t>
                      </a:r>
                      <a:endParaRPr lang="en-AU" sz="1100" b="0" i="0" u="none" strike="noStrike" dirty="0">
                        <a:solidFill>
                          <a:srgbClr val="00416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00" marR="0" marT="25200" marB="252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389180"/>
                  </a:ext>
                </a:extLst>
              </a:tr>
              <a:tr h="6339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4165"/>
                          </a:solidFill>
                          <a:effectLst/>
                          <a:latin typeface="Calibri" panose="020F0502020204030204" pitchFamily="34" charset="0"/>
                        </a:rPr>
                        <a:t>The application can also be started locally. The commands and prerequisite environment details are provided in the application documentation in README.md file</a:t>
                      </a:r>
                      <a:endParaRPr lang="en-AU" sz="1100" b="0" i="0" u="none" strike="noStrike" dirty="0">
                        <a:solidFill>
                          <a:srgbClr val="00416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00" marR="0" marT="25200" marB="252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15519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2EE3FD-282C-4BE5-B2EB-A2A4E04EC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922068"/>
              </p:ext>
            </p:extLst>
          </p:nvPr>
        </p:nvGraphicFramePr>
        <p:xfrm>
          <a:off x="6096000" y="3412963"/>
          <a:ext cx="6096000" cy="343603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900023">
                  <a:extLst>
                    <a:ext uri="{9D8B030D-6E8A-4147-A177-3AD203B41FA5}">
                      <a16:colId xmlns:a16="http://schemas.microsoft.com/office/drawing/2014/main" val="1727091852"/>
                    </a:ext>
                  </a:extLst>
                </a:gridCol>
                <a:gridCol w="3510951">
                  <a:extLst>
                    <a:ext uri="{9D8B030D-6E8A-4147-A177-3AD203B41FA5}">
                      <a16:colId xmlns:a16="http://schemas.microsoft.com/office/drawing/2014/main" val="1763858639"/>
                    </a:ext>
                  </a:extLst>
                </a:gridCol>
                <a:gridCol w="1685026">
                  <a:extLst>
                    <a:ext uri="{9D8B030D-6E8A-4147-A177-3AD203B41FA5}">
                      <a16:colId xmlns:a16="http://schemas.microsoft.com/office/drawing/2014/main" val="1027164584"/>
                    </a:ext>
                  </a:extLst>
                </a:gridCol>
              </a:tblGrid>
              <a:tr h="411229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1" u="none" strike="noStrike" kern="1200" dirty="0">
                          <a:solidFill>
                            <a:srgbClr val="EEF9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Features</a:t>
                      </a:r>
                    </a:p>
                  </a:txBody>
                  <a:tcPr marL="25200" marR="9322" marT="25200" marB="252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16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1" u="none" strike="noStrike" kern="1200" dirty="0">
                          <a:solidFill>
                            <a:srgbClr val="EEF9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25200" marR="9322" marT="25200" marB="252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16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1" u="none" strike="noStrike" kern="1200" dirty="0">
                          <a:solidFill>
                            <a:srgbClr val="EEF9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Technology/ Framework used</a:t>
                      </a:r>
                    </a:p>
                  </a:txBody>
                  <a:tcPr marL="25200" marR="9322" marT="25200" marB="252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1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240605"/>
                  </a:ext>
                </a:extLst>
              </a:tr>
              <a:tr h="546764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 dirty="0">
                          <a:solidFill>
                            <a:srgbClr val="004165"/>
                          </a:solidFill>
                          <a:effectLst/>
                        </a:rPr>
                        <a:t>HTTPs endpoints</a:t>
                      </a:r>
                      <a:endParaRPr lang="en-AU" sz="1100" b="1" i="0" u="none" strike="noStrike" dirty="0">
                        <a:solidFill>
                          <a:srgbClr val="00416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00" marR="0" marT="25200" marB="252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4165"/>
                          </a:solidFill>
                          <a:effectLst/>
                        </a:rPr>
                        <a:t>The application is deployed in AWS and HTTPs endpoints are available to be consumed. ACM Certificate is attached to load balancer lister to enable HTTPs.</a:t>
                      </a:r>
                      <a:endParaRPr lang="en-US" sz="1100" b="0" i="0" u="none" strike="noStrike" dirty="0">
                        <a:solidFill>
                          <a:srgbClr val="00416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00" marR="0" marT="25200" marB="252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4165"/>
                          </a:solidFill>
                          <a:effectLst/>
                        </a:rPr>
                        <a:t>ACM, AWS ECS, AWS ECR, AWS ALB, Route53</a:t>
                      </a:r>
                      <a:endParaRPr lang="en-US" sz="1100" b="0" i="0" u="none" strike="noStrike" dirty="0">
                        <a:solidFill>
                          <a:srgbClr val="00416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00" marR="0" marT="25200" marB="252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068067"/>
                  </a:ext>
                </a:extLst>
              </a:tr>
              <a:tr h="3966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 dirty="0">
                          <a:solidFill>
                            <a:srgbClr val="004165"/>
                          </a:solidFill>
                          <a:effectLst/>
                        </a:rPr>
                        <a:t>Pagination</a:t>
                      </a:r>
                      <a:endParaRPr lang="en-AU" sz="1100" b="1" i="0" u="none" strike="noStrike" dirty="0">
                        <a:solidFill>
                          <a:srgbClr val="00416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00" marR="0" marT="25200" marB="252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solidFill>
                            <a:srgbClr val="004165"/>
                          </a:solidFill>
                          <a:effectLst/>
                        </a:rPr>
                        <a:t>Request parameter based page querying is available. Supported queries </a:t>
                      </a:r>
                      <a:r>
                        <a:rPr lang="en-AU" sz="1100" u="none" strike="noStrike" dirty="0" err="1">
                          <a:solidFill>
                            <a:srgbClr val="004165"/>
                          </a:solidFill>
                          <a:effectLst/>
                        </a:rPr>
                        <a:t>pageNo</a:t>
                      </a:r>
                      <a:r>
                        <a:rPr lang="en-AU" sz="1100" u="none" strike="noStrike" dirty="0">
                          <a:solidFill>
                            <a:srgbClr val="004165"/>
                          </a:solidFill>
                          <a:effectLst/>
                        </a:rPr>
                        <a:t>, </a:t>
                      </a:r>
                      <a:r>
                        <a:rPr lang="en-AU" sz="1100" u="none" strike="noStrike" dirty="0" err="1">
                          <a:solidFill>
                            <a:srgbClr val="004165"/>
                          </a:solidFill>
                          <a:effectLst/>
                        </a:rPr>
                        <a:t>pageSize</a:t>
                      </a:r>
                      <a:endParaRPr lang="en-AU" sz="1100" b="0" i="0" u="none" strike="noStrike" dirty="0">
                        <a:solidFill>
                          <a:srgbClr val="00416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00" marR="0" marT="25200" marB="252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solidFill>
                            <a:srgbClr val="004165"/>
                          </a:solidFill>
                          <a:effectLst/>
                        </a:rPr>
                        <a:t>Spring boot - Pageable</a:t>
                      </a:r>
                      <a:endParaRPr lang="en-AU" sz="1100" b="0" i="0" u="none" strike="noStrike" dirty="0">
                        <a:solidFill>
                          <a:srgbClr val="00416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00" marR="0" marT="25200" marB="252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389180"/>
                  </a:ext>
                </a:extLst>
              </a:tr>
              <a:tr h="3966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 dirty="0">
                          <a:solidFill>
                            <a:srgbClr val="004165"/>
                          </a:solidFill>
                          <a:effectLst/>
                        </a:rPr>
                        <a:t>Filters</a:t>
                      </a:r>
                      <a:endParaRPr lang="en-AU" sz="1100" b="1" i="0" u="none" strike="noStrike" dirty="0">
                        <a:solidFill>
                          <a:srgbClr val="00416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00" marR="0" marT="25200" marB="252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4165"/>
                          </a:solidFill>
                          <a:effectLst/>
                        </a:rPr>
                        <a:t>Transaction type filter is available for querying transactions. Query param - </a:t>
                      </a:r>
                      <a:r>
                        <a:rPr lang="en-US" sz="1100" u="none" strike="noStrike" dirty="0" err="1">
                          <a:solidFill>
                            <a:srgbClr val="004165"/>
                          </a:solidFill>
                          <a:effectLst/>
                        </a:rPr>
                        <a:t>transactionType</a:t>
                      </a:r>
                      <a:endParaRPr lang="en-US" sz="1100" b="0" i="0" u="none" strike="noStrike" dirty="0">
                        <a:solidFill>
                          <a:srgbClr val="00416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00" marR="0" marT="25200" marB="252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solidFill>
                            <a:srgbClr val="004165"/>
                          </a:solidFill>
                          <a:effectLst/>
                        </a:rPr>
                        <a:t>Spring boot</a:t>
                      </a:r>
                      <a:endParaRPr lang="en-AU" sz="1100" b="0" i="0" u="none" strike="noStrike" dirty="0">
                        <a:solidFill>
                          <a:srgbClr val="00416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00" marR="0" marT="25200" marB="252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93429"/>
                  </a:ext>
                </a:extLst>
              </a:tr>
              <a:tr h="3966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 dirty="0">
                          <a:solidFill>
                            <a:srgbClr val="004165"/>
                          </a:solidFill>
                          <a:effectLst/>
                        </a:rPr>
                        <a:t>Actuator endpoints</a:t>
                      </a:r>
                      <a:endParaRPr lang="en-AU" sz="1100" b="1" i="0" u="none" strike="noStrike" dirty="0">
                        <a:solidFill>
                          <a:srgbClr val="00416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00" marR="0" marT="25200" marB="252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4165"/>
                          </a:solidFill>
                          <a:effectLst/>
                        </a:rPr>
                        <a:t>The default health, info and metrics actuator endpoints are enabled and more can be enabled if required</a:t>
                      </a:r>
                      <a:endParaRPr lang="en-US" sz="1100" b="0" i="0" u="none" strike="noStrike" dirty="0">
                        <a:solidFill>
                          <a:srgbClr val="00416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00" marR="0" marT="25200" marB="252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solidFill>
                            <a:srgbClr val="004165"/>
                          </a:solidFill>
                          <a:effectLst/>
                        </a:rPr>
                        <a:t>Spring boot actuator</a:t>
                      </a:r>
                      <a:endParaRPr lang="en-AU" sz="1100" b="0" i="0" u="none" strike="noStrike" dirty="0">
                        <a:solidFill>
                          <a:srgbClr val="00416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00" marR="0" marT="25200" marB="252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4155191"/>
                  </a:ext>
                </a:extLst>
              </a:tr>
              <a:tr h="483282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 dirty="0">
                          <a:solidFill>
                            <a:srgbClr val="004165"/>
                          </a:solidFill>
                          <a:effectLst/>
                        </a:rPr>
                        <a:t>Swagger</a:t>
                      </a:r>
                      <a:endParaRPr lang="en-AU" sz="1100" b="1" i="0" u="none" strike="noStrike" dirty="0">
                        <a:solidFill>
                          <a:srgbClr val="00416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00" marR="0" marT="25200" marB="252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4165"/>
                          </a:solidFill>
                          <a:effectLst/>
                        </a:rPr>
                        <a:t>Application specification is available both as swagger JSON spec and swagger UI at /swagger-</a:t>
                      </a:r>
                      <a:r>
                        <a:rPr lang="en-US" sz="1100" u="none" strike="noStrike" dirty="0" err="1">
                          <a:solidFill>
                            <a:srgbClr val="004165"/>
                          </a:solidFill>
                          <a:effectLst/>
                        </a:rPr>
                        <a:t>ui</a:t>
                      </a:r>
                      <a:r>
                        <a:rPr lang="en-US" sz="1100" u="none" strike="noStrike" dirty="0">
                          <a:solidFill>
                            <a:srgbClr val="004165"/>
                          </a:solidFill>
                          <a:effectLst/>
                        </a:rPr>
                        <a:t> and /v2/</a:t>
                      </a:r>
                      <a:r>
                        <a:rPr lang="en-US" sz="1100" u="none" strike="noStrike" dirty="0" err="1">
                          <a:solidFill>
                            <a:srgbClr val="004165"/>
                          </a:solidFill>
                          <a:effectLst/>
                        </a:rPr>
                        <a:t>api</a:t>
                      </a:r>
                      <a:r>
                        <a:rPr lang="en-US" sz="1100" u="none" strike="noStrike" dirty="0">
                          <a:solidFill>
                            <a:srgbClr val="004165"/>
                          </a:solidFill>
                          <a:effectLst/>
                        </a:rPr>
                        <a:t>-docs</a:t>
                      </a:r>
                      <a:endParaRPr lang="en-US" sz="1100" b="0" i="0" u="none" strike="noStrike" dirty="0">
                        <a:solidFill>
                          <a:srgbClr val="00416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00" marR="0" marT="25200" marB="252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err="1">
                          <a:solidFill>
                            <a:srgbClr val="004165"/>
                          </a:solidFill>
                          <a:effectLst/>
                        </a:rPr>
                        <a:t>springfox</a:t>
                      </a:r>
                      <a:r>
                        <a:rPr lang="en-AU" sz="1100" u="none" strike="noStrike" dirty="0">
                          <a:solidFill>
                            <a:srgbClr val="004165"/>
                          </a:solidFill>
                          <a:effectLst/>
                        </a:rPr>
                        <a:t> swagger</a:t>
                      </a:r>
                      <a:endParaRPr lang="en-AU" sz="1100" b="0" i="0" u="none" strike="noStrike" dirty="0">
                        <a:solidFill>
                          <a:srgbClr val="00416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00" marR="0" marT="25200" marB="252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080487"/>
                  </a:ext>
                </a:extLst>
              </a:tr>
              <a:tr h="3966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 dirty="0">
                          <a:solidFill>
                            <a:srgbClr val="004165"/>
                          </a:solidFill>
                          <a:effectLst/>
                        </a:rPr>
                        <a:t>H2 DB and seeding</a:t>
                      </a:r>
                      <a:endParaRPr lang="en-AU" sz="1100" b="1" i="0" u="none" strike="noStrike" dirty="0">
                        <a:solidFill>
                          <a:srgbClr val="00416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00" marR="0" marT="25200" marB="252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4165"/>
                          </a:solidFill>
                          <a:effectLst/>
                        </a:rPr>
                        <a:t>Automatic demo database is created at startup and required data is seeded so that demo works as expected</a:t>
                      </a:r>
                      <a:endParaRPr lang="en-US" sz="1100" b="0" i="0" u="none" strike="noStrike" dirty="0">
                        <a:solidFill>
                          <a:srgbClr val="00416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00" marR="0" marT="25200" marB="252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solidFill>
                            <a:srgbClr val="004165"/>
                          </a:solidFill>
                          <a:effectLst/>
                        </a:rPr>
                        <a:t>H2 DB, Spring JPA</a:t>
                      </a:r>
                      <a:endParaRPr lang="en-AU" sz="1100" b="0" i="0" u="none" strike="noStrike" dirty="0">
                        <a:solidFill>
                          <a:srgbClr val="00416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00" marR="0" marT="25200" marB="252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6970243"/>
                  </a:ext>
                </a:extLst>
              </a:tr>
              <a:tr h="3966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 dirty="0">
                          <a:solidFill>
                            <a:srgbClr val="004165"/>
                          </a:solidFill>
                          <a:effectLst/>
                        </a:rPr>
                        <a:t>Cache</a:t>
                      </a:r>
                      <a:endParaRPr lang="en-AU" sz="1100" b="1" i="0" u="none" strike="noStrike" dirty="0">
                        <a:solidFill>
                          <a:srgbClr val="00416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00" marR="0" marT="25200" marB="252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4165"/>
                          </a:solidFill>
                          <a:effectLst/>
                        </a:rPr>
                        <a:t>The method responses are cached so that we don’t query DB frequently</a:t>
                      </a:r>
                      <a:endParaRPr lang="en-US" sz="1100" b="0" i="0" u="none" strike="noStrike" dirty="0">
                        <a:solidFill>
                          <a:srgbClr val="00416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00" marR="0" marT="25200" marB="252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solidFill>
                            <a:srgbClr val="004165"/>
                          </a:solidFill>
                          <a:effectLst/>
                        </a:rPr>
                        <a:t>Spring boot – Cacheable</a:t>
                      </a:r>
                      <a:endParaRPr lang="en-AU" sz="1100" b="0" i="0" u="none" strike="noStrike" dirty="0">
                        <a:solidFill>
                          <a:srgbClr val="00416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00" marR="0" marT="25200" marB="252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732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79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490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Uttam Rajeti</dc:creator>
  <cp:lastModifiedBy>Uttam Rajeti</cp:lastModifiedBy>
  <cp:revision>22</cp:revision>
  <dcterms:created xsi:type="dcterms:W3CDTF">2022-04-14T06:37:14Z</dcterms:created>
  <dcterms:modified xsi:type="dcterms:W3CDTF">2022-04-16T12:05:31Z</dcterms:modified>
</cp:coreProperties>
</file>