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jh3Ie5dUFdIC1kFG9IrO/zxjEv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02f86060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e02f860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02f86060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e02f8606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02f86060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e02f8606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0edd9da9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0edd9da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2E75B5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5B9BD5">
                  <a:alpha val="40392"/>
                </a:srgbClr>
              </a:gs>
              <a:gs pos="74000">
                <a:srgbClr val="9CC2E5">
                  <a:alpha val="0"/>
                </a:srgbClr>
              </a:gs>
              <a:gs pos="100000">
                <a:srgbClr val="9CC2E5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78000">
                <a:srgbClr val="5B9BD5">
                  <a:alpha val="14509"/>
                </a:srgbClr>
              </a:gs>
              <a:gs pos="100000">
                <a:srgbClr val="5B9BD5">
                  <a:alpha val="14509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580960" y="305445"/>
            <a:ext cx="5510487" cy="873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</a:pPr>
            <a:r>
              <a:rPr lang="en-US" sz="4000">
                <a:solidFill>
                  <a:srgbClr val="FFFFFF"/>
                </a:solidFill>
              </a:rPr>
              <a:t>Business Model Canvas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89" name="Google Shape;89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31844" y="1575633"/>
            <a:ext cx="12119213" cy="5239149"/>
            <a:chOff x="416282" y="1642675"/>
            <a:chExt cx="11359432" cy="4911915"/>
          </a:xfrm>
        </p:grpSpPr>
        <p:sp>
          <p:nvSpPr>
            <p:cNvPr id="91" name="Google Shape;91;p1"/>
            <p:cNvSpPr/>
            <p:nvPr/>
          </p:nvSpPr>
          <p:spPr>
            <a:xfrm>
              <a:off x="416282" y="5021313"/>
              <a:ext cx="5679718" cy="1531242"/>
            </a:xfrm>
            <a:prstGeom prst="rect">
              <a:avLst/>
            </a:prstGeom>
            <a:solidFill>
              <a:srgbClr val="FEE599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Cost Structure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Operational costs (Hosting, software licenses, tools, etc.)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support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Marketing and customer acquisition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16282" y="1643081"/>
              <a:ext cx="2297100" cy="3379800"/>
            </a:xfrm>
            <a:prstGeom prst="rect">
              <a:avLst/>
            </a:prstGeom>
            <a:solidFill>
              <a:srgbClr val="C4E0B2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Key Partners: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82880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Hotel chains and airbnb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82880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Local attractions and tour operators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82880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Restaurants and food chains + upc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oming small businesses 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82880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Payment processing services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82880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Marketing and Advertising (Google, Facebook, etc.)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2729318" y="1643081"/>
              <a:ext cx="2254526" cy="1685327"/>
            </a:xfrm>
            <a:prstGeom prst="rect">
              <a:avLst/>
            </a:prstGeom>
            <a:solidFill>
              <a:srgbClr val="C4E0B2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Key Activities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880" lvl="0" marL="18288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Platform development and maintenance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82880" lvl="0" marL="18288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ustomer support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82880" lvl="0" marL="18288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Marketing and Partnerships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82880" lvl="0" marL="18288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Experience and Interface design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999719" y="1643081"/>
              <a:ext cx="2254526" cy="3379878"/>
            </a:xfrm>
            <a:prstGeom prst="rect">
              <a:avLst/>
            </a:prstGeom>
            <a:solidFill>
              <a:srgbClr val="C4E0B2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Value Propositions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●"/>
              </a:pPr>
              <a:r>
                <a:rPr b="0" i="0" lang="en-US" sz="12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Jobs: Creating an organized group trip plan.</a:t>
              </a:r>
              <a:br>
                <a:rPr b="0" i="0" lang="en-US" sz="12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b="0" i="0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●"/>
              </a:pPr>
              <a:r>
                <a:rPr b="0" i="0" lang="en-US" sz="12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Pains:</a:t>
              </a:r>
              <a:br>
                <a:rPr b="0" i="0" lang="en-US" sz="12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- Multiple apps for different</a:t>
              </a:r>
              <a:b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aspects of planning.</a:t>
              </a:r>
              <a:b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- Tedious</a:t>
              </a:r>
              <a:b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- Miscommunication</a:t>
              </a:r>
              <a:b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- Unorganized</a:t>
              </a:r>
              <a:b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- Higher costs (travel</a:t>
              </a:r>
              <a:b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agents, etc.)</a:t>
              </a:r>
              <a:b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- Saying no to travel agents (Anxious/Awkward)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7270134" y="1642675"/>
              <a:ext cx="2254500" cy="2206200"/>
            </a:xfrm>
            <a:prstGeom prst="rect">
              <a:avLst/>
            </a:prstGeom>
            <a:solidFill>
              <a:srgbClr val="C4E0B2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Relationships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to Get?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Marketing campaigns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Influencer partnerships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Referral program</a:t>
              </a:r>
              <a:endParaRPr b="0" i="0" sz="1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to Keep?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support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Engagement</a:t>
              </a: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(Occasional Surveys/Feedback System)</a:t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Community Building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to Grow?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driven decisions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Expansion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Corporate partnerships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9521188" y="1643081"/>
              <a:ext cx="2254526" cy="3379878"/>
            </a:xfrm>
            <a:prstGeom prst="rect">
              <a:avLst/>
            </a:prstGeom>
            <a:solidFill>
              <a:srgbClr val="C4E0B2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Segments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●"/>
              </a:pPr>
              <a:r>
                <a:rPr b="0" i="0" lang="en-US" sz="12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Groups planning trips</a:t>
              </a:r>
              <a:r>
                <a:rPr lang="en-US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2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(Friends, Family, Colleagues)</a:t>
              </a:r>
              <a:endParaRPr b="0" i="0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●"/>
              </a:pPr>
              <a:r>
                <a:rPr b="0" i="0" lang="en-US" sz="12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Travel Enthusiasts</a:t>
              </a:r>
              <a:endParaRPr b="0" i="0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●"/>
              </a:pPr>
              <a:r>
                <a:rPr b="0" i="0" lang="en-US" sz="12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Event Planners</a:t>
              </a:r>
              <a:endParaRPr b="0" i="0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●"/>
              </a:pPr>
              <a:r>
                <a:rPr b="0" i="0" lang="en-US" sz="12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Tour Guides</a:t>
              </a:r>
              <a:endParaRPr b="0" i="0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●"/>
              </a:pPr>
              <a:r>
                <a:rPr lang="en-US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Business Owners (Restaurant/Hotel/Attraction Sites)</a:t>
              </a:r>
              <a:endParaRPr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1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○"/>
              </a:pPr>
              <a:r>
                <a:rPr lang="en-US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Local businesses that is looking to make their business known to people all around the world</a:t>
              </a:r>
              <a:endParaRPr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7263058" y="3794466"/>
              <a:ext cx="2254500" cy="1227000"/>
            </a:xfrm>
            <a:prstGeom prst="rect">
              <a:avLst/>
            </a:prstGeom>
            <a:solidFill>
              <a:srgbClr val="C4E0B2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Channels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880" lvl="0" marL="18288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250"/>
                <a:buFont typeface="Arial"/>
                <a:buChar char="•"/>
              </a:pPr>
              <a:r>
                <a:rPr b="0" i="0" lang="en-US" sz="12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Website</a:t>
              </a:r>
              <a:r>
                <a:rPr lang="en-US" sz="12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 </a:t>
              </a:r>
              <a:r>
                <a:rPr b="0" i="0" lang="en-US" sz="12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Mobile App</a:t>
              </a:r>
              <a:endParaRPr b="0" i="0" sz="1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82880" lvl="0" marL="18288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250"/>
                <a:buFont typeface="Calibri"/>
                <a:buChar char="•"/>
              </a:pPr>
              <a:r>
                <a:rPr lang="en-US" sz="12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Dedicated Social Media Page</a:t>
              </a:r>
              <a:endParaRPr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82880" lvl="0" marL="18288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250"/>
                <a:buFont typeface="Calibri"/>
                <a:buChar char="•"/>
              </a:pPr>
              <a:r>
                <a:rPr b="0" i="0" lang="en-US" sz="12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Travel Bloggers &amp; Influencers</a:t>
              </a:r>
              <a:endParaRPr b="0" i="0" sz="1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50"/>
                <a:buFont typeface="Arial"/>
                <a:buNone/>
              </a:pPr>
              <a:r>
                <a:t/>
              </a:r>
              <a:endParaRPr b="0" i="0" sz="1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2736391" y="3328408"/>
              <a:ext cx="2254526" cy="1692905"/>
            </a:xfrm>
            <a:prstGeom prst="rect">
              <a:avLst/>
            </a:prstGeom>
            <a:solidFill>
              <a:srgbClr val="FEE599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Key Resources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91440" lvl="0" marL="9144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Skilled Development team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91440" lvl="0" marL="9144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Reliable hosting and cloud services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91440" lvl="0" marL="9144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service representatives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6095996" y="5023348"/>
              <a:ext cx="5679718" cy="1531242"/>
            </a:xfrm>
            <a:prstGeom prst="rect">
              <a:avLst/>
            </a:prstGeom>
            <a:solidFill>
              <a:srgbClr val="FEE599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Revenue Streams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Commissions from bookings (Hotels, Airbnb)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Advertisements (Targeted ads from travel related businesses)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Premium listings for businesses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02f860603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Value Proposition (Cont.)</a:t>
            </a:r>
            <a:endParaRPr/>
          </a:p>
        </p:txBody>
      </p:sp>
      <p:sp>
        <p:nvSpPr>
          <p:cNvPr id="105" name="Google Shape;105;g2e02f860603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Gains: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Simplified Planning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Gain: Users can easily plan and coordinate group trips without having to manage multiple apps.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Pain Relieved: Reduces the complexity and effort of having to use different tools for different tasks.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Cost Savings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Gain: Helps users find the best deals on accommodations, activities, and dining.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Pain Relieved: Reduces the overall cost of the trip by providing access to exclusive discounts and deals.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Enhanced Collaboration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Gain: Allows group members to easily collaborate on trip details and make decisions together.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Pain Relieved: Minimizes misunderstandings and ensures that everyone’s preferences are considered.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02f860603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Value Proposition (Cont.)</a:t>
            </a:r>
            <a:endParaRPr/>
          </a:p>
        </p:txBody>
      </p:sp>
      <p:sp>
        <p:nvSpPr>
          <p:cNvPr id="111" name="Google Shape;111;g2e02f860603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Gain Creators: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User Friendly Interface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Gain Creator: Provides an intuitive and easy to use interface, making the planning process enjoyable and accessible to all users.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Personalized Recommendation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Gain Creator: Uses user preferences and past travel behavior to provide personalized recommendations, enhancing the relevance and satisfaction of the travel plans.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Collaboration Tools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Gain Creator: Offers tools for collaborative planning (Shared Calendar/Outlines), allowing all group members to contribute and stay involved in the planning process.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 Real-Time Updates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Gain Creator: Keeps users informed with real-time updates and notifications about bookings, and changes in plan routes, and travel alerts.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02f860603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Value Proposition (Cont.)</a:t>
            </a:r>
            <a:endParaRPr/>
          </a:p>
        </p:txBody>
      </p:sp>
      <p:sp>
        <p:nvSpPr>
          <p:cNvPr id="117" name="Google Shape;117;g2e02f860603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Pain Reliever: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Streamlined Communication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Pain Relieved: Prevents miscommunication and keeps everyone on the same page with integrated chat and call features.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All-in-One Solution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Pain Relieved: Eliminates the need to juggle multiple apps for communication, bookings, and planning.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Organized Itinerary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Pain Relieved: Prevents confusion and unorganized plans by providing a clear and shared itinerary for all group members.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0edd9da97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Hypothesis </a:t>
            </a:r>
            <a:endParaRPr/>
          </a:p>
        </p:txBody>
      </p:sp>
      <p:sp>
        <p:nvSpPr>
          <p:cNvPr id="123" name="Google Shape;123;g2e0edd9da97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</a:t>
            </a:r>
            <a:r>
              <a:rPr lang="en-US"/>
              <a:t>believe</a:t>
            </a:r>
            <a:r>
              <a:rPr lang="en-US"/>
              <a:t> that travelers find it </a:t>
            </a:r>
            <a:r>
              <a:rPr lang="en-US"/>
              <a:t>challenging</a:t>
            </a:r>
            <a:r>
              <a:rPr lang="en-US"/>
              <a:t> to organize group trips due to the need of using multiple platforms for different aspects of planning; this leads to wasted time, miscommunication and lack of alignment with the group, as well as unorganized plan and higher costs.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2022-12-09T16:44:03Z</dcterms:created>
  <dc:creator>Jerry Adamski</dc:creator>
</cp:coreProperties>
</file>