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673100" y="2870200"/>
            <a:ext cx="23050500" cy="4559300"/>
          </a:xfrm>
          <a:prstGeom prst="rect">
            <a:avLst/>
          </a:prstGeom>
        </p:spPr>
        <p:txBody>
          <a:bodyPr anchor="b"/>
          <a:lstStyle/>
          <a:p>
            <a:pPr/>
            <a:r>
              <a:t>Title Text</a:t>
            </a:r>
          </a:p>
        </p:txBody>
      </p:sp>
      <p:sp>
        <p:nvSpPr>
          <p:cNvPr id="12" name="Body Level One…"/>
          <p:cNvSpPr txBox="1"/>
          <p:nvPr>
            <p:ph type="body" sz="quarter" idx="1"/>
          </p:nvPr>
        </p:nvSpPr>
        <p:spPr>
          <a:xfrm>
            <a:off x="673100" y="7416800"/>
            <a:ext cx="23050500" cy="18161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001000"/>
            <a:ext cx="19621500" cy="6477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Type a quote here.”"/>
          <p:cNvSpPr txBox="1"/>
          <p:nvPr>
            <p:ph type="body" sz="quarter" idx="22"/>
          </p:nvPr>
        </p:nvSpPr>
        <p:spPr>
          <a:xfrm>
            <a:off x="2374900" y="5892800"/>
            <a:ext cx="19621500" cy="8509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4280774" y="-1688429"/>
            <a:ext cx="15829857" cy="11849101"/>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728200"/>
            <a:ext cx="19621500" cy="1803400"/>
          </a:xfrm>
          <a:prstGeom prst="rect">
            <a:avLst/>
          </a:prstGeom>
        </p:spPr>
        <p:txBody>
          <a:bodyPr/>
          <a:lstStyle/>
          <a:p>
            <a:pPr/>
            <a:r>
              <a:t>Title Text</a:t>
            </a:r>
          </a:p>
        </p:txBody>
      </p:sp>
      <p:sp>
        <p:nvSpPr>
          <p:cNvPr id="22" name="Body Level One…"/>
          <p:cNvSpPr txBox="1"/>
          <p:nvPr>
            <p:ph type="body" sz="quarter" idx="1"/>
          </p:nvPr>
        </p:nvSpPr>
        <p:spPr>
          <a:xfrm>
            <a:off x="2387600" y="11518900"/>
            <a:ext cx="19621500" cy="16002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673100" y="4572000"/>
            <a:ext cx="23050500" cy="45593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0590462" y="1511300"/>
            <a:ext cx="13644824" cy="12128732"/>
          </a:xfrm>
          <a:prstGeom prst="rect">
            <a:avLst/>
          </a:prstGeom>
        </p:spPr>
        <p:txBody>
          <a:bodyPr lIns="91439" tIns="45719" rIns="91439" bIns="45719" anchor="t">
            <a:noAutofit/>
          </a:bodyPr>
          <a:lstStyle/>
          <a:p>
            <a:pPr/>
          </a:p>
        </p:txBody>
      </p:sp>
      <p:sp>
        <p:nvSpPr>
          <p:cNvPr id="39" name="Title Text"/>
          <p:cNvSpPr txBox="1"/>
          <p:nvPr>
            <p:ph type="title"/>
          </p:nvPr>
        </p:nvSpPr>
        <p:spPr>
          <a:xfrm>
            <a:off x="673100" y="1435100"/>
            <a:ext cx="11049000" cy="5461000"/>
          </a:xfrm>
          <a:prstGeom prst="rect">
            <a:avLst/>
          </a:prstGeom>
        </p:spPr>
        <p:txBody>
          <a:bodyPr anchor="b"/>
          <a:lstStyle/>
          <a:p>
            <a:pPr/>
            <a:r>
              <a:t>Title Text</a:t>
            </a:r>
          </a:p>
        </p:txBody>
      </p:sp>
      <p:sp>
        <p:nvSpPr>
          <p:cNvPr id="40" name="Body Level One…"/>
          <p:cNvSpPr txBox="1"/>
          <p:nvPr>
            <p:ph type="body" sz="quarter" idx="1"/>
          </p:nvPr>
        </p:nvSpPr>
        <p:spPr>
          <a:xfrm>
            <a:off x="673100" y="6870700"/>
            <a:ext cx="11049000" cy="54610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11814854" y="3230211"/>
            <a:ext cx="11753235" cy="1044731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673100" y="3835400"/>
            <a:ext cx="11049000" cy="8864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435100" y="1066800"/>
            <a:ext cx="21501100" cy="11557000"/>
          </a:xfrm>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half" idx="21"/>
          </p:nvPr>
        </p:nvSpPr>
        <p:spPr>
          <a:xfrm>
            <a:off x="12407900" y="5715000"/>
            <a:ext cx="11023600" cy="8255000"/>
          </a:xfrm>
          <a:prstGeom prst="rect">
            <a:avLst/>
          </a:prstGeom>
        </p:spPr>
        <p:txBody>
          <a:bodyPr lIns="91439" tIns="45719" rIns="91439" bIns="45719" anchor="t">
            <a:noAutofit/>
          </a:bodyPr>
          <a:lstStyle/>
          <a:p>
            <a:pPr/>
          </a:p>
        </p:txBody>
      </p:sp>
      <p:sp>
        <p:nvSpPr>
          <p:cNvPr id="84" name="Image"/>
          <p:cNvSpPr/>
          <p:nvPr>
            <p:ph type="pic" sz="half" idx="22"/>
          </p:nvPr>
        </p:nvSpPr>
        <p:spPr>
          <a:xfrm>
            <a:off x="12420600" y="-673100"/>
            <a:ext cx="11023600" cy="8255000"/>
          </a:xfrm>
          <a:prstGeom prst="rect">
            <a:avLst/>
          </a:prstGeom>
        </p:spPr>
        <p:txBody>
          <a:bodyPr lIns="91439" tIns="45719" rIns="91439" bIns="45719" anchor="t">
            <a:noAutofit/>
          </a:bodyPr>
          <a:lstStyle/>
          <a:p>
            <a:pPr/>
          </a:p>
        </p:txBody>
      </p:sp>
      <p:sp>
        <p:nvSpPr>
          <p:cNvPr id="85" name="2-10-superquadro_1631x2178.jpeg"/>
          <p:cNvSpPr/>
          <p:nvPr>
            <p:ph type="pic" idx="23"/>
          </p:nvPr>
        </p:nvSpPr>
        <p:spPr>
          <a:xfrm>
            <a:off x="-825499" y="-2108200"/>
            <a:ext cx="13804901" cy="1844321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76100" y="13081000"/>
            <a:ext cx="419100" cy="4572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1pPr>
      <a:lvl2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2pPr>
      <a:lvl3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3pPr>
      <a:lvl4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4pPr>
      <a:lvl5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5pPr>
      <a:lvl6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6pPr>
      <a:lvl7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7pPr>
      <a:lvl8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8pPr>
      <a:lvl9pPr marL="0" marR="0" indent="0" algn="ctr" defTabSz="825500" rtl="0" latinLnBrk="0">
        <a:lnSpc>
          <a:spcPct val="100000"/>
        </a:lnSpc>
        <a:spcBef>
          <a:spcPts val="0"/>
        </a:spcBef>
        <a:spcAft>
          <a:spcPts val="0"/>
        </a:spcAft>
        <a:buClrTx/>
        <a:buSzTx/>
        <a:buFontTx/>
        <a:buNone/>
        <a:tabLst/>
        <a:defRPr b="0" baseline="0" cap="all" i="0" spc="0" strike="noStrike" sz="10000" u="none">
          <a:solidFill>
            <a:srgbClr val="535353"/>
          </a:solidFill>
          <a:uFillTx/>
          <a:latin typeface="+mn-lt"/>
          <a:ea typeface="+mn-ea"/>
          <a:cs typeface="+mn-cs"/>
          <a:sym typeface="Gill Sans Light"/>
        </a:defRPr>
      </a:lvl9pPr>
    </p:titleStyle>
    <p:bodyStyle>
      <a:lvl1pPr marL="5842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1pPr>
      <a:lvl2pPr marL="11684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2pPr>
      <a:lvl3pPr marL="17526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3pPr>
      <a:lvl4pPr marL="23368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4pPr>
      <a:lvl5pPr marL="29210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5pPr>
      <a:lvl6pPr marL="35052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6pPr>
      <a:lvl7pPr marL="40894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7pPr>
      <a:lvl8pPr marL="46736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8pPr>
      <a:lvl9pPr marL="5257800" marR="0" indent="-584200" algn="l" defTabSz="825500" rtl="0" latinLnBrk="0">
        <a:lnSpc>
          <a:spcPct val="100000"/>
        </a:lnSpc>
        <a:spcBef>
          <a:spcPts val="5300"/>
        </a:spcBef>
        <a:spcAft>
          <a:spcPts val="0"/>
        </a:spcAft>
        <a:buClrTx/>
        <a:buSzPct val="82000"/>
        <a:buFontTx/>
        <a:buChar char="•"/>
        <a:tabLst/>
        <a:defRPr b="0" baseline="0" cap="none" i="0" spc="0" strike="noStrike" sz="5200" u="none">
          <a:solidFill>
            <a:srgbClr val="535353"/>
          </a:solidFill>
          <a:uFillTx/>
          <a:latin typeface="+mn-lt"/>
          <a:ea typeface="+mn-ea"/>
          <a:cs typeface="+mn-cs"/>
          <a:sym typeface="Gill Sans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ompany Name"/>
          <p:cNvSpPr txBox="1"/>
          <p:nvPr>
            <p:ph type="title" idx="4294967295"/>
          </p:nvPr>
        </p:nvSpPr>
        <p:spPr>
          <a:prstGeom prst="rect">
            <a:avLst/>
          </a:prstGeom>
        </p:spPr>
        <p:txBody>
          <a:bodyPr/>
          <a:lstStyle>
            <a:lvl1pPr>
              <a:defRPr sz="10800"/>
            </a:lvl1pPr>
          </a:lstStyle>
          <a:p>
            <a:pPr/>
            <a:r>
              <a:t>Company Name</a:t>
            </a:r>
          </a:p>
        </p:txBody>
      </p:sp>
      <p:sp>
        <p:nvSpPr>
          <p:cNvPr id="120" name="Company Profile - just 1 or 2 sentences to tell the audience what kind of company you are.…"/>
          <p:cNvSpPr txBox="1"/>
          <p:nvPr>
            <p:ph type="body" idx="4294967295"/>
          </p:nvPr>
        </p:nvSpPr>
        <p:spPr>
          <a:xfrm>
            <a:off x="679450" y="3835400"/>
            <a:ext cx="23050500" cy="8864600"/>
          </a:xfrm>
          <a:prstGeom prst="rect">
            <a:avLst/>
          </a:prstGeom>
        </p:spPr>
        <p:txBody>
          <a:bodyPr/>
          <a:lstStyle/>
          <a:p>
            <a:pPr marL="0" indent="0" defTabSz="784225">
              <a:lnSpc>
                <a:spcPct val="120000"/>
              </a:lnSpc>
              <a:spcBef>
                <a:spcPts val="6100"/>
              </a:spcBef>
              <a:buSzTx/>
              <a:buNone/>
              <a:defRPr sz="6080"/>
            </a:pPr>
            <a:r>
              <a:t>Company Profile - just 1 or 2 sentences to tell the audience what kind of company you are. </a:t>
            </a:r>
          </a:p>
          <a:p>
            <a:pPr marL="0" indent="0" defTabSz="784225">
              <a:lnSpc>
                <a:spcPct val="120000"/>
              </a:lnSpc>
              <a:spcBef>
                <a:spcPts val="6100"/>
              </a:spcBef>
              <a:buSzTx/>
              <a:buNone/>
              <a:defRPr sz="6080"/>
            </a:pPr>
            <a:r>
              <a:t>I.e. - J Labs is a mobile app developer making it easy for people to find dog sitters.</a:t>
            </a:r>
          </a:p>
          <a:p>
            <a:pPr marL="0" indent="0" defTabSz="784225">
              <a:lnSpc>
                <a:spcPct val="120000"/>
              </a:lnSpc>
              <a:spcBef>
                <a:spcPts val="6100"/>
              </a:spcBef>
              <a:buSzTx/>
              <a:buNone/>
              <a:defRPr sz="6080"/>
            </a:pPr>
            <a:r>
              <a:t>Introduce yourselves so the audience knows who is addressing them. This is NOT where you provide your team info, that comes later.  Avoid using lofty titles such as CEO etc. Best to say you’re a founder/co-founder.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9" name="Shape 133" descr="Shape 133"/>
          <p:cNvPicPr>
            <a:picLocks noChangeAspect="1"/>
          </p:cNvPicPr>
          <p:nvPr/>
        </p:nvPicPr>
        <p:blipFill>
          <a:blip r:embed="rId2">
            <a:extLst/>
          </a:blip>
          <a:stretch>
            <a:fillRect/>
          </a:stretch>
        </p:blipFill>
        <p:spPr>
          <a:xfrm>
            <a:off x="6350" y="0"/>
            <a:ext cx="24383841" cy="13715925"/>
          </a:xfrm>
          <a:prstGeom prst="rect">
            <a:avLst/>
          </a:prstGeom>
          <a:ln w="12700">
            <a:miter lim="400000"/>
          </a:ln>
        </p:spPr>
      </p:pic>
      <p:sp>
        <p:nvSpPr>
          <p:cNvPr id="150" name="Example Business Model"/>
          <p:cNvSpPr txBox="1"/>
          <p:nvPr>
            <p:ph type="title"/>
          </p:nvPr>
        </p:nvSpPr>
        <p:spPr>
          <a:xfrm>
            <a:off x="0" y="0"/>
            <a:ext cx="23050500" cy="3429000"/>
          </a:xfrm>
          <a:prstGeom prst="rect">
            <a:avLst/>
          </a:prstGeom>
        </p:spPr>
        <p:txBody>
          <a:bodyPr/>
          <a:lstStyle>
            <a:lvl1pPr>
              <a:defRPr b="1" sz="6100">
                <a:solidFill>
                  <a:srgbClr val="FF2600"/>
                </a:solidFill>
                <a:latin typeface="Gill Sans"/>
                <a:ea typeface="Gill Sans"/>
                <a:cs typeface="Gill Sans"/>
                <a:sym typeface="Gill Sans"/>
              </a:defRPr>
            </a:lvl1pPr>
          </a:lstStyle>
          <a:p>
            <a:pPr/>
            <a:r>
              <a:t>Example Business Model</a:t>
            </a:r>
          </a:p>
        </p:txBody>
      </p:sp>
      <p:sp>
        <p:nvSpPr>
          <p:cNvPr id="151" name="Shape 134"/>
          <p:cNvSpPr txBox="1"/>
          <p:nvPr/>
        </p:nvSpPr>
        <p:spPr>
          <a:xfrm>
            <a:off x="-4401" y="4864499"/>
            <a:ext cx="679202" cy="3316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914400">
              <a:defRPr sz="1000">
                <a:solidFill>
                  <a:srgbClr val="000000"/>
                </a:solidFill>
                <a:latin typeface="Helvetica Neue"/>
                <a:ea typeface="Helvetica Neue"/>
                <a:cs typeface="Helvetica Neue"/>
                <a:sym typeface="Helvetica Neue"/>
              </a:defRPr>
            </a:lvl1pPr>
          </a:lstStyle>
          <a:p>
            <a:pPr/>
            <a:r>
              <a:t>13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Marketing/Sales Plan"/>
          <p:cNvSpPr txBox="1"/>
          <p:nvPr>
            <p:ph type="title" idx="4294967295"/>
          </p:nvPr>
        </p:nvSpPr>
        <p:spPr>
          <a:prstGeom prst="rect">
            <a:avLst/>
          </a:prstGeom>
        </p:spPr>
        <p:txBody>
          <a:bodyPr/>
          <a:lstStyle/>
          <a:p>
            <a:pPr/>
            <a:r>
              <a:t>Marketing/Sales Plan</a:t>
            </a:r>
          </a:p>
        </p:txBody>
      </p:sp>
      <p:sp>
        <p:nvSpPr>
          <p:cNvPr id="154" name="Marketing: Describe how you will create awareness and generate leads…"/>
          <p:cNvSpPr txBox="1"/>
          <p:nvPr>
            <p:ph type="body" idx="4294967295"/>
          </p:nvPr>
        </p:nvSpPr>
        <p:spPr>
          <a:prstGeom prst="rect">
            <a:avLst/>
          </a:prstGeom>
        </p:spPr>
        <p:txBody>
          <a:bodyPr/>
          <a:lstStyle/>
          <a:p>
            <a:pPr marL="662939" indent="-662939" defTabSz="742950">
              <a:spcBef>
                <a:spcPts val="5800"/>
              </a:spcBef>
              <a:defRPr sz="5760"/>
            </a:pPr>
            <a:r>
              <a:t>Marketing: Describe how you will create awareness and generate leads</a:t>
            </a:r>
          </a:p>
          <a:p>
            <a:pPr lvl="1" marL="1325879" indent="-662939" defTabSz="742950">
              <a:spcBef>
                <a:spcPts val="5800"/>
              </a:spcBef>
              <a:defRPr sz="5760"/>
            </a:pPr>
            <a:r>
              <a:t>What specific tactics and marketing channels will you use?</a:t>
            </a:r>
          </a:p>
          <a:p>
            <a:pPr lvl="1" marL="1325879" indent="-662939" defTabSz="742950">
              <a:spcBef>
                <a:spcPts val="5800"/>
              </a:spcBef>
              <a:defRPr sz="5760"/>
            </a:pPr>
            <a:r>
              <a:t>What’s your CAC and LTV?</a:t>
            </a:r>
          </a:p>
          <a:p>
            <a:pPr lvl="1" marL="1325879" indent="-662939" defTabSz="742950">
              <a:spcBef>
                <a:spcPts val="5800"/>
              </a:spcBef>
              <a:defRPr sz="5760"/>
            </a:pPr>
            <a:r>
              <a:t>What’s your 1st year marketing budget?</a:t>
            </a:r>
          </a:p>
          <a:p>
            <a:pPr marL="662939" indent="-662939" defTabSz="742950">
              <a:spcBef>
                <a:spcPts val="5800"/>
              </a:spcBef>
              <a:defRPr sz="5760"/>
            </a:pPr>
            <a:r>
              <a:t>Sales: Describe how you will sell. Direct? Distributors? Retail?</a:t>
            </a:r>
          </a:p>
          <a:p>
            <a:pPr lvl="1" marL="1325879" indent="-662939" defTabSz="742950">
              <a:spcBef>
                <a:spcPts val="5800"/>
              </a:spcBef>
              <a:defRPr sz="5760"/>
            </a:pPr>
            <a:r>
              <a:t>What will you do to support your sales channels?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Financial Projections"/>
          <p:cNvSpPr txBox="1"/>
          <p:nvPr>
            <p:ph type="title" idx="4294967295"/>
          </p:nvPr>
        </p:nvSpPr>
        <p:spPr>
          <a:prstGeom prst="rect">
            <a:avLst/>
          </a:prstGeom>
        </p:spPr>
        <p:txBody>
          <a:bodyPr/>
          <a:lstStyle/>
          <a:p>
            <a:pPr/>
            <a:r>
              <a:t>Financial Projections</a:t>
            </a:r>
          </a:p>
        </p:txBody>
      </p:sp>
      <p:sp>
        <p:nvSpPr>
          <p:cNvPr id="157" name="Use the template provided on myCourses…"/>
          <p:cNvSpPr txBox="1"/>
          <p:nvPr>
            <p:ph type="body" idx="4294967295"/>
          </p:nvPr>
        </p:nvSpPr>
        <p:spPr>
          <a:prstGeom prst="rect">
            <a:avLst/>
          </a:prstGeom>
        </p:spPr>
        <p:txBody>
          <a:bodyPr/>
          <a:lstStyle/>
          <a:p>
            <a:pPr marL="736600" indent="-736600">
              <a:lnSpc>
                <a:spcPct val="120000"/>
              </a:lnSpc>
              <a:spcBef>
                <a:spcPts val="6500"/>
              </a:spcBef>
              <a:defRPr sz="6400"/>
            </a:pPr>
            <a:r>
              <a:t>Use the template provided on myCourses</a:t>
            </a:r>
          </a:p>
          <a:p>
            <a:pPr lvl="1" marL="1473200" indent="-736600">
              <a:lnSpc>
                <a:spcPct val="120000"/>
              </a:lnSpc>
              <a:spcBef>
                <a:spcPts val="6500"/>
              </a:spcBef>
              <a:defRPr sz="6400"/>
            </a:pPr>
            <a:r>
              <a:t>Show only yearly totals. Fill this entire slide with the data - no need for a title</a:t>
            </a:r>
            <a:endParaRPr sz="4800"/>
          </a:p>
          <a:p>
            <a:pPr lvl="1" marL="1473200" indent="-736600">
              <a:lnSpc>
                <a:spcPct val="120000"/>
              </a:lnSpc>
              <a:spcBef>
                <a:spcPts val="6500"/>
              </a:spcBef>
              <a:defRPr sz="6400"/>
            </a:pPr>
            <a:r>
              <a:t>What </a:t>
            </a:r>
            <a:r>
              <a:rPr u="sng"/>
              <a:t>critical assumptions</a:t>
            </a:r>
            <a:r>
              <a:t> drive your financial results?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Management Team"/>
          <p:cNvSpPr txBox="1"/>
          <p:nvPr>
            <p:ph type="title" idx="4294967295"/>
          </p:nvPr>
        </p:nvSpPr>
        <p:spPr>
          <a:prstGeom prst="rect">
            <a:avLst/>
          </a:prstGeom>
        </p:spPr>
        <p:txBody>
          <a:bodyPr/>
          <a:lstStyle/>
          <a:p>
            <a:pPr/>
            <a:r>
              <a:t>Management Team</a:t>
            </a:r>
          </a:p>
        </p:txBody>
      </p:sp>
      <p:sp>
        <p:nvSpPr>
          <p:cNvPr id="160" name="List the members of your management team…"/>
          <p:cNvSpPr txBox="1"/>
          <p:nvPr>
            <p:ph type="body" idx="4294967295"/>
          </p:nvPr>
        </p:nvSpPr>
        <p:spPr>
          <a:prstGeom prst="rect">
            <a:avLst/>
          </a:prstGeom>
        </p:spPr>
        <p:txBody>
          <a:bodyPr/>
          <a:lstStyle/>
          <a:p>
            <a:pPr marL="736600" indent="-736600">
              <a:lnSpc>
                <a:spcPct val="120000"/>
              </a:lnSpc>
              <a:spcBef>
                <a:spcPts val="6500"/>
              </a:spcBef>
              <a:defRPr sz="6400"/>
            </a:pPr>
            <a:r>
              <a:t>List the members of your </a:t>
            </a:r>
            <a:r>
              <a:rPr i="1">
                <a:latin typeface="Garamond"/>
                <a:ea typeface="Garamond"/>
                <a:cs typeface="Garamond"/>
                <a:sym typeface="Garamond"/>
              </a:rPr>
              <a:t>management</a:t>
            </a:r>
            <a:r>
              <a:t> team</a:t>
            </a:r>
          </a:p>
          <a:p>
            <a:pPr lvl="1" marL="1381125" indent="-644525">
              <a:lnSpc>
                <a:spcPct val="120000"/>
              </a:lnSpc>
              <a:spcBef>
                <a:spcPts val="0"/>
              </a:spcBef>
              <a:defRPr sz="5600"/>
            </a:pPr>
            <a:r>
              <a:t>What </a:t>
            </a:r>
            <a:r>
              <a:rPr i="1">
                <a:latin typeface="Garamond"/>
                <a:ea typeface="Garamond"/>
                <a:cs typeface="Garamond"/>
                <a:sym typeface="Garamond"/>
              </a:rPr>
              <a:t>relevant</a:t>
            </a:r>
            <a:r>
              <a:t> experience do they have that will foster success?</a:t>
            </a:r>
          </a:p>
          <a:p>
            <a:pPr lvl="1" marL="1381125" indent="-644525">
              <a:lnSpc>
                <a:spcPct val="120000"/>
              </a:lnSpc>
              <a:spcBef>
                <a:spcPts val="0"/>
              </a:spcBef>
              <a:defRPr sz="5600"/>
            </a:pPr>
            <a:r>
              <a:t>Discuss relevant education, experience, skills</a:t>
            </a:r>
          </a:p>
          <a:p>
            <a:pPr marL="736600" indent="-736600">
              <a:lnSpc>
                <a:spcPct val="120000"/>
              </a:lnSpc>
              <a:spcBef>
                <a:spcPts val="6500"/>
              </a:spcBef>
              <a:defRPr sz="6400"/>
            </a:pPr>
            <a:r>
              <a:t>Who is on your Board of Advisors?</a:t>
            </a:r>
          </a:p>
          <a:p>
            <a:pPr marL="736600" indent="-736600">
              <a:lnSpc>
                <a:spcPct val="120000"/>
              </a:lnSpc>
              <a:spcBef>
                <a:spcPts val="6500"/>
              </a:spcBef>
              <a:defRPr sz="6400"/>
            </a:pPr>
            <a:r>
              <a:t>Discuss gaps and needs on your team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ustomer Discovery &amp;…"/>
          <p:cNvSpPr txBox="1"/>
          <p:nvPr>
            <p:ph type="title" idx="4294967295"/>
          </p:nvPr>
        </p:nvSpPr>
        <p:spPr>
          <a:prstGeom prst="rect">
            <a:avLst/>
          </a:prstGeom>
        </p:spPr>
        <p:txBody>
          <a:bodyPr/>
          <a:lstStyle/>
          <a:p>
            <a:pPr/>
            <a:r>
              <a:t>Customer Discovery &amp; </a:t>
            </a:r>
          </a:p>
          <a:p>
            <a:pPr/>
            <a:r>
              <a:t>Learning Plan</a:t>
            </a:r>
          </a:p>
        </p:txBody>
      </p:sp>
      <p:sp>
        <p:nvSpPr>
          <p:cNvPr id="163" name="How many customer discovery interviews were completed?…"/>
          <p:cNvSpPr txBox="1"/>
          <p:nvPr>
            <p:ph type="body" idx="4294967295"/>
          </p:nvPr>
        </p:nvSpPr>
        <p:spPr>
          <a:prstGeom prst="rect">
            <a:avLst/>
          </a:prstGeom>
        </p:spPr>
        <p:txBody>
          <a:bodyPr/>
          <a:lstStyle/>
          <a:p>
            <a:pPr marL="721868" indent="-721868" defTabSz="808990">
              <a:lnSpc>
                <a:spcPct val="120000"/>
              </a:lnSpc>
              <a:spcBef>
                <a:spcPts val="6300"/>
              </a:spcBef>
              <a:defRPr sz="6272"/>
            </a:pPr>
            <a:r>
              <a:t>How many customer discovery interviews were completed?</a:t>
            </a:r>
          </a:p>
          <a:p>
            <a:pPr marL="721868" indent="-721868" defTabSz="808990">
              <a:lnSpc>
                <a:spcPct val="120000"/>
              </a:lnSpc>
              <a:spcBef>
                <a:spcPts val="6300"/>
              </a:spcBef>
              <a:defRPr sz="6272"/>
            </a:pPr>
            <a:r>
              <a:t>How did your CD impact or change your original plan?</a:t>
            </a:r>
          </a:p>
          <a:p>
            <a:pPr marL="721868" indent="-721868" defTabSz="808990">
              <a:lnSpc>
                <a:spcPct val="120000"/>
              </a:lnSpc>
              <a:spcBef>
                <a:spcPts val="6300"/>
              </a:spcBef>
              <a:defRPr sz="6272"/>
            </a:pPr>
            <a:r>
              <a:t>What are the important 3 </a:t>
            </a:r>
            <a:r>
              <a:t>–</a:t>
            </a:r>
            <a:r>
              <a:t> 4 assumptions from your Customer Discovery Report that are unresolved?</a:t>
            </a:r>
          </a:p>
          <a:p>
            <a:pPr marL="721868" indent="-721868" defTabSz="808990">
              <a:lnSpc>
                <a:spcPct val="120000"/>
              </a:lnSpc>
              <a:spcBef>
                <a:spcPts val="6300"/>
              </a:spcBef>
              <a:defRPr sz="6272"/>
            </a:pPr>
            <a:r>
              <a:t>List them and identify on the list, who will resolve, how will they resolve and when.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he “Ask”"/>
          <p:cNvSpPr txBox="1"/>
          <p:nvPr>
            <p:ph type="title" idx="4294967295"/>
          </p:nvPr>
        </p:nvSpPr>
        <p:spPr>
          <a:xfrm>
            <a:off x="660400" y="355600"/>
            <a:ext cx="23050500" cy="3429000"/>
          </a:xfrm>
          <a:prstGeom prst="rect">
            <a:avLst/>
          </a:prstGeom>
        </p:spPr>
        <p:txBody>
          <a:bodyPr/>
          <a:lstStyle/>
          <a:p>
            <a:pPr/>
            <a:r>
              <a:t>The “Ask”</a:t>
            </a:r>
          </a:p>
        </p:txBody>
      </p:sp>
      <p:sp>
        <p:nvSpPr>
          <p:cNvPr id="166" name="For this class, your ask is for resources that will help advance your business…"/>
          <p:cNvSpPr txBox="1"/>
          <p:nvPr>
            <p:ph type="body" idx="4294967295"/>
          </p:nvPr>
        </p:nvSpPr>
        <p:spPr>
          <a:prstGeom prst="rect">
            <a:avLst/>
          </a:prstGeom>
        </p:spPr>
        <p:txBody>
          <a:bodyPr/>
          <a:lstStyle/>
          <a:p>
            <a:pPr marL="692404" indent="-692404" defTabSz="775969">
              <a:lnSpc>
                <a:spcPct val="90000"/>
              </a:lnSpc>
              <a:spcBef>
                <a:spcPts val="6100"/>
              </a:spcBef>
              <a:defRPr sz="6016"/>
            </a:pPr>
            <a:r>
              <a:t>For this class, your ask is for resources that will help advance your business</a:t>
            </a:r>
          </a:p>
          <a:p>
            <a:pPr lvl="1" marL="1298257" indent="-605853" defTabSz="775969">
              <a:lnSpc>
                <a:spcPct val="90000"/>
              </a:lnSpc>
              <a:spcBef>
                <a:spcPts val="0"/>
              </a:spcBef>
              <a:defRPr sz="5264"/>
            </a:pPr>
            <a:r>
              <a:t>Expertise</a:t>
            </a:r>
          </a:p>
          <a:p>
            <a:pPr lvl="1" marL="1298257" indent="-605853" defTabSz="775969">
              <a:lnSpc>
                <a:spcPct val="90000"/>
              </a:lnSpc>
              <a:spcBef>
                <a:spcPts val="0"/>
              </a:spcBef>
              <a:defRPr sz="5264"/>
            </a:pPr>
            <a:r>
              <a:t>Staff</a:t>
            </a:r>
          </a:p>
          <a:p>
            <a:pPr lvl="1" marL="1298257" indent="-605853" defTabSz="775969">
              <a:lnSpc>
                <a:spcPct val="90000"/>
              </a:lnSpc>
              <a:spcBef>
                <a:spcPts val="0"/>
              </a:spcBef>
              <a:defRPr sz="5264"/>
            </a:pPr>
            <a:r>
              <a:t>Advisors</a:t>
            </a:r>
          </a:p>
          <a:p>
            <a:pPr lvl="1" marL="1298257" indent="-605853" defTabSz="775969">
              <a:lnSpc>
                <a:spcPct val="90000"/>
              </a:lnSpc>
              <a:spcBef>
                <a:spcPts val="0"/>
              </a:spcBef>
              <a:defRPr sz="5264"/>
            </a:pPr>
            <a:r>
              <a:t>Labs, equipment</a:t>
            </a:r>
          </a:p>
          <a:p>
            <a:pPr lvl="1" marL="1298257" indent="-605853" defTabSz="775969">
              <a:lnSpc>
                <a:spcPct val="90000"/>
              </a:lnSpc>
              <a:spcBef>
                <a:spcPts val="0"/>
              </a:spcBef>
              <a:defRPr sz="5264"/>
            </a:pPr>
            <a:r>
              <a:t>Materials</a:t>
            </a:r>
          </a:p>
          <a:p>
            <a:pPr marL="692404" indent="-692404" defTabSz="775969">
              <a:lnSpc>
                <a:spcPct val="90000"/>
              </a:lnSpc>
              <a:spcBef>
                <a:spcPts val="6100"/>
              </a:spcBef>
              <a:defRPr sz="6016"/>
            </a:pPr>
            <a:r>
              <a:t>If you ask for funding, state…</a:t>
            </a:r>
          </a:p>
          <a:p>
            <a:pPr lvl="1" marL="1298257" indent="-605853" defTabSz="775969">
              <a:lnSpc>
                <a:spcPct val="90000"/>
              </a:lnSpc>
              <a:spcBef>
                <a:spcPts val="0"/>
              </a:spcBef>
              <a:defRPr sz="5264"/>
            </a:pPr>
            <a:r>
              <a:t>For what will the funds be used?</a:t>
            </a:r>
          </a:p>
          <a:p>
            <a:pPr lvl="1" marL="1298257" indent="-605853" defTabSz="775969">
              <a:lnSpc>
                <a:spcPct val="90000"/>
              </a:lnSpc>
              <a:spcBef>
                <a:spcPts val="0"/>
              </a:spcBef>
              <a:defRPr sz="5264"/>
            </a:pPr>
            <a:r>
              <a:t>What are the timeframes and milestones?</a:t>
            </a:r>
          </a:p>
          <a:p>
            <a:pPr lvl="1" marL="1298257" indent="-605853" defTabSz="775969">
              <a:lnSpc>
                <a:spcPct val="90000"/>
              </a:lnSpc>
              <a:spcBef>
                <a:spcPts val="0"/>
              </a:spcBef>
              <a:defRPr sz="5264"/>
            </a:pPr>
            <a:r>
              <a:t>What </a:t>
            </a:r>
            <a:r>
              <a:rPr b="1">
                <a:latin typeface="Gill Sans"/>
                <a:ea typeface="Gill Sans"/>
                <a:cs typeface="Gill Sans"/>
                <a:sym typeface="Gill Sans"/>
              </a:rPr>
              <a:t>outcomes</a:t>
            </a:r>
            <a:r>
              <a:t> will be achieved?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he Problem"/>
          <p:cNvSpPr txBox="1"/>
          <p:nvPr>
            <p:ph type="title" idx="4294967295"/>
          </p:nvPr>
        </p:nvSpPr>
        <p:spPr>
          <a:prstGeom prst="rect">
            <a:avLst/>
          </a:prstGeom>
        </p:spPr>
        <p:txBody>
          <a:bodyPr/>
          <a:lstStyle/>
          <a:p>
            <a:pPr/>
            <a:r>
              <a:t>The Problem</a:t>
            </a:r>
          </a:p>
        </p:txBody>
      </p:sp>
      <p:sp>
        <p:nvSpPr>
          <p:cNvPr id="123" name="Describe the problem that your target customers experience…"/>
          <p:cNvSpPr txBox="1"/>
          <p:nvPr>
            <p:ph type="body" idx="4294967295"/>
          </p:nvPr>
        </p:nvSpPr>
        <p:spPr>
          <a:prstGeom prst="rect">
            <a:avLst/>
          </a:prstGeom>
        </p:spPr>
        <p:txBody>
          <a:bodyPr/>
          <a:lstStyle/>
          <a:p>
            <a:pPr marL="736600" indent="-736600">
              <a:lnSpc>
                <a:spcPct val="120000"/>
              </a:lnSpc>
              <a:spcBef>
                <a:spcPts val="6500"/>
              </a:spcBef>
              <a:defRPr sz="6400"/>
            </a:pPr>
            <a:r>
              <a:t>Describe the problem that your target customers experience</a:t>
            </a:r>
          </a:p>
          <a:p>
            <a:pPr lvl="1" marL="1381125" indent="-644525">
              <a:lnSpc>
                <a:spcPct val="120000"/>
              </a:lnSpc>
              <a:spcBef>
                <a:spcPts val="0"/>
              </a:spcBef>
              <a:defRPr sz="5600"/>
            </a:pPr>
            <a:r>
              <a:t>What are the pain points for the customer?</a:t>
            </a:r>
          </a:p>
          <a:p>
            <a:pPr lvl="1" marL="1381125" indent="-644525">
              <a:lnSpc>
                <a:spcPct val="120000"/>
              </a:lnSpc>
              <a:spcBef>
                <a:spcPts val="0"/>
              </a:spcBef>
              <a:defRPr sz="5600"/>
            </a:pPr>
            <a:r>
              <a:t>Why is this problem important? Why is it urgent?</a:t>
            </a:r>
          </a:p>
          <a:p>
            <a:pPr lvl="1" marL="1381125" indent="-644525">
              <a:lnSpc>
                <a:spcPct val="120000"/>
              </a:lnSpc>
              <a:spcBef>
                <a:spcPts val="0"/>
              </a:spcBef>
              <a:defRPr sz="5600"/>
            </a:pPr>
            <a:r>
              <a:t>How does it impact your customer?</a:t>
            </a:r>
          </a:p>
          <a:p>
            <a:pPr lvl="1" marL="1381125" indent="-644525">
              <a:lnSpc>
                <a:spcPct val="120000"/>
              </a:lnSpc>
              <a:spcBef>
                <a:spcPts val="0"/>
              </a:spcBef>
              <a:defRPr sz="5600"/>
            </a:pPr>
            <a:r>
              <a:t>Reference what you learned via customer discovery - use the words of your customers</a:t>
            </a:r>
          </a:p>
          <a:p>
            <a:pPr marL="644525" indent="-644525">
              <a:lnSpc>
                <a:spcPct val="120000"/>
              </a:lnSpc>
              <a:spcBef>
                <a:spcPts val="0"/>
              </a:spcBef>
              <a:defRPr sz="5600"/>
            </a:pPr>
            <a:r>
              <a:t>This slide sets the stage for many others. Do this right and the others become easier, more relevant, and you’ll deliver a better narrative.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he Solution"/>
          <p:cNvSpPr txBox="1"/>
          <p:nvPr>
            <p:ph type="title" idx="4294967295"/>
          </p:nvPr>
        </p:nvSpPr>
        <p:spPr>
          <a:prstGeom prst="rect">
            <a:avLst/>
          </a:prstGeom>
        </p:spPr>
        <p:txBody>
          <a:bodyPr/>
          <a:lstStyle/>
          <a:p>
            <a:pPr/>
            <a:r>
              <a:t>The Solution</a:t>
            </a:r>
          </a:p>
        </p:txBody>
      </p:sp>
      <p:sp>
        <p:nvSpPr>
          <p:cNvPr id="126" name="Brief description of the product or service that you are proposing that will solve the problem.…"/>
          <p:cNvSpPr txBox="1"/>
          <p:nvPr>
            <p:ph type="body" idx="4294967295"/>
          </p:nvPr>
        </p:nvSpPr>
        <p:spPr>
          <a:prstGeom prst="rect">
            <a:avLst/>
          </a:prstGeom>
        </p:spPr>
        <p:txBody>
          <a:bodyPr/>
          <a:lstStyle/>
          <a:p>
            <a:pPr marL="736600" indent="-736600">
              <a:lnSpc>
                <a:spcPct val="120000"/>
              </a:lnSpc>
              <a:spcBef>
                <a:spcPts val="6500"/>
              </a:spcBef>
              <a:defRPr sz="6400"/>
            </a:pPr>
            <a:r>
              <a:t>Brief description of the product or service that you are proposing that will solve the problem.</a:t>
            </a:r>
          </a:p>
          <a:p>
            <a:pPr marL="736600" indent="-736600">
              <a:lnSpc>
                <a:spcPct val="120000"/>
              </a:lnSpc>
              <a:spcBef>
                <a:spcPts val="6500"/>
              </a:spcBef>
              <a:defRPr sz="6400"/>
            </a:pPr>
            <a:r>
              <a:t>This is not an explanation of your technology, there is a later slide for that.</a:t>
            </a:r>
          </a:p>
          <a:p>
            <a:pPr marL="736600" indent="-736600">
              <a:lnSpc>
                <a:spcPct val="120000"/>
              </a:lnSpc>
              <a:spcBef>
                <a:spcPts val="6500"/>
              </a:spcBef>
              <a:defRPr sz="6400"/>
            </a:pPr>
            <a:r>
              <a:t>A picture of the product or someone using the service would be appropriate here.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Your Product / Service"/>
          <p:cNvSpPr txBox="1"/>
          <p:nvPr>
            <p:ph type="title" idx="4294967295"/>
          </p:nvPr>
        </p:nvSpPr>
        <p:spPr>
          <a:prstGeom prst="rect">
            <a:avLst/>
          </a:prstGeom>
        </p:spPr>
        <p:txBody>
          <a:bodyPr/>
          <a:lstStyle/>
          <a:p>
            <a:pPr/>
            <a:r>
              <a:t>Your Product / Service</a:t>
            </a:r>
          </a:p>
        </p:txBody>
      </p:sp>
      <p:sp>
        <p:nvSpPr>
          <p:cNvPr id="129" name="Describe your product in terms of…"/>
          <p:cNvSpPr txBox="1"/>
          <p:nvPr>
            <p:ph type="body" idx="4294967295"/>
          </p:nvPr>
        </p:nvSpPr>
        <p:spPr>
          <a:prstGeom prst="rect">
            <a:avLst/>
          </a:prstGeom>
        </p:spPr>
        <p:txBody>
          <a:bodyPr/>
          <a:lstStyle/>
          <a:p>
            <a:pPr marL="736600" indent="-736600">
              <a:lnSpc>
                <a:spcPct val="120000"/>
              </a:lnSpc>
              <a:spcBef>
                <a:spcPts val="6500"/>
              </a:spcBef>
              <a:defRPr sz="6400"/>
            </a:pPr>
            <a:r>
              <a:t>Describe your product in terms of </a:t>
            </a:r>
          </a:p>
          <a:p>
            <a:pPr lvl="1" marL="1381125" indent="-644525">
              <a:lnSpc>
                <a:spcPct val="120000"/>
              </a:lnSpc>
              <a:spcBef>
                <a:spcPts val="0"/>
              </a:spcBef>
              <a:defRPr sz="5600"/>
            </a:pPr>
            <a:r>
              <a:t>The functionality it provides and key benefits</a:t>
            </a:r>
          </a:p>
          <a:p>
            <a:pPr lvl="1" marL="1381125" indent="-644525">
              <a:lnSpc>
                <a:spcPct val="120000"/>
              </a:lnSpc>
              <a:spcBef>
                <a:spcPts val="0"/>
              </a:spcBef>
              <a:defRPr sz="5600"/>
            </a:pPr>
            <a:r>
              <a:t>Its design and physical configuration</a:t>
            </a:r>
          </a:p>
          <a:p>
            <a:pPr lvl="1" marL="1381125" indent="-644525">
              <a:lnSpc>
                <a:spcPct val="120000"/>
              </a:lnSpc>
              <a:spcBef>
                <a:spcPts val="0"/>
              </a:spcBef>
              <a:defRPr sz="5600"/>
            </a:pPr>
            <a:r>
              <a:t>Your </a:t>
            </a:r>
            <a:r>
              <a:rPr i="1">
                <a:latin typeface="Garamond"/>
                <a:ea typeface="Garamond"/>
                <a:cs typeface="Garamond"/>
                <a:sym typeface="Garamond"/>
              </a:rPr>
              <a:t>key</a:t>
            </a:r>
            <a:r>
              <a:t> “value add”</a:t>
            </a:r>
          </a:p>
          <a:p>
            <a:pPr marL="644524" indent="-644524">
              <a:lnSpc>
                <a:spcPct val="120000"/>
              </a:lnSpc>
              <a:spcBef>
                <a:spcPts val="0"/>
              </a:spcBef>
              <a:defRPr sz="6400"/>
            </a:pPr>
            <a:r>
              <a:t>Visuals are important! Screen shots, diagrams, 3D renderings</a:t>
            </a:r>
          </a:p>
          <a:p>
            <a:pPr marL="644524" indent="-644524">
              <a:lnSpc>
                <a:spcPct val="120000"/>
              </a:lnSpc>
              <a:spcBef>
                <a:spcPts val="0"/>
              </a:spcBef>
              <a:defRPr sz="6400"/>
            </a:pPr>
            <a:r>
              <a:t>What is the status of your product?</a:t>
            </a:r>
          </a:p>
          <a:p>
            <a:pPr lvl="1" marL="1381125" indent="-644525">
              <a:lnSpc>
                <a:spcPct val="120000"/>
              </a:lnSpc>
              <a:spcBef>
                <a:spcPts val="0"/>
              </a:spcBef>
              <a:defRPr sz="5600"/>
            </a:pPr>
            <a:r>
              <a:t>Examples:  Idea, Demo, Prototype, In Market</a:t>
            </a:r>
          </a:p>
          <a:p>
            <a:pPr lvl="1" marL="571500" indent="165100">
              <a:lnSpc>
                <a:spcPct val="120000"/>
              </a:lnSpc>
              <a:spcBef>
                <a:spcPts val="0"/>
              </a:spcBef>
              <a:buSzTx/>
              <a:buNone/>
              <a:defRPr sz="5600"/>
            </a:pPr>
          </a:p>
          <a:p>
            <a:pPr marL="685800" indent="-685800">
              <a:lnSpc>
                <a:spcPct val="120000"/>
              </a:lnSpc>
              <a:spcBef>
                <a:spcPts val="800"/>
              </a:spcBef>
              <a:buSzTx/>
              <a:buNone/>
              <a:defRPr sz="3600"/>
            </a:pPr>
            <a:r>
              <a:t>*Product = goods or services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he Customer"/>
          <p:cNvSpPr txBox="1"/>
          <p:nvPr>
            <p:ph type="title" idx="4294967295"/>
          </p:nvPr>
        </p:nvSpPr>
        <p:spPr>
          <a:prstGeom prst="rect">
            <a:avLst/>
          </a:prstGeom>
        </p:spPr>
        <p:txBody>
          <a:bodyPr/>
          <a:lstStyle/>
          <a:p>
            <a:pPr/>
            <a:r>
              <a:t>The Customer</a:t>
            </a:r>
          </a:p>
        </p:txBody>
      </p:sp>
      <p:sp>
        <p:nvSpPr>
          <p:cNvPr id="132" name="Describe the customer(s), that have the problem that you described…"/>
          <p:cNvSpPr txBox="1"/>
          <p:nvPr>
            <p:ph type="body" idx="4294967295"/>
          </p:nvPr>
        </p:nvSpPr>
        <p:spPr>
          <a:prstGeom prst="rect">
            <a:avLst/>
          </a:prstGeom>
        </p:spPr>
        <p:txBody>
          <a:bodyPr/>
          <a:lstStyle/>
          <a:p>
            <a:pPr marL="736600" indent="-736600">
              <a:lnSpc>
                <a:spcPct val="90000"/>
              </a:lnSpc>
              <a:spcBef>
                <a:spcPts val="6500"/>
              </a:spcBef>
              <a:defRPr sz="6400"/>
            </a:pPr>
            <a:r>
              <a:t>Describe the customer(s), that have the problem that you described</a:t>
            </a:r>
          </a:p>
          <a:p>
            <a:pPr lvl="1" marL="1473200" indent="-736600">
              <a:lnSpc>
                <a:spcPct val="90000"/>
              </a:lnSpc>
              <a:spcBef>
                <a:spcPts val="6500"/>
              </a:spcBef>
              <a:defRPr sz="6400"/>
            </a:pPr>
            <a:r>
              <a:t>You may describe multiple types, stakeholders, and other decision makers &amp; influencers</a:t>
            </a:r>
          </a:p>
          <a:p>
            <a:pPr marL="736600" indent="-736600">
              <a:lnSpc>
                <a:spcPct val="90000"/>
              </a:lnSpc>
              <a:spcBef>
                <a:spcPts val="6500"/>
              </a:spcBef>
              <a:defRPr sz="6400"/>
            </a:pPr>
            <a:r>
              <a:t>Create personas, use images, combine with highly specific demographic and behavioral information</a:t>
            </a:r>
          </a:p>
          <a:p>
            <a:pPr marL="736600" indent="-736600">
              <a:lnSpc>
                <a:spcPct val="90000"/>
              </a:lnSpc>
              <a:spcBef>
                <a:spcPts val="6500"/>
              </a:spcBef>
              <a:defRPr sz="6400"/>
            </a:pPr>
            <a:r>
              <a:t>The intent is to demonstrate that you know how to target these customers in your marketing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AM/SAM/SOM"/>
          <p:cNvSpPr txBox="1"/>
          <p:nvPr>
            <p:ph type="title" idx="4294967295"/>
          </p:nvPr>
        </p:nvSpPr>
        <p:spPr>
          <a:prstGeom prst="rect">
            <a:avLst/>
          </a:prstGeom>
        </p:spPr>
        <p:txBody>
          <a:bodyPr/>
          <a:lstStyle/>
          <a:p>
            <a:pPr/>
            <a:r>
              <a:t>TAM/SAM/SOM</a:t>
            </a:r>
          </a:p>
        </p:txBody>
      </p:sp>
      <p:sp>
        <p:nvSpPr>
          <p:cNvPr id="135" name="On the previous slide you told us WHO your customer is. Now tell us how many there are.…"/>
          <p:cNvSpPr txBox="1"/>
          <p:nvPr>
            <p:ph type="body" idx="4294967295"/>
          </p:nvPr>
        </p:nvSpPr>
        <p:spPr>
          <a:xfrm>
            <a:off x="1000571" y="3155267"/>
            <a:ext cx="15132353" cy="8864601"/>
          </a:xfrm>
          <a:prstGeom prst="rect">
            <a:avLst/>
          </a:prstGeom>
        </p:spPr>
        <p:txBody>
          <a:bodyPr/>
          <a:lstStyle/>
          <a:p>
            <a:pPr marL="685800" indent="-685800">
              <a:lnSpc>
                <a:spcPct val="120000"/>
              </a:lnSpc>
              <a:spcBef>
                <a:spcPts val="1100"/>
              </a:spcBef>
              <a:defRPr sz="4800"/>
            </a:pPr>
            <a:r>
              <a:t>On the previous slide you told us WHO your customer is. Now tell us how many there are.</a:t>
            </a:r>
          </a:p>
          <a:p>
            <a:pPr marL="685800" indent="-685800">
              <a:lnSpc>
                <a:spcPct val="120000"/>
              </a:lnSpc>
              <a:spcBef>
                <a:spcPts val="1100"/>
              </a:spcBef>
              <a:defRPr sz="4800"/>
            </a:pPr>
            <a:r>
              <a:t>Where are they? Are the numbers growing, declining?</a:t>
            </a:r>
          </a:p>
          <a:p>
            <a:pPr marL="685800" indent="-685800">
              <a:lnSpc>
                <a:spcPct val="120000"/>
              </a:lnSpc>
              <a:spcBef>
                <a:spcPts val="1100"/>
              </a:spcBef>
              <a:defRPr sz="4800"/>
            </a:pPr>
            <a:r>
              <a:t>TAM or Total Available Market -total market demand for a product or service.</a:t>
            </a:r>
          </a:p>
          <a:p>
            <a:pPr marL="685800" indent="-685800">
              <a:lnSpc>
                <a:spcPct val="120000"/>
              </a:lnSpc>
              <a:spcBef>
                <a:spcPts val="1100"/>
              </a:spcBef>
              <a:defRPr sz="4800"/>
            </a:pPr>
            <a:r>
              <a:t>SAM or Serviceable Available Market - the segment of the TAM targeted by your products and services. </a:t>
            </a:r>
          </a:p>
          <a:p>
            <a:pPr marL="685800" indent="-685800">
              <a:lnSpc>
                <a:spcPct val="120000"/>
              </a:lnSpc>
              <a:spcBef>
                <a:spcPts val="1100"/>
              </a:spcBef>
              <a:defRPr sz="4800"/>
            </a:pPr>
            <a:r>
              <a:t>SOM or Serviceable Obtainable Market - the portion of SAM that you can capture.</a:t>
            </a:r>
          </a:p>
        </p:txBody>
      </p:sp>
      <p:grpSp>
        <p:nvGrpSpPr>
          <p:cNvPr id="138" name="Group"/>
          <p:cNvGrpSpPr/>
          <p:nvPr/>
        </p:nvGrpSpPr>
        <p:grpSpPr>
          <a:xfrm>
            <a:off x="17280501" y="3684049"/>
            <a:ext cx="7315201" cy="6731001"/>
            <a:chOff x="0" y="0"/>
            <a:chExt cx="7315200" cy="6730999"/>
          </a:xfrm>
        </p:grpSpPr>
        <p:pic>
          <p:nvPicPr>
            <p:cNvPr id="136" name="image.png" descr="image.png"/>
            <p:cNvPicPr>
              <a:picLocks noChangeAspect="1"/>
            </p:cNvPicPr>
            <p:nvPr/>
          </p:nvPicPr>
          <p:blipFill>
            <a:blip r:embed="rId2">
              <a:extLst/>
            </a:blip>
            <a:stretch>
              <a:fillRect/>
            </a:stretch>
          </p:blipFill>
          <p:spPr>
            <a:xfrm>
              <a:off x="546100" y="0"/>
              <a:ext cx="5994400" cy="5994400"/>
            </a:xfrm>
            <a:prstGeom prst="rect">
              <a:avLst/>
            </a:prstGeom>
            <a:ln w="12700" cap="flat">
              <a:noFill/>
              <a:miter lim="400000"/>
            </a:ln>
            <a:effectLst/>
          </p:spPr>
        </p:pic>
        <p:sp>
          <p:nvSpPr>
            <p:cNvPr id="137" name="Generally displayed in chart form"/>
            <p:cNvSpPr txBox="1"/>
            <p:nvPr/>
          </p:nvSpPr>
          <p:spPr>
            <a:xfrm>
              <a:off x="0" y="6045199"/>
              <a:ext cx="7315200" cy="685801"/>
            </a:xfrm>
            <a:prstGeom prst="rect">
              <a:avLst/>
            </a:prstGeom>
            <a:solidFill>
              <a:srgbClr val="33CCCC"/>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4000"/>
              </a:lvl1pPr>
            </a:lstStyle>
            <a:p>
              <a:pPr/>
              <a:r>
                <a:t>Generally displayed in chart form</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Value Proposition"/>
          <p:cNvSpPr txBox="1"/>
          <p:nvPr>
            <p:ph type="title" idx="4294967295"/>
          </p:nvPr>
        </p:nvSpPr>
        <p:spPr>
          <a:prstGeom prst="rect">
            <a:avLst/>
          </a:prstGeom>
        </p:spPr>
        <p:txBody>
          <a:bodyPr/>
          <a:lstStyle/>
          <a:p>
            <a:pPr/>
            <a:r>
              <a:t>Value Proposition</a:t>
            </a:r>
          </a:p>
        </p:txBody>
      </p:sp>
      <p:sp>
        <p:nvSpPr>
          <p:cNvPr id="141" name="Why does your customer care?…"/>
          <p:cNvSpPr txBox="1"/>
          <p:nvPr>
            <p:ph type="body" idx="4294967295"/>
          </p:nvPr>
        </p:nvSpPr>
        <p:spPr>
          <a:prstGeom prst="rect">
            <a:avLst/>
          </a:prstGeom>
        </p:spPr>
        <p:txBody>
          <a:bodyPr/>
          <a:lstStyle/>
          <a:p>
            <a:pPr marL="500887" indent="-500887" defTabSz="561340">
              <a:lnSpc>
                <a:spcPct val="120000"/>
              </a:lnSpc>
              <a:spcBef>
                <a:spcPts val="4400"/>
              </a:spcBef>
              <a:defRPr sz="4352"/>
            </a:pPr>
            <a:r>
              <a:t>Why does your customer care?</a:t>
            </a:r>
          </a:p>
          <a:p>
            <a:pPr marL="500887" indent="-500887" defTabSz="561340">
              <a:lnSpc>
                <a:spcPct val="120000"/>
              </a:lnSpc>
              <a:spcBef>
                <a:spcPts val="4400"/>
              </a:spcBef>
              <a:defRPr sz="4352"/>
            </a:pPr>
            <a:r>
              <a:t>How is your product / service differentiated?</a:t>
            </a:r>
          </a:p>
          <a:p>
            <a:pPr marL="500887" indent="-500887" defTabSz="561340">
              <a:lnSpc>
                <a:spcPct val="120000"/>
              </a:lnSpc>
              <a:spcBef>
                <a:spcPts val="4400"/>
              </a:spcBef>
              <a:defRPr sz="4352"/>
            </a:pPr>
            <a:r>
              <a:t>What is the quantified benefit?</a:t>
            </a:r>
          </a:p>
          <a:p>
            <a:pPr marL="0" indent="0" algn="ctr" defTabSz="310895">
              <a:lnSpc>
                <a:spcPct val="115000"/>
              </a:lnSpc>
              <a:spcBef>
                <a:spcPts val="600"/>
              </a:spcBef>
              <a:buSzTx/>
              <a:buNone/>
              <a:defRPr i="1" sz="816">
                <a:solidFill>
                  <a:srgbClr val="000000"/>
                </a:solidFill>
                <a:latin typeface="Calibri"/>
                <a:ea typeface="Calibri"/>
                <a:cs typeface="Calibri"/>
                <a:sym typeface="Calibri"/>
              </a:defRPr>
            </a:pPr>
            <a:r>
              <a:rPr i="0"/>
              <a:t> </a:t>
            </a:r>
            <a:r>
              <a:t>                                           </a:t>
            </a:r>
            <a:r>
              <a:rPr sz="3264"/>
              <a:t>          </a:t>
            </a:r>
            <a:r>
              <a:rPr sz="3264" u="sng"/>
              <a:t>Value Proposition Statement</a:t>
            </a:r>
            <a:endParaRPr sz="3264" u="sng"/>
          </a:p>
          <a:p>
            <a:pPr marL="0" indent="0" algn="ctr" defTabSz="310895">
              <a:lnSpc>
                <a:spcPct val="115000"/>
              </a:lnSpc>
              <a:spcBef>
                <a:spcPts val="600"/>
              </a:spcBef>
              <a:buSzTx/>
              <a:buNone/>
              <a:defRPr i="1" sz="3264">
                <a:solidFill>
                  <a:srgbClr val="000000"/>
                </a:solidFill>
                <a:latin typeface="Calibri"/>
                <a:ea typeface="Calibri"/>
                <a:cs typeface="Calibri"/>
                <a:sym typeface="Calibri"/>
              </a:defRPr>
            </a:pPr>
            <a:r>
              <a:t>For ____________________________________________________________(target customer)</a:t>
            </a:r>
          </a:p>
          <a:p>
            <a:pPr marL="0" indent="0" algn="ctr" defTabSz="310895">
              <a:lnSpc>
                <a:spcPct val="115000"/>
              </a:lnSpc>
              <a:spcBef>
                <a:spcPts val="600"/>
              </a:spcBef>
              <a:buSzTx/>
              <a:buNone/>
              <a:defRPr i="1" sz="3264">
                <a:solidFill>
                  <a:srgbClr val="000000"/>
                </a:solidFill>
                <a:latin typeface="Calibri"/>
                <a:ea typeface="Calibri"/>
                <a:cs typeface="Calibri"/>
                <a:sym typeface="Calibri"/>
              </a:defRPr>
            </a:pPr>
            <a:r>
              <a:t>who need _________________________________________________(statement of the need)</a:t>
            </a:r>
          </a:p>
          <a:p>
            <a:pPr marL="0" indent="0" algn="ctr" defTabSz="310895">
              <a:lnSpc>
                <a:spcPct val="115000"/>
              </a:lnSpc>
              <a:spcBef>
                <a:spcPts val="600"/>
              </a:spcBef>
              <a:buSzTx/>
              <a:buNone/>
              <a:defRPr i="1" sz="3264">
                <a:solidFill>
                  <a:srgbClr val="000000"/>
                </a:solidFill>
                <a:latin typeface="Calibri"/>
                <a:ea typeface="Calibri"/>
                <a:cs typeface="Calibri"/>
                <a:sym typeface="Calibri"/>
              </a:defRPr>
            </a:pPr>
            <a:r>
              <a:t>our ______________________________________________________(product/service name)   </a:t>
            </a:r>
          </a:p>
          <a:p>
            <a:pPr marL="0" indent="0" algn="ctr" defTabSz="310895">
              <a:lnSpc>
                <a:spcPct val="115000"/>
              </a:lnSpc>
              <a:spcBef>
                <a:spcPts val="600"/>
              </a:spcBef>
              <a:buSzTx/>
              <a:buNone/>
              <a:defRPr i="1" sz="3264">
                <a:solidFill>
                  <a:srgbClr val="000000"/>
                </a:solidFill>
                <a:latin typeface="Calibri"/>
                <a:ea typeface="Calibri"/>
                <a:cs typeface="Calibri"/>
                <a:sym typeface="Calibri"/>
              </a:defRPr>
            </a:pPr>
            <a:r>
              <a:t>will provide _________________________________________________(statement of benefit)</a:t>
            </a:r>
          </a:p>
          <a:p>
            <a:pPr marL="0" indent="0" algn="ctr" defTabSz="310895">
              <a:lnSpc>
                <a:spcPct val="115000"/>
              </a:lnSpc>
              <a:spcBef>
                <a:spcPts val="600"/>
              </a:spcBef>
              <a:buSzTx/>
              <a:buNone/>
              <a:defRPr i="1" sz="3264">
                <a:solidFill>
                  <a:srgbClr val="000000"/>
                </a:solidFill>
                <a:latin typeface="Calibri"/>
                <a:ea typeface="Calibri"/>
                <a:cs typeface="Calibri"/>
                <a:sym typeface="Calibri"/>
              </a:defRPr>
            </a:pPr>
            <a:r>
              <a:t>unlike the competition ___________________</a:t>
            </a:r>
          </a:p>
          <a:p>
            <a:pPr marL="0" indent="0" algn="ctr" defTabSz="310895">
              <a:lnSpc>
                <a:spcPct val="115000"/>
              </a:lnSpc>
              <a:spcBef>
                <a:spcPts val="600"/>
              </a:spcBef>
              <a:buSzTx/>
              <a:buNone/>
              <a:defRPr i="1" sz="3264">
                <a:solidFill>
                  <a:srgbClr val="000000"/>
                </a:solidFill>
                <a:latin typeface="Calibri"/>
                <a:ea typeface="Calibri"/>
                <a:cs typeface="Calibri"/>
                <a:sym typeface="Calibri"/>
              </a:defRPr>
            </a:pPr>
            <a:r>
              <a:t>our _______________________________________________________(product/service name) </a:t>
            </a:r>
          </a:p>
          <a:p>
            <a:pPr marL="0" indent="0" algn="ctr" defTabSz="310895">
              <a:lnSpc>
                <a:spcPct val="115000"/>
              </a:lnSpc>
              <a:spcBef>
                <a:spcPts val="600"/>
              </a:spcBef>
              <a:buSzTx/>
              <a:buNone/>
              <a:defRPr i="1" sz="3264">
                <a:solidFill>
                  <a:srgbClr val="000000"/>
                </a:solidFill>
                <a:latin typeface="Calibri"/>
                <a:ea typeface="Calibri"/>
                <a:cs typeface="Calibri"/>
                <a:sym typeface="Calibri"/>
              </a:defRPr>
            </a:pPr>
            <a:r>
              <a:t>reason to believe ___________________________________________(better, faster, cheaper)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Competitive Situation"/>
          <p:cNvSpPr txBox="1"/>
          <p:nvPr>
            <p:ph type="title" idx="4294967295"/>
          </p:nvPr>
        </p:nvSpPr>
        <p:spPr>
          <a:prstGeom prst="rect">
            <a:avLst/>
          </a:prstGeom>
        </p:spPr>
        <p:txBody>
          <a:bodyPr/>
          <a:lstStyle/>
          <a:p>
            <a:pPr/>
            <a:r>
              <a:t>Competitive Situation</a:t>
            </a:r>
          </a:p>
        </p:txBody>
      </p:sp>
      <p:sp>
        <p:nvSpPr>
          <p:cNvPr id="144" name="Describe the competitive situation surrounding your product…"/>
          <p:cNvSpPr txBox="1"/>
          <p:nvPr>
            <p:ph type="body" idx="4294967295"/>
          </p:nvPr>
        </p:nvSpPr>
        <p:spPr>
          <a:prstGeom prst="rect">
            <a:avLst/>
          </a:prstGeom>
        </p:spPr>
        <p:txBody>
          <a:bodyPr/>
          <a:lstStyle/>
          <a:p>
            <a:pPr marL="670306" indent="-670306" defTabSz="751205">
              <a:lnSpc>
                <a:spcPct val="120000"/>
              </a:lnSpc>
              <a:spcBef>
                <a:spcPts val="5900"/>
              </a:spcBef>
              <a:defRPr sz="5824"/>
            </a:pPr>
            <a:r>
              <a:t>Describe the competitive situation surrounding your product</a:t>
            </a:r>
          </a:p>
          <a:p>
            <a:pPr lvl="1" marL="1190371" indent="-520065" defTabSz="751205">
              <a:lnSpc>
                <a:spcPct val="120000"/>
              </a:lnSpc>
              <a:spcBef>
                <a:spcPts val="0"/>
              </a:spcBef>
              <a:defRPr sz="4368"/>
            </a:pPr>
            <a:r>
              <a:t>NOTE that while you may or may not have competitors that are doing exactly what you’re doing, there are likely to be offerings aimed at the same value proposition. Also, the customer is dealing with his/her problem in some way today.  These both represent forms of competition.</a:t>
            </a:r>
          </a:p>
          <a:p>
            <a:pPr marL="670306" indent="-670306" defTabSz="751205">
              <a:lnSpc>
                <a:spcPct val="120000"/>
              </a:lnSpc>
              <a:spcBef>
                <a:spcPts val="5900"/>
              </a:spcBef>
              <a:defRPr sz="5824"/>
            </a:pPr>
            <a:r>
              <a:t>Important! Relate your points of difference to the statements in your problem slide.</a:t>
            </a:r>
          </a:p>
          <a:p>
            <a:pPr marL="670306" indent="-670306" defTabSz="751205">
              <a:lnSpc>
                <a:spcPct val="120000"/>
              </a:lnSpc>
              <a:spcBef>
                <a:spcPts val="5900"/>
              </a:spcBef>
              <a:defRPr sz="5824"/>
            </a:pPr>
            <a:r>
              <a:t>A matrix or quadrant graphic is best - aim for a quick visual impression that shows clear differentiation.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Business Model"/>
          <p:cNvSpPr txBox="1"/>
          <p:nvPr>
            <p:ph type="title" idx="4294967295"/>
          </p:nvPr>
        </p:nvSpPr>
        <p:spPr>
          <a:prstGeom prst="rect">
            <a:avLst/>
          </a:prstGeom>
        </p:spPr>
        <p:txBody>
          <a:bodyPr/>
          <a:lstStyle/>
          <a:p>
            <a:pPr/>
            <a:r>
              <a:t>Business Model</a:t>
            </a:r>
          </a:p>
        </p:txBody>
      </p:sp>
      <p:sp>
        <p:nvSpPr>
          <p:cNvPr id="147" name="Describe how you function as a company - do this graphically…"/>
          <p:cNvSpPr txBox="1"/>
          <p:nvPr>
            <p:ph type="body" idx="4294967295"/>
          </p:nvPr>
        </p:nvSpPr>
        <p:spPr>
          <a:prstGeom prst="rect">
            <a:avLst/>
          </a:prstGeom>
        </p:spPr>
        <p:txBody>
          <a:bodyPr/>
          <a:lstStyle/>
          <a:p>
            <a:pPr marL="0" indent="0" defTabSz="742950">
              <a:lnSpc>
                <a:spcPct val="120000"/>
              </a:lnSpc>
              <a:spcBef>
                <a:spcPts val="5800"/>
              </a:spcBef>
              <a:buSzTx/>
              <a:buNone/>
              <a:defRPr sz="5760"/>
            </a:pPr>
            <a:r>
              <a:t>Describe how you function as a company - do this graphically</a:t>
            </a:r>
          </a:p>
          <a:p>
            <a:pPr lvl="1" marL="662939" indent="-662939" defTabSz="742950">
              <a:lnSpc>
                <a:spcPct val="120000"/>
              </a:lnSpc>
              <a:spcBef>
                <a:spcPts val="5800"/>
              </a:spcBef>
              <a:buClr>
                <a:srgbClr val="535353"/>
              </a:buClr>
              <a:defRPr sz="5760"/>
            </a:pPr>
            <a:r>
              <a:t>Describe your supply chain</a:t>
            </a:r>
          </a:p>
          <a:p>
            <a:pPr lvl="1" marL="1243012" indent="-580072" defTabSz="742950">
              <a:lnSpc>
                <a:spcPct val="120000"/>
              </a:lnSpc>
              <a:spcBef>
                <a:spcPts val="0"/>
              </a:spcBef>
              <a:defRPr sz="5040"/>
            </a:pPr>
            <a:r>
              <a:t>Are you manufacturing yourself or outsourcing?</a:t>
            </a:r>
          </a:p>
          <a:p>
            <a:pPr lvl="1" marL="1243012" indent="-580072" defTabSz="742950">
              <a:lnSpc>
                <a:spcPct val="120000"/>
              </a:lnSpc>
              <a:spcBef>
                <a:spcPts val="0"/>
              </a:spcBef>
              <a:defRPr sz="5040"/>
            </a:pPr>
            <a:r>
              <a:t>Who are your key materials &amp; parts suppliers?</a:t>
            </a:r>
          </a:p>
          <a:p>
            <a:pPr lvl="1" marL="1243012" indent="-580072" defTabSz="742950">
              <a:lnSpc>
                <a:spcPct val="120000"/>
              </a:lnSpc>
              <a:spcBef>
                <a:spcPts val="0"/>
              </a:spcBef>
              <a:defRPr sz="5040"/>
            </a:pPr>
            <a:r>
              <a:t>How do you fulfill customer orders?</a:t>
            </a:r>
          </a:p>
          <a:p>
            <a:pPr marL="580072" indent="-580072" defTabSz="742950">
              <a:lnSpc>
                <a:spcPct val="120000"/>
              </a:lnSpc>
              <a:spcBef>
                <a:spcPts val="0"/>
              </a:spcBef>
              <a:defRPr sz="5040"/>
            </a:pPr>
            <a:r>
              <a:t>Where do you add value? Where do others add value?</a:t>
            </a:r>
          </a:p>
          <a:p>
            <a:pPr marL="580072" indent="-580072" defTabSz="742950">
              <a:lnSpc>
                <a:spcPct val="120000"/>
              </a:lnSpc>
              <a:spcBef>
                <a:spcPts val="0"/>
              </a:spcBef>
              <a:defRPr sz="5040"/>
            </a:pPr>
            <a:r>
              <a:t>What are your important revenue streams?</a:t>
            </a:r>
          </a:p>
          <a:p>
            <a:pPr lvl="1" marL="1243012" indent="-580072" defTabSz="742950">
              <a:lnSpc>
                <a:spcPct val="120000"/>
              </a:lnSpc>
              <a:spcBef>
                <a:spcPts val="0"/>
              </a:spcBef>
              <a:defRPr sz="5040"/>
            </a:pPr>
            <a:r>
              <a:t>What are your sales channels?</a:t>
            </a:r>
          </a:p>
          <a:p>
            <a:pPr marL="580072" indent="-580072" defTabSz="742950">
              <a:lnSpc>
                <a:spcPct val="120000"/>
              </a:lnSpc>
              <a:spcBef>
                <a:spcPts val="0"/>
              </a:spcBef>
              <a:defRPr sz="5040"/>
            </a:pPr>
            <a:r>
              <a:t>How is your business model unique?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