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632" y="883919"/>
            <a:ext cx="7412735" cy="2795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25" y="611124"/>
            <a:ext cx="1035814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25" y="1696211"/>
            <a:ext cx="10358149" cy="450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024" y="4489195"/>
            <a:ext cx="5005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marR="5080" indent="-523875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Century Gothic Bold"/>
                <a:cs typeface="Century Gothic Bold"/>
              </a:rPr>
              <a:t>Building Presentation </a:t>
            </a:r>
            <a:r>
              <a:rPr sz="3000" b="1" dirty="0">
                <a:latin typeface="Century Gothic Bold"/>
                <a:cs typeface="Century Gothic Bold"/>
              </a:rPr>
              <a:t>Slides </a:t>
            </a:r>
            <a:r>
              <a:rPr sz="3000" b="1" spc="-825" dirty="0">
                <a:latin typeface="Century Gothic Bold"/>
                <a:cs typeface="Century Gothic Bold"/>
              </a:rPr>
              <a:t> </a:t>
            </a:r>
            <a:r>
              <a:rPr sz="3000" b="1" dirty="0">
                <a:latin typeface="Century Gothic Bold"/>
                <a:cs typeface="Century Gothic Bold"/>
              </a:rPr>
              <a:t>for</a:t>
            </a:r>
            <a:r>
              <a:rPr sz="3000" b="1" spc="-10" dirty="0">
                <a:latin typeface="Century Gothic Bold"/>
                <a:cs typeface="Century Gothic Bold"/>
              </a:rPr>
              <a:t> </a:t>
            </a:r>
            <a:r>
              <a:rPr sz="3000" b="1" dirty="0">
                <a:latin typeface="Century Gothic Bold"/>
                <a:cs typeface="Century Gothic Bold"/>
              </a:rPr>
              <a:t>a</a:t>
            </a:r>
            <a:r>
              <a:rPr sz="3000" b="1" spc="-20" dirty="0">
                <a:latin typeface="Century Gothic Bold"/>
                <a:cs typeface="Century Gothic Bold"/>
              </a:rPr>
              <a:t> </a:t>
            </a:r>
            <a:r>
              <a:rPr sz="3000" b="1" spc="-5" dirty="0">
                <a:latin typeface="Century Gothic Bold"/>
                <a:cs typeface="Century Gothic Bold"/>
              </a:rPr>
              <a:t>5-7</a:t>
            </a:r>
            <a:r>
              <a:rPr sz="3000" b="1" spc="-15" dirty="0">
                <a:latin typeface="Century Gothic Bold"/>
                <a:cs typeface="Century Gothic Bold"/>
              </a:rPr>
              <a:t> </a:t>
            </a:r>
            <a:r>
              <a:rPr sz="3000" b="1" spc="-5" dirty="0">
                <a:latin typeface="Century Gothic Bold"/>
                <a:cs typeface="Century Gothic Bold"/>
              </a:rPr>
              <a:t>minute</a:t>
            </a:r>
            <a:r>
              <a:rPr sz="3000" b="1" spc="-10" dirty="0">
                <a:latin typeface="Century Gothic Bold"/>
                <a:cs typeface="Century Gothic Bold"/>
              </a:rPr>
              <a:t> </a:t>
            </a:r>
            <a:r>
              <a:rPr sz="3000" b="1" dirty="0">
                <a:latin typeface="Century Gothic Bold"/>
                <a:cs typeface="Century Gothic Bold"/>
              </a:rPr>
              <a:t>pitch</a:t>
            </a:r>
            <a:endParaRPr sz="3000">
              <a:latin typeface="Century Gothic Bold"/>
              <a:cs typeface="Century Gothic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2024" y="5896355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latin typeface="Century Gothic"/>
                <a:cs typeface="Century Gothic"/>
              </a:rPr>
              <a:t>Updated Mar 2022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3419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Competition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716532"/>
            <a:ext cx="10009505" cy="34759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Who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operates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in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the</a:t>
            </a:r>
            <a:r>
              <a:rPr sz="2800" spc="-5" dirty="0">
                <a:latin typeface="Century Gothic"/>
                <a:cs typeface="Century Gothic"/>
              </a:rPr>
              <a:t> same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landscape</a:t>
            </a:r>
            <a:endParaRPr sz="28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How</a:t>
            </a:r>
            <a:r>
              <a:rPr sz="2800" spc="-2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do</a:t>
            </a:r>
            <a:r>
              <a:rPr sz="2800" spc="-1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you</a:t>
            </a:r>
            <a:r>
              <a:rPr sz="2800" spc="-2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differ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Century Gothic"/>
              <a:cs typeface="Century Gothic"/>
            </a:endParaRPr>
          </a:p>
          <a:p>
            <a:pPr marL="360045" marR="5080" algn="ctr">
              <a:lnSpc>
                <a:spcPts val="2900"/>
              </a:lnSpc>
            </a:pPr>
            <a:r>
              <a:rPr sz="2800" spc="-5" dirty="0">
                <a:latin typeface="Century Gothic"/>
                <a:cs typeface="Century Gothic"/>
              </a:rPr>
              <a:t>“There</a:t>
            </a:r>
            <a:r>
              <a:rPr sz="2800" spc="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are</a:t>
            </a:r>
            <a:r>
              <a:rPr sz="2800" spc="1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several</a:t>
            </a:r>
            <a:r>
              <a:rPr sz="2800" spc="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national</a:t>
            </a:r>
            <a:r>
              <a:rPr sz="2800" spc="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grocery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subscription</a:t>
            </a:r>
            <a:r>
              <a:rPr sz="2800" spc="1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services </a:t>
            </a:r>
            <a:r>
              <a:rPr sz="2800" spc="-76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addressing food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waste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in </a:t>
            </a:r>
            <a:r>
              <a:rPr sz="2800" spc="-5" dirty="0">
                <a:latin typeface="Century Gothic"/>
                <a:cs typeface="Century Gothic"/>
              </a:rPr>
              <a:t>our market. </a:t>
            </a:r>
            <a:r>
              <a:rPr sz="2800" dirty="0">
                <a:latin typeface="Century Gothic"/>
                <a:cs typeface="Century Gothic"/>
              </a:rPr>
              <a:t>They</a:t>
            </a:r>
            <a:r>
              <a:rPr sz="2800" spc="-5" dirty="0">
                <a:latin typeface="Century Gothic"/>
                <a:cs typeface="Century Gothic"/>
              </a:rPr>
              <a:t> offer…</a:t>
            </a:r>
            <a:endParaRPr sz="2800">
              <a:latin typeface="Century Gothic"/>
              <a:cs typeface="Century Gothic"/>
            </a:endParaRPr>
          </a:p>
          <a:p>
            <a:pPr marL="347345" algn="ctr">
              <a:lnSpc>
                <a:spcPct val="100000"/>
              </a:lnSpc>
              <a:spcBef>
                <a:spcPts val="635"/>
              </a:spcBef>
            </a:pPr>
            <a:r>
              <a:rPr sz="2800" dirty="0">
                <a:latin typeface="Century Gothic"/>
                <a:cs typeface="Century Gothic"/>
              </a:rPr>
              <a:t>…</a:t>
            </a:r>
            <a:endParaRPr sz="2800">
              <a:latin typeface="Century Gothic"/>
              <a:cs typeface="Century Gothic"/>
            </a:endParaRPr>
          </a:p>
          <a:p>
            <a:pPr marL="347980" algn="ctr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latin typeface="Century Gothic"/>
                <a:cs typeface="Century Gothic"/>
              </a:rPr>
              <a:t>We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differ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from </a:t>
            </a:r>
            <a:r>
              <a:rPr sz="2800" dirty="0">
                <a:latin typeface="Century Gothic"/>
                <a:cs typeface="Century Gothic"/>
              </a:rPr>
              <a:t>those </a:t>
            </a:r>
            <a:r>
              <a:rPr sz="2800" spc="-5" dirty="0">
                <a:latin typeface="Century Gothic"/>
                <a:cs typeface="Century Gothic"/>
              </a:rPr>
              <a:t>competitors </a:t>
            </a:r>
            <a:r>
              <a:rPr sz="2800" dirty="0">
                <a:latin typeface="Century Gothic"/>
                <a:cs typeface="Century Gothic"/>
              </a:rPr>
              <a:t>because…”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1532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</a:t>
            </a:r>
            <a:r>
              <a:rPr spc="5" dirty="0"/>
              <a:t>e</a:t>
            </a:r>
            <a:r>
              <a:rPr spc="-5" dirty="0"/>
              <a:t>a</a:t>
            </a:r>
            <a:r>
              <a:rPr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716532"/>
            <a:ext cx="4231005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Founders</a:t>
            </a:r>
            <a:r>
              <a:rPr sz="2800" spc="-2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&amp;</a:t>
            </a:r>
            <a:r>
              <a:rPr sz="2800" spc="-2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key</a:t>
            </a:r>
            <a:r>
              <a:rPr sz="2800" spc="-3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people</a:t>
            </a:r>
            <a:endParaRPr sz="28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Advisors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2780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0" dirty="0"/>
              <a:t>o</a:t>
            </a:r>
            <a:r>
              <a:rPr spc="-5" dirty="0"/>
              <a:t>adma</a:t>
            </a:r>
            <a:r>
              <a:rPr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701291"/>
            <a:ext cx="9537065" cy="233616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What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milestones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have you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reached</a:t>
            </a:r>
            <a:r>
              <a:rPr sz="2800" spc="-2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to</a:t>
            </a:r>
            <a:r>
              <a:rPr sz="2800" spc="-5" dirty="0">
                <a:latin typeface="Century Gothic"/>
                <a:cs typeface="Century Gothic"/>
              </a:rPr>
              <a:t> date</a:t>
            </a:r>
            <a:endParaRPr sz="2800">
              <a:latin typeface="Century Gothic"/>
              <a:cs typeface="Century Gothic"/>
            </a:endParaRPr>
          </a:p>
          <a:p>
            <a:pPr marL="241300" marR="5080" indent="-228600">
              <a:lnSpc>
                <a:spcPts val="30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What </a:t>
            </a:r>
            <a:r>
              <a:rPr sz="2800" dirty="0">
                <a:latin typeface="Century Gothic"/>
                <a:cs typeface="Century Gothic"/>
              </a:rPr>
              <a:t>milestones </a:t>
            </a:r>
            <a:r>
              <a:rPr sz="2800" spc="-5" dirty="0">
                <a:latin typeface="Century Gothic"/>
                <a:cs typeface="Century Gothic"/>
              </a:rPr>
              <a:t>do you </a:t>
            </a:r>
            <a:r>
              <a:rPr sz="2800" dirty="0">
                <a:latin typeface="Century Gothic"/>
                <a:cs typeface="Century Gothic"/>
              </a:rPr>
              <a:t>project in the </a:t>
            </a:r>
            <a:r>
              <a:rPr sz="2800" spc="-5" dirty="0">
                <a:latin typeface="Century Gothic"/>
                <a:cs typeface="Century Gothic"/>
              </a:rPr>
              <a:t>future and </a:t>
            </a:r>
            <a:r>
              <a:rPr sz="2800" dirty="0">
                <a:latin typeface="Century Gothic"/>
                <a:cs typeface="Century Gothic"/>
              </a:rPr>
              <a:t>over </a:t>
            </a:r>
            <a:r>
              <a:rPr sz="2800" spc="-76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what time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frame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(generally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by</a:t>
            </a:r>
            <a:r>
              <a:rPr sz="2800" spc="-5" dirty="0">
                <a:latin typeface="Century Gothic"/>
                <a:cs typeface="Century Gothic"/>
              </a:rPr>
              <a:t> quarter)</a:t>
            </a:r>
            <a:endParaRPr sz="2800">
              <a:latin typeface="Century Gothic"/>
              <a:cs typeface="Century Gothic"/>
            </a:endParaRPr>
          </a:p>
          <a:p>
            <a:pPr marL="241300" marR="104139" indent="-228600">
              <a:lnSpc>
                <a:spcPts val="2900"/>
              </a:lnSpc>
              <a:spcBef>
                <a:spcPts val="11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What are </a:t>
            </a:r>
            <a:r>
              <a:rPr sz="2800" dirty="0">
                <a:latin typeface="Century Gothic"/>
                <a:cs typeface="Century Gothic"/>
              </a:rPr>
              <a:t>the </a:t>
            </a:r>
            <a:r>
              <a:rPr sz="2800" spc="-5" dirty="0">
                <a:latin typeface="Century Gothic"/>
                <a:cs typeface="Century Gothic"/>
              </a:rPr>
              <a:t>resources </a:t>
            </a:r>
            <a:r>
              <a:rPr sz="2800" dirty="0">
                <a:latin typeface="Century Gothic"/>
                <a:cs typeface="Century Gothic"/>
              </a:rPr>
              <a:t>needs to meet the milestones </a:t>
            </a:r>
            <a:r>
              <a:rPr sz="2800" spc="-76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(team</a:t>
            </a:r>
            <a:r>
              <a:rPr sz="2800" spc="-5" dirty="0">
                <a:latin typeface="Century Gothic"/>
                <a:cs typeface="Century Gothic"/>
              </a:rPr>
              <a:t> mates, advisors, customers, dollars, </a:t>
            </a:r>
            <a:r>
              <a:rPr sz="2800" dirty="0">
                <a:latin typeface="Century Gothic"/>
                <a:cs typeface="Century Gothic"/>
              </a:rPr>
              <a:t>etc.)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2654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a</a:t>
            </a:r>
            <a:r>
              <a:rPr dirty="0"/>
              <a:t>nc</a:t>
            </a:r>
            <a:r>
              <a:rPr spc="-5" dirty="0"/>
              <a:t>i</a:t>
            </a:r>
            <a:r>
              <a:rPr spc="-10" dirty="0"/>
              <a:t>al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935987"/>
            <a:ext cx="10265410" cy="22415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marR="5080" indent="-228600">
              <a:lnSpc>
                <a:spcPts val="288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Indicate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unit</a:t>
            </a:r>
            <a:r>
              <a:rPr sz="2800" dirty="0">
                <a:latin typeface="Century Gothic"/>
                <a:cs typeface="Century Gothic"/>
              </a:rPr>
              <a:t> economics (how</a:t>
            </a:r>
            <a:r>
              <a:rPr sz="2800" spc="-5" dirty="0">
                <a:latin typeface="Century Gothic"/>
                <a:cs typeface="Century Gothic"/>
              </a:rPr>
              <a:t> much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does</a:t>
            </a:r>
            <a:r>
              <a:rPr sz="2800" dirty="0">
                <a:latin typeface="Century Gothic"/>
                <a:cs typeface="Century Gothic"/>
              </a:rPr>
              <a:t> it cost to </a:t>
            </a:r>
            <a:r>
              <a:rPr sz="2800" spc="-5" dirty="0">
                <a:latin typeface="Century Gothic"/>
                <a:cs typeface="Century Gothic"/>
              </a:rPr>
              <a:t>deliver </a:t>
            </a:r>
            <a:r>
              <a:rPr sz="2800" spc="-76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the </a:t>
            </a:r>
            <a:r>
              <a:rPr sz="2800" spc="-5" dirty="0">
                <a:latin typeface="Century Gothic"/>
                <a:cs typeface="Century Gothic"/>
              </a:rPr>
              <a:t>product/service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to one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customer)</a:t>
            </a:r>
            <a:endParaRPr sz="2800">
              <a:latin typeface="Century Gothic"/>
              <a:cs typeface="Century Gothic"/>
            </a:endParaRPr>
          </a:p>
          <a:p>
            <a:pPr marL="241300" marR="870585" indent="-228600">
              <a:lnSpc>
                <a:spcPts val="3000"/>
              </a:lnSpc>
              <a:spcBef>
                <a:spcPts val="12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Model financial </a:t>
            </a:r>
            <a:r>
              <a:rPr sz="2800" dirty="0">
                <a:latin typeface="Century Gothic"/>
                <a:cs typeface="Century Gothic"/>
              </a:rPr>
              <a:t>projections </a:t>
            </a:r>
            <a:r>
              <a:rPr sz="2800" spc="-5" dirty="0">
                <a:latin typeface="Century Gothic"/>
                <a:cs typeface="Century Gothic"/>
              </a:rPr>
              <a:t>for </a:t>
            </a:r>
            <a:r>
              <a:rPr sz="2800" dirty="0">
                <a:latin typeface="Century Gothic"/>
                <a:cs typeface="Century Gothic"/>
              </a:rPr>
              <a:t>how the enterprise </a:t>
            </a:r>
            <a:r>
              <a:rPr sz="2800" spc="-5" dirty="0">
                <a:latin typeface="Century Gothic"/>
                <a:cs typeface="Century Gothic"/>
              </a:rPr>
              <a:t>will </a:t>
            </a:r>
            <a:r>
              <a:rPr sz="2800" spc="-76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perform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over</a:t>
            </a:r>
            <a:r>
              <a:rPr sz="2800" spc="-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the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next </a:t>
            </a:r>
            <a:r>
              <a:rPr sz="2800" spc="-5" dirty="0">
                <a:latin typeface="Century Gothic"/>
                <a:cs typeface="Century Gothic"/>
              </a:rPr>
              <a:t>3-5 years</a:t>
            </a:r>
            <a:endParaRPr sz="28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Share</a:t>
            </a:r>
            <a:r>
              <a:rPr sz="2800" spc="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historical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financials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if </a:t>
            </a:r>
            <a:r>
              <a:rPr sz="2800" spc="-5" dirty="0">
                <a:latin typeface="Century Gothic"/>
                <a:cs typeface="Century Gothic"/>
              </a:rPr>
              <a:t>applicable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7350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Suggestions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696211"/>
            <a:ext cx="9135110" cy="4502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entury Gothic"/>
                <a:cs typeface="Century Gothic"/>
              </a:rPr>
              <a:t>Make</a:t>
            </a:r>
            <a:r>
              <a:rPr sz="3200" spc="-3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slides</a:t>
            </a:r>
            <a:r>
              <a:rPr sz="3200" spc="-25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visually</a:t>
            </a:r>
            <a:r>
              <a:rPr sz="3200" spc="-2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interesting!</a:t>
            </a:r>
            <a:endParaRPr sz="32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entury Gothic"/>
                <a:cs typeface="Century Gothic"/>
              </a:rPr>
              <a:t>Offer</a:t>
            </a:r>
            <a:r>
              <a:rPr sz="3200" spc="-2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data</a:t>
            </a:r>
            <a:r>
              <a:rPr sz="3200" spc="-15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whenever</a:t>
            </a:r>
            <a:r>
              <a:rPr sz="3200" spc="-15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possible</a:t>
            </a:r>
            <a:endParaRPr sz="3200">
              <a:latin typeface="Century Gothic"/>
              <a:cs typeface="Century Gothic"/>
            </a:endParaRPr>
          </a:p>
          <a:p>
            <a:pPr marL="698500" lvl="1" indent="-229235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entury Gothic"/>
                <a:cs typeface="Century Gothic"/>
              </a:rPr>
              <a:t>“the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market</a:t>
            </a:r>
            <a:r>
              <a:rPr sz="2800" dirty="0">
                <a:latin typeface="Century Gothic"/>
                <a:cs typeface="Century Gothic"/>
              </a:rPr>
              <a:t> is </a:t>
            </a:r>
            <a:r>
              <a:rPr sz="2800" spc="-5" dirty="0">
                <a:latin typeface="Century Gothic"/>
                <a:cs typeface="Century Gothic"/>
              </a:rPr>
              <a:t>growing at</a:t>
            </a:r>
            <a:r>
              <a:rPr sz="2800" dirty="0">
                <a:latin typeface="Century Gothic"/>
                <a:cs typeface="Century Gothic"/>
              </a:rPr>
              <a:t> a</a:t>
            </a:r>
            <a:r>
              <a:rPr sz="2800" spc="-5" dirty="0">
                <a:latin typeface="Century Gothic"/>
                <a:cs typeface="Century Gothic"/>
              </a:rPr>
              <a:t> rate</a:t>
            </a:r>
            <a:r>
              <a:rPr sz="2800" dirty="0">
                <a:latin typeface="Century Gothic"/>
                <a:cs typeface="Century Gothic"/>
              </a:rPr>
              <a:t> of</a:t>
            </a:r>
            <a:r>
              <a:rPr sz="2800" spc="-5" dirty="0">
                <a:latin typeface="Century Gothic"/>
                <a:cs typeface="Century Gothic"/>
              </a:rPr>
              <a:t> 15%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annually”</a:t>
            </a:r>
            <a:endParaRPr sz="28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entury Gothic"/>
                <a:cs typeface="Century Gothic"/>
              </a:rPr>
              <a:t>Limit</a:t>
            </a:r>
            <a:r>
              <a:rPr sz="3200" spc="-2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technical</a:t>
            </a:r>
            <a:r>
              <a:rPr sz="3200" spc="-2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slides</a:t>
            </a:r>
            <a:endParaRPr sz="3200">
              <a:latin typeface="Century Gothic"/>
              <a:cs typeface="Century Gothic"/>
            </a:endParaRPr>
          </a:p>
          <a:p>
            <a:pPr marL="698500" lvl="1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latin typeface="Century Gothic"/>
                <a:cs typeface="Century Gothic"/>
              </a:rPr>
              <a:t>Can include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extra</a:t>
            </a:r>
            <a:r>
              <a:rPr sz="2800" spc="-5" dirty="0">
                <a:latin typeface="Century Gothic"/>
                <a:cs typeface="Century Gothic"/>
              </a:rPr>
              <a:t> slides </a:t>
            </a:r>
            <a:r>
              <a:rPr sz="2800" dirty="0">
                <a:latin typeface="Century Gothic"/>
                <a:cs typeface="Century Gothic"/>
              </a:rPr>
              <a:t>in the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Appendix</a:t>
            </a:r>
            <a:endParaRPr sz="28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55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The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Entrepreneur’s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Tool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Kit</a:t>
            </a:r>
            <a:r>
              <a:rPr sz="2800" spc="-5" dirty="0">
                <a:latin typeface="Century Gothic"/>
                <a:cs typeface="Century Gothic"/>
              </a:rPr>
              <a:t>,</a:t>
            </a:r>
            <a:r>
              <a:rPr sz="2800" spc="-2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LaunchNY</a:t>
            </a:r>
            <a:endParaRPr sz="28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Series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A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Guide: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Deck</a:t>
            </a:r>
            <a:r>
              <a:rPr sz="2800" dirty="0">
                <a:latin typeface="Century Gothic"/>
                <a:cs typeface="Century Gothic"/>
              </a:rPr>
              <a:t>,</a:t>
            </a:r>
            <a:r>
              <a:rPr sz="2800" spc="-1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Y</a:t>
            </a:r>
            <a:r>
              <a:rPr sz="2800" spc="-5" dirty="0">
                <a:latin typeface="Century Gothic"/>
                <a:cs typeface="Century Gothic"/>
              </a:rPr>
              <a:t> Combinator</a:t>
            </a:r>
            <a:endParaRPr sz="28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Resources </a:t>
            </a: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for Innovators: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entury Gothic"/>
                <a:cs typeface="Century Gothic"/>
              </a:rPr>
              <a:t>Storytelling</a:t>
            </a:r>
            <a:r>
              <a:rPr sz="2800" dirty="0">
                <a:latin typeface="Century Gothic"/>
                <a:cs typeface="Century Gothic"/>
              </a:rPr>
              <a:t>, </a:t>
            </a:r>
            <a:r>
              <a:rPr sz="2800" spc="-5" dirty="0">
                <a:latin typeface="Century Gothic"/>
                <a:cs typeface="Century Gothic"/>
              </a:rPr>
              <a:t>VentureWell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005" y="2764027"/>
            <a:ext cx="9805035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3600" dirty="0"/>
              <a:t>This</a:t>
            </a:r>
            <a:r>
              <a:rPr sz="3600" spc="10" dirty="0"/>
              <a:t> </a:t>
            </a:r>
            <a:r>
              <a:rPr sz="3600" spc="-5" dirty="0"/>
              <a:t>template</a:t>
            </a:r>
            <a:r>
              <a:rPr sz="3600" dirty="0"/>
              <a:t> </a:t>
            </a:r>
            <a:r>
              <a:rPr sz="3600" spc="-5" dirty="0"/>
              <a:t>should</a:t>
            </a:r>
            <a:r>
              <a:rPr sz="3600" spc="5" dirty="0"/>
              <a:t> </a:t>
            </a:r>
            <a:r>
              <a:rPr sz="3600" dirty="0"/>
              <a:t>only </a:t>
            </a:r>
            <a:r>
              <a:rPr sz="3600" spc="-5" dirty="0"/>
              <a:t>guide</a:t>
            </a:r>
            <a:r>
              <a:rPr sz="3600" spc="5" dirty="0"/>
              <a:t> </a:t>
            </a:r>
            <a:r>
              <a:rPr sz="3600" spc="-5" dirty="0"/>
              <a:t>your</a:t>
            </a:r>
            <a:r>
              <a:rPr sz="3600" spc="10" dirty="0"/>
              <a:t> </a:t>
            </a:r>
            <a:r>
              <a:rPr sz="3600" spc="-5" dirty="0"/>
              <a:t>outline.</a:t>
            </a:r>
            <a:endParaRPr sz="3600"/>
          </a:p>
          <a:p>
            <a:pPr marL="127000" algn="ctr">
              <a:lnSpc>
                <a:spcPct val="100000"/>
              </a:lnSpc>
              <a:spcBef>
                <a:spcPts val="575"/>
              </a:spcBef>
              <a:tabLst>
                <a:tab pos="4032250" algn="l"/>
              </a:tabLst>
            </a:pPr>
            <a:r>
              <a:rPr sz="3600" dirty="0"/>
              <a:t>This</a:t>
            </a:r>
            <a:r>
              <a:rPr sz="3600" spc="10" dirty="0"/>
              <a:t> </a:t>
            </a:r>
            <a:r>
              <a:rPr sz="3600" dirty="0"/>
              <a:t>is</a:t>
            </a:r>
            <a:r>
              <a:rPr sz="3600" spc="5" dirty="0"/>
              <a:t> </a:t>
            </a:r>
            <a:r>
              <a:rPr sz="3600" u="sng" spc="-5" dirty="0">
                <a:uFill>
                  <a:solidFill>
                    <a:srgbClr val="000000"/>
                  </a:solidFill>
                </a:uFill>
              </a:rPr>
              <a:t>your</a:t>
            </a:r>
            <a:r>
              <a:rPr sz="3600" spc="10" dirty="0"/>
              <a:t> </a:t>
            </a:r>
            <a:r>
              <a:rPr sz="3600" dirty="0"/>
              <a:t>story</a:t>
            </a:r>
            <a:r>
              <a:rPr sz="3600" spc="10" dirty="0"/>
              <a:t> </a:t>
            </a:r>
            <a:r>
              <a:rPr sz="3600" dirty="0"/>
              <a:t>-	say</a:t>
            </a:r>
            <a:r>
              <a:rPr sz="3600" spc="-20" dirty="0"/>
              <a:t> </a:t>
            </a:r>
            <a:r>
              <a:rPr sz="3600" dirty="0"/>
              <a:t>it</a:t>
            </a:r>
            <a:r>
              <a:rPr sz="3600" spc="-5" dirty="0"/>
              <a:t> </a:t>
            </a:r>
            <a:r>
              <a:rPr sz="3600" dirty="0"/>
              <a:t>in</a:t>
            </a:r>
            <a:r>
              <a:rPr sz="3600" spc="-10" dirty="0"/>
              <a:t> </a:t>
            </a:r>
            <a:r>
              <a:rPr sz="3600" spc="-5" dirty="0"/>
              <a:t>your words!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2196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</a:t>
            </a:r>
            <a:r>
              <a:rPr spc="-95" dirty="0"/>
              <a:t> </a:t>
            </a:r>
            <a:r>
              <a:rPr spc="-5" dirty="0"/>
              <a:t>note: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716532"/>
            <a:ext cx="5732780" cy="1558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5-7-minute</a:t>
            </a:r>
            <a:r>
              <a:rPr sz="2800" spc="-1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time</a:t>
            </a:r>
            <a:r>
              <a:rPr sz="2800" spc="-1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limit</a:t>
            </a:r>
            <a:endParaRPr sz="28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Nonproprietary</a:t>
            </a:r>
            <a:r>
              <a:rPr sz="2800" spc="-1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information </a:t>
            </a:r>
            <a:r>
              <a:rPr sz="2800" dirty="0">
                <a:latin typeface="Century Gothic"/>
                <a:cs typeface="Century Gothic"/>
              </a:rPr>
              <a:t>only</a:t>
            </a:r>
            <a:endParaRPr sz="28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entury Gothic"/>
                <a:cs typeface="Century Gothic"/>
              </a:rPr>
              <a:t>Completely</a:t>
            </a:r>
            <a:r>
              <a:rPr sz="2800" spc="-3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virtual</a:t>
            </a:r>
            <a:r>
              <a:rPr sz="2800" spc="-3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presentation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6335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Components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5" dirty="0"/>
              <a:t>pitch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2324" y="1444244"/>
            <a:ext cx="7744459" cy="45853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820"/>
              </a:spcBef>
              <a:buAutoNum type="romanUcPeriod"/>
              <a:tabLst>
                <a:tab pos="558165" algn="l"/>
                <a:tab pos="558800" algn="l"/>
              </a:tabLst>
            </a:pPr>
            <a:r>
              <a:rPr sz="2400" spc="-5" dirty="0">
                <a:latin typeface="Century Gothic"/>
                <a:cs typeface="Century Gothic"/>
              </a:rPr>
              <a:t>Title</a:t>
            </a:r>
            <a:r>
              <a:rPr sz="2400" spc="-4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page</a:t>
            </a:r>
            <a:endParaRPr sz="2400">
              <a:latin typeface="Century Gothic"/>
              <a:cs typeface="Century Gothic"/>
            </a:endParaRPr>
          </a:p>
          <a:p>
            <a:pPr marL="558800" indent="-546100">
              <a:lnSpc>
                <a:spcPct val="100000"/>
              </a:lnSpc>
              <a:spcBef>
                <a:spcPts val="720"/>
              </a:spcBef>
              <a:buAutoNum type="romanUcPeriod"/>
              <a:tabLst>
                <a:tab pos="558165" algn="l"/>
                <a:tab pos="558800" algn="l"/>
              </a:tabLst>
            </a:pPr>
            <a:r>
              <a:rPr sz="2400" spc="-5" dirty="0">
                <a:latin typeface="Century Gothic"/>
                <a:cs typeface="Century Gothic"/>
              </a:rPr>
              <a:t>Problem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statement</a:t>
            </a:r>
            <a:endParaRPr sz="2400">
              <a:latin typeface="Century Gothic"/>
              <a:cs typeface="Century Gothic"/>
            </a:endParaRPr>
          </a:p>
          <a:p>
            <a:pPr marL="558800" indent="-546100">
              <a:lnSpc>
                <a:spcPct val="100000"/>
              </a:lnSpc>
              <a:spcBef>
                <a:spcPts val="620"/>
              </a:spcBef>
              <a:buAutoNum type="romanUcPeriod"/>
              <a:tabLst>
                <a:tab pos="558165" algn="l"/>
                <a:tab pos="558800" algn="l"/>
              </a:tabLst>
            </a:pPr>
            <a:r>
              <a:rPr sz="2400" spc="-5" dirty="0">
                <a:latin typeface="Century Gothic"/>
                <a:cs typeface="Century Gothic"/>
              </a:rPr>
              <a:t>Value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proposition/your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solution</a:t>
            </a:r>
            <a:endParaRPr sz="2400">
              <a:latin typeface="Century Gothic"/>
              <a:cs typeface="Century Gothic"/>
            </a:endParaRPr>
          </a:p>
          <a:p>
            <a:pPr marL="558800" indent="-546100">
              <a:lnSpc>
                <a:spcPct val="100000"/>
              </a:lnSpc>
              <a:spcBef>
                <a:spcPts val="720"/>
              </a:spcBef>
              <a:buAutoNum type="romanUcPeriod"/>
              <a:tabLst>
                <a:tab pos="558165" algn="l"/>
                <a:tab pos="558800" algn="l"/>
              </a:tabLst>
            </a:pPr>
            <a:r>
              <a:rPr sz="2400" spc="-5" dirty="0">
                <a:latin typeface="Century Gothic"/>
                <a:cs typeface="Century Gothic"/>
              </a:rPr>
              <a:t>Business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model</a:t>
            </a:r>
            <a:endParaRPr sz="2400">
              <a:latin typeface="Century Gothic"/>
              <a:cs typeface="Century Gothic"/>
            </a:endParaRPr>
          </a:p>
          <a:p>
            <a:pPr marL="558800" indent="-546100">
              <a:lnSpc>
                <a:spcPct val="100000"/>
              </a:lnSpc>
              <a:spcBef>
                <a:spcPts val="720"/>
              </a:spcBef>
              <a:buAutoNum type="romanUcPeriod"/>
              <a:tabLst>
                <a:tab pos="558165" algn="l"/>
                <a:tab pos="558800" algn="l"/>
              </a:tabLst>
            </a:pPr>
            <a:r>
              <a:rPr sz="2400" spc="-5" dirty="0">
                <a:latin typeface="Century Gothic"/>
                <a:cs typeface="Century Gothic"/>
              </a:rPr>
              <a:t>Market</a:t>
            </a:r>
            <a:endParaRPr sz="2400">
              <a:latin typeface="Century Gothic"/>
              <a:cs typeface="Century Gothic"/>
            </a:endParaRPr>
          </a:p>
          <a:p>
            <a:pPr marL="558800" indent="-546100">
              <a:lnSpc>
                <a:spcPct val="100000"/>
              </a:lnSpc>
              <a:spcBef>
                <a:spcPts val="720"/>
              </a:spcBef>
              <a:buAutoNum type="romanUcPeriod"/>
              <a:tabLst>
                <a:tab pos="558165" algn="l"/>
                <a:tab pos="558800" algn="l"/>
              </a:tabLst>
            </a:pPr>
            <a:r>
              <a:rPr sz="2400" spc="-5" dirty="0">
                <a:latin typeface="Century Gothic"/>
                <a:cs typeface="Century Gothic"/>
              </a:rPr>
              <a:t>Competition</a:t>
            </a:r>
            <a:endParaRPr sz="2400">
              <a:latin typeface="Century Gothic"/>
              <a:cs typeface="Century Gothic"/>
            </a:endParaRPr>
          </a:p>
          <a:p>
            <a:pPr marL="558800" indent="-546100">
              <a:lnSpc>
                <a:spcPct val="100000"/>
              </a:lnSpc>
              <a:spcBef>
                <a:spcPts val="720"/>
              </a:spcBef>
              <a:buAutoNum type="romanUcPeriod"/>
              <a:tabLst>
                <a:tab pos="558800" algn="l"/>
              </a:tabLst>
            </a:pPr>
            <a:r>
              <a:rPr sz="2400" spc="-5" dirty="0">
                <a:latin typeface="Century Gothic"/>
                <a:cs typeface="Century Gothic"/>
              </a:rPr>
              <a:t>Team</a:t>
            </a:r>
            <a:endParaRPr sz="2400">
              <a:latin typeface="Century Gothic"/>
              <a:cs typeface="Century Gothic"/>
            </a:endParaRPr>
          </a:p>
          <a:p>
            <a:pPr marL="558800" indent="-546100">
              <a:lnSpc>
                <a:spcPct val="100000"/>
              </a:lnSpc>
              <a:spcBef>
                <a:spcPts val="720"/>
              </a:spcBef>
              <a:buAutoNum type="romanUcPeriod"/>
              <a:tabLst>
                <a:tab pos="558800" algn="l"/>
              </a:tabLst>
            </a:pPr>
            <a:r>
              <a:rPr sz="2400" spc="-5" dirty="0">
                <a:latin typeface="Century Gothic"/>
                <a:cs typeface="Century Gothic"/>
              </a:rPr>
              <a:t>Accomplishments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&amp;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timelines</a:t>
            </a:r>
            <a:endParaRPr sz="2400">
              <a:latin typeface="Century Gothic"/>
              <a:cs typeface="Century Gothic"/>
            </a:endParaRPr>
          </a:p>
          <a:p>
            <a:pPr marL="558800" indent="-546100">
              <a:lnSpc>
                <a:spcPct val="100000"/>
              </a:lnSpc>
              <a:spcBef>
                <a:spcPts val="720"/>
              </a:spcBef>
              <a:buAutoNum type="romanUcPeriod"/>
              <a:tabLst>
                <a:tab pos="558165" algn="l"/>
                <a:tab pos="558800" algn="l"/>
              </a:tabLst>
            </a:pPr>
            <a:r>
              <a:rPr sz="2400" spc="-10" dirty="0">
                <a:latin typeface="Century Gothic"/>
                <a:cs typeface="Century Gothic"/>
              </a:rPr>
              <a:t>Financials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-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projections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historical,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available</a:t>
            </a:r>
            <a:endParaRPr sz="2400">
              <a:latin typeface="Century Gothic"/>
              <a:cs typeface="Century Gothic"/>
            </a:endParaRPr>
          </a:p>
          <a:p>
            <a:pPr marL="558800" indent="-546100">
              <a:lnSpc>
                <a:spcPct val="100000"/>
              </a:lnSpc>
              <a:spcBef>
                <a:spcPts val="720"/>
              </a:spcBef>
              <a:buAutoNum type="romanUcPeriod"/>
              <a:tabLst>
                <a:tab pos="558165" algn="l"/>
                <a:tab pos="558800" algn="l"/>
              </a:tabLst>
            </a:pPr>
            <a:r>
              <a:rPr sz="2400" spc="-5" dirty="0">
                <a:latin typeface="Century Gothic"/>
                <a:cs typeface="Century Gothic"/>
              </a:rPr>
              <a:t>Appendix</a:t>
            </a:r>
            <a:endParaRPr sz="24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2694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Title</a:t>
            </a:r>
            <a:r>
              <a:rPr spc="-80" dirty="0"/>
              <a:t> </a:t>
            </a:r>
            <a:r>
              <a:rPr spc="-5" dirty="0"/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696211"/>
            <a:ext cx="9857740" cy="37503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entury Gothic"/>
                <a:cs typeface="Century Gothic"/>
              </a:rPr>
              <a:t>Logo</a:t>
            </a:r>
            <a:endParaRPr sz="32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entury Gothic"/>
                <a:cs typeface="Century Gothic"/>
              </a:rPr>
              <a:t>Name</a:t>
            </a:r>
            <a:endParaRPr sz="32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entury Gothic"/>
                <a:cs typeface="Century Gothic"/>
              </a:rPr>
              <a:t>Value</a:t>
            </a:r>
            <a:r>
              <a:rPr sz="3200" spc="-25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proposition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50">
              <a:latin typeface="Century Gothic"/>
              <a:cs typeface="Century Gothic"/>
            </a:endParaRPr>
          </a:p>
          <a:p>
            <a:pPr marL="510540" marR="5080" indent="-1270" algn="ctr">
              <a:lnSpc>
                <a:spcPts val="3410"/>
              </a:lnSpc>
            </a:pPr>
            <a:r>
              <a:rPr sz="3200" spc="-5" dirty="0">
                <a:latin typeface="Century Gothic"/>
                <a:cs typeface="Century Gothic"/>
              </a:rPr>
              <a:t>“We’re </a:t>
            </a:r>
            <a:r>
              <a:rPr sz="3200" dirty="0">
                <a:latin typeface="Century Gothic"/>
                <a:cs typeface="Century Gothic"/>
              </a:rPr>
              <a:t>NYPBC </a:t>
            </a:r>
            <a:r>
              <a:rPr sz="3200" spc="-5" dirty="0">
                <a:latin typeface="Century Gothic"/>
                <a:cs typeface="Century Gothic"/>
              </a:rPr>
              <a:t>and </a:t>
            </a:r>
            <a:r>
              <a:rPr sz="3200" dirty="0">
                <a:latin typeface="Century Gothic"/>
                <a:cs typeface="Century Gothic"/>
              </a:rPr>
              <a:t>we </a:t>
            </a:r>
            <a:r>
              <a:rPr sz="3200" spc="-5" dirty="0">
                <a:latin typeface="Century Gothic"/>
                <a:cs typeface="Century Gothic"/>
              </a:rPr>
              <a:t>provide </a:t>
            </a:r>
            <a:r>
              <a:rPr sz="3200" dirty="0">
                <a:latin typeface="Century Gothic"/>
                <a:cs typeface="Century Gothic"/>
              </a:rPr>
              <a:t>a robust, </a:t>
            </a:r>
            <a:r>
              <a:rPr sz="3200" spc="-5" dirty="0">
                <a:latin typeface="Century Gothic"/>
                <a:cs typeface="Century Gothic"/>
              </a:rPr>
              <a:t>fair </a:t>
            </a:r>
            <a:r>
              <a:rPr sz="320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competition </a:t>
            </a:r>
            <a:r>
              <a:rPr sz="3200" dirty="0">
                <a:latin typeface="Century Gothic"/>
                <a:cs typeface="Century Gothic"/>
              </a:rPr>
              <a:t>for </a:t>
            </a:r>
            <a:r>
              <a:rPr sz="3200" spc="-5" dirty="0">
                <a:latin typeface="Century Gothic"/>
                <a:cs typeface="Century Gothic"/>
              </a:rPr>
              <a:t>students across </a:t>
            </a:r>
            <a:r>
              <a:rPr sz="3200" dirty="0">
                <a:latin typeface="Century Gothic"/>
                <a:cs typeface="Century Gothic"/>
              </a:rPr>
              <a:t>NYS to promote </a:t>
            </a:r>
            <a:r>
              <a:rPr sz="3200" spc="-875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entrepreneurship</a:t>
            </a:r>
            <a:r>
              <a:rPr sz="320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and</a:t>
            </a:r>
            <a:r>
              <a:rPr sz="3200" spc="-1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start</a:t>
            </a:r>
            <a:r>
              <a:rPr sz="320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new</a:t>
            </a:r>
            <a:r>
              <a:rPr sz="320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ventures.”</a:t>
            </a:r>
            <a:endParaRPr sz="32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5181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</a:t>
            </a:r>
            <a:r>
              <a:rPr spc="-7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684020"/>
            <a:ext cx="9968865" cy="35998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entury Gothic"/>
                <a:cs typeface="Century Gothic"/>
              </a:rPr>
              <a:t>The</a:t>
            </a:r>
            <a:r>
              <a:rPr sz="3200" spc="-15" dirty="0">
                <a:latin typeface="Century Gothic"/>
                <a:cs typeface="Century Gothic"/>
              </a:rPr>
              <a:t> </a:t>
            </a:r>
            <a:r>
              <a:rPr sz="3200" dirty="0">
                <a:latin typeface="Century Gothic"/>
                <a:cs typeface="Century Gothic"/>
              </a:rPr>
              <a:t>story</a:t>
            </a:r>
            <a:r>
              <a:rPr sz="3200" spc="-10" dirty="0">
                <a:latin typeface="Century Gothic"/>
                <a:cs typeface="Century Gothic"/>
              </a:rPr>
              <a:t> </a:t>
            </a:r>
            <a:r>
              <a:rPr sz="3200" dirty="0">
                <a:latin typeface="Century Gothic"/>
                <a:cs typeface="Century Gothic"/>
              </a:rPr>
              <a:t>of</a:t>
            </a:r>
            <a:r>
              <a:rPr sz="3200" spc="-20" dirty="0">
                <a:latin typeface="Century Gothic"/>
                <a:cs typeface="Century Gothic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Century Gothic Bold"/>
                <a:cs typeface="Century Gothic Bold"/>
              </a:rPr>
              <a:t>why</a:t>
            </a:r>
            <a:r>
              <a:rPr sz="3200" b="1" spc="-10" dirty="0">
                <a:latin typeface="Century Gothic Bold"/>
                <a:cs typeface="Century Gothic Bold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your venture</a:t>
            </a:r>
            <a:r>
              <a:rPr sz="3200" spc="-1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started</a:t>
            </a:r>
            <a:endParaRPr sz="3200">
              <a:latin typeface="Century Gothic"/>
              <a:cs typeface="Century Gothic"/>
            </a:endParaRPr>
          </a:p>
          <a:p>
            <a:pPr marL="241300" marR="2291715" indent="-228600">
              <a:lnSpc>
                <a:spcPts val="3410"/>
              </a:lnSpc>
              <a:spcBef>
                <a:spcPts val="12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entury Gothic"/>
                <a:cs typeface="Century Gothic"/>
              </a:rPr>
              <a:t>Explain the pain points relevant </a:t>
            </a:r>
            <a:r>
              <a:rPr sz="3200" dirty="0">
                <a:latin typeface="Century Gothic"/>
                <a:cs typeface="Century Gothic"/>
              </a:rPr>
              <a:t>to </a:t>
            </a:r>
            <a:r>
              <a:rPr sz="3200" spc="-5" dirty="0">
                <a:latin typeface="Century Gothic"/>
                <a:cs typeface="Century Gothic"/>
              </a:rPr>
              <a:t>the </a:t>
            </a:r>
            <a:r>
              <a:rPr sz="3200" spc="-875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development </a:t>
            </a:r>
            <a:r>
              <a:rPr sz="3200" dirty="0">
                <a:latin typeface="Century Gothic"/>
                <a:cs typeface="Century Gothic"/>
              </a:rPr>
              <a:t>of</a:t>
            </a:r>
            <a:r>
              <a:rPr sz="3200" spc="-10" dirty="0">
                <a:latin typeface="Century Gothic"/>
                <a:cs typeface="Century Gothic"/>
              </a:rPr>
              <a:t> </a:t>
            </a:r>
            <a:r>
              <a:rPr sz="3200" dirty="0">
                <a:latin typeface="Century Gothic"/>
                <a:cs typeface="Century Gothic"/>
              </a:rPr>
              <a:t>your</a:t>
            </a:r>
            <a:r>
              <a:rPr sz="3200" spc="-5" dirty="0">
                <a:latin typeface="Century Gothic"/>
                <a:cs typeface="Century Gothic"/>
              </a:rPr>
              <a:t> </a:t>
            </a:r>
            <a:r>
              <a:rPr sz="3200" dirty="0">
                <a:latin typeface="Century Gothic"/>
                <a:cs typeface="Century Gothic"/>
              </a:rPr>
              <a:t>product</a:t>
            </a:r>
            <a:endParaRPr sz="32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entury Gothic"/>
                <a:cs typeface="Century Gothic"/>
              </a:rPr>
              <a:t>Give</a:t>
            </a:r>
            <a:r>
              <a:rPr sz="3200" spc="-45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detail</a:t>
            </a:r>
            <a:endParaRPr sz="3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Century Gothic"/>
              <a:cs typeface="Century Gothic"/>
            </a:endParaRPr>
          </a:p>
          <a:p>
            <a:pPr marL="508634" marR="5080" indent="-107314">
              <a:lnSpc>
                <a:spcPts val="2900"/>
              </a:lnSpc>
            </a:pPr>
            <a:r>
              <a:rPr sz="2800" spc="-5" dirty="0">
                <a:latin typeface="Century Gothic"/>
                <a:cs typeface="Century Gothic"/>
              </a:rPr>
              <a:t>“In</a:t>
            </a:r>
            <a:r>
              <a:rPr sz="2800" dirty="0">
                <a:latin typeface="Century Gothic"/>
                <a:cs typeface="Century Gothic"/>
              </a:rPr>
              <a:t> the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US,</a:t>
            </a:r>
            <a:r>
              <a:rPr sz="2800" spc="-5" dirty="0">
                <a:latin typeface="Century Gothic"/>
                <a:cs typeface="Century Gothic"/>
              </a:rPr>
              <a:t> annual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food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waste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surpasses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219 pounds</a:t>
            </a:r>
            <a:r>
              <a:rPr sz="2800" dirty="0">
                <a:latin typeface="Century Gothic"/>
                <a:cs typeface="Century Gothic"/>
              </a:rPr>
              <a:t> per </a:t>
            </a:r>
            <a:r>
              <a:rPr sz="2800" spc="-76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person yet </a:t>
            </a:r>
            <a:r>
              <a:rPr sz="2800" spc="-5" dirty="0">
                <a:latin typeface="Century Gothic"/>
                <a:cs typeface="Century Gothic"/>
              </a:rPr>
              <a:t>20%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of</a:t>
            </a:r>
            <a:r>
              <a:rPr sz="2800" spc="-5" dirty="0">
                <a:latin typeface="Century Gothic"/>
                <a:cs typeface="Century Gothic"/>
              </a:rPr>
              <a:t> families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experience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food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insecurity.”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7046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Value</a:t>
            </a:r>
            <a:r>
              <a:rPr spc="-15" dirty="0"/>
              <a:t> </a:t>
            </a:r>
            <a:r>
              <a:rPr spc="-10" dirty="0"/>
              <a:t>proposition/solution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716532"/>
            <a:ext cx="10140315" cy="3731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How does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your product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disrupt</a:t>
            </a:r>
            <a:r>
              <a:rPr sz="2800" dirty="0">
                <a:latin typeface="Century Gothic"/>
                <a:cs typeface="Century Gothic"/>
              </a:rPr>
              <a:t> the</a:t>
            </a:r>
            <a:r>
              <a:rPr sz="2800" spc="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status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quo?</a:t>
            </a:r>
            <a:endParaRPr sz="28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entury Gothic"/>
                <a:cs typeface="Century Gothic"/>
              </a:rPr>
              <a:t>Talk</a:t>
            </a:r>
            <a:r>
              <a:rPr sz="2800" spc="-1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about </a:t>
            </a:r>
            <a:r>
              <a:rPr sz="2800" dirty="0">
                <a:latin typeface="Century Gothic"/>
                <a:cs typeface="Century Gothic"/>
              </a:rPr>
              <a:t>the </a:t>
            </a:r>
            <a:r>
              <a:rPr sz="2800" spc="-5" dirty="0">
                <a:latin typeface="Century Gothic"/>
                <a:cs typeface="Century Gothic"/>
              </a:rPr>
              <a:t>solution,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not</a:t>
            </a:r>
            <a:r>
              <a:rPr sz="2800" spc="-5" dirty="0">
                <a:latin typeface="Century Gothic"/>
                <a:cs typeface="Century Gothic"/>
              </a:rPr>
              <a:t> </a:t>
            </a:r>
            <a:r>
              <a:rPr sz="2800" dirty="0">
                <a:latin typeface="Century Gothic"/>
                <a:cs typeface="Century Gothic"/>
              </a:rPr>
              <a:t>the invention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Century Gothic"/>
              <a:cs typeface="Century Gothic"/>
            </a:endParaRPr>
          </a:p>
          <a:p>
            <a:pPr marL="2583180" marR="5080" indent="-2354580">
              <a:lnSpc>
                <a:spcPts val="3000"/>
              </a:lnSpc>
            </a:pPr>
            <a:r>
              <a:rPr sz="2800" spc="-5" dirty="0">
                <a:latin typeface="Century Gothic"/>
                <a:cs typeface="Century Gothic"/>
              </a:rPr>
              <a:t>“We’ve</a:t>
            </a:r>
            <a:r>
              <a:rPr sz="2800" dirty="0">
                <a:latin typeface="Century Gothic"/>
                <a:cs typeface="Century Gothic"/>
              </a:rPr>
              <a:t> developed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an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organic compound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that</a:t>
            </a:r>
            <a:r>
              <a:rPr sz="2800" dirty="0">
                <a:latin typeface="Century Gothic"/>
                <a:cs typeface="Century Gothic"/>
              </a:rPr>
              <a:t> preserves </a:t>
            </a:r>
            <a:r>
              <a:rPr sz="2800" spc="-76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produce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up</a:t>
            </a:r>
            <a:r>
              <a:rPr sz="2800" dirty="0">
                <a:latin typeface="Century Gothic"/>
                <a:cs typeface="Century Gothic"/>
              </a:rPr>
              <a:t> to 3</a:t>
            </a:r>
            <a:r>
              <a:rPr sz="2800" spc="-1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days</a:t>
            </a:r>
            <a:r>
              <a:rPr sz="280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longer.”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entury Gothic"/>
              <a:cs typeface="Century Gothic"/>
            </a:endParaRPr>
          </a:p>
          <a:p>
            <a:pPr marL="241300" marR="210820" indent="-228600">
              <a:lnSpc>
                <a:spcPts val="3000"/>
              </a:lnSpc>
              <a:buSzPct val="96428"/>
              <a:buFont typeface="Segoe UI Symbol"/>
              <a:buChar char="❖"/>
              <a:tabLst>
                <a:tab pos="329565" algn="l"/>
              </a:tabLst>
            </a:pPr>
            <a:r>
              <a:rPr sz="2800" spc="-5" dirty="0">
                <a:solidFill>
                  <a:srgbClr val="548135"/>
                </a:solidFill>
                <a:latin typeface="Century Gothic"/>
                <a:cs typeface="Century Gothic"/>
              </a:rPr>
              <a:t>The </a:t>
            </a:r>
            <a:r>
              <a:rPr sz="2800" dirty="0">
                <a:solidFill>
                  <a:srgbClr val="548135"/>
                </a:solidFill>
                <a:latin typeface="Century Gothic"/>
                <a:cs typeface="Century Gothic"/>
              </a:rPr>
              <a:t>statement mentions the technology, </a:t>
            </a:r>
            <a:r>
              <a:rPr sz="2800" spc="-5" dirty="0">
                <a:solidFill>
                  <a:srgbClr val="548135"/>
                </a:solidFill>
                <a:latin typeface="Century Gothic"/>
                <a:cs typeface="Century Gothic"/>
              </a:rPr>
              <a:t>but focuses </a:t>
            </a:r>
            <a:r>
              <a:rPr sz="2800" dirty="0">
                <a:solidFill>
                  <a:srgbClr val="548135"/>
                </a:solidFill>
                <a:latin typeface="Century Gothic"/>
                <a:cs typeface="Century Gothic"/>
              </a:rPr>
              <a:t>on </a:t>
            </a:r>
            <a:r>
              <a:rPr sz="2800" spc="-765" dirty="0">
                <a:solidFill>
                  <a:srgbClr val="548135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548135"/>
                </a:solidFill>
                <a:latin typeface="Century Gothic"/>
                <a:cs typeface="Century Gothic"/>
              </a:rPr>
              <a:t>how</a:t>
            </a:r>
            <a:r>
              <a:rPr sz="2800" spc="-10" dirty="0">
                <a:solidFill>
                  <a:srgbClr val="548135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548135"/>
                </a:solidFill>
                <a:latin typeface="Century Gothic"/>
                <a:cs typeface="Century Gothic"/>
              </a:rPr>
              <a:t>it </a:t>
            </a:r>
            <a:r>
              <a:rPr sz="2800" spc="-5" dirty="0">
                <a:solidFill>
                  <a:srgbClr val="548135"/>
                </a:solidFill>
                <a:latin typeface="Century Gothic"/>
                <a:cs typeface="Century Gothic"/>
              </a:rPr>
              <a:t>addresses</a:t>
            </a:r>
            <a:r>
              <a:rPr sz="2800" dirty="0">
                <a:solidFill>
                  <a:srgbClr val="548135"/>
                </a:solidFill>
                <a:latin typeface="Century Gothic"/>
                <a:cs typeface="Century Gothic"/>
              </a:rPr>
              <a:t> the</a:t>
            </a:r>
            <a:r>
              <a:rPr sz="2800" spc="5" dirty="0">
                <a:solidFill>
                  <a:srgbClr val="548135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548135"/>
                </a:solidFill>
                <a:latin typeface="Century Gothic"/>
                <a:cs typeface="Century Gothic"/>
              </a:rPr>
              <a:t>problem.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4044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</a:t>
            </a:r>
            <a:r>
              <a:rPr spc="-7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5" y="1821179"/>
            <a:ext cx="9834880" cy="42532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55"/>
              </a:spcBef>
            </a:pP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infrastructure about </a:t>
            </a:r>
            <a:r>
              <a:rPr sz="2000" dirty="0">
                <a:latin typeface="Century Gothic"/>
                <a:cs typeface="Century Gothic"/>
              </a:rPr>
              <a:t>how </a:t>
            </a:r>
            <a:r>
              <a:rPr sz="2000" spc="-5" dirty="0">
                <a:latin typeface="Century Gothic"/>
                <a:cs typeface="Century Gothic"/>
              </a:rPr>
              <a:t>your solution is replicable to become </a:t>
            </a:r>
            <a:r>
              <a:rPr sz="2000" dirty="0">
                <a:latin typeface="Century Gothic"/>
                <a:cs typeface="Century Gothic"/>
              </a:rPr>
              <a:t>a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sustainable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business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enterprise</a:t>
            </a:r>
            <a:r>
              <a:rPr sz="2000" spc="-5" dirty="0">
                <a:latin typeface="Century Gothic"/>
                <a:cs typeface="Century Gothic"/>
              </a:rPr>
              <a:t>.</a:t>
            </a:r>
            <a:endParaRPr sz="2000">
              <a:latin typeface="Century Gothic"/>
              <a:cs typeface="Century Gothic"/>
            </a:endParaRPr>
          </a:p>
          <a:p>
            <a:pPr marL="698500" indent="-203835">
              <a:lnSpc>
                <a:spcPct val="100000"/>
              </a:lnSpc>
              <a:spcBef>
                <a:spcPts val="185"/>
              </a:spcBef>
              <a:buChar char="•"/>
              <a:tabLst>
                <a:tab pos="698500" algn="l"/>
              </a:tabLst>
            </a:pPr>
            <a:r>
              <a:rPr sz="2000" spc="-5" dirty="0">
                <a:latin typeface="Century Gothic"/>
                <a:cs typeface="Century Gothic"/>
              </a:rPr>
              <a:t>Customers</a:t>
            </a:r>
            <a:endParaRPr sz="20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Century Gothic"/>
                <a:cs typeface="Century Gothic"/>
              </a:rPr>
              <a:t>Who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are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they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&amp;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how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do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you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know</a:t>
            </a:r>
            <a:endParaRPr sz="20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000" spc="-5" dirty="0">
                <a:latin typeface="Century Gothic"/>
                <a:cs typeface="Century Gothic"/>
              </a:rPr>
              <a:t>How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to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access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them</a:t>
            </a:r>
            <a:endParaRPr sz="2000">
              <a:latin typeface="Century Gothic"/>
              <a:cs typeface="Century Gothic"/>
            </a:endParaRPr>
          </a:p>
          <a:p>
            <a:pPr marL="698500" indent="-203835">
              <a:lnSpc>
                <a:spcPct val="100000"/>
              </a:lnSpc>
              <a:spcBef>
                <a:spcPts val="190"/>
              </a:spcBef>
              <a:buChar char="•"/>
              <a:tabLst>
                <a:tab pos="698500" algn="l"/>
              </a:tabLst>
            </a:pPr>
            <a:r>
              <a:rPr sz="2000" dirty="0">
                <a:latin typeface="Century Gothic"/>
                <a:cs typeface="Century Gothic"/>
              </a:rPr>
              <a:t>Product</a:t>
            </a:r>
            <a:endParaRPr sz="20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000" spc="-5" dirty="0">
                <a:latin typeface="Century Gothic"/>
                <a:cs typeface="Century Gothic"/>
              </a:rPr>
              <a:t>How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will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you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make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it</a:t>
            </a:r>
            <a:endParaRPr sz="20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190"/>
              </a:spcBef>
              <a:buChar char="•"/>
              <a:tabLst>
                <a:tab pos="1155700" algn="l"/>
              </a:tabLst>
            </a:pPr>
            <a:r>
              <a:rPr sz="2000" spc="-5" dirty="0">
                <a:latin typeface="Century Gothic"/>
                <a:cs typeface="Century Gothic"/>
              </a:rPr>
              <a:t>How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will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it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get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to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customer</a:t>
            </a:r>
            <a:endParaRPr sz="2000">
              <a:latin typeface="Century Gothic"/>
              <a:cs typeface="Century Gothic"/>
            </a:endParaRPr>
          </a:p>
          <a:p>
            <a:pPr marL="698500" indent="-2038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</a:tabLst>
            </a:pPr>
            <a:r>
              <a:rPr sz="2000" dirty="0">
                <a:latin typeface="Century Gothic"/>
                <a:cs typeface="Century Gothic"/>
              </a:rPr>
              <a:t>Money</a:t>
            </a:r>
            <a:endParaRPr sz="2000">
              <a:latin typeface="Century Gothic"/>
              <a:cs typeface="Century Gothic"/>
            </a:endParaRPr>
          </a:p>
          <a:p>
            <a:pPr marL="1155065" marR="862965" lvl="1" indent="-228600">
              <a:lnSpc>
                <a:spcPts val="209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Century Gothic"/>
                <a:cs typeface="Century Gothic"/>
              </a:rPr>
              <a:t>What does </a:t>
            </a:r>
            <a:r>
              <a:rPr sz="2000" spc="-5" dirty="0">
                <a:latin typeface="Century Gothic"/>
                <a:cs typeface="Century Gothic"/>
              </a:rPr>
              <a:t>it </a:t>
            </a:r>
            <a:r>
              <a:rPr sz="2000" dirty="0">
                <a:latin typeface="Century Gothic"/>
                <a:cs typeface="Century Gothic"/>
              </a:rPr>
              <a:t>cost </a:t>
            </a:r>
            <a:r>
              <a:rPr sz="2000" spc="-5" dirty="0">
                <a:latin typeface="Century Gothic"/>
                <a:cs typeface="Century Gothic"/>
              </a:rPr>
              <a:t>to </a:t>
            </a:r>
            <a:r>
              <a:rPr sz="2000" dirty="0">
                <a:latin typeface="Century Gothic"/>
                <a:cs typeface="Century Gothic"/>
              </a:rPr>
              <a:t>deliver the </a:t>
            </a:r>
            <a:r>
              <a:rPr sz="2000" spc="-5" dirty="0">
                <a:latin typeface="Century Gothic"/>
                <a:cs typeface="Century Gothic"/>
              </a:rPr>
              <a:t>product </a:t>
            </a:r>
            <a:r>
              <a:rPr sz="2000" dirty="0">
                <a:latin typeface="Century Gothic"/>
                <a:cs typeface="Century Gothic"/>
              </a:rPr>
              <a:t>or </a:t>
            </a:r>
            <a:r>
              <a:rPr sz="2000" spc="-5" dirty="0">
                <a:latin typeface="Century Gothic"/>
                <a:cs typeface="Century Gothic"/>
              </a:rPr>
              <a:t>service, per unit (unit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economics)</a:t>
            </a:r>
            <a:endParaRPr sz="20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1155700" algn="l"/>
              </a:tabLst>
            </a:pPr>
            <a:r>
              <a:rPr sz="2000" spc="-5" dirty="0">
                <a:latin typeface="Century Gothic"/>
                <a:cs typeface="Century Gothic"/>
              </a:rPr>
              <a:t>How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much </a:t>
            </a:r>
            <a:r>
              <a:rPr sz="2000" dirty="0">
                <a:latin typeface="Century Gothic"/>
                <a:cs typeface="Century Gothic"/>
              </a:rPr>
              <a:t>does</a:t>
            </a:r>
            <a:r>
              <a:rPr sz="2000" spc="-5" dirty="0">
                <a:latin typeface="Century Gothic"/>
                <a:cs typeface="Century Gothic"/>
              </a:rPr>
              <a:t> it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cost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to run your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business</a:t>
            </a:r>
            <a:endParaRPr sz="2000">
              <a:latin typeface="Century Gothic"/>
              <a:cs typeface="Century Gothic"/>
            </a:endParaRPr>
          </a:p>
          <a:p>
            <a:pPr marL="1155700" lvl="1" indent="-229235">
              <a:lnSpc>
                <a:spcPct val="100000"/>
              </a:lnSpc>
              <a:spcBef>
                <a:spcPts val="190"/>
              </a:spcBef>
              <a:buChar char="•"/>
              <a:tabLst>
                <a:tab pos="1155700" algn="l"/>
              </a:tabLst>
            </a:pPr>
            <a:r>
              <a:rPr sz="2000" spc="-5" dirty="0">
                <a:latin typeface="Century Gothic"/>
                <a:cs typeface="Century Gothic"/>
              </a:rPr>
              <a:t>How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will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enterprise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make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money</a:t>
            </a:r>
            <a:endParaRPr sz="20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5" y="611124"/>
            <a:ext cx="1921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</a:t>
            </a:r>
            <a:r>
              <a:rPr dirty="0"/>
              <a:t>rket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666" y="1807971"/>
            <a:ext cx="3472815" cy="122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6535">
              <a:lnSpc>
                <a:spcPts val="3180"/>
              </a:lnSpc>
              <a:spcBef>
                <a:spcPts val="100"/>
              </a:spcBef>
              <a:buSzPct val="96428"/>
              <a:buChar char="•"/>
              <a:tabLst>
                <a:tab pos="229235" algn="l"/>
              </a:tabLst>
            </a:pPr>
            <a:r>
              <a:rPr sz="2800" spc="-5" dirty="0">
                <a:latin typeface="Century Gothic"/>
                <a:cs typeface="Century Gothic"/>
              </a:rPr>
              <a:t>Overall</a:t>
            </a:r>
            <a:r>
              <a:rPr sz="2800" spc="-30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market</a:t>
            </a:r>
            <a:r>
              <a:rPr sz="2800" spc="-2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size</a:t>
            </a:r>
            <a:endParaRPr sz="2800">
              <a:latin typeface="Century Gothic"/>
              <a:cs typeface="Century Gothic"/>
            </a:endParaRPr>
          </a:p>
          <a:p>
            <a:pPr marL="228600" indent="-216535">
              <a:lnSpc>
                <a:spcPts val="3050"/>
              </a:lnSpc>
              <a:buSzPct val="96428"/>
              <a:buChar char="•"/>
              <a:tabLst>
                <a:tab pos="229235" algn="l"/>
              </a:tabLst>
            </a:pPr>
            <a:r>
              <a:rPr sz="2800" dirty="0">
                <a:latin typeface="Century Gothic"/>
                <a:cs typeface="Century Gothic"/>
              </a:rPr>
              <a:t>Niche</a:t>
            </a:r>
            <a:r>
              <a:rPr sz="2800" spc="-3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market(s)</a:t>
            </a:r>
            <a:endParaRPr sz="2800">
              <a:latin typeface="Century Gothic"/>
              <a:cs typeface="Century Gothic"/>
            </a:endParaRPr>
          </a:p>
          <a:p>
            <a:pPr marL="228600" indent="-216535">
              <a:lnSpc>
                <a:spcPts val="3229"/>
              </a:lnSpc>
              <a:buSzPct val="96428"/>
              <a:buChar char="•"/>
              <a:tabLst>
                <a:tab pos="229235" algn="l"/>
              </a:tabLst>
            </a:pPr>
            <a:r>
              <a:rPr sz="2800" spc="-5" dirty="0">
                <a:latin typeface="Century Gothic"/>
                <a:cs typeface="Century Gothic"/>
              </a:rPr>
              <a:t>Market</a:t>
            </a:r>
            <a:r>
              <a:rPr sz="2800" spc="-35" dirty="0">
                <a:latin typeface="Century Gothic"/>
                <a:cs typeface="Century Gothic"/>
              </a:rPr>
              <a:t> </a:t>
            </a:r>
            <a:r>
              <a:rPr sz="2800" spc="-5" dirty="0">
                <a:latin typeface="Century Gothic"/>
                <a:cs typeface="Century Gothic"/>
              </a:rPr>
              <a:t>dynamics</a:t>
            </a:r>
            <a:endParaRPr sz="28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6256" y="365759"/>
            <a:ext cx="2788920" cy="10546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925" y="1649272"/>
            <a:ext cx="5016874" cy="50137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80638" y="1718564"/>
            <a:ext cx="1440815" cy="23971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56210" marR="148590" indent="635" algn="ctr">
              <a:lnSpc>
                <a:spcPct val="90400"/>
              </a:lnSpc>
              <a:spcBef>
                <a:spcPts val="37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Calibri"/>
              <a:cs typeface="Calibri"/>
            </a:endParaRPr>
          </a:p>
          <a:p>
            <a:pPr marL="12700" marR="5080" algn="ctr">
              <a:lnSpc>
                <a:spcPct val="904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rv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Available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5107" y="5019547"/>
            <a:ext cx="10521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3660" marR="5080" indent="-61594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470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Century Gothic Bold</vt:lpstr>
      <vt:lpstr>Segoe UI Symbol</vt:lpstr>
      <vt:lpstr>Office Theme</vt:lpstr>
      <vt:lpstr>PowerPoint Presentation</vt:lpstr>
      <vt:lpstr>This template should only guide your outline. This is your story - say it in your words!</vt:lpstr>
      <vt:lpstr>To note:</vt:lpstr>
      <vt:lpstr>Components of a pitch</vt:lpstr>
      <vt:lpstr>Title page</vt:lpstr>
      <vt:lpstr>Problem statement</vt:lpstr>
      <vt:lpstr>Value proposition/solution</vt:lpstr>
      <vt:lpstr>Business Model</vt:lpstr>
      <vt:lpstr>Market</vt:lpstr>
      <vt:lpstr>Competition</vt:lpstr>
      <vt:lpstr>Team</vt:lpstr>
      <vt:lpstr>Roadmap</vt:lpstr>
      <vt:lpstr>Financials</vt:lpstr>
      <vt:lpstr>Suggestions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NYPBC+Template+deck</dc:title>
  <dc:creator>Kathy</dc:creator>
  <cp:lastModifiedBy>Jerry Adamski</cp:lastModifiedBy>
  <cp:revision>2</cp:revision>
  <dcterms:created xsi:type="dcterms:W3CDTF">2022-03-31T00:43:46Z</dcterms:created>
  <dcterms:modified xsi:type="dcterms:W3CDTF">2022-04-01T17:32:18Z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2022-03-31T00:00:00Z</vt:filetime>
  </property>
</Properties>
</file>