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y="6858000" cx="9144000"/>
  <p:notesSz cx="7023100" cy="9309100"/>
  <p:embeddedFontLst>
    <p:embeddedFont>
      <p:font typeface="Garamond"/>
      <p:regular r:id="rId28"/>
      <p:bold r:id="rId29"/>
      <p:italic r:id="rId30"/>
      <p:boldItalic r:id="rId31"/>
    </p:embeddedFon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gxmc7u+OOSz7VThPr/qTdOyXyg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font" Target="fonts/Garamond-regular.fntdata"/><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Garamond-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notesMaster" Target="notesMasters/notesMaster1.xml"/><Relationship Id="rId33" Type="http://schemas.openxmlformats.org/officeDocument/2006/relationships/font" Target="fonts/Tahoma-bold.fntdata"/><Relationship Id="rId10" Type="http://schemas.openxmlformats.org/officeDocument/2006/relationships/slideMaster" Target="slideMasters/slideMaster7.xml"/><Relationship Id="rId32" Type="http://schemas.openxmlformats.org/officeDocument/2006/relationships/font" Target="fonts/Tahoma-regular.fntdata"/><Relationship Id="rId13" Type="http://schemas.openxmlformats.org/officeDocument/2006/relationships/slide" Target="slides/slide2.xml"/><Relationship Id="rId12" Type="http://schemas.openxmlformats.org/officeDocument/2006/relationships/slide" Target="slides/slide1.xml"/><Relationship Id="rId34" Type="http://customschemas.google.com/relationships/presentationmetadata" Target="meta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237" cy="466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9pPr>
          </a:lstStyle>
          <a:p/>
        </p:txBody>
      </p:sp>
      <p:sp>
        <p:nvSpPr>
          <p:cNvPr id="4" name="Google Shape;4;n"/>
          <p:cNvSpPr txBox="1"/>
          <p:nvPr>
            <p:ph idx="10" type="dt"/>
          </p:nvPr>
        </p:nvSpPr>
        <p:spPr>
          <a:xfrm>
            <a:off x="3978275" y="0"/>
            <a:ext cx="3043237" cy="4667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9pPr>
          </a:lstStyle>
          <a:p/>
        </p:txBody>
      </p:sp>
      <p:sp>
        <p:nvSpPr>
          <p:cNvPr id="5" name="Google Shape;5;n"/>
          <p:cNvSpPr/>
          <p:nvPr>
            <p:ph idx="3"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42375"/>
            <a:ext cx="3043237" cy="4667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Garamond"/>
                <a:ea typeface="Garamond"/>
                <a:cs typeface="Garamond"/>
                <a:sym typeface="Garamond"/>
              </a:defRPr>
            </a:lvl9pPr>
          </a:lstStyle>
          <a:p/>
        </p:txBody>
      </p:sp>
      <p:sp>
        <p:nvSpPr>
          <p:cNvPr id="8" name="Google Shape;8;n"/>
          <p:cNvSpPr txBox="1"/>
          <p:nvPr>
            <p:ph idx="12" type="sldNum"/>
          </p:nvPr>
        </p:nvSpPr>
        <p:spPr>
          <a:xfrm>
            <a:off x="3978275" y="8842375"/>
            <a:ext cx="3043237"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0: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2: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3: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4: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nvSpPr>
        <p:spPr>
          <a:xfrm>
            <a:off x="3978275" y="8842375"/>
            <a:ext cx="3043237"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3" name="Google Shape;223;p15: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15: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6: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6:notes"/>
          <p:cNvSpPr txBox="1"/>
          <p:nvPr/>
        </p:nvSpPr>
        <p:spPr>
          <a:xfrm>
            <a:off x="3978275" y="8842375"/>
            <a:ext cx="3043237"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3: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4: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5: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6: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7: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8: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9: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18"/>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1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6" name="Shape 116"/>
        <p:cNvGrpSpPr/>
        <p:nvPr/>
      </p:nvGrpSpPr>
      <p:grpSpPr>
        <a:xfrm>
          <a:off x="0" y="0"/>
          <a:ext cx="0" cy="0"/>
          <a:chOff x="0" y="0"/>
          <a:chExt cx="0" cy="0"/>
        </a:xfrm>
      </p:grpSpPr>
      <p:sp>
        <p:nvSpPr>
          <p:cNvPr id="117" name="Google Shape;117;p32"/>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18" name="Google Shape;118;p32"/>
          <p:cNvSpPr/>
          <p:nvPr>
            <p:ph idx="2" type="pic"/>
          </p:nvPr>
        </p:nvSpPr>
        <p:spPr>
          <a:xfrm>
            <a:off x="12" y="0"/>
            <a:ext cx="9143989" cy="4915076"/>
          </a:xfrm>
          <a:prstGeom prst="rect">
            <a:avLst/>
          </a:prstGeom>
          <a:noFill/>
          <a:ln>
            <a:noFill/>
          </a:ln>
        </p:spPr>
      </p:sp>
      <p:sp>
        <p:nvSpPr>
          <p:cNvPr id="119" name="Google Shape;119;p32"/>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20" name="Google Shape;120;p3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1" name="Shape 131"/>
        <p:cNvGrpSpPr/>
        <p:nvPr/>
      </p:nvGrpSpPr>
      <p:grpSpPr>
        <a:xfrm>
          <a:off x="0" y="0"/>
          <a:ext cx="0" cy="0"/>
          <a:chOff x="0" y="0"/>
          <a:chExt cx="0" cy="0"/>
        </a:xfrm>
      </p:grpSpPr>
      <p:sp>
        <p:nvSpPr>
          <p:cNvPr id="132" name="Google Shape;132;p34"/>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33" name="Google Shape;133;p34"/>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4" name="Google Shape;134;p3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2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2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2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1" name="Google Shape;41;p21"/>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7" name="Google Shape;47;p2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2" name="Google Shape;52;p23"/>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23"/>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23"/>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23"/>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2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1" name="Google Shape;61;p24"/>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24"/>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2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5" name="Shape 75"/>
        <p:cNvGrpSpPr/>
        <p:nvPr/>
      </p:nvGrpSpPr>
      <p:grpSpPr>
        <a:xfrm>
          <a:off x="0" y="0"/>
          <a:ext cx="0" cy="0"/>
          <a:chOff x="0" y="0"/>
          <a:chExt cx="0" cy="0"/>
        </a:xfrm>
      </p:grpSpPr>
      <p:sp>
        <p:nvSpPr>
          <p:cNvPr id="76" name="Google Shape;76;p2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b="0"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77" name="Google Shape;77;p2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78" name="Google Shape;78;p2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9" name="Shape 89"/>
        <p:cNvGrpSpPr/>
        <p:nvPr/>
      </p:nvGrpSpPr>
      <p:grpSpPr>
        <a:xfrm>
          <a:off x="0" y="0"/>
          <a:ext cx="0" cy="0"/>
          <a:chOff x="0" y="0"/>
          <a:chExt cx="0" cy="0"/>
        </a:xfrm>
      </p:grpSpPr>
      <p:sp>
        <p:nvSpPr>
          <p:cNvPr id="90" name="Google Shape;90;p2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1" name="Shape 101"/>
        <p:cNvGrpSpPr/>
        <p:nvPr/>
      </p:nvGrpSpPr>
      <p:grpSpPr>
        <a:xfrm>
          <a:off x="0" y="0"/>
          <a:ext cx="0" cy="0"/>
          <a:chOff x="0" y="0"/>
          <a:chExt cx="0" cy="0"/>
        </a:xfrm>
      </p:grpSpPr>
      <p:sp>
        <p:nvSpPr>
          <p:cNvPr id="102" name="Google Shape;102;p30"/>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03" name="Google Shape;103;p30"/>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4" name="Google Shape;104;p30"/>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5" name="Google Shape;105;p30"/>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0"/>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1pPr>
            <a:lvl2pPr indent="0" lvl="1"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2pPr>
            <a:lvl3pPr indent="0" lvl="2"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3pPr>
            <a:lvl4pPr indent="0" lvl="3"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4pPr>
            <a:lvl5pPr indent="0" lvl="4"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5pPr>
            <a:lvl6pPr indent="0" lvl="5"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6pPr>
            <a:lvl7pPr indent="0" lvl="6"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7pPr>
            <a:lvl8pPr indent="0" lvl="7"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8pPr>
            <a:lvl9pPr indent="0" lvl="8" marL="0" marR="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1" name="Google Shape;11;p17"/>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cxnSp>
        <p:nvCxnSpPr>
          <p:cNvPr id="12" name="Google Shape;12;p17"/>
          <p:cNvCxnSpPr/>
          <p:nvPr/>
        </p:nvCxnSpPr>
        <p:spPr>
          <a:xfrm>
            <a:off x="906462" y="4343400"/>
            <a:ext cx="7405687"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1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14" name="Google Shape;14;p1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6" name="Google Shape;16;p1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7" name="Google Shape;17;p1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9"/>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26" name="Google Shape;26;p19"/>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27" name="Google Shape;27;p1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28" name="Google Shape;28;p1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1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30" name="Google Shape;30;p1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31" name="Google Shape;31;p1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2" name="Google Shape;32;p19"/>
          <p:cNvCxnSpPr/>
          <p:nvPr/>
        </p:nvCxnSpPr>
        <p:spPr>
          <a:xfrm>
            <a:off x="895350" y="1738312"/>
            <a:ext cx="7475537" cy="0"/>
          </a:xfrm>
          <a:prstGeom prst="straightConnector1">
            <a:avLst/>
          </a:prstGeom>
          <a:noFill/>
          <a:ln cap="flat" cmpd="sng" w="9525">
            <a:solidFill>
              <a:srgbClr val="7F7F7F"/>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25"/>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68" name="Google Shape;68;p25"/>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cxnSp>
        <p:nvCxnSpPr>
          <p:cNvPr id="69" name="Google Shape;69;p25"/>
          <p:cNvCxnSpPr/>
          <p:nvPr/>
        </p:nvCxnSpPr>
        <p:spPr>
          <a:xfrm>
            <a:off x="906462" y="4343400"/>
            <a:ext cx="7405687" cy="0"/>
          </a:xfrm>
          <a:prstGeom prst="straightConnector1">
            <a:avLst/>
          </a:prstGeom>
          <a:noFill/>
          <a:ln cap="flat" cmpd="sng" w="9525">
            <a:solidFill>
              <a:srgbClr val="7F7F7F"/>
            </a:solidFill>
            <a:prstDash val="solid"/>
            <a:miter lim="800000"/>
            <a:headEnd len="sm" w="sm" type="none"/>
            <a:tailEnd len="sm" w="sm" type="none"/>
          </a:ln>
        </p:spPr>
      </p:cxnSp>
      <p:sp>
        <p:nvSpPr>
          <p:cNvPr id="70" name="Google Shape;70;p2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71" name="Google Shape;71;p2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2" name="Google Shape;72;p2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73" name="Google Shape;73;p2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74" name="Google Shape;74;p2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27"/>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83" name="Google Shape;83;p27"/>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84" name="Google Shape;84;p2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85" name="Google Shape;85;p2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Google Shape;86;p2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87" name="Google Shape;87;p2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88" name="Google Shape;88;p2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9"/>
          <p:cNvSpPr/>
          <p:nvPr/>
        </p:nvSpPr>
        <p:spPr>
          <a:xfrm>
            <a:off x="0" y="0"/>
            <a:ext cx="3038475"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95" name="Google Shape;95;p29"/>
          <p:cNvSpPr/>
          <p:nvPr/>
        </p:nvSpPr>
        <p:spPr>
          <a:xfrm>
            <a:off x="3030537" y="0"/>
            <a:ext cx="476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96" name="Google Shape;96;p2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97" name="Google Shape;97;p2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Google Shape;98;p29"/>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99" name="Google Shape;99;p29"/>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00" name="Google Shape;100;p2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1pPr>
            <a:lvl2pPr indent="0" lvl="1"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2pPr>
            <a:lvl3pPr indent="0" lvl="2"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3pPr>
            <a:lvl4pPr indent="0" lvl="3"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4pPr>
            <a:lvl5pPr indent="0" lvl="4"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5pPr>
            <a:lvl6pPr indent="0" lvl="5"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6pPr>
            <a:lvl7pPr indent="0" lvl="6"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7pPr>
            <a:lvl8pPr indent="0" lvl="7"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8pPr>
            <a:lvl9pPr indent="0" lvl="8" marL="0" marR="0" rtl="0" algn="r">
              <a:lnSpc>
                <a:spcPct val="100000"/>
              </a:lnSpc>
              <a:spcBef>
                <a:spcPts val="0"/>
              </a:spcBef>
              <a:spcAft>
                <a:spcPts val="0"/>
              </a:spcAft>
              <a:buClr>
                <a:schemeClr val="dk2"/>
              </a:buClr>
              <a:buSzPts val="1000"/>
              <a:buFont typeface="Garamond"/>
              <a:buNone/>
              <a:defRPr b="0" i="0" sz="1000" u="none" cap="none" strike="noStrike">
                <a:solidFill>
                  <a:schemeClr val="dk2"/>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1"/>
          <p:cNvSpPr/>
          <p:nvPr/>
        </p:nvSpPr>
        <p:spPr>
          <a:xfrm>
            <a:off x="0" y="4953000"/>
            <a:ext cx="9142412"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10" name="Google Shape;110;p31"/>
          <p:cNvSpPr/>
          <p:nvPr/>
        </p:nvSpPr>
        <p:spPr>
          <a:xfrm>
            <a:off x="0" y="4914900"/>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11" name="Google Shape;111;p3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112" name="Google Shape;112;p3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3" name="Google Shape;113;p3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14" name="Google Shape;114;p3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15" name="Google Shape;115;p3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3"/>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25" name="Google Shape;125;p33"/>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26" name="Google Shape;126;p3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127" name="Google Shape;127;p3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28" name="Google Shape;128;p3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29" name="Google Shape;129;p3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30" name="Google Shape;130;p3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cap="none" strike="noStrik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822325" y="758825"/>
            <a:ext cx="7543800" cy="35655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TripSync</a:t>
            </a:r>
            <a:endParaRPr/>
          </a:p>
        </p:txBody>
      </p:sp>
      <p:sp>
        <p:nvSpPr>
          <p:cNvPr id="142" name="Google Shape;142;p1"/>
          <p:cNvSpPr txBox="1"/>
          <p:nvPr>
            <p:ph idx="1" type="subTitle"/>
          </p:nvPr>
        </p:nvSpPr>
        <p:spPr>
          <a:xfrm>
            <a:off x="825500" y="4456112"/>
            <a:ext cx="75438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b="0" i="0" sz="2400" u="none">
              <a:solidFill>
                <a:schemeClr val="dk2"/>
              </a:solidFill>
              <a:latin typeface="Calibri"/>
              <a:ea typeface="Calibri"/>
              <a:cs typeface="Calibri"/>
              <a:sym typeface="Calibri"/>
            </a:endParaRPr>
          </a:p>
          <a:p>
            <a:pPr indent="0" lvl="0" marL="0" rtl="0" algn="l">
              <a:lnSpc>
                <a:spcPct val="90000"/>
              </a:lnSpc>
              <a:spcBef>
                <a:spcPts val="1200"/>
              </a:spcBef>
              <a:spcAft>
                <a:spcPts val="0"/>
              </a:spcAft>
              <a:buSzPts val="2400"/>
              <a:buNone/>
            </a:pPr>
            <a:r>
              <a:rPr lang="en-US"/>
              <a:t>08/01/2024</a:t>
            </a:r>
            <a:r>
              <a:rPr b="0" i="0" lang="en-US" sz="2400" u="none">
                <a:solidFill>
                  <a:schemeClr val="dk2"/>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Competitive Situation</a:t>
            </a:r>
            <a:endParaRPr/>
          </a:p>
        </p:txBody>
      </p:sp>
      <p:sp>
        <p:nvSpPr>
          <p:cNvPr id="196" name="Google Shape;196;p1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the competitive situation surrounding your product (a matrix is often very effective)</a:t>
            </a:r>
            <a:endParaRPr/>
          </a:p>
          <a:p>
            <a:pPr indent="-182560" lvl="1" marL="382587" marR="0" rtl="0" algn="l">
              <a:lnSpc>
                <a:spcPct val="90000"/>
              </a:lnSpc>
              <a:spcBef>
                <a:spcPts val="2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NOTE that while you may or may not have competitors that are doing exactly what you’re doing, there are likely to be offerings aimed at the same value proposition. Also, the customer is dealing with his/her problem in some way today.  These both represent forms of competition </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Why / how does your product win? How do you sustain the win?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Business Model</a:t>
            </a:r>
            <a:endParaRPr/>
          </a:p>
        </p:txBody>
      </p:sp>
      <p:sp>
        <p:nvSpPr>
          <p:cNvPr id="202" name="Google Shape;202;p1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how your company gets paid</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Who pays whom for what?  How does the cash eventually flow to you? Be sure to indicate the payment terms, e.g. per sale, per month, etc.</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Where is your business model unique?</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your supply chain</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From whom do you buy </a:t>
            </a:r>
            <a:r>
              <a:rPr b="0" i="1" lang="en-US" sz="1800" u="none" cap="none" strike="noStrike">
                <a:solidFill>
                  <a:srgbClr val="404040"/>
                </a:solidFill>
                <a:latin typeface="Calibri"/>
                <a:ea typeface="Calibri"/>
                <a:cs typeface="Calibri"/>
                <a:sym typeface="Calibri"/>
              </a:rPr>
              <a:t>critical</a:t>
            </a:r>
            <a:r>
              <a:rPr b="0" i="0" lang="en-US" sz="1800" u="none" cap="none" strike="noStrike">
                <a:solidFill>
                  <a:srgbClr val="404040"/>
                </a:solidFill>
                <a:latin typeface="Calibri"/>
                <a:ea typeface="Calibri"/>
                <a:cs typeface="Calibri"/>
                <a:sym typeface="Calibri"/>
              </a:rPr>
              <a:t> raw materials, components, sub-systems, finished product, etc.?</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does your product get to the customer?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Marketing / Sales Plan</a:t>
            </a:r>
            <a:endParaRPr/>
          </a:p>
        </p:txBody>
      </p:sp>
      <p:sp>
        <p:nvSpPr>
          <p:cNvPr id="208" name="Google Shape;208;p1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how you will create awareness for your product</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How will you generate trial / purchase / loyalty?</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will your sales force look like, to whom will they sell, and how will they be compensated?</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Any Letters of Intent (LOIs)?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Financial Projections</a:t>
            </a:r>
            <a:endParaRPr/>
          </a:p>
        </p:txBody>
      </p:sp>
      <p:sp>
        <p:nvSpPr>
          <p:cNvPr id="214" name="Google Shape;214;p1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are the financial results of achieving your goals? (Expressed through pro-forma income statement and graphically)</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critical assumptions drive your financial results? What happens if these prove to be invalid?</a:t>
            </a:r>
            <a:endParaRPr/>
          </a:p>
          <a:p>
            <a:pPr indent="-182562" lvl="2" marL="566737" marR="0" rtl="0" algn="l">
              <a:lnSpc>
                <a:spcPct val="90000"/>
              </a:lnSpc>
              <a:spcBef>
                <a:spcPts val="200"/>
              </a:spcBef>
              <a:spcAft>
                <a:spcPts val="0"/>
              </a:spcAft>
              <a:buClr>
                <a:schemeClr val="accent1"/>
              </a:buClr>
              <a:buSzPts val="1400"/>
              <a:buFont typeface="Calibri"/>
              <a:buChar char="◦"/>
            </a:pPr>
            <a:r>
              <a:rPr b="0" i="0" lang="en-US" sz="1400" u="none" cap="none" strike="noStrike">
                <a:solidFill>
                  <a:srgbClr val="404040"/>
                </a:solidFill>
                <a:latin typeface="Calibri"/>
                <a:ea typeface="Calibri"/>
                <a:cs typeface="Calibri"/>
                <a:sym typeface="Calibri"/>
              </a:rPr>
              <a:t>Sales / price levels, costs, competitive moves, etc.</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contingency plans are in place to respond to assumptions that prove to be invalid and / or shifts in market dynamics?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457200" y="304800"/>
            <a:ext cx="82296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Management Team</a:t>
            </a:r>
            <a:endParaRPr/>
          </a:p>
        </p:txBody>
      </p:sp>
      <p:sp>
        <p:nvSpPr>
          <p:cNvPr id="220" name="Google Shape;220;p1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List the members of your </a:t>
            </a:r>
            <a:r>
              <a:rPr b="0" i="1" lang="en-US" sz="2000" u="none">
                <a:solidFill>
                  <a:srgbClr val="404040"/>
                </a:solidFill>
                <a:latin typeface="Calibri"/>
                <a:ea typeface="Calibri"/>
                <a:cs typeface="Calibri"/>
                <a:sym typeface="Calibri"/>
              </a:rPr>
              <a:t>management</a:t>
            </a:r>
            <a:r>
              <a:rPr b="0" i="0" lang="en-US" sz="2000" u="none">
                <a:solidFill>
                  <a:srgbClr val="404040"/>
                </a:solidFill>
                <a:latin typeface="Calibri"/>
                <a:ea typeface="Calibri"/>
                <a:cs typeface="Calibri"/>
                <a:sym typeface="Calibri"/>
              </a:rPr>
              <a:t> team</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a:t>
            </a:r>
            <a:r>
              <a:rPr b="0" i="1" lang="en-US" sz="1800" u="none" cap="none" strike="noStrike">
                <a:solidFill>
                  <a:srgbClr val="404040"/>
                </a:solidFill>
                <a:latin typeface="Calibri"/>
                <a:ea typeface="Calibri"/>
                <a:cs typeface="Calibri"/>
                <a:sym typeface="Calibri"/>
              </a:rPr>
              <a:t>relevant</a:t>
            </a:r>
            <a:r>
              <a:rPr b="0" i="0" lang="en-US" sz="1800" u="none" cap="none" strike="noStrike">
                <a:solidFill>
                  <a:srgbClr val="404040"/>
                </a:solidFill>
                <a:latin typeface="Calibri"/>
                <a:ea typeface="Calibri"/>
                <a:cs typeface="Calibri"/>
                <a:sym typeface="Calibri"/>
              </a:rPr>
              <a:t> experience do they have that will foster success?</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Who is on your Board of Directors?</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Who is on your Board of Advisors?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Key Issues</a:t>
            </a:r>
            <a:endParaRPr/>
          </a:p>
        </p:txBody>
      </p:sp>
      <p:sp>
        <p:nvSpPr>
          <p:cNvPr id="227" name="Google Shape;227;p1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Near term</a:t>
            </a:r>
            <a:endParaRPr/>
          </a:p>
          <a:p>
            <a:pPr indent="-182560" lvl="1" marL="382587" rtl="0" algn="l">
              <a:lnSpc>
                <a:spcPct val="9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Identify key decisions and issues that need immediate or near-term resolution.</a:t>
            </a:r>
            <a:endParaRPr/>
          </a:p>
          <a:p>
            <a:pPr indent="-182560" lvl="1" marL="382587" rtl="0" algn="l">
              <a:lnSpc>
                <a:spcPct val="9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State consequences of decision postponement.</a:t>
            </a:r>
            <a:endParaRPr/>
          </a:p>
          <a:p>
            <a:pPr indent="-90487" lvl="0" marL="90487" rtl="0" algn="l">
              <a:lnSpc>
                <a:spcPct val="90000"/>
              </a:lnSpc>
              <a:spcBef>
                <a:spcPts val="16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Long term</a:t>
            </a:r>
            <a:endParaRPr/>
          </a:p>
          <a:p>
            <a:pPr indent="-182560" lvl="1" marL="382587" rtl="0" algn="l">
              <a:lnSpc>
                <a:spcPct val="9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Identify issues needing long-term resolution.</a:t>
            </a:r>
            <a:endParaRPr/>
          </a:p>
          <a:p>
            <a:pPr indent="-182560" lvl="1" marL="382587" rtl="0" algn="l">
              <a:lnSpc>
                <a:spcPct val="9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State consequences of decision postponement.</a:t>
            </a:r>
            <a:endParaRPr/>
          </a:p>
          <a:p>
            <a:pPr indent="-90487" lvl="0" marL="90487" rtl="0" algn="l">
              <a:lnSpc>
                <a:spcPct val="90000"/>
              </a:lnSpc>
              <a:spcBef>
                <a:spcPts val="16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Focus on any assumptions from your Business Model Canvas that are unresolved.</a:t>
            </a:r>
            <a:endParaRPr/>
          </a:p>
          <a:p>
            <a:pPr indent="-90487" lvl="0" marL="90487"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If you are seeking funding, be specific about any issues that require financial resources for resolution. </a:t>
            </a:r>
            <a:endParaRPr/>
          </a:p>
          <a:p>
            <a:pPr indent="0" lvl="0" marL="90488" rtl="0" algn="l">
              <a:lnSpc>
                <a:spcPct val="90000"/>
              </a:lnSpc>
              <a:spcBef>
                <a:spcPts val="1400"/>
              </a:spcBef>
              <a:spcAft>
                <a:spcPts val="0"/>
              </a:spcAft>
              <a:buSzPts val="2000"/>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“Ask”</a:t>
            </a:r>
            <a:endParaRPr/>
          </a:p>
        </p:txBody>
      </p:sp>
      <p:sp>
        <p:nvSpPr>
          <p:cNvPr id="234" name="Google Shape;234;p1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is your cash position?</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much cash do you need to get started?</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much cash will you need before you are self-sustaining?</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resources are you asking for today?</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will you use them?</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new milestone(s) will be achieved as a result</a:t>
            </a:r>
            <a:endParaRPr/>
          </a:p>
          <a:p>
            <a:pPr indent="0" lvl="0" marL="90488" marR="0" rtl="0" algn="l">
              <a:lnSpc>
                <a:spcPct val="90000"/>
              </a:lnSpc>
              <a:spcBef>
                <a:spcPts val="12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Company Profile</a:t>
            </a:r>
            <a:endParaRPr/>
          </a:p>
        </p:txBody>
      </p:sp>
      <p:sp>
        <p:nvSpPr>
          <p:cNvPr id="148" name="Google Shape;148;p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1" lang="en-US" sz="2000" u="none" cap="none" strike="noStrike">
                <a:solidFill>
                  <a:srgbClr val="404040"/>
                </a:solidFill>
                <a:latin typeface="Calibri"/>
                <a:ea typeface="Calibri"/>
                <a:cs typeface="Calibri"/>
                <a:sym typeface="Calibri"/>
              </a:rPr>
              <a:t>Briefly</a:t>
            </a:r>
            <a:r>
              <a:rPr b="0" i="0" lang="en-US" sz="2000" u="none" cap="none" strike="noStrike">
                <a:solidFill>
                  <a:srgbClr val="404040"/>
                </a:solidFill>
                <a:latin typeface="Calibri"/>
                <a:ea typeface="Calibri"/>
                <a:cs typeface="Calibri"/>
                <a:sym typeface="Calibri"/>
              </a:rPr>
              <a:t> describe your company</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it does (provides what to whom)</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Who are the </a:t>
            </a:r>
            <a:r>
              <a:rPr b="0" i="1" lang="en-US" sz="2000" u="none" cap="none" strike="noStrike">
                <a:solidFill>
                  <a:srgbClr val="404040"/>
                </a:solidFill>
                <a:latin typeface="Calibri"/>
                <a:ea typeface="Calibri"/>
                <a:cs typeface="Calibri"/>
                <a:sym typeface="Calibri"/>
              </a:rPr>
              <a:t>key</a:t>
            </a:r>
            <a:r>
              <a:rPr b="0" i="0" lang="en-US" sz="2000" u="none" cap="none" strike="noStrike">
                <a:solidFill>
                  <a:srgbClr val="404040"/>
                </a:solidFill>
                <a:latin typeface="Calibri"/>
                <a:ea typeface="Calibri"/>
                <a:cs typeface="Calibri"/>
                <a:sym typeface="Calibri"/>
              </a:rPr>
              <a:t> members of your team?</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role(s) do they 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Problem</a:t>
            </a:r>
            <a:endParaRPr/>
          </a:p>
        </p:txBody>
      </p:sp>
      <p:sp>
        <p:nvSpPr>
          <p:cNvPr id="154" name="Google Shape;154;p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Describe the problem that your company solves</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Remember – a successful company either solves a problem, fills a need, does a job, or provides a desirable experience for one or more customer segments. What does your company do </a:t>
            </a:r>
            <a:r>
              <a:rPr b="0" i="1" lang="en-US" sz="1800" u="none" cap="none" strike="noStrike">
                <a:solidFill>
                  <a:srgbClr val="404040"/>
                </a:solidFill>
                <a:latin typeface="Calibri"/>
                <a:ea typeface="Calibri"/>
                <a:cs typeface="Calibri"/>
                <a:sym typeface="Calibri"/>
              </a:rPr>
              <a:t>for the customer</a:t>
            </a:r>
            <a:r>
              <a:rPr b="0" i="0" lang="en-US" sz="18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Solution</a:t>
            </a:r>
            <a:endParaRPr/>
          </a:p>
        </p:txBody>
      </p:sp>
      <p:sp>
        <p:nvSpPr>
          <p:cNvPr id="160" name="Google Shape;160;p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Brief description of the product or service that you are proposing that will solve the problem.</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A PICTURE or GRAPHIC of the product or someone using the service would be appropriate here OR…</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A PROTOTYPE of the product could be substituted in this space.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Customer Discovery</a:t>
            </a:r>
            <a:endParaRPr/>
          </a:p>
        </p:txBody>
      </p:sp>
      <p:sp>
        <p:nvSpPr>
          <p:cNvPr id="166" name="Google Shape;166;p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Brief description of the number of interviews you conducted.</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List the key hypothesis or hypotheses you were testing.</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List a key learning or two. Literal quotes would be great.</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Shows you did your due diligence about the problem and the solution. Proves you are willing to engage with and learn from others.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Customer</a:t>
            </a:r>
            <a:endParaRPr/>
          </a:p>
        </p:txBody>
      </p:sp>
      <p:sp>
        <p:nvSpPr>
          <p:cNvPr id="172" name="Google Shape;172;p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Describe the customer(s), i.e. the person(s) or organization(s) that has the problem that you described on the SOLUTION slide</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Describe them in as detailed a way as possible, i.e. so that your audience can recognize them</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EXAMPLE (Initial Flat Screen TV Customer Target) – Men, age 29-45, incomes &gt;$100K/year, sports fans </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How many of these customers exist? Where are they? Are the numbers growing, declining?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TAM/SAM/SOM</a:t>
            </a:r>
            <a:endParaRPr/>
          </a:p>
        </p:txBody>
      </p:sp>
      <p:sp>
        <p:nvSpPr>
          <p:cNvPr id="178" name="Google Shape;178;p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Value Proposition</a:t>
            </a:r>
            <a:endParaRPr/>
          </a:p>
        </p:txBody>
      </p:sp>
      <p:sp>
        <p:nvSpPr>
          <p:cNvPr id="184" name="Google Shape;184;p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the value proposition (set of desirable outcomes that you are causing the customer to have)</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For (target customer), (your product*) provides (list desirable outcomes), at a price (reference)</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If your product is at / near “new to world” status, you may have to describe the value proposition for the category, as well as for your specific product</a:t>
            </a:r>
            <a:endParaRPr/>
          </a:p>
          <a:p>
            <a:pPr indent="-90487" lvl="0" marL="90487" marR="0" rtl="0" algn="l">
              <a:lnSpc>
                <a:spcPct val="90000"/>
              </a:lnSpc>
              <a:spcBef>
                <a:spcPts val="1200"/>
              </a:spcBef>
              <a:spcAft>
                <a:spcPts val="0"/>
              </a:spcAft>
              <a:buClr>
                <a:schemeClr val="accent1"/>
              </a:buClr>
              <a:buSzPts val="1800"/>
              <a:buFont typeface="Calibri"/>
              <a:buNone/>
            </a:pPr>
            <a:r>
              <a:rPr b="0" i="0" lang="en-US" sz="1800" u="none">
                <a:solidFill>
                  <a:srgbClr val="404040"/>
                </a:solidFill>
                <a:latin typeface="Calibri"/>
                <a:ea typeface="Calibri"/>
                <a:cs typeface="Calibri"/>
                <a:sym typeface="Calibri"/>
              </a:rPr>
              <a:t>*Product = goods or services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Your Product*</a:t>
            </a:r>
            <a:endParaRPr/>
          </a:p>
        </p:txBody>
      </p:sp>
      <p:sp>
        <p:nvSpPr>
          <p:cNvPr id="190" name="Google Shape;190;p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your product in terms of </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The functionality it provides</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Its design and physical configuration</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Your </a:t>
            </a:r>
            <a:r>
              <a:rPr b="0" i="1" lang="en-US" sz="1800" u="none" cap="none" strike="noStrike">
                <a:solidFill>
                  <a:srgbClr val="404040"/>
                </a:solidFill>
                <a:latin typeface="Calibri"/>
                <a:ea typeface="Calibri"/>
                <a:cs typeface="Calibri"/>
                <a:sym typeface="Calibri"/>
              </a:rPr>
              <a:t>key</a:t>
            </a:r>
            <a:r>
              <a:rPr b="0" i="0" lang="en-US" sz="1800" u="none" cap="none" strike="noStrike">
                <a:solidFill>
                  <a:srgbClr val="404040"/>
                </a:solidFill>
                <a:latin typeface="Calibri"/>
                <a:ea typeface="Calibri"/>
                <a:cs typeface="Calibri"/>
                <a:sym typeface="Calibri"/>
              </a:rPr>
              <a:t> “value add”</a:t>
            </a:r>
            <a:endParaRPr/>
          </a:p>
          <a:p>
            <a:pPr indent="-90487"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is the status of your product?</a:t>
            </a:r>
            <a:endParaRPr/>
          </a:p>
          <a:p>
            <a:pPr indent="-182560"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Examples:  Idea, Demo, Prototype, In Market</a:t>
            </a:r>
            <a:endParaRPr/>
          </a:p>
          <a:p>
            <a:pPr indent="-182560" lvl="1" marL="382587" marR="0" rtl="0" algn="l">
              <a:lnSpc>
                <a:spcPct val="90000"/>
              </a:lnSpc>
              <a:spcBef>
                <a:spcPts val="2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a:p>
            <a:pPr indent="-90487" lvl="0" marL="90487" marR="0" rtl="0" algn="l">
              <a:lnSpc>
                <a:spcPct val="90000"/>
              </a:lnSpc>
              <a:spcBef>
                <a:spcPts val="1200"/>
              </a:spcBef>
              <a:spcAft>
                <a:spcPts val="0"/>
              </a:spcAft>
              <a:buClr>
                <a:schemeClr val="accent1"/>
              </a:buClr>
              <a:buSzPts val="1800"/>
              <a:buFont typeface="Calibri"/>
              <a:buNone/>
            </a:pPr>
            <a:r>
              <a:rPr b="0" i="0" lang="en-US" sz="1800" u="none">
                <a:solidFill>
                  <a:srgbClr val="404040"/>
                </a:solidFill>
                <a:latin typeface="Calibri"/>
                <a:ea typeface="Calibri"/>
                <a:cs typeface="Calibri"/>
                <a:sym typeface="Calibri"/>
              </a:rPr>
              <a:t>*Product = goods or services</a:t>
            </a:r>
            <a:endParaRPr/>
          </a:p>
          <a:p>
            <a:pPr indent="0" lvl="0" marL="90488" marR="0" rtl="0" algn="l">
              <a:lnSpc>
                <a:spcPct val="90000"/>
              </a:lnSpc>
              <a:spcBef>
                <a:spcPts val="1200"/>
              </a:spcBef>
              <a:spcAft>
                <a:spcPts val="0"/>
              </a:spcAft>
              <a:buClr>
                <a:schemeClr val="accent1"/>
              </a:buClr>
              <a:buSzPts val="1800"/>
              <a:buFont typeface="Calibri"/>
              <a:buNone/>
            </a:pPr>
            <a:r>
              <a:t/>
            </a:r>
            <a:endParaRPr b="0" i="0" sz="1800" u="none">
              <a:solidFill>
                <a:srgbClr val="40404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2011-07-18T14:00:48Z</dcterms:created>
  <dc:creator>Rich</dc:creator>
</cp:coreProperties>
</file>