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activeX/activeX1.xml" ContentType="application/vnd.ms-office.activeX+xml"/>
  <Override PartName="/ppt/activeX/activeX2.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4" r:id="rId1"/>
  </p:sldMasterIdLst>
  <p:sldIdLst>
    <p:sldId id="256" r:id="rId2"/>
    <p:sldId id="257" r:id="rId3"/>
    <p:sldId id="258" r:id="rId4"/>
    <p:sldId id="262" r:id="rId5"/>
    <p:sldId id="259" r:id="rId6"/>
    <p:sldId id="261"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8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8B9EBBA-996F-894A-B54A-D6246ED52CEA}" type="datetimeFigureOut">
              <a:rPr lang="en-US" smtClean="0"/>
              <a:pPr/>
              <a:t>26/4/2015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32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26/4/2015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035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87683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44090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57028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23432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21077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9873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8506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061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26/4/2015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89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26/4/2015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755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26/4/2015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832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26/4/2015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68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26/4/2015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06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26/4/2015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457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26/4/2015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310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B482E8-6E0E-1B4F-B1FD-C69DB9E858D9}" type="datetimeFigureOut">
              <a:rPr lang="en-US" smtClean="0"/>
              <a:pPr/>
              <a:t>26/4/2015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857616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1766" y="2963122"/>
            <a:ext cx="6815669" cy="1515533"/>
          </a:xfrm>
        </p:spPr>
        <p:txBody>
          <a:bodyPr/>
          <a:lstStyle/>
          <a:p>
            <a:r>
              <a:rPr lang="en-US" sz="6000" dirty="0" smtClean="0">
                <a:latin typeface="Algerian" panose="04020705040A02060702" pitchFamily="82" charset="0"/>
              </a:rPr>
              <a:t>THE COIN CHANGE PROBLEM</a:t>
            </a:r>
            <a:endParaRPr lang="en-US" sz="6000" dirty="0">
              <a:latin typeface="Algerian" panose="04020705040A02060702" pitchFamily="82" charset="0"/>
            </a:endParaRPr>
          </a:p>
        </p:txBody>
      </p:sp>
      <p:sp>
        <p:nvSpPr>
          <p:cNvPr id="3" name="Subtitle 2"/>
          <p:cNvSpPr>
            <a:spLocks noGrp="1"/>
          </p:cNvSpPr>
          <p:nvPr>
            <p:ph type="subTitle" idx="1"/>
          </p:nvPr>
        </p:nvSpPr>
        <p:spPr>
          <a:xfrm>
            <a:off x="-2198578" y="5800278"/>
            <a:ext cx="6815669" cy="1320802"/>
          </a:xfrm>
        </p:spPr>
        <p:txBody>
          <a:bodyPr/>
          <a:lstStyle/>
          <a:p>
            <a:r>
              <a:rPr lang="en-US" dirty="0" err="1" smtClean="0"/>
              <a:t>Bhavanishankar</a:t>
            </a:r>
            <a:r>
              <a:rPr lang="en-US" dirty="0" smtClean="0"/>
              <a:t> Sir</a:t>
            </a:r>
          </a:p>
          <a:p>
            <a:r>
              <a:rPr lang="en-US" dirty="0" err="1" smtClean="0"/>
              <a:t>Gowrimol</a:t>
            </a:r>
            <a:r>
              <a:rPr lang="en-US" dirty="0" smtClean="0"/>
              <a:t> Ma’a</a:t>
            </a:r>
            <a:r>
              <a:rPr lang="en-US" dirty="0"/>
              <a:t>m</a:t>
            </a:r>
          </a:p>
        </p:txBody>
      </p:sp>
      <p:pic>
        <p:nvPicPr>
          <p:cNvPr id="5" name="Picture 4"/>
          <p:cNvPicPr>
            <a:picLocks noChangeAspect="1"/>
          </p:cNvPicPr>
          <p:nvPr/>
        </p:nvPicPr>
        <p:blipFill>
          <a:blip r:embed="rId2"/>
          <a:stretch>
            <a:fillRect/>
          </a:stretch>
        </p:blipFill>
        <p:spPr>
          <a:xfrm>
            <a:off x="10786768" y="96455"/>
            <a:ext cx="1249368" cy="1177289"/>
          </a:xfrm>
          <a:prstGeom prst="rect">
            <a:avLst/>
          </a:prstGeom>
        </p:spPr>
      </p:pic>
      <p:sp>
        <p:nvSpPr>
          <p:cNvPr id="6" name="TextBox 5"/>
          <p:cNvSpPr txBox="1"/>
          <p:nvPr/>
        </p:nvSpPr>
        <p:spPr>
          <a:xfrm>
            <a:off x="8231738" y="5657671"/>
            <a:ext cx="4311167" cy="1200329"/>
          </a:xfrm>
          <a:prstGeom prst="rect">
            <a:avLst/>
          </a:prstGeom>
          <a:noFill/>
        </p:spPr>
        <p:txBody>
          <a:bodyPr wrap="square" rtlCol="0">
            <a:spAutoFit/>
          </a:bodyPr>
          <a:lstStyle/>
          <a:p>
            <a:pPr algn="just"/>
            <a:r>
              <a:rPr lang="en-US" sz="2400" dirty="0" err="1" smtClean="0">
                <a:cs typeface="Aldhabi" panose="01000000000000000000" pitchFamily="2" charset="-78"/>
              </a:rPr>
              <a:t>Uttam</a:t>
            </a:r>
            <a:r>
              <a:rPr lang="en-US" sz="2400" dirty="0" smtClean="0">
                <a:cs typeface="Aldhabi" panose="01000000000000000000" pitchFamily="2" charset="-78"/>
              </a:rPr>
              <a:t> Kumar - 1RN13CS111</a:t>
            </a:r>
          </a:p>
          <a:p>
            <a:pPr algn="just"/>
            <a:r>
              <a:rPr lang="en-US" sz="2400" dirty="0" smtClean="0">
                <a:cs typeface="Aldhabi" panose="01000000000000000000" pitchFamily="2" charset="-78"/>
              </a:rPr>
              <a:t>Vibhav Wadhwa - </a:t>
            </a:r>
            <a:r>
              <a:rPr lang="en-US" sz="2400" dirty="0" smtClean="0">
                <a:cs typeface="Aldhabi" panose="01000000000000000000" pitchFamily="2" charset="-78"/>
              </a:rPr>
              <a:t>1RN13CS127</a:t>
            </a:r>
            <a:endParaRPr lang="en-US" sz="2400" dirty="0" smtClean="0">
              <a:cs typeface="Aldhabi" panose="01000000000000000000" pitchFamily="2" charset="-78"/>
            </a:endParaRPr>
          </a:p>
          <a:p>
            <a:pPr algn="just"/>
            <a:r>
              <a:rPr lang="en-US" sz="2400" dirty="0" err="1" smtClean="0">
                <a:cs typeface="Aldhabi" panose="01000000000000000000" pitchFamily="2" charset="-78"/>
              </a:rPr>
              <a:t>Yogikiran</a:t>
            </a:r>
            <a:r>
              <a:rPr lang="en-US" sz="2400" dirty="0" smtClean="0">
                <a:cs typeface="Aldhabi" panose="01000000000000000000" pitchFamily="2" charset="-78"/>
              </a:rPr>
              <a:t> - 1RN13CS123</a:t>
            </a:r>
          </a:p>
        </p:txBody>
      </p:sp>
      <p:sp>
        <p:nvSpPr>
          <p:cNvPr id="7" name="TextBox 6"/>
          <p:cNvSpPr txBox="1"/>
          <p:nvPr/>
        </p:nvSpPr>
        <p:spPr>
          <a:xfrm>
            <a:off x="0" y="96455"/>
            <a:ext cx="3345788" cy="1311128"/>
          </a:xfrm>
          <a:prstGeom prst="rect">
            <a:avLst/>
          </a:prstGeom>
          <a:noFill/>
        </p:spPr>
        <p:txBody>
          <a:bodyPr wrap="none" rtlCol="0">
            <a:spAutoFit/>
          </a:bodyPr>
          <a:lstStyle/>
          <a:p>
            <a:r>
              <a:rPr lang="en-US" dirty="0"/>
              <a:t>Mini Project </a:t>
            </a:r>
          </a:p>
          <a:p>
            <a:pPr>
              <a:lnSpc>
                <a:spcPct val="120000"/>
              </a:lnSpc>
            </a:pPr>
            <a:r>
              <a:rPr lang="en-US" dirty="0"/>
              <a:t>III Semester</a:t>
            </a:r>
          </a:p>
          <a:p>
            <a:pPr>
              <a:lnSpc>
                <a:spcPct val="120000"/>
              </a:lnSpc>
            </a:pPr>
            <a:r>
              <a:rPr lang="en-US" dirty="0"/>
              <a:t>Computer Science and Engineering</a:t>
            </a:r>
          </a:p>
          <a:p>
            <a:endParaRPr lang="en-US" dirty="0"/>
          </a:p>
        </p:txBody>
      </p:sp>
    </p:spTree>
    <p:extLst>
      <p:ext uri="{BB962C8B-B14F-4D97-AF65-F5344CB8AC3E}">
        <p14:creationId xmlns:p14="http://schemas.microsoft.com/office/powerpoint/2010/main" val="1666521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p:cNvSpPr>
            <a:spLocks noGrp="1"/>
          </p:cNvSpPr>
          <p:nvPr>
            <p:ph type="title"/>
          </p:nvPr>
        </p:nvSpPr>
        <p:spPr>
          <a:xfrm>
            <a:off x="1017504" y="7937"/>
            <a:ext cx="9601196" cy="1303867"/>
          </a:xfrm>
        </p:spPr>
        <p:txBody>
          <a:bodyPr>
            <a:normAutofit/>
          </a:bodyPr>
          <a:lstStyle/>
          <a:p>
            <a:r>
              <a:rPr lang="en-US" sz="6000" dirty="0" smtClean="0">
                <a:solidFill>
                  <a:schemeClr val="bg1"/>
                </a:solidFill>
                <a:latin typeface="Algerian" panose="04020705040A02060702" pitchFamily="82" charset="0"/>
              </a:rPr>
              <a:t>introduction</a:t>
            </a:r>
            <a:endParaRPr lang="en-US" sz="6000" dirty="0">
              <a:solidFill>
                <a:schemeClr val="bg1"/>
              </a:solidFill>
              <a:latin typeface="Algerian" panose="04020705040A02060702" pitchFamily="82" charset="0"/>
            </a:endParaRPr>
          </a:p>
        </p:txBody>
      </p:sp>
      <p:sp>
        <p:nvSpPr>
          <p:cNvPr id="3" name="Content Placeholder 2"/>
          <p:cNvSpPr>
            <a:spLocks noGrp="1"/>
          </p:cNvSpPr>
          <p:nvPr>
            <p:ph idx="1"/>
          </p:nvPr>
        </p:nvSpPr>
        <p:spPr>
          <a:xfrm>
            <a:off x="1152586" y="1622522"/>
            <a:ext cx="9601196" cy="3318936"/>
          </a:xfrm>
        </p:spPr>
        <p:txBody>
          <a:bodyPr>
            <a:noAutofit/>
          </a:bodyPr>
          <a:lstStyle/>
          <a:p>
            <a:pPr marL="0" indent="0" algn="ctr">
              <a:buNone/>
            </a:pPr>
            <a:r>
              <a:rPr lang="en-US" b="1" dirty="0">
                <a:solidFill>
                  <a:schemeClr val="bg1"/>
                </a:solidFill>
                <a:cs typeface="Times New Roman" panose="02020603050405020304" pitchFamily="18" charset="0"/>
              </a:rPr>
              <a:t>The coin problem (also referred to as the </a:t>
            </a:r>
            <a:r>
              <a:rPr lang="en-US" b="1" dirty="0" err="1">
                <a:solidFill>
                  <a:schemeClr val="bg1"/>
                </a:solidFill>
                <a:cs typeface="Times New Roman" panose="02020603050405020304" pitchFamily="18" charset="0"/>
              </a:rPr>
              <a:t>Frobenius</a:t>
            </a:r>
            <a:r>
              <a:rPr lang="en-US" b="1" dirty="0">
                <a:solidFill>
                  <a:schemeClr val="bg1"/>
                </a:solidFill>
                <a:cs typeface="Times New Roman" panose="02020603050405020304" pitchFamily="18" charset="0"/>
              </a:rPr>
              <a:t> </a:t>
            </a:r>
            <a:r>
              <a:rPr lang="en-US" b="1" dirty="0" smtClean="0">
                <a:solidFill>
                  <a:schemeClr val="bg1"/>
                </a:solidFill>
                <a:cs typeface="Times New Roman" panose="02020603050405020304" pitchFamily="18" charset="0"/>
              </a:rPr>
              <a:t>Coin Problem </a:t>
            </a:r>
            <a:r>
              <a:rPr lang="en-US" b="1" dirty="0">
                <a:solidFill>
                  <a:schemeClr val="bg1"/>
                </a:solidFill>
                <a:cs typeface="Times New Roman" panose="02020603050405020304" pitchFamily="18" charset="0"/>
              </a:rPr>
              <a:t>or </a:t>
            </a:r>
            <a:r>
              <a:rPr lang="en-US" b="1" dirty="0" err="1">
                <a:solidFill>
                  <a:schemeClr val="bg1"/>
                </a:solidFill>
                <a:cs typeface="Times New Roman" panose="02020603050405020304" pitchFamily="18" charset="0"/>
              </a:rPr>
              <a:t>Frobenius</a:t>
            </a:r>
            <a:r>
              <a:rPr lang="en-US" b="1" dirty="0">
                <a:solidFill>
                  <a:schemeClr val="bg1"/>
                </a:solidFill>
                <a:cs typeface="Times New Roman" panose="02020603050405020304" pitchFamily="18" charset="0"/>
              </a:rPr>
              <a:t> </a:t>
            </a:r>
            <a:r>
              <a:rPr lang="en-US" b="1" dirty="0" smtClean="0">
                <a:solidFill>
                  <a:schemeClr val="bg1"/>
                </a:solidFill>
                <a:cs typeface="Times New Roman" panose="02020603050405020304" pitchFamily="18" charset="0"/>
              </a:rPr>
              <a:t>Problem</a:t>
            </a:r>
            <a:r>
              <a:rPr lang="en-US" b="1" dirty="0">
                <a:solidFill>
                  <a:schemeClr val="bg1"/>
                </a:solidFill>
                <a:cs typeface="Times New Roman" panose="02020603050405020304" pitchFamily="18" charset="0"/>
              </a:rPr>
              <a:t>, after the mathematician Ferdinand </a:t>
            </a:r>
            <a:r>
              <a:rPr lang="en-US" b="1" dirty="0" err="1">
                <a:solidFill>
                  <a:schemeClr val="bg1"/>
                </a:solidFill>
                <a:cs typeface="Times New Roman" panose="02020603050405020304" pitchFamily="18" charset="0"/>
              </a:rPr>
              <a:t>Frobenius</a:t>
            </a:r>
            <a:r>
              <a:rPr lang="en-US" b="1" dirty="0">
                <a:solidFill>
                  <a:schemeClr val="bg1"/>
                </a:solidFill>
                <a:cs typeface="Times New Roman" panose="02020603050405020304" pitchFamily="18" charset="0"/>
              </a:rPr>
              <a:t>) is a mathematical problem that asks for the largest monetary amount that cannot be obtained using only coins of specified denominations. For example the largest amount that cannot be obtained using only coins of 3 and 5 units is 7 units. The solution to this problem for a given set of coin denominations is called </a:t>
            </a:r>
            <a:r>
              <a:rPr lang="en-US" b="1" dirty="0" err="1">
                <a:solidFill>
                  <a:schemeClr val="bg1"/>
                </a:solidFill>
                <a:cs typeface="Times New Roman" panose="02020603050405020304" pitchFamily="18" charset="0"/>
              </a:rPr>
              <a:t>Frobenius</a:t>
            </a:r>
            <a:r>
              <a:rPr lang="en-US" b="1" dirty="0">
                <a:solidFill>
                  <a:schemeClr val="bg1"/>
                </a:solidFill>
                <a:cs typeface="Times New Roman" panose="02020603050405020304" pitchFamily="18" charset="0"/>
              </a:rPr>
              <a:t> number of the set</a:t>
            </a:r>
            <a:r>
              <a:rPr lang="en-US" b="1" dirty="0" smtClean="0">
                <a:solidFill>
                  <a:schemeClr val="bg1"/>
                </a:solidFill>
                <a:cs typeface="Times New Roman" panose="02020603050405020304" pitchFamily="18" charset="0"/>
              </a:rPr>
              <a:t>.</a:t>
            </a:r>
          </a:p>
          <a:p>
            <a:pPr algn="ctr"/>
            <a:endParaRPr lang="en-US" b="1" dirty="0" smtClean="0">
              <a:solidFill>
                <a:schemeClr val="bg1"/>
              </a:solidFill>
              <a:cs typeface="Times New Roman" panose="02020603050405020304" pitchFamily="18" charset="0"/>
            </a:endParaRPr>
          </a:p>
          <a:p>
            <a:pPr marL="0" indent="0" algn="ctr">
              <a:lnSpc>
                <a:spcPct val="100000"/>
              </a:lnSpc>
              <a:spcBef>
                <a:spcPts val="600"/>
              </a:spcBef>
              <a:buNone/>
            </a:pPr>
            <a:r>
              <a:rPr lang="en-US" b="1" dirty="0" smtClean="0">
                <a:solidFill>
                  <a:schemeClr val="bg1"/>
                </a:solidFill>
                <a:cs typeface="Times New Roman" panose="02020603050405020304" pitchFamily="18" charset="0"/>
              </a:rPr>
              <a:t>Application </a:t>
            </a:r>
            <a:r>
              <a:rPr lang="en-US" b="1" dirty="0">
                <a:solidFill>
                  <a:schemeClr val="bg1"/>
                </a:solidFill>
                <a:cs typeface="Times New Roman" panose="02020603050405020304" pitchFamily="18" charset="0"/>
              </a:rPr>
              <a:t>of coin changing problem:</a:t>
            </a:r>
            <a:endParaRPr lang="en-IN" b="1" dirty="0">
              <a:solidFill>
                <a:schemeClr val="bg1"/>
              </a:solidFill>
              <a:cs typeface="Times New Roman" panose="02020603050405020304" pitchFamily="18" charset="0"/>
            </a:endParaRPr>
          </a:p>
          <a:p>
            <a:pPr marL="0" indent="0" algn="ctr">
              <a:lnSpc>
                <a:spcPct val="100000"/>
              </a:lnSpc>
              <a:spcBef>
                <a:spcPts val="600"/>
              </a:spcBef>
              <a:buNone/>
            </a:pPr>
            <a:r>
              <a:rPr lang="en-US" b="1" dirty="0">
                <a:solidFill>
                  <a:schemeClr val="bg1"/>
                </a:solidFill>
                <a:cs typeface="Times New Roman" panose="02020603050405020304" pitchFamily="18" charset="0"/>
              </a:rPr>
              <a:t>	An application of change-making problem can be found in computing the ways one can make a nine-dart finish in a game of darts.</a:t>
            </a:r>
            <a:endParaRPr lang="en-IN" b="1" dirty="0">
              <a:solidFill>
                <a:schemeClr val="bg1"/>
              </a:solidFill>
              <a:cs typeface="Times New Roman" panose="02020603050405020304" pitchFamily="18" charset="0"/>
            </a:endParaRPr>
          </a:p>
          <a:p>
            <a:pPr algn="ctr"/>
            <a:endParaRPr lang="en-IN" b="1" dirty="0">
              <a:solidFill>
                <a:schemeClr val="bg1"/>
              </a:solidFill>
              <a:cs typeface="Times New Roman" panose="02020603050405020304" pitchFamily="18" charset="0"/>
            </a:endParaRPr>
          </a:p>
          <a:p>
            <a:pPr algn="ctr"/>
            <a:endParaRPr lang="en-US" b="1" dirty="0">
              <a:solidFill>
                <a:schemeClr val="bg1"/>
              </a:solidFill>
            </a:endParaRPr>
          </a:p>
        </p:txBody>
      </p:sp>
      <p:sp>
        <p:nvSpPr>
          <p:cNvPr id="5" name="AutoShape 6" descr="http://good-wallpapers.com/wallpapers/20020/A%20Stack%20of%20Coins.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8563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1656" y="1226898"/>
            <a:ext cx="3515589" cy="3318936"/>
          </a:xfrm>
        </p:spPr>
        <p:txBody>
          <a:bodyPr>
            <a:noAutofit/>
          </a:bodyPr>
          <a:lstStyle/>
          <a:p>
            <a:pPr marL="0" indent="0">
              <a:lnSpc>
                <a:spcPct val="100000"/>
              </a:lnSpc>
              <a:spcBef>
                <a:spcPts val="600"/>
              </a:spcBef>
              <a:buNone/>
            </a:pPr>
            <a:r>
              <a:rPr lang="en-US" b="1" dirty="0">
                <a:solidFill>
                  <a:schemeClr val="accent4">
                    <a:lumMod val="50000"/>
                  </a:schemeClr>
                </a:solidFill>
                <a:cs typeface="Aparajita" panose="020B0604020202020204" pitchFamily="34" charset="0"/>
              </a:rPr>
              <a:t>Methods</a:t>
            </a:r>
            <a:r>
              <a:rPr lang="en-US" sz="1800" b="1" dirty="0">
                <a:solidFill>
                  <a:schemeClr val="accent4">
                    <a:lumMod val="50000"/>
                  </a:schemeClr>
                </a:solidFill>
                <a:cs typeface="Aparajita" panose="020B0604020202020204" pitchFamily="34" charset="0"/>
              </a:rPr>
              <a:t> </a:t>
            </a:r>
            <a:r>
              <a:rPr lang="en-US" b="1" dirty="0">
                <a:solidFill>
                  <a:schemeClr val="accent4">
                    <a:lumMod val="50000"/>
                  </a:schemeClr>
                </a:solidFill>
                <a:cs typeface="Aparajita" panose="020B0604020202020204" pitchFamily="34" charset="0"/>
              </a:rPr>
              <a:t>of solving the </a:t>
            </a:r>
            <a:r>
              <a:rPr lang="en-US" b="1" dirty="0" smtClean="0">
                <a:solidFill>
                  <a:schemeClr val="accent4">
                    <a:lumMod val="50000"/>
                  </a:schemeClr>
                </a:solidFill>
                <a:cs typeface="Aparajita" panose="020B0604020202020204" pitchFamily="34" charset="0"/>
              </a:rPr>
              <a:t>problem</a:t>
            </a:r>
          </a:p>
          <a:p>
            <a:pPr marL="0" indent="0">
              <a:lnSpc>
                <a:spcPct val="100000"/>
              </a:lnSpc>
              <a:spcBef>
                <a:spcPts val="600"/>
              </a:spcBef>
              <a:buNone/>
            </a:pPr>
            <a:endParaRPr lang="en-IN" sz="3200" dirty="0" smtClean="0">
              <a:solidFill>
                <a:schemeClr val="accent4">
                  <a:lumMod val="50000"/>
                </a:schemeClr>
              </a:solidFill>
              <a:cs typeface="Aparajita" panose="020B0604020202020204" pitchFamily="34" charset="0"/>
            </a:endParaRPr>
          </a:p>
          <a:p>
            <a:pPr marL="342900" indent="-342900">
              <a:lnSpc>
                <a:spcPct val="100000"/>
              </a:lnSpc>
              <a:spcBef>
                <a:spcPts val="600"/>
              </a:spcBef>
            </a:pPr>
            <a:r>
              <a:rPr lang="en-US" sz="1800" dirty="0">
                <a:solidFill>
                  <a:schemeClr val="accent4">
                    <a:lumMod val="50000"/>
                  </a:schemeClr>
                </a:solidFill>
                <a:cs typeface="Aparajita" panose="020B0604020202020204" pitchFamily="34" charset="0"/>
              </a:rPr>
              <a:t>D</a:t>
            </a:r>
            <a:r>
              <a:rPr lang="en-US" sz="1800" dirty="0" smtClean="0">
                <a:solidFill>
                  <a:schemeClr val="accent4">
                    <a:lumMod val="50000"/>
                  </a:schemeClr>
                </a:solidFill>
                <a:cs typeface="Aparajita" panose="020B0604020202020204" pitchFamily="34" charset="0"/>
              </a:rPr>
              <a:t>ynamic </a:t>
            </a:r>
            <a:r>
              <a:rPr lang="en-US" sz="1800" dirty="0">
                <a:solidFill>
                  <a:schemeClr val="accent4">
                    <a:lumMod val="50000"/>
                  </a:schemeClr>
                </a:solidFill>
                <a:cs typeface="Aparajita" panose="020B0604020202020204" pitchFamily="34" charset="0"/>
              </a:rPr>
              <a:t>programming </a:t>
            </a:r>
            <a:r>
              <a:rPr lang="en-US" sz="1800" dirty="0" smtClean="0">
                <a:solidFill>
                  <a:schemeClr val="accent4">
                    <a:lumMod val="50000"/>
                  </a:schemeClr>
                </a:solidFill>
                <a:cs typeface="Aparajita" panose="020B0604020202020204" pitchFamily="34" charset="0"/>
              </a:rPr>
              <a:t>                                                          </a:t>
            </a:r>
            <a:endParaRPr lang="en-IN" sz="1800" dirty="0">
              <a:solidFill>
                <a:schemeClr val="accent4">
                  <a:lumMod val="50000"/>
                </a:schemeClr>
              </a:solidFill>
              <a:cs typeface="Aparajita" panose="020B0604020202020204" pitchFamily="34" charset="0"/>
            </a:endParaRPr>
          </a:p>
          <a:p>
            <a:pPr marL="342900" indent="-342900">
              <a:lnSpc>
                <a:spcPct val="100000"/>
              </a:lnSpc>
              <a:spcBef>
                <a:spcPts val="600"/>
              </a:spcBef>
            </a:pPr>
            <a:r>
              <a:rPr lang="en-US" sz="1800" dirty="0">
                <a:solidFill>
                  <a:schemeClr val="accent4">
                    <a:lumMod val="50000"/>
                  </a:schemeClr>
                </a:solidFill>
                <a:cs typeface="Aparajita" panose="020B0604020202020204" pitchFamily="34" charset="0"/>
              </a:rPr>
              <a:t>Backtracking </a:t>
            </a:r>
            <a:r>
              <a:rPr lang="en-US" sz="1800" dirty="0" smtClean="0">
                <a:solidFill>
                  <a:schemeClr val="accent4">
                    <a:lumMod val="50000"/>
                  </a:schemeClr>
                </a:solidFill>
                <a:cs typeface="Aparajita" panose="020B0604020202020204" pitchFamily="34" charset="0"/>
              </a:rPr>
              <a:t>method</a:t>
            </a:r>
            <a:endParaRPr lang="en-IN" sz="1800" dirty="0" smtClean="0">
              <a:solidFill>
                <a:schemeClr val="accent4">
                  <a:lumMod val="50000"/>
                </a:schemeClr>
              </a:solidFill>
              <a:cs typeface="Aparajita" panose="020B0604020202020204" pitchFamily="34" charset="0"/>
            </a:endParaRPr>
          </a:p>
          <a:p>
            <a:pPr marL="342900" indent="-342900">
              <a:lnSpc>
                <a:spcPct val="100000"/>
              </a:lnSpc>
              <a:spcBef>
                <a:spcPts val="600"/>
              </a:spcBef>
            </a:pPr>
            <a:r>
              <a:rPr lang="en-US" sz="1800" dirty="0" smtClean="0">
                <a:solidFill>
                  <a:schemeClr val="accent4">
                    <a:lumMod val="50000"/>
                  </a:schemeClr>
                </a:solidFill>
                <a:cs typeface="Aparajita" panose="020B0604020202020204" pitchFamily="34" charset="0"/>
              </a:rPr>
              <a:t>Dynamic </a:t>
            </a:r>
            <a:r>
              <a:rPr lang="en-US" sz="1800" dirty="0">
                <a:solidFill>
                  <a:schemeClr val="accent4">
                    <a:lumMod val="50000"/>
                  </a:schemeClr>
                </a:solidFill>
                <a:cs typeface="Aparajita" panose="020B0604020202020204" pitchFamily="34" charset="0"/>
              </a:rPr>
              <a:t>programming with the probabilistic convolution tree</a:t>
            </a:r>
            <a:endParaRPr lang="en-IN" sz="1800" dirty="0">
              <a:solidFill>
                <a:schemeClr val="accent4">
                  <a:lumMod val="50000"/>
                </a:schemeClr>
              </a:solidFill>
              <a:cs typeface="Aparajita" panose="020B0604020202020204" pitchFamily="34" charset="0"/>
            </a:endParaRPr>
          </a:p>
          <a:p>
            <a:pPr marL="342900" indent="-342900">
              <a:lnSpc>
                <a:spcPct val="100000"/>
              </a:lnSpc>
              <a:spcBef>
                <a:spcPts val="600"/>
              </a:spcBef>
            </a:pPr>
            <a:r>
              <a:rPr lang="en-US" sz="1800" dirty="0">
                <a:solidFill>
                  <a:schemeClr val="accent4">
                    <a:lumMod val="50000"/>
                  </a:schemeClr>
                </a:solidFill>
                <a:cs typeface="Aparajita" panose="020B0604020202020204" pitchFamily="34" charset="0"/>
              </a:rPr>
              <a:t>Linear programming </a:t>
            </a:r>
            <a:endParaRPr lang="en-IN" sz="1800" dirty="0">
              <a:solidFill>
                <a:schemeClr val="accent4">
                  <a:lumMod val="50000"/>
                </a:schemeClr>
              </a:solidFill>
              <a:cs typeface="Aparajita" panose="020B0604020202020204" pitchFamily="34" charset="0"/>
            </a:endParaRPr>
          </a:p>
          <a:p>
            <a:pPr marL="342900" indent="-342900">
              <a:lnSpc>
                <a:spcPct val="100000"/>
              </a:lnSpc>
              <a:spcBef>
                <a:spcPts val="600"/>
              </a:spcBef>
            </a:pPr>
            <a:r>
              <a:rPr lang="en-US" sz="1800" dirty="0">
                <a:solidFill>
                  <a:schemeClr val="accent4">
                    <a:lumMod val="50000"/>
                  </a:schemeClr>
                </a:solidFill>
                <a:cs typeface="Aparajita" panose="020B0604020202020204" pitchFamily="34" charset="0"/>
              </a:rPr>
              <a:t>Greedy method</a:t>
            </a:r>
            <a:endParaRPr lang="en-IN" sz="1800" dirty="0">
              <a:solidFill>
                <a:schemeClr val="accent4">
                  <a:lumMod val="50000"/>
                </a:schemeClr>
              </a:solidFill>
              <a:cs typeface="Aparajita" panose="020B0604020202020204" pitchFamily="34" charset="0"/>
            </a:endParaRPr>
          </a:p>
          <a:p>
            <a:pPr marL="342900" indent="-342900">
              <a:lnSpc>
                <a:spcPct val="100000"/>
              </a:lnSpc>
              <a:spcBef>
                <a:spcPts val="600"/>
              </a:spcBef>
            </a:pPr>
            <a:r>
              <a:rPr lang="en-US" sz="1800" dirty="0">
                <a:solidFill>
                  <a:schemeClr val="accent4">
                    <a:lumMod val="50000"/>
                  </a:schemeClr>
                </a:solidFill>
                <a:cs typeface="Aparajita" panose="020B0604020202020204" pitchFamily="34" charset="0"/>
              </a:rPr>
              <a:t>Backtracking method</a:t>
            </a:r>
            <a:endParaRPr lang="en-IN" sz="1800" dirty="0">
              <a:solidFill>
                <a:schemeClr val="accent4">
                  <a:lumMod val="50000"/>
                </a:schemeClr>
              </a:solidFill>
              <a:cs typeface="Aparajita" panose="020B0604020202020204" pitchFamily="34" charset="0"/>
            </a:endParaRPr>
          </a:p>
          <a:p>
            <a:endParaRPr lang="en-US" sz="1800" dirty="0">
              <a:solidFill>
                <a:schemeClr val="accent4">
                  <a:lumMod val="50000"/>
                </a:schemeClr>
              </a:solidFill>
              <a:cs typeface="Aparajita" panose="020B0604020202020204" pitchFamily="34" charset="0"/>
            </a:endParaRPr>
          </a:p>
        </p:txBody>
      </p:sp>
      <p:sp>
        <p:nvSpPr>
          <p:cNvPr id="4" name="TextBox 3"/>
          <p:cNvSpPr txBox="1"/>
          <p:nvPr/>
        </p:nvSpPr>
        <p:spPr>
          <a:xfrm>
            <a:off x="5621483" y="1226898"/>
            <a:ext cx="4816960" cy="3046988"/>
          </a:xfrm>
          <a:prstGeom prst="rect">
            <a:avLst/>
          </a:prstGeom>
          <a:noFill/>
        </p:spPr>
        <p:txBody>
          <a:bodyPr wrap="none" rtlCol="0">
            <a:spAutoFit/>
          </a:bodyPr>
          <a:lstStyle/>
          <a:p>
            <a:r>
              <a:rPr lang="en-US" sz="2400" dirty="0" smtClean="0">
                <a:solidFill>
                  <a:schemeClr val="accent4">
                    <a:lumMod val="50000"/>
                  </a:schemeClr>
                </a:solidFill>
                <a:cs typeface="Aparajita" panose="020B0604020202020204" pitchFamily="34" charset="0"/>
              </a:rPr>
              <a:t> </a:t>
            </a:r>
            <a:r>
              <a:rPr lang="en-US" sz="2400" b="1" dirty="0" smtClean="0">
                <a:solidFill>
                  <a:schemeClr val="accent4">
                    <a:lumMod val="50000"/>
                  </a:schemeClr>
                </a:solidFill>
                <a:cs typeface="Aparajita" panose="020B0604020202020204" pitchFamily="34" charset="0"/>
              </a:rPr>
              <a:t>Methods </a:t>
            </a:r>
            <a:r>
              <a:rPr lang="en-US" sz="2400" b="1" dirty="0">
                <a:solidFill>
                  <a:schemeClr val="accent4">
                    <a:lumMod val="50000"/>
                  </a:schemeClr>
                </a:solidFill>
                <a:cs typeface="Aparajita" panose="020B0604020202020204" pitchFamily="34" charset="0"/>
              </a:rPr>
              <a:t>applied in the project </a:t>
            </a:r>
            <a:r>
              <a:rPr lang="en-US" sz="2400" b="1" dirty="0" smtClean="0">
                <a:solidFill>
                  <a:schemeClr val="accent4">
                    <a:lumMod val="50000"/>
                  </a:schemeClr>
                </a:solidFill>
                <a:cs typeface="Aparajita" panose="020B0604020202020204" pitchFamily="34" charset="0"/>
              </a:rPr>
              <a:t>are</a:t>
            </a:r>
          </a:p>
          <a:p>
            <a:endParaRPr lang="en-US" sz="2400" dirty="0" smtClean="0">
              <a:solidFill>
                <a:schemeClr val="accent4">
                  <a:lumMod val="50000"/>
                </a:schemeClr>
              </a:solidFill>
              <a:cs typeface="Aparajita" panose="020B0604020202020204" pitchFamily="34" charset="0"/>
            </a:endParaRPr>
          </a:p>
          <a:p>
            <a:endParaRPr lang="en-US" sz="2400" dirty="0" smtClean="0">
              <a:solidFill>
                <a:schemeClr val="accent4">
                  <a:lumMod val="50000"/>
                </a:schemeClr>
              </a:solidFill>
              <a:cs typeface="Aparajita" panose="020B0604020202020204" pitchFamily="34" charset="0"/>
            </a:endParaRPr>
          </a:p>
          <a:p>
            <a:endParaRPr lang="en-US" sz="2400" dirty="0">
              <a:solidFill>
                <a:schemeClr val="accent4">
                  <a:lumMod val="50000"/>
                </a:schemeClr>
              </a:solidFill>
              <a:cs typeface="Aparajita" panose="020B0604020202020204" pitchFamily="34" charset="0"/>
            </a:endParaRPr>
          </a:p>
          <a:p>
            <a:endParaRPr lang="en-US" dirty="0" smtClean="0">
              <a:solidFill>
                <a:schemeClr val="accent4">
                  <a:lumMod val="50000"/>
                </a:schemeClr>
              </a:solidFill>
              <a:cs typeface="Aparajita" panose="020B0604020202020204" pitchFamily="34" charset="0"/>
            </a:endParaRPr>
          </a:p>
          <a:p>
            <a:pPr marL="342900" indent="-342900">
              <a:buFont typeface="Arial" panose="020B0604020202020204" pitchFamily="34" charset="0"/>
              <a:buChar char="•"/>
            </a:pPr>
            <a:r>
              <a:rPr lang="en-US" dirty="0" smtClean="0">
                <a:solidFill>
                  <a:schemeClr val="accent4">
                    <a:lumMod val="50000"/>
                  </a:schemeClr>
                </a:solidFill>
                <a:cs typeface="Aparajita" panose="020B0604020202020204" pitchFamily="34" charset="0"/>
              </a:rPr>
              <a:t>Greedy Method</a:t>
            </a:r>
          </a:p>
          <a:p>
            <a:pPr marL="342900" indent="-342900">
              <a:buFont typeface="Arial" panose="020B0604020202020204" pitchFamily="34" charset="0"/>
              <a:buChar char="•"/>
            </a:pPr>
            <a:endParaRPr lang="en-US" dirty="0" smtClean="0">
              <a:solidFill>
                <a:schemeClr val="accent4">
                  <a:lumMod val="50000"/>
                </a:schemeClr>
              </a:solidFill>
              <a:cs typeface="Aparajita" panose="020B0604020202020204" pitchFamily="34" charset="0"/>
            </a:endParaRPr>
          </a:p>
          <a:p>
            <a:pPr marL="342900" indent="-342900">
              <a:buFont typeface="Arial" panose="020B0604020202020204" pitchFamily="34" charset="0"/>
              <a:buChar char="•"/>
            </a:pPr>
            <a:r>
              <a:rPr lang="en-US" dirty="0" smtClean="0">
                <a:solidFill>
                  <a:schemeClr val="accent4">
                    <a:lumMod val="50000"/>
                  </a:schemeClr>
                </a:solidFill>
                <a:cs typeface="Aparajita" panose="020B0604020202020204" pitchFamily="34" charset="0"/>
              </a:rPr>
              <a:t>Dynamic Programming</a:t>
            </a:r>
            <a:endParaRPr lang="en-US" dirty="0">
              <a:solidFill>
                <a:schemeClr val="accent4">
                  <a:lumMod val="50000"/>
                </a:schemeClr>
              </a:solidFill>
              <a:cs typeface="Aparajita" panose="020B0604020202020204" pitchFamily="34" charset="0"/>
            </a:endParaRPr>
          </a:p>
          <a:p>
            <a:endParaRPr lang="en-US" sz="2400" dirty="0"/>
          </a:p>
        </p:txBody>
      </p:sp>
    </p:spTree>
    <p:extLst>
      <p:ext uri="{BB962C8B-B14F-4D97-AF65-F5344CB8AC3E}">
        <p14:creationId xmlns:p14="http://schemas.microsoft.com/office/powerpoint/2010/main" val="456222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GREEDY METHOD ALGORITHM</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1800" dirty="0" smtClean="0"/>
              <a:t>Read the amount to be converted into change</a:t>
            </a:r>
          </a:p>
          <a:p>
            <a:r>
              <a:rPr lang="en-US" sz="1800" dirty="0" smtClean="0"/>
              <a:t>According to greedy statement, amount is converted into change based upon the coin having value just less  than the amount. Maximum possible amount of that coin is taken and the total is subtracted from the sum.</a:t>
            </a:r>
          </a:p>
          <a:p>
            <a:r>
              <a:rPr lang="en-US" sz="1800" dirty="0" smtClean="0"/>
              <a:t>Then the amount is compared with the next available coin and the number of coins is stored.</a:t>
            </a:r>
          </a:p>
          <a:p>
            <a:r>
              <a:rPr lang="en-US" sz="1800" dirty="0" smtClean="0"/>
              <a:t>The process is repeated till the amount becomes zero or no possible conversions are possible.</a:t>
            </a:r>
          </a:p>
          <a:p>
            <a:r>
              <a:rPr lang="en-US" sz="1800" dirty="0" smtClean="0"/>
              <a:t>It doesn’t give the optimal solution if next coin value is more than half of previous value.</a:t>
            </a:r>
          </a:p>
        </p:txBody>
      </p:sp>
    </p:spTree>
    <p:extLst>
      <p:ext uri="{BB962C8B-B14F-4D97-AF65-F5344CB8AC3E}">
        <p14:creationId xmlns:p14="http://schemas.microsoft.com/office/powerpoint/2010/main" val="3358442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36659"/>
            <a:ext cx="9601196" cy="649241"/>
          </a:xfrm>
        </p:spPr>
        <p:txBody>
          <a:bodyPr>
            <a:noAutofit/>
          </a:bodyPr>
          <a:lstStyle/>
          <a:p>
            <a:r>
              <a:rPr lang="en-US" dirty="0" smtClean="0">
                <a:latin typeface="Algerian" panose="04020705040A02060702" pitchFamily="82" charset="0"/>
              </a:rPr>
              <a:t>GREEDY METHOD IMPLEMENTATION</a:t>
            </a:r>
            <a:endParaRPr lang="en-US" dirty="0">
              <a:latin typeface="Algerian" panose="04020705040A02060702" pitchFamily="82" charset="0"/>
            </a:endParaRPr>
          </a:p>
        </p:txBody>
      </p:sp>
      <p:sp>
        <p:nvSpPr>
          <p:cNvPr id="5" name="Content Placeholder 4"/>
          <p:cNvSpPr>
            <a:spLocks noGrp="1"/>
          </p:cNvSpPr>
          <p:nvPr>
            <p:ph idx="1"/>
          </p:nvPr>
        </p:nvSpPr>
        <p:spPr/>
        <p:txBody>
          <a:bodyPr/>
          <a:lstStyle/>
          <a:p>
            <a:endParaRPr lang="en-US"/>
          </a:p>
        </p:txBody>
      </p:sp>
    </p:spTree>
    <p:controls>
      <mc:AlternateContent xmlns:mc="http://schemas.openxmlformats.org/markup-compatibility/2006">
        <mc:Choice xmlns:v="urn:schemas-microsoft-com:vml" Requires="v">
          <p:control spid="2058" name="TextBox1" r:id="rId2" imgW="10325160" imgH="4314960"/>
        </mc:Choice>
        <mc:Fallback>
          <p:control name="TextBox1" r:id="rId2" imgW="10325160" imgH="4314960">
            <p:pic>
              <p:nvPicPr>
                <p:cNvPr id="6" name="TextBox1"/>
                <p:cNvPicPr>
                  <a:picLocks/>
                </p:cNvPicPr>
                <p:nvPr/>
              </p:nvPicPr>
              <p:blipFill>
                <a:blip r:embed="rId4"/>
                <a:stretch>
                  <a:fillRect/>
                </a:stretch>
              </p:blipFill>
              <p:spPr>
                <a:xfrm>
                  <a:off x="935182" y="1745673"/>
                  <a:ext cx="10328275" cy="4312228"/>
                </a:xfrm>
                <a:prstGeom prst="rect">
                  <a:avLst/>
                </a:prstGeom>
              </p:spPr>
            </p:pic>
          </p:control>
        </mc:Fallback>
      </mc:AlternateContent>
    </p:controls>
    <p:extLst>
      <p:ext uri="{BB962C8B-B14F-4D97-AF65-F5344CB8AC3E}">
        <p14:creationId xmlns:p14="http://schemas.microsoft.com/office/powerpoint/2010/main" val="2889637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DYNAMIC METHOD ALGORITHM</a:t>
            </a:r>
            <a:endParaRPr lang="en-US" dirty="0">
              <a:latin typeface="Algerian" panose="04020705040A02060702" pitchFamily="82" charset="0"/>
            </a:endParaRPr>
          </a:p>
        </p:txBody>
      </p:sp>
      <p:sp>
        <p:nvSpPr>
          <p:cNvPr id="4" name="Content Placeholder 3"/>
          <p:cNvSpPr>
            <a:spLocks noGrp="1"/>
          </p:cNvSpPr>
          <p:nvPr>
            <p:ph idx="1"/>
          </p:nvPr>
        </p:nvSpPr>
        <p:spPr/>
        <p:txBody>
          <a:bodyPr>
            <a:normAutofit/>
          </a:bodyPr>
          <a:lstStyle/>
          <a:p>
            <a:pPr marL="0" indent="0">
              <a:buNone/>
            </a:pPr>
            <a:r>
              <a:rPr lang="en-US" sz="1600" b="1" dirty="0"/>
              <a:t>void </a:t>
            </a:r>
            <a:r>
              <a:rPr lang="en-US" sz="1600" b="1" dirty="0" err="1"/>
              <a:t>leastChangevoid</a:t>
            </a:r>
            <a:r>
              <a:rPr lang="en-US" sz="1600" b="1" dirty="0"/>
              <a:t> </a:t>
            </a:r>
            <a:r>
              <a:rPr lang="en-US" sz="1600" b="1" dirty="0" err="1"/>
              <a:t>leastChange</a:t>
            </a:r>
            <a:r>
              <a:rPr lang="en-US" sz="1600" b="1" dirty="0"/>
              <a:t>(</a:t>
            </a:r>
            <a:r>
              <a:rPr lang="en-US" sz="1600" b="1" dirty="0" err="1"/>
              <a:t>struct</a:t>
            </a:r>
            <a:r>
              <a:rPr lang="en-US" sz="1600" b="1" dirty="0"/>
              <a:t> coin *</a:t>
            </a:r>
            <a:r>
              <a:rPr lang="en-US" sz="1600" b="1" dirty="0" err="1"/>
              <a:t>ob</a:t>
            </a:r>
            <a:r>
              <a:rPr lang="en-US" sz="1600" b="1" dirty="0" smtClean="0"/>
              <a:t>, </a:t>
            </a:r>
            <a:r>
              <a:rPr lang="en-US" sz="1600" b="1" dirty="0" err="1" smtClean="0"/>
              <a:t>struct</a:t>
            </a:r>
            <a:r>
              <a:rPr lang="en-US" sz="1600" b="1" dirty="0" smtClean="0"/>
              <a:t> </a:t>
            </a:r>
            <a:r>
              <a:rPr lang="en-US" sz="1600" b="1" dirty="0"/>
              <a:t>coin *</a:t>
            </a:r>
            <a:r>
              <a:rPr lang="en-US" sz="1600" b="1" dirty="0" err="1" smtClean="0"/>
              <a:t>preOb</a:t>
            </a:r>
            <a:r>
              <a:rPr lang="en-US" sz="1600" b="1" dirty="0" smtClean="0"/>
              <a:t>, </a:t>
            </a:r>
            <a:r>
              <a:rPr lang="en-US" sz="1600" b="1" dirty="0" err="1" smtClean="0"/>
              <a:t>int</a:t>
            </a:r>
            <a:r>
              <a:rPr lang="en-US" sz="1600" b="1" dirty="0" smtClean="0"/>
              <a:t> </a:t>
            </a:r>
            <a:r>
              <a:rPr lang="en-US" sz="1600" b="1" dirty="0"/>
              <a:t>amount</a:t>
            </a:r>
            <a:r>
              <a:rPr lang="en-US" sz="1600" b="1" dirty="0" smtClean="0"/>
              <a:t>, </a:t>
            </a:r>
            <a:r>
              <a:rPr lang="en-US" sz="1600" b="1" dirty="0" err="1" smtClean="0"/>
              <a:t>int</a:t>
            </a:r>
            <a:r>
              <a:rPr lang="en-US" sz="1600" b="1" dirty="0" smtClean="0"/>
              <a:t> </a:t>
            </a:r>
            <a:r>
              <a:rPr lang="en-US" sz="1600" b="1" dirty="0" err="1"/>
              <a:t>lastCounter</a:t>
            </a:r>
            <a:r>
              <a:rPr lang="en-US" sz="1600" b="1" dirty="0" smtClean="0"/>
              <a:t>, </a:t>
            </a:r>
            <a:r>
              <a:rPr lang="en-US" sz="1600" b="1" dirty="0" err="1" smtClean="0"/>
              <a:t>int</a:t>
            </a:r>
            <a:r>
              <a:rPr lang="en-US" sz="1600" b="1" dirty="0" smtClean="0"/>
              <a:t> </a:t>
            </a:r>
            <a:r>
              <a:rPr lang="en-US" sz="1600" b="1" dirty="0" err="1"/>
              <a:t>i</a:t>
            </a:r>
            <a:r>
              <a:rPr lang="en-US" sz="1600" b="1" dirty="0" smtClean="0"/>
              <a:t>)</a:t>
            </a:r>
          </a:p>
          <a:p>
            <a:r>
              <a:rPr lang="en-US" sz="1600" dirty="0" smtClean="0"/>
              <a:t> Calculate the number of coins for the present set of coins based on greedy algorithm</a:t>
            </a:r>
          </a:p>
          <a:p>
            <a:r>
              <a:rPr lang="en-US" sz="1600" dirty="0" smtClean="0"/>
              <a:t>Perform recursion call with place+1 as one of the arguments.</a:t>
            </a:r>
          </a:p>
          <a:p>
            <a:r>
              <a:rPr lang="en-US" sz="1600" dirty="0" smtClean="0"/>
              <a:t>Compare the total number of coins and store the minimum of the two</a:t>
            </a:r>
          </a:p>
          <a:p>
            <a:r>
              <a:rPr lang="en-US" sz="1600" dirty="0" smtClean="0"/>
              <a:t>Repeat the operation till recursion comes to termination</a:t>
            </a:r>
          </a:p>
          <a:p>
            <a:r>
              <a:rPr lang="en-US" sz="1600" dirty="0" smtClean="0"/>
              <a:t>Call and display the number of respective coins as output</a:t>
            </a:r>
          </a:p>
          <a:p>
            <a:pPr marL="0" indent="0">
              <a:buNone/>
            </a:pPr>
            <a:endParaRPr lang="en-US" sz="1600" dirty="0"/>
          </a:p>
        </p:txBody>
      </p:sp>
    </p:spTree>
    <p:extLst>
      <p:ext uri="{BB962C8B-B14F-4D97-AF65-F5344CB8AC3E}">
        <p14:creationId xmlns:p14="http://schemas.microsoft.com/office/powerpoint/2010/main" val="2160009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664" y="556104"/>
            <a:ext cx="9601196" cy="1303867"/>
          </a:xfrm>
        </p:spPr>
        <p:txBody>
          <a:bodyPr/>
          <a:lstStyle/>
          <a:p>
            <a:r>
              <a:rPr lang="en-US" dirty="0" smtClean="0">
                <a:latin typeface="Algerian" panose="04020705040A02060702" pitchFamily="82" charset="0"/>
              </a:rPr>
              <a:t>DYNAMIC METHOD IMPLEMENTATION</a:t>
            </a:r>
            <a:endParaRPr lang="en-US" dirty="0">
              <a:latin typeface="Algerian" panose="04020705040A02060702" pitchFamily="82" charset="0"/>
            </a:endParaRPr>
          </a:p>
        </p:txBody>
      </p:sp>
    </p:spTree>
    <p:controls>
      <mc:AlternateContent xmlns:mc="http://schemas.openxmlformats.org/markup-compatibility/2006">
        <mc:Choice xmlns:v="urn:schemas-microsoft-com:vml" Requires="v">
          <p:control spid="3080" name="TextBox1" r:id="rId2" imgW="10296360" imgH="4400640"/>
        </mc:Choice>
        <mc:Fallback>
          <p:control name="TextBox1" r:id="rId2" imgW="10296360" imgH="4400640">
            <p:pic>
              <p:nvPicPr>
                <p:cNvPr id="4" name="TextBox1"/>
                <p:cNvPicPr>
                  <a:picLocks noGrp="1"/>
                </p:cNvPicPr>
                <p:nvPr/>
              </p:nvPicPr>
              <p:blipFill>
                <a:blip r:embed="rId4"/>
                <a:stretch>
                  <a:fillRect/>
                </a:stretch>
              </p:blipFill>
              <p:spPr>
                <a:xfrm>
                  <a:off x="935182" y="1735282"/>
                  <a:ext cx="10297391" cy="4395355"/>
                </a:xfrm>
                <a:prstGeom prst="rect">
                  <a:avLst/>
                </a:prstGeom>
              </p:spPr>
            </p:pic>
          </p:control>
        </mc:Fallback>
      </mc:AlternateContent>
    </p:controls>
    <p:extLst>
      <p:ext uri="{BB962C8B-B14F-4D97-AF65-F5344CB8AC3E}">
        <p14:creationId xmlns:p14="http://schemas.microsoft.com/office/powerpoint/2010/main" val="3006409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Now, we move to the program….</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044250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202</TotalTime>
  <Words>350</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Aldhabi</vt:lpstr>
      <vt:lpstr>Algerian</vt:lpstr>
      <vt:lpstr>Aparajita</vt:lpstr>
      <vt:lpstr>Arial</vt:lpstr>
      <vt:lpstr>Garamond</vt:lpstr>
      <vt:lpstr>Times New Roman</vt:lpstr>
      <vt:lpstr>Organic</vt:lpstr>
      <vt:lpstr>THE COIN CHANGE PROBLEM</vt:lpstr>
      <vt:lpstr>introduction</vt:lpstr>
      <vt:lpstr>PowerPoint Presentation</vt:lpstr>
      <vt:lpstr>GREEDY METHOD ALGORITHM</vt:lpstr>
      <vt:lpstr>GREEDY METHOD IMPLEMENTATION</vt:lpstr>
      <vt:lpstr>DYNAMIC METHOD ALGORITHM</vt:lpstr>
      <vt:lpstr>DYNAMIC METHOD IMPLEMENTATION</vt:lpstr>
      <vt:lpstr>Now, we move to the program….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COIN CHANGE PROBLEM</dc:title>
  <dc:creator>Vibhav Wadhwa</dc:creator>
  <cp:lastModifiedBy>Vibhav Wadhwa</cp:lastModifiedBy>
  <cp:revision>18</cp:revision>
  <dcterms:created xsi:type="dcterms:W3CDTF">2014-11-02T15:01:05Z</dcterms:created>
  <dcterms:modified xsi:type="dcterms:W3CDTF">2015-04-26T18:13:16Z</dcterms:modified>
</cp:coreProperties>
</file>