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5E2"/>
    <a:srgbClr val="E91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5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61BD9-D6AB-4E1E-8868-E8DDEA4D4A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C3FD-C474-4631-8762-39D9A1F7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7162" y="0"/>
            <a:ext cx="6254838" cy="6858000"/>
          </a:xfrm>
          <a:custGeom>
            <a:avLst/>
            <a:gdLst>
              <a:gd name="connsiteX0" fmla="*/ 1211237 w 6254838"/>
              <a:gd name="connsiteY0" fmla="*/ 5825008 h 6858000"/>
              <a:gd name="connsiteX1" fmla="*/ 1833608 w 6254838"/>
              <a:gd name="connsiteY1" fmla="*/ 6398434 h 6858000"/>
              <a:gd name="connsiteX2" fmla="*/ 1413300 w 6254838"/>
              <a:gd name="connsiteY2" fmla="*/ 6854617 h 6858000"/>
              <a:gd name="connsiteX3" fmla="*/ 1416972 w 6254838"/>
              <a:gd name="connsiteY3" fmla="*/ 6858000 h 6858000"/>
              <a:gd name="connsiteX4" fmla="*/ 255847 w 6254838"/>
              <a:gd name="connsiteY4" fmla="*/ 6858000 h 6858000"/>
              <a:gd name="connsiteX5" fmla="*/ 6254838 w 6254838"/>
              <a:gd name="connsiteY5" fmla="*/ 337361 h 6858000"/>
              <a:gd name="connsiteX6" fmla="*/ 6254838 w 6254838"/>
              <a:gd name="connsiteY6" fmla="*/ 6858000 h 6858000"/>
              <a:gd name="connsiteX7" fmla="*/ 2599617 w 6254838"/>
              <a:gd name="connsiteY7" fmla="*/ 6858000 h 6858000"/>
              <a:gd name="connsiteX8" fmla="*/ 2619081 w 6254838"/>
              <a:gd name="connsiteY8" fmla="*/ 6836875 h 6858000"/>
              <a:gd name="connsiteX9" fmla="*/ 2062515 w 6254838"/>
              <a:gd name="connsiteY9" fmla="*/ 6324079 h 6858000"/>
              <a:gd name="connsiteX10" fmla="*/ 743284 w 6254838"/>
              <a:gd name="connsiteY10" fmla="*/ 0 h 6858000"/>
              <a:gd name="connsiteX11" fmla="*/ 6254838 w 6254838"/>
              <a:gd name="connsiteY11" fmla="*/ 0 h 6858000"/>
              <a:gd name="connsiteX12" fmla="*/ 6254838 w 6254838"/>
              <a:gd name="connsiteY12" fmla="*/ 144187 h 6858000"/>
              <a:gd name="connsiteX13" fmla="*/ 1980291 w 6254838"/>
              <a:gd name="connsiteY13" fmla="*/ 6248321 h 6858000"/>
              <a:gd name="connsiteX14" fmla="*/ 1975761 w 6254838"/>
              <a:gd name="connsiteY14" fmla="*/ 6244148 h 6858000"/>
              <a:gd name="connsiteX15" fmla="*/ 1907800 w 6254838"/>
              <a:gd name="connsiteY15" fmla="*/ 6317909 h 6858000"/>
              <a:gd name="connsiteX16" fmla="*/ 1285582 w 6254838"/>
              <a:gd name="connsiteY16" fmla="*/ 5744624 h 6858000"/>
              <a:gd name="connsiteX17" fmla="*/ 1287305 w 6254838"/>
              <a:gd name="connsiteY17" fmla="*/ 5742760 h 6858000"/>
              <a:gd name="connsiteX18" fmla="*/ 56508 w 6254838"/>
              <a:gd name="connsiteY18" fmla="*/ 4604428 h 6858000"/>
              <a:gd name="connsiteX19" fmla="*/ 973309 w 6254838"/>
              <a:gd name="connsiteY19" fmla="*/ 3609373 h 6858000"/>
              <a:gd name="connsiteX20" fmla="*/ 0 w 6254838"/>
              <a:gd name="connsiteY20" fmla="*/ 2712609 h 6858000"/>
              <a:gd name="connsiteX21" fmla="*/ 0 w 6254838"/>
              <a:gd name="connsiteY21" fmla="*/ 1279508 h 6858000"/>
              <a:gd name="connsiteX22" fmla="*/ 529119 w 6254838"/>
              <a:gd name="connsiteY22" fmla="*/ 1767016 h 6858000"/>
              <a:gd name="connsiteX23" fmla="*/ 1508003 w 6254838"/>
              <a:gd name="connsiteY23" fmla="*/ 704579 h 6858000"/>
              <a:gd name="connsiteX24" fmla="*/ 0 w 6254838"/>
              <a:gd name="connsiteY24" fmla="*/ 0 h 6858000"/>
              <a:gd name="connsiteX25" fmla="*/ 2514 w 6254838"/>
              <a:gd name="connsiteY25" fmla="*/ 0 h 6858000"/>
              <a:gd name="connsiteX26" fmla="*/ 0 w 6254838"/>
              <a:gd name="connsiteY26" fmla="*/ 27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54838" h="6858000">
                <a:moveTo>
                  <a:pt x="1211237" y="5825008"/>
                </a:moveTo>
                <a:lnTo>
                  <a:pt x="1833608" y="6398434"/>
                </a:lnTo>
                <a:lnTo>
                  <a:pt x="1413300" y="6854617"/>
                </a:lnTo>
                <a:lnTo>
                  <a:pt x="1416972" y="6858000"/>
                </a:lnTo>
                <a:lnTo>
                  <a:pt x="255847" y="6858000"/>
                </a:lnTo>
                <a:close/>
                <a:moveTo>
                  <a:pt x="6254838" y="337361"/>
                </a:moveTo>
                <a:lnTo>
                  <a:pt x="6254838" y="6858000"/>
                </a:lnTo>
                <a:lnTo>
                  <a:pt x="2599617" y="6858000"/>
                </a:lnTo>
                <a:lnTo>
                  <a:pt x="2619081" y="6836875"/>
                </a:lnTo>
                <a:lnTo>
                  <a:pt x="2062515" y="6324079"/>
                </a:lnTo>
                <a:close/>
                <a:moveTo>
                  <a:pt x="743284" y="0"/>
                </a:moveTo>
                <a:lnTo>
                  <a:pt x="6254838" y="0"/>
                </a:lnTo>
                <a:lnTo>
                  <a:pt x="6254838" y="144187"/>
                </a:lnTo>
                <a:lnTo>
                  <a:pt x="1980291" y="6248321"/>
                </a:lnTo>
                <a:lnTo>
                  <a:pt x="1975761" y="6244148"/>
                </a:lnTo>
                <a:lnTo>
                  <a:pt x="1907800" y="6317909"/>
                </a:lnTo>
                <a:lnTo>
                  <a:pt x="1285582" y="5744624"/>
                </a:lnTo>
                <a:lnTo>
                  <a:pt x="1287305" y="5742760"/>
                </a:lnTo>
                <a:lnTo>
                  <a:pt x="56508" y="4604428"/>
                </a:lnTo>
                <a:lnTo>
                  <a:pt x="973309" y="3609373"/>
                </a:lnTo>
                <a:lnTo>
                  <a:pt x="0" y="2712609"/>
                </a:lnTo>
                <a:lnTo>
                  <a:pt x="0" y="1279508"/>
                </a:lnTo>
                <a:lnTo>
                  <a:pt x="529119" y="1767016"/>
                </a:lnTo>
                <a:lnTo>
                  <a:pt x="1508003" y="704579"/>
                </a:lnTo>
                <a:close/>
                <a:moveTo>
                  <a:pt x="0" y="0"/>
                </a:moveTo>
                <a:lnTo>
                  <a:pt x="2514" y="0"/>
                </a:lnTo>
                <a:lnTo>
                  <a:pt x="0" y="2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pic>
      <p:sp>
        <p:nvSpPr>
          <p:cNvPr id="61" name="Freeform 60"/>
          <p:cNvSpPr/>
          <p:nvPr/>
        </p:nvSpPr>
        <p:spPr>
          <a:xfrm rot="2100146">
            <a:off x="6723612" y="-340784"/>
            <a:ext cx="106948" cy="3130865"/>
          </a:xfrm>
          <a:custGeom>
            <a:avLst/>
            <a:gdLst>
              <a:gd name="connsiteX0" fmla="*/ 0 w 106948"/>
              <a:gd name="connsiteY0" fmla="*/ 74892 h 3130865"/>
              <a:gd name="connsiteX1" fmla="*/ 106948 w 106948"/>
              <a:gd name="connsiteY1" fmla="*/ 0 h 3130865"/>
              <a:gd name="connsiteX2" fmla="*/ 106948 w 106948"/>
              <a:gd name="connsiteY2" fmla="*/ 3130865 h 3130865"/>
              <a:gd name="connsiteX3" fmla="*/ 0 w 106948"/>
              <a:gd name="connsiteY3" fmla="*/ 2978141 h 3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48" h="3130865">
                <a:moveTo>
                  <a:pt x="0" y="74892"/>
                </a:moveTo>
                <a:lnTo>
                  <a:pt x="106948" y="0"/>
                </a:lnTo>
                <a:lnTo>
                  <a:pt x="106948" y="3130865"/>
                </a:lnTo>
                <a:lnTo>
                  <a:pt x="0" y="2978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2100146">
            <a:off x="7509509" y="-572855"/>
            <a:ext cx="106948" cy="5640428"/>
          </a:xfrm>
          <a:custGeom>
            <a:avLst/>
            <a:gdLst>
              <a:gd name="connsiteX0" fmla="*/ 0 w 106948"/>
              <a:gd name="connsiteY0" fmla="*/ 74892 h 5640428"/>
              <a:gd name="connsiteX1" fmla="*/ 106948 w 106948"/>
              <a:gd name="connsiteY1" fmla="*/ 0 h 5640428"/>
              <a:gd name="connsiteX2" fmla="*/ 106948 w 106948"/>
              <a:gd name="connsiteY2" fmla="*/ 5640428 h 5640428"/>
              <a:gd name="connsiteX3" fmla="*/ 0 w 106948"/>
              <a:gd name="connsiteY3" fmla="*/ 5487705 h 564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48" h="5640428">
                <a:moveTo>
                  <a:pt x="0" y="74892"/>
                </a:moveTo>
                <a:lnTo>
                  <a:pt x="106948" y="0"/>
                </a:lnTo>
                <a:lnTo>
                  <a:pt x="106948" y="5640428"/>
                </a:lnTo>
                <a:lnTo>
                  <a:pt x="0" y="548770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00146" flipH="1">
            <a:off x="8359823" y="-933796"/>
            <a:ext cx="110807" cy="853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2100146" flipH="1">
            <a:off x="10937261" y="722441"/>
            <a:ext cx="110807" cy="6780547"/>
          </a:xfrm>
          <a:custGeom>
            <a:avLst/>
            <a:gdLst>
              <a:gd name="connsiteX0" fmla="*/ 110807 w 110807"/>
              <a:gd name="connsiteY0" fmla="*/ 1195510 h 6780547"/>
              <a:gd name="connsiteX1" fmla="*/ 0 w 110807"/>
              <a:gd name="connsiteY1" fmla="*/ 1353744 h 6780547"/>
              <a:gd name="connsiteX2" fmla="*/ 0 w 110807"/>
              <a:gd name="connsiteY2" fmla="*/ 6702951 h 6780547"/>
              <a:gd name="connsiteX3" fmla="*/ 110807 w 110807"/>
              <a:gd name="connsiteY3" fmla="*/ 6780547 h 6780547"/>
              <a:gd name="connsiteX4" fmla="*/ 110807 w 110807"/>
              <a:gd name="connsiteY4" fmla="*/ 0 h 6780547"/>
              <a:gd name="connsiteX5" fmla="*/ 67382 w 110807"/>
              <a:gd name="connsiteY5" fmla="*/ 0 h 6780547"/>
              <a:gd name="connsiteX6" fmla="*/ 110807 w 110807"/>
              <a:gd name="connsiteY6" fmla="*/ 30409 h 678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07" h="6780547">
                <a:moveTo>
                  <a:pt x="110807" y="1195510"/>
                </a:moveTo>
                <a:lnTo>
                  <a:pt x="0" y="1353744"/>
                </a:lnTo>
                <a:lnTo>
                  <a:pt x="0" y="6702951"/>
                </a:lnTo>
                <a:lnTo>
                  <a:pt x="110807" y="6780547"/>
                </a:lnTo>
                <a:close/>
                <a:moveTo>
                  <a:pt x="110807" y="0"/>
                </a:moveTo>
                <a:lnTo>
                  <a:pt x="67382" y="0"/>
                </a:lnTo>
                <a:lnTo>
                  <a:pt x="110807" y="304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8759368">
            <a:off x="8581753" y="2893562"/>
            <a:ext cx="109493" cy="4802727"/>
          </a:xfrm>
          <a:custGeom>
            <a:avLst/>
            <a:gdLst>
              <a:gd name="connsiteX0" fmla="*/ 109493 w 109493"/>
              <a:gd name="connsiteY0" fmla="*/ 0 h 4802727"/>
              <a:gd name="connsiteX1" fmla="*/ 109493 w 109493"/>
              <a:gd name="connsiteY1" fmla="*/ 4802727 h 4802727"/>
              <a:gd name="connsiteX2" fmla="*/ 0 w 109493"/>
              <a:gd name="connsiteY2" fmla="*/ 4802727 h 4802727"/>
              <a:gd name="connsiteX3" fmla="*/ 0 w 109493"/>
              <a:gd name="connsiteY3" fmla="*/ 0 h 480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93" h="4802727">
                <a:moveTo>
                  <a:pt x="109493" y="0"/>
                </a:moveTo>
                <a:lnTo>
                  <a:pt x="109493" y="4802727"/>
                </a:lnTo>
                <a:lnTo>
                  <a:pt x="0" y="48027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8759368">
            <a:off x="8945550" y="-436924"/>
            <a:ext cx="80297" cy="8744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18759368">
            <a:off x="9648909" y="-1404728"/>
            <a:ext cx="80297" cy="8530947"/>
          </a:xfrm>
          <a:custGeom>
            <a:avLst/>
            <a:gdLst>
              <a:gd name="connsiteX0" fmla="*/ 0 w 80297"/>
              <a:gd name="connsiteY0" fmla="*/ 0 h 8530947"/>
              <a:gd name="connsiteX1" fmla="*/ 80297 w 80297"/>
              <a:gd name="connsiteY1" fmla="*/ 87151 h 8530947"/>
              <a:gd name="connsiteX2" fmla="*/ 80297 w 80297"/>
              <a:gd name="connsiteY2" fmla="*/ 8530947 h 8530947"/>
              <a:gd name="connsiteX3" fmla="*/ 0 w 80297"/>
              <a:gd name="connsiteY3" fmla="*/ 8530947 h 853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7" h="8530947">
                <a:moveTo>
                  <a:pt x="0" y="0"/>
                </a:moveTo>
                <a:lnTo>
                  <a:pt x="80297" y="87151"/>
                </a:lnTo>
                <a:lnTo>
                  <a:pt x="80297" y="8530947"/>
                </a:lnTo>
                <a:lnTo>
                  <a:pt x="0" y="85309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18759368">
            <a:off x="11189504" y="-519342"/>
            <a:ext cx="124091" cy="2771334"/>
          </a:xfrm>
          <a:custGeom>
            <a:avLst/>
            <a:gdLst>
              <a:gd name="connsiteX0" fmla="*/ 0 w 124091"/>
              <a:gd name="connsiteY0" fmla="*/ 0 h 2771334"/>
              <a:gd name="connsiteX1" fmla="*/ 124091 w 124091"/>
              <a:gd name="connsiteY1" fmla="*/ 134682 h 2771334"/>
              <a:gd name="connsiteX2" fmla="*/ 124090 w 124091"/>
              <a:gd name="connsiteY2" fmla="*/ 2697351 h 2771334"/>
              <a:gd name="connsiteX3" fmla="*/ 0 w 124091"/>
              <a:gd name="connsiteY3" fmla="*/ 2771334 h 277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091" h="2771334">
                <a:moveTo>
                  <a:pt x="0" y="0"/>
                </a:moveTo>
                <a:lnTo>
                  <a:pt x="124091" y="134682"/>
                </a:lnTo>
                <a:lnTo>
                  <a:pt x="124090" y="2697351"/>
                </a:lnTo>
                <a:lnTo>
                  <a:pt x="0" y="2771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18759368">
            <a:off x="10286963" y="-858991"/>
            <a:ext cx="80297" cy="5145516"/>
          </a:xfrm>
          <a:custGeom>
            <a:avLst/>
            <a:gdLst>
              <a:gd name="connsiteX0" fmla="*/ 80297 w 80297"/>
              <a:gd name="connsiteY0" fmla="*/ 87150 h 5145516"/>
              <a:gd name="connsiteX1" fmla="*/ 80297 w 80297"/>
              <a:gd name="connsiteY1" fmla="*/ 5071534 h 5145516"/>
              <a:gd name="connsiteX2" fmla="*/ 0 w 80297"/>
              <a:gd name="connsiteY2" fmla="*/ 5145516 h 5145516"/>
              <a:gd name="connsiteX3" fmla="*/ 0 w 80297"/>
              <a:gd name="connsiteY3" fmla="*/ 0 h 51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7" h="5145516">
                <a:moveTo>
                  <a:pt x="80297" y="87150"/>
                </a:moveTo>
                <a:lnTo>
                  <a:pt x="80297" y="5071534"/>
                </a:lnTo>
                <a:lnTo>
                  <a:pt x="0" y="51455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6226534" cy="6858000"/>
          </a:xfrm>
          <a:prstGeom prst="rect">
            <a:avLst/>
          </a:prstGeom>
          <a:gradFill flip="none" rotWithShape="1"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04800" y="753979"/>
            <a:ext cx="5632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HOUSE PRICE  ANALYSIS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71537" y="5780544"/>
            <a:ext cx="327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BY UTTAM KUMAR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05726" y="240632"/>
            <a:ext cx="36896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/>
                </a:solidFill>
              </a:rPr>
              <a:t>Continue…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66094"/>
            <a:ext cx="120476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Next, we create a correlation matrix that measures the linear relationships between the variables.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716" y="2438400"/>
            <a:ext cx="56307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CODE: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plt.figure</a:t>
            </a:r>
            <a:r>
              <a:rPr lang="en-US" sz="2500" b="1" dirty="0" smtClean="0">
                <a:solidFill>
                  <a:schemeClr val="bg1"/>
                </a:solidFill>
              </a:rPr>
              <a:t>(</a:t>
            </a:r>
            <a:r>
              <a:rPr lang="en-US" sz="2500" b="1" dirty="0" err="1" smtClean="0">
                <a:solidFill>
                  <a:schemeClr val="bg1"/>
                </a:solidFill>
              </a:rPr>
              <a:t>figsize</a:t>
            </a:r>
            <a:r>
              <a:rPr lang="en-US" sz="2500" b="1" dirty="0" smtClean="0">
                <a:solidFill>
                  <a:schemeClr val="bg1"/>
                </a:solidFill>
              </a:rPr>
              <a:t>=(20,10))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sns.heatmap</a:t>
            </a:r>
            <a:r>
              <a:rPr lang="en-US" sz="2500" b="1" dirty="0" smtClean="0">
                <a:solidFill>
                  <a:schemeClr val="bg1"/>
                </a:solidFill>
              </a:rPr>
              <a:t>(</a:t>
            </a:r>
            <a:r>
              <a:rPr lang="en-US" sz="2500" b="1" dirty="0" err="1" smtClean="0">
                <a:solidFill>
                  <a:schemeClr val="bg1"/>
                </a:solidFill>
              </a:rPr>
              <a:t>df.corr</a:t>
            </a:r>
            <a:r>
              <a:rPr lang="en-US" sz="2500" b="1" dirty="0" smtClean="0">
                <a:solidFill>
                  <a:schemeClr val="bg1"/>
                </a:solidFill>
              </a:rPr>
              <a:t>(), </a:t>
            </a:r>
            <a:r>
              <a:rPr lang="en-US" sz="2500" b="1" dirty="0" err="1" smtClean="0">
                <a:solidFill>
                  <a:schemeClr val="bg1"/>
                </a:solidFill>
              </a:rPr>
              <a:t>annot</a:t>
            </a:r>
            <a:r>
              <a:rPr lang="en-US" sz="2500" b="1" dirty="0" smtClean="0">
                <a:solidFill>
                  <a:schemeClr val="bg1"/>
                </a:solidFill>
              </a:rPr>
              <a:t>=True)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plt.show</a:t>
            </a:r>
            <a:r>
              <a:rPr lang="en-US" sz="2500" b="1" dirty="0" smtClean="0">
                <a:solidFill>
                  <a:schemeClr val="bg1"/>
                </a:solidFill>
              </a:rPr>
              <a:t>()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05" y="2718134"/>
            <a:ext cx="6641432" cy="3867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4379495"/>
            <a:ext cx="5374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Observation: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By </a:t>
            </a:r>
            <a:r>
              <a:rPr lang="en-US" sz="2500" b="1" dirty="0">
                <a:solidFill>
                  <a:schemeClr val="bg1"/>
                </a:solidFill>
              </a:rPr>
              <a:t>looking at the correlation matrix we can see that RM has a strong positive correlation with MEDV (0.7) where as LSTAT has a high negative correlation with MEDV(-0.74).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3136" y="192506"/>
            <a:ext cx="117588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Preparing the data for training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63579"/>
            <a:ext cx="55345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X= </a:t>
            </a:r>
            <a:r>
              <a:rPr lang="en-US" sz="2500" b="1" dirty="0" err="1" smtClean="0">
                <a:solidFill>
                  <a:schemeClr val="bg1"/>
                </a:solidFill>
              </a:rPr>
              <a:t>df.drop</a:t>
            </a:r>
            <a:r>
              <a:rPr lang="en-US" sz="2500" b="1" dirty="0" smtClean="0">
                <a:solidFill>
                  <a:schemeClr val="bg1"/>
                </a:solidFill>
              </a:rPr>
              <a:t>(columns=['MEDV'],axis=1)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y=</a:t>
            </a:r>
            <a:r>
              <a:rPr lang="en-US" sz="2500" b="1" dirty="0" err="1" smtClean="0">
                <a:solidFill>
                  <a:schemeClr val="bg1"/>
                </a:solidFill>
              </a:rPr>
              <a:t>df</a:t>
            </a:r>
            <a:r>
              <a:rPr lang="en-US" sz="2500" b="1" dirty="0" smtClean="0">
                <a:solidFill>
                  <a:schemeClr val="bg1"/>
                </a:solidFill>
              </a:rPr>
              <a:t>['MEDV']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05" y="2855495"/>
            <a:ext cx="114861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Split the data into train and test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34063"/>
            <a:ext cx="11903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from </a:t>
            </a:r>
            <a:r>
              <a:rPr lang="en-US" sz="2500" b="1" dirty="0" err="1" smtClean="0">
                <a:solidFill>
                  <a:schemeClr val="bg1"/>
                </a:solidFill>
              </a:rPr>
              <a:t>sklearn.model_selection</a:t>
            </a:r>
            <a:r>
              <a:rPr lang="en-US" sz="2500" b="1" dirty="0" smtClean="0">
                <a:solidFill>
                  <a:schemeClr val="bg1"/>
                </a:solidFill>
              </a:rPr>
              <a:t> import </a:t>
            </a:r>
            <a:r>
              <a:rPr lang="en-US" sz="2500" b="1" dirty="0" err="1" smtClean="0">
                <a:solidFill>
                  <a:schemeClr val="bg1"/>
                </a:solidFill>
              </a:rPr>
              <a:t>train_test_split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X_train</a:t>
            </a:r>
            <a:r>
              <a:rPr lang="en-US" sz="2500" b="1" dirty="0" smtClean="0">
                <a:solidFill>
                  <a:schemeClr val="bg1"/>
                </a:solidFill>
              </a:rPr>
              <a:t>, </a:t>
            </a:r>
            <a:r>
              <a:rPr lang="en-US" sz="2500" b="1" dirty="0" err="1" smtClean="0">
                <a:solidFill>
                  <a:schemeClr val="bg1"/>
                </a:solidFill>
              </a:rPr>
              <a:t>X_test</a:t>
            </a:r>
            <a:r>
              <a:rPr lang="en-US" sz="2500" b="1" dirty="0" smtClean="0">
                <a:solidFill>
                  <a:schemeClr val="bg1"/>
                </a:solidFill>
              </a:rPr>
              <a:t>, </a:t>
            </a:r>
            <a:r>
              <a:rPr lang="en-US" sz="2500" b="1" dirty="0" err="1" smtClean="0">
                <a:solidFill>
                  <a:schemeClr val="bg1"/>
                </a:solidFill>
              </a:rPr>
              <a:t>y_train</a:t>
            </a:r>
            <a:r>
              <a:rPr lang="en-US" sz="2500" b="1" dirty="0" smtClean="0">
                <a:solidFill>
                  <a:schemeClr val="bg1"/>
                </a:solidFill>
              </a:rPr>
              <a:t>, </a:t>
            </a:r>
            <a:r>
              <a:rPr lang="en-US" sz="2500" b="1" dirty="0" err="1" smtClean="0">
                <a:solidFill>
                  <a:schemeClr val="bg1"/>
                </a:solidFill>
              </a:rPr>
              <a:t>y_test</a:t>
            </a:r>
            <a:r>
              <a:rPr lang="en-US" sz="2500" b="1" dirty="0" smtClean="0">
                <a:solidFill>
                  <a:schemeClr val="bg1"/>
                </a:solidFill>
              </a:rPr>
              <a:t> = </a:t>
            </a:r>
            <a:r>
              <a:rPr lang="en-US" sz="2500" b="1" dirty="0" err="1" smtClean="0">
                <a:solidFill>
                  <a:schemeClr val="bg1"/>
                </a:solidFill>
              </a:rPr>
              <a:t>train_test_split</a:t>
            </a:r>
            <a:r>
              <a:rPr lang="en-US" sz="2500" b="1" dirty="0" smtClean="0">
                <a:solidFill>
                  <a:schemeClr val="bg1"/>
                </a:solidFill>
              </a:rPr>
              <a:t>(</a:t>
            </a:r>
            <a:r>
              <a:rPr lang="en-US" sz="2500" b="1" dirty="0" err="1" smtClean="0">
                <a:solidFill>
                  <a:schemeClr val="bg1"/>
                </a:solidFill>
              </a:rPr>
              <a:t>X,y,test_size</a:t>
            </a:r>
            <a:r>
              <a:rPr lang="en-US" sz="2500" b="1" dirty="0" smtClean="0">
                <a:solidFill>
                  <a:schemeClr val="bg1"/>
                </a:solidFill>
              </a:rPr>
              <a:t>=0.30, </a:t>
            </a:r>
            <a:r>
              <a:rPr lang="en-US" sz="2500" b="1" dirty="0" err="1" smtClean="0">
                <a:solidFill>
                  <a:schemeClr val="bg1"/>
                </a:solidFill>
              </a:rPr>
              <a:t>random_state</a:t>
            </a:r>
            <a:r>
              <a:rPr lang="en-US" sz="2500" b="1" dirty="0" smtClean="0">
                <a:solidFill>
                  <a:schemeClr val="bg1"/>
                </a:solidFill>
              </a:rPr>
              <a:t>=42)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59242" y="160421"/>
            <a:ext cx="7828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Use ML Algorithm 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35787"/>
            <a:ext cx="84381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</a:rPr>
              <a:t>/*  Import Random Forest Regression */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from </a:t>
            </a:r>
            <a:r>
              <a:rPr lang="en-US" sz="2500" b="1" dirty="0" err="1" smtClean="0">
                <a:solidFill>
                  <a:schemeClr val="bg1"/>
                </a:solidFill>
              </a:rPr>
              <a:t>sklearn.ensemble</a:t>
            </a:r>
            <a:r>
              <a:rPr lang="en-US" sz="2500" b="1" dirty="0" smtClean="0">
                <a:solidFill>
                  <a:schemeClr val="bg1"/>
                </a:solidFill>
              </a:rPr>
              <a:t> import </a:t>
            </a:r>
            <a:r>
              <a:rPr lang="en-US" sz="2500" b="1" dirty="0" err="1" smtClean="0">
                <a:solidFill>
                  <a:schemeClr val="bg1"/>
                </a:solidFill>
              </a:rPr>
              <a:t>RandomForestRegressor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reg1 = </a:t>
            </a:r>
            <a:r>
              <a:rPr lang="en-US" sz="2500" b="1" dirty="0" err="1" smtClean="0">
                <a:solidFill>
                  <a:schemeClr val="bg1"/>
                </a:solidFill>
              </a:rPr>
              <a:t>RandomForestRegressor</a:t>
            </a:r>
            <a:r>
              <a:rPr lang="en-US" sz="2500" b="1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839453"/>
            <a:ext cx="81975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95000"/>
                  </a:schemeClr>
                </a:solidFill>
              </a:rPr>
              <a:t>/* Train the model using the training sets  */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reg1.fit(</a:t>
            </a:r>
            <a:r>
              <a:rPr lang="en-US" sz="2500" b="1" dirty="0" err="1" smtClean="0">
                <a:solidFill>
                  <a:schemeClr val="bg1"/>
                </a:solidFill>
              </a:rPr>
              <a:t>X_train</a:t>
            </a:r>
            <a:r>
              <a:rPr lang="en-US" sz="2500" b="1" dirty="0" smtClean="0">
                <a:solidFill>
                  <a:schemeClr val="bg1"/>
                </a:solidFill>
              </a:rPr>
              <a:t>, </a:t>
            </a:r>
            <a:r>
              <a:rPr lang="en-US" sz="2500" b="1" dirty="0" err="1" smtClean="0">
                <a:solidFill>
                  <a:schemeClr val="bg1"/>
                </a:solidFill>
              </a:rPr>
              <a:t>y_train</a:t>
            </a:r>
            <a:r>
              <a:rPr lang="en-US" sz="2500" b="1" dirty="0" smtClean="0">
                <a:solidFill>
                  <a:schemeClr val="bg1"/>
                </a:solidFill>
              </a:rPr>
              <a:t>)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176772"/>
            <a:ext cx="11790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print(</a:t>
            </a:r>
            <a:r>
              <a:rPr lang="en-US" sz="2500" b="1" dirty="0" err="1" smtClean="0">
                <a:solidFill>
                  <a:schemeClr val="bg1"/>
                </a:solidFill>
              </a:rPr>
              <a:t>f"Accuracy</a:t>
            </a:r>
            <a:r>
              <a:rPr lang="en-US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</a:rPr>
              <a:t>RandomForest</a:t>
            </a:r>
            <a:r>
              <a:rPr lang="en-US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</a:rPr>
              <a:t>Regressor</a:t>
            </a:r>
            <a:r>
              <a:rPr lang="en-US" sz="2500" b="1" dirty="0" smtClean="0">
                <a:solidFill>
                  <a:schemeClr val="bg1"/>
                </a:solidFill>
              </a:rPr>
              <a:t> :{reg1.score(</a:t>
            </a:r>
            <a:r>
              <a:rPr lang="en-US" sz="2500" b="1" dirty="0" err="1" smtClean="0">
                <a:solidFill>
                  <a:schemeClr val="bg1"/>
                </a:solidFill>
              </a:rPr>
              <a:t>X_test</a:t>
            </a:r>
            <a:r>
              <a:rPr lang="en-US" sz="2500" b="1" dirty="0" smtClean="0">
                <a:solidFill>
                  <a:schemeClr val="bg1"/>
                </a:solidFill>
              </a:rPr>
              <a:t>, </a:t>
            </a:r>
            <a:r>
              <a:rPr lang="en-US" sz="2500" b="1" dirty="0" err="1" smtClean="0">
                <a:solidFill>
                  <a:schemeClr val="bg1"/>
                </a:solidFill>
              </a:rPr>
              <a:t>y_test</a:t>
            </a:r>
            <a:r>
              <a:rPr lang="en-US" sz="2500" b="1" dirty="0" smtClean="0">
                <a:solidFill>
                  <a:schemeClr val="bg1"/>
                </a:solidFill>
              </a:rPr>
              <a:t>)}")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4957011"/>
            <a:ext cx="10010274" cy="11229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07" y="5395717"/>
            <a:ext cx="7234630" cy="4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758" y="256674"/>
            <a:ext cx="107802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 on Sample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03158"/>
            <a:ext cx="1219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y_predict1=reg1.predict([[0.06905,0.0,2.18, 0, 0.458,7.147,54.2,6.0622, 3, 222, 18.7,396.90, 5.33]])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print(</a:t>
            </a:r>
            <a:r>
              <a:rPr lang="en-US" sz="2500" b="1" dirty="0" err="1" smtClean="0">
                <a:solidFill>
                  <a:schemeClr val="bg1"/>
                </a:solidFill>
              </a:rPr>
              <a:t>f"Result</a:t>
            </a:r>
            <a:r>
              <a:rPr lang="en-US" sz="2500" b="1" dirty="0" smtClean="0">
                <a:solidFill>
                  <a:schemeClr val="bg1"/>
                </a:solidFill>
              </a:rPr>
              <a:t> :{y_predict1}")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1054" y="2727159"/>
            <a:ext cx="3785936" cy="10623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2" y="3002729"/>
            <a:ext cx="3171107" cy="7868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8759" y="4299284"/>
            <a:ext cx="35209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</a:rPr>
              <a:t>/*Actual value*/</a:t>
            </a:r>
          </a:p>
          <a:p>
            <a:endParaRPr lang="en-US" sz="25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df</a:t>
            </a:r>
            <a:r>
              <a:rPr lang="en-US" sz="2500" b="1" dirty="0" smtClean="0">
                <a:solidFill>
                  <a:schemeClr val="bg1"/>
                </a:solidFill>
              </a:rPr>
              <a:t>['MEDV'][4]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8758" y="5615489"/>
            <a:ext cx="4315327" cy="10796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3" y="6077666"/>
            <a:ext cx="1992262" cy="5282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8642" y="5662084"/>
            <a:ext cx="19922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Output:</a:t>
            </a:r>
            <a:endParaRPr lang="en-US" sz="2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53969" y="5951621"/>
            <a:ext cx="7238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95000"/>
                  </a:schemeClr>
                </a:solidFill>
              </a:rPr>
              <a:t>NOTE: The predicted price and actual price is almost same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208547"/>
            <a:ext cx="80531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DASHBOARD:</a:t>
            </a:r>
            <a:endParaRPr lang="en-US" sz="4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993377"/>
            <a:ext cx="12192000" cy="5864623"/>
          </a:xfrm>
          <a:prstGeom prst="roundRect">
            <a:avLst>
              <a:gd name="adj" fmla="val 2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4" y="1109328"/>
            <a:ext cx="11359166" cy="56263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3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8358" y="1957137"/>
            <a:ext cx="99461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 smtClean="0">
                <a:solidFill>
                  <a:schemeClr val="bg1"/>
                </a:solidFill>
              </a:rPr>
              <a:t>THANK YOU !!!</a:t>
            </a:r>
            <a:endParaRPr lang="en-US" sz="5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B35E2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9052" y="48126"/>
            <a:ext cx="5293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07958"/>
            <a:ext cx="67858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solidFill>
                  <a:schemeClr val="bg1"/>
                </a:solidFill>
              </a:rPr>
              <a:t>House price increase every year, so there is a need for a system to predict house price in the future.</a:t>
            </a:r>
          </a:p>
          <a:p>
            <a:pPr algn="just"/>
            <a:r>
              <a:rPr lang="en-US" sz="2500" b="1" dirty="0" smtClean="0">
                <a:solidFill>
                  <a:schemeClr val="bg1"/>
                </a:solidFill>
              </a:rPr>
              <a:t>Here I have taken Boston House Price Dataset to perform Exploratory Data Analysis and Machine  Learning.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48" y="1576004"/>
            <a:ext cx="5133474" cy="3909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07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4379" y="-128336"/>
            <a:ext cx="12528884" cy="7684168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10063" y="160422"/>
            <a:ext cx="7908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50234"/>
            <a:ext cx="12384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Boston House Price Dataset was collected in 1987 and has 506 entries with 14 attributes.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670"/>
            <a:ext cx="12384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Boston House Price Dataset Attributes Information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12182"/>
            <a:ext cx="1238450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CRIM: Per capita crime rate by town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 ZN: Proportion of residential land zoned for lots over 25,000 sq. ft.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 INDUS: Proportion of non-retail business acres per town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 CHAS: Charles River dummy variable (= 1 if tract bounds river; 0 otherwise)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 NOX: Nitric oxide concentration (parts per 10 million)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 RM: Average number of rooms per dwelling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 AGE: Proportion of owner-occupied units built prior to 1940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 DIS: Weighted distances to five Boston employment centers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 RAD: Index of accessibility to radial highways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PTRATIO: Pupil-teacher ratio by town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B: 1000(Bk — 0.63)², where Bk is the proportion of [people of African American descent] by town.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LSTAT: Percentage of lower status of the population.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b="1" dirty="0" smtClean="0">
                <a:solidFill>
                  <a:schemeClr val="bg1"/>
                </a:solidFill>
              </a:rPr>
              <a:t>MEDV: Median value of owner-occupied homes in $1000s.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b="1" dirty="0" smtClean="0">
              <a:solidFill>
                <a:schemeClr val="bg1"/>
              </a:solidFill>
            </a:endParaRPr>
          </a:p>
          <a:p>
            <a:endParaRPr lang="en-US" sz="25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0" y="407187"/>
            <a:ext cx="2630905" cy="7539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chemeClr val="tx1"/>
                </a:solidFill>
              </a:rPr>
              <a:t>Import Libraries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1819005"/>
            <a:ext cx="2630905" cy="7539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chemeClr val="tx1"/>
                </a:solidFill>
              </a:rPr>
              <a:t>Load Dataset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3193611"/>
            <a:ext cx="2630905" cy="7539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smtClean="0">
                <a:solidFill>
                  <a:schemeClr val="tx1"/>
                </a:solidFill>
              </a:rPr>
              <a:t>Display Dataset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16043" y="4456239"/>
            <a:ext cx="2759243" cy="7539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chemeClr val="tx1"/>
                </a:solidFill>
              </a:rPr>
              <a:t>Perform Statistical information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16043" y="5864162"/>
            <a:ext cx="2759243" cy="7539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Preprocessing the Dataset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07374" y="460898"/>
            <a:ext cx="3156288" cy="7539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chemeClr val="tx1"/>
                </a:solidFill>
              </a:rPr>
              <a:t>Perform Exploratory Data Analysis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07374" y="1718972"/>
            <a:ext cx="3192380" cy="7539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chemeClr val="tx1"/>
                </a:solidFill>
              </a:rPr>
              <a:t>Preparing the data for training the model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907374" y="2933848"/>
            <a:ext cx="3192380" cy="7539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chemeClr val="tx1"/>
                </a:solidFill>
              </a:rPr>
              <a:t>Split the data into train and test data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05008" y="4258140"/>
            <a:ext cx="4203035" cy="96052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chemeClr val="tx1"/>
                </a:solidFill>
              </a:rPr>
              <a:t>Use ML Algorithm (i.e. Linear and </a:t>
            </a:r>
            <a:r>
              <a:rPr lang="en-US" sz="2500" b="1" dirty="0" err="1" smtClean="0">
                <a:solidFill>
                  <a:schemeClr val="tx1"/>
                </a:solidFill>
              </a:rPr>
              <a:t>Randomforest</a:t>
            </a:r>
            <a:r>
              <a:rPr lang="en-US" sz="2500" b="1" dirty="0" smtClean="0">
                <a:solidFill>
                  <a:schemeClr val="tx1"/>
                </a:solidFill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</a:rPr>
              <a:t>Regressor</a:t>
            </a:r>
            <a:r>
              <a:rPr lang="en-US" sz="2500" b="1" dirty="0" smtClean="0">
                <a:solidFill>
                  <a:schemeClr val="tx1"/>
                </a:solidFill>
              </a:rPr>
              <a:t>)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586531" y="5788976"/>
            <a:ext cx="3513223" cy="7539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chemeClr val="tx1"/>
                </a:solidFill>
              </a:rPr>
              <a:t>Create a Dashboard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40504" y="1784684"/>
            <a:ext cx="4435643" cy="407947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3444039"/>
            <a:ext cx="4299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 rot="18252011">
            <a:off x="3271196" y="714677"/>
            <a:ext cx="256056" cy="1808502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8252011">
            <a:off x="3056175" y="1736466"/>
            <a:ext cx="224279" cy="1147118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844046" y="3271317"/>
            <a:ext cx="222836" cy="610181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4610411">
            <a:off x="3391168" y="5176592"/>
            <a:ext cx="249726" cy="158799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2990739" y="4470903"/>
            <a:ext cx="222836" cy="610181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9646867">
            <a:off x="6250941" y="1301103"/>
            <a:ext cx="2688749" cy="24767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646867">
            <a:off x="7280059" y="2248744"/>
            <a:ext cx="1622068" cy="20904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7619010" y="3193611"/>
            <a:ext cx="1294536" cy="219648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7443825" y="4692528"/>
            <a:ext cx="561183" cy="23982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7505349">
            <a:off x="7721325" y="4851170"/>
            <a:ext cx="257926" cy="175526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7390" y="240632"/>
            <a:ext cx="6208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Import Libraries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380" y="1941095"/>
            <a:ext cx="814938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import </a:t>
            </a:r>
            <a:r>
              <a:rPr lang="en-US" sz="2500" b="1" dirty="0" err="1" smtClean="0">
                <a:solidFill>
                  <a:schemeClr val="bg1"/>
                </a:solidFill>
              </a:rPr>
              <a:t>numpy</a:t>
            </a:r>
            <a:r>
              <a:rPr lang="en-US" sz="2500" b="1" dirty="0" smtClean="0">
                <a:solidFill>
                  <a:schemeClr val="bg1"/>
                </a:solidFill>
              </a:rPr>
              <a:t> as np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import pandas as </a:t>
            </a:r>
            <a:r>
              <a:rPr lang="en-US" sz="2500" b="1" dirty="0" err="1" smtClean="0">
                <a:solidFill>
                  <a:schemeClr val="bg1"/>
                </a:solidFill>
              </a:rPr>
              <a:t>pd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import </a:t>
            </a:r>
            <a:r>
              <a:rPr lang="en-US" sz="2500" b="1" dirty="0" err="1" smtClean="0">
                <a:solidFill>
                  <a:schemeClr val="bg1"/>
                </a:solidFill>
              </a:rPr>
              <a:t>matplotlib.pyplot</a:t>
            </a:r>
            <a:r>
              <a:rPr lang="en-US" sz="2500" b="1" dirty="0" smtClean="0">
                <a:solidFill>
                  <a:schemeClr val="bg1"/>
                </a:solidFill>
              </a:rPr>
              <a:t> as </a:t>
            </a:r>
            <a:r>
              <a:rPr lang="en-US" sz="2500" b="1" dirty="0" err="1" smtClean="0">
                <a:solidFill>
                  <a:schemeClr val="bg1"/>
                </a:solidFill>
              </a:rPr>
              <a:t>plt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import </a:t>
            </a:r>
            <a:r>
              <a:rPr lang="en-US" sz="2500" b="1" dirty="0" err="1" smtClean="0">
                <a:solidFill>
                  <a:schemeClr val="bg1"/>
                </a:solidFill>
              </a:rPr>
              <a:t>seaborn</a:t>
            </a:r>
            <a:r>
              <a:rPr lang="en-US" sz="2500" b="1" dirty="0" smtClean="0">
                <a:solidFill>
                  <a:schemeClr val="bg1"/>
                </a:solidFill>
              </a:rPr>
              <a:t> as </a:t>
            </a:r>
            <a:r>
              <a:rPr lang="en-US" sz="2500" b="1" dirty="0" err="1" smtClean="0">
                <a:solidFill>
                  <a:schemeClr val="bg1"/>
                </a:solidFill>
              </a:rPr>
              <a:t>sns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from </a:t>
            </a:r>
            <a:r>
              <a:rPr lang="en-US" sz="2500" b="1" dirty="0" err="1" smtClean="0">
                <a:solidFill>
                  <a:schemeClr val="bg1"/>
                </a:solidFill>
              </a:rPr>
              <a:t>sklearn.ensemble</a:t>
            </a:r>
            <a:r>
              <a:rPr lang="en-US" sz="2500" b="1" dirty="0" smtClean="0">
                <a:solidFill>
                  <a:schemeClr val="bg1"/>
                </a:solidFill>
              </a:rPr>
              <a:t> import </a:t>
            </a:r>
            <a:r>
              <a:rPr lang="en-US" sz="2500" b="1" dirty="0" err="1" smtClean="0">
                <a:solidFill>
                  <a:schemeClr val="bg1"/>
                </a:solidFill>
              </a:rPr>
              <a:t>RandomForestRegressor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smtClean="0">
                <a:solidFill>
                  <a:schemeClr val="bg1"/>
                </a:solidFill>
              </a:rPr>
              <a:t>import warnings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warnings.filterwarnings</a:t>
            </a:r>
            <a:r>
              <a:rPr lang="en-US" sz="2500" b="1" dirty="0" smtClean="0">
                <a:solidFill>
                  <a:schemeClr val="bg1"/>
                </a:solidFill>
              </a:rPr>
              <a:t>('ignore')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6968" y="6380946"/>
            <a:ext cx="86306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NOTE:  Here, I have  imported all required libraries</a:t>
            </a:r>
            <a:endParaRPr lang="en-US" sz="25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07368" y="304800"/>
            <a:ext cx="59516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Loading the Dataset</a:t>
            </a:r>
            <a:endParaRPr lang="en-US" sz="4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2229852"/>
            <a:ext cx="45880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df</a:t>
            </a:r>
            <a:r>
              <a:rPr lang="en-US" sz="2500" b="1" dirty="0" smtClean="0">
                <a:solidFill>
                  <a:schemeClr val="bg1"/>
                </a:solidFill>
              </a:rPr>
              <a:t>=</a:t>
            </a:r>
            <a:r>
              <a:rPr lang="en-US" sz="2500" b="1" dirty="0" err="1" smtClean="0">
                <a:solidFill>
                  <a:schemeClr val="bg1"/>
                </a:solidFill>
              </a:rPr>
              <a:t>pd.read_csv</a:t>
            </a:r>
            <a:r>
              <a:rPr lang="en-US" sz="2500" b="1" dirty="0" smtClean="0">
                <a:solidFill>
                  <a:schemeClr val="bg1"/>
                </a:solidFill>
              </a:rPr>
              <a:t>("Data (1).csv")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Df.head</a:t>
            </a:r>
            <a:r>
              <a:rPr lang="en-US" sz="2500" b="1" dirty="0" smtClean="0">
                <a:solidFill>
                  <a:schemeClr val="bg1"/>
                </a:solidFill>
              </a:rPr>
              <a:t>()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6063" y="3319483"/>
            <a:ext cx="9512969" cy="3418202"/>
          </a:xfrm>
          <a:prstGeom prst="roundRect">
            <a:avLst>
              <a:gd name="adj" fmla="val 6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9" y="4172191"/>
            <a:ext cx="8983580" cy="2402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8779" y="3507310"/>
            <a:ext cx="2229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Dataset: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5922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0041" y="336884"/>
            <a:ext cx="87269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Perform Statistical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422" y="1732547"/>
            <a:ext cx="2422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df.describe</a:t>
            </a:r>
            <a:r>
              <a:rPr lang="en-US" sz="2500" b="1" dirty="0" smtClean="0">
                <a:solidFill>
                  <a:schemeClr val="bg1"/>
                </a:solidFill>
              </a:rPr>
              <a:t>()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2926" y="2711116"/>
            <a:ext cx="11405937" cy="3721768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3403934"/>
            <a:ext cx="10467975" cy="3028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592" y="2807370"/>
            <a:ext cx="27153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Output: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2088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17559" y="385011"/>
            <a:ext cx="72670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4. Preprocessing the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463" y="1572126"/>
            <a:ext cx="352926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null values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463" y="2326179"/>
            <a:ext cx="3224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df.isnull</a:t>
            </a:r>
            <a:r>
              <a:rPr lang="en-US" sz="2500" b="1" dirty="0" smtClean="0">
                <a:solidFill>
                  <a:schemeClr val="bg1"/>
                </a:solidFill>
              </a:rPr>
              <a:t>().sum()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8758" y="3080233"/>
            <a:ext cx="8181473" cy="3777768"/>
          </a:xfrm>
          <a:prstGeom prst="roundRect">
            <a:avLst>
              <a:gd name="adj" fmla="val 69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8" y="3596690"/>
            <a:ext cx="7717756" cy="3177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928" y="3176338"/>
            <a:ext cx="1814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Output: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438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91FDF"/>
              </a:gs>
              <a:gs pos="10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304800"/>
            <a:ext cx="107482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Perform Exploratory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79" y="1411705"/>
            <a:ext cx="11823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Exploratory Data Analysis is a very important step before training the model. </a:t>
            </a:r>
            <a:r>
              <a:rPr lang="en-US" sz="2500" b="1" dirty="0" smtClean="0">
                <a:solidFill>
                  <a:schemeClr val="bg1"/>
                </a:solidFill>
              </a:rPr>
              <a:t>We </a:t>
            </a:r>
            <a:r>
              <a:rPr lang="en-US" sz="2500" b="1" dirty="0">
                <a:solidFill>
                  <a:schemeClr val="bg1"/>
                </a:solidFill>
              </a:rPr>
              <a:t>will use some visualizations to understand the relationship of the target variable with other features</a:t>
            </a:r>
            <a:r>
              <a:rPr lang="en-US" sz="2500" b="1" dirty="0" smtClean="0">
                <a:solidFill>
                  <a:schemeClr val="bg1"/>
                </a:solidFill>
              </a:rPr>
              <a:t>. </a:t>
            </a:r>
            <a:r>
              <a:rPr lang="en-US" sz="2500" b="1" dirty="0">
                <a:solidFill>
                  <a:schemeClr val="bg1"/>
                </a:solidFill>
              </a:rPr>
              <a:t>Let’s first plot the distribution of the target variable MEDV. We will use the </a:t>
            </a:r>
            <a:r>
              <a:rPr lang="en-US" sz="2500" b="1" dirty="0" err="1">
                <a:solidFill>
                  <a:schemeClr val="bg1"/>
                </a:solidFill>
              </a:rPr>
              <a:t>distplot</a:t>
            </a:r>
            <a:r>
              <a:rPr lang="en-US" sz="2500" b="1" dirty="0">
                <a:solidFill>
                  <a:schemeClr val="bg1"/>
                </a:solidFill>
              </a:rPr>
              <a:t> function from the </a:t>
            </a:r>
            <a:r>
              <a:rPr lang="en-US" sz="2500" b="1" dirty="0" err="1">
                <a:solidFill>
                  <a:schemeClr val="bg1"/>
                </a:solidFill>
              </a:rPr>
              <a:t>seaborn</a:t>
            </a:r>
            <a:r>
              <a:rPr lang="en-US" sz="2500" b="1" dirty="0">
                <a:solidFill>
                  <a:schemeClr val="bg1"/>
                </a:solidFill>
              </a:rPr>
              <a:t> library</a:t>
            </a:r>
            <a:r>
              <a:rPr lang="en-US" sz="25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379" y="3208131"/>
            <a:ext cx="5245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CODE 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plt.figure</a:t>
            </a:r>
            <a:r>
              <a:rPr lang="en-US" sz="2500" b="1" dirty="0" smtClean="0">
                <a:solidFill>
                  <a:schemeClr val="bg1"/>
                </a:solidFill>
              </a:rPr>
              <a:t>(</a:t>
            </a:r>
            <a:r>
              <a:rPr lang="en-US" sz="2500" b="1" dirty="0" err="1" smtClean="0">
                <a:solidFill>
                  <a:schemeClr val="bg1"/>
                </a:solidFill>
              </a:rPr>
              <a:t>figsize</a:t>
            </a:r>
            <a:r>
              <a:rPr lang="en-US" sz="2500" b="1" dirty="0" smtClean="0">
                <a:solidFill>
                  <a:schemeClr val="bg1"/>
                </a:solidFill>
              </a:rPr>
              <a:t>=(15,10))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sns.distplot</a:t>
            </a:r>
            <a:r>
              <a:rPr lang="en-US" sz="2500" b="1" dirty="0" smtClean="0">
                <a:solidFill>
                  <a:schemeClr val="bg1"/>
                </a:solidFill>
              </a:rPr>
              <a:t>(</a:t>
            </a:r>
            <a:r>
              <a:rPr lang="en-US" sz="2500" b="1" dirty="0" err="1" smtClean="0">
                <a:solidFill>
                  <a:schemeClr val="bg1"/>
                </a:solidFill>
              </a:rPr>
              <a:t>df</a:t>
            </a:r>
            <a:r>
              <a:rPr lang="en-US" sz="2500" b="1" dirty="0" smtClean="0">
                <a:solidFill>
                  <a:schemeClr val="bg1"/>
                </a:solidFill>
              </a:rPr>
              <a:t>['MEDV'], bins=30)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 err="1" smtClean="0">
                <a:solidFill>
                  <a:schemeClr val="bg1"/>
                </a:solidFill>
              </a:rPr>
              <a:t>plt.show</a:t>
            </a:r>
            <a:r>
              <a:rPr lang="en-US" sz="2500" b="1" dirty="0" smtClean="0">
                <a:solidFill>
                  <a:schemeClr val="bg1"/>
                </a:solidFill>
              </a:rPr>
              <a:t>()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90147" y="3042921"/>
            <a:ext cx="6079958" cy="3815079"/>
          </a:xfrm>
          <a:prstGeom prst="roundRect">
            <a:avLst>
              <a:gd name="adj" fmla="val 73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84" y="3208131"/>
            <a:ext cx="58232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634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53</cp:revision>
  <dcterms:created xsi:type="dcterms:W3CDTF">2022-04-01T11:34:44Z</dcterms:created>
  <dcterms:modified xsi:type="dcterms:W3CDTF">2022-04-07T05:49:58Z</dcterms:modified>
</cp:coreProperties>
</file>