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70\OneDrive\Desktop\dashboard\Global+Terrorism+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70\OneDrive\Desktop\dashboard\Global+Terrorism+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70\OneDrive\Desktop\dashboard\Global+Terrorism+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70\OneDrive\Desktop\dashboard\Global+Terrorism+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70\OneDrive\Desktop\dashboard\Global+Terrorism+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70\OneDrive\Desktop\dashboard\Global+Terrorism+Dash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[Global+Terrorism+Dashboard.xlsx]Attack(Year)!PivotTable1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Number of attack in year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31750" cap="rnd">
            <a:solidFill>
              <a:srgbClr val="E3075B"/>
            </a:solidFill>
            <a:round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'Attack(Year)'!$B$3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tx2">
                  <a:lumMod val="50000"/>
                </a:schemeClr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none"/>
          </c:marker>
          <c:dPt>
            <c:idx val="41"/>
            <c:marker>
              <c:symbol val="none"/>
            </c:marker>
            <c:bubble3D val="0"/>
          </c:dPt>
          <c:dPt>
            <c:idx val="42"/>
            <c:marker>
              <c:symbol val="none"/>
            </c:marker>
            <c:bubble3D val="0"/>
          </c:dPt>
          <c:dPt>
            <c:idx val="45"/>
            <c:marker>
              <c:symbol val="none"/>
            </c:marker>
            <c:bubble3D val="0"/>
          </c:dPt>
          <c:dPt>
            <c:idx val="46"/>
            <c:marker>
              <c:symbol val="none"/>
            </c:marker>
            <c:bubble3D val="0"/>
          </c:dPt>
          <c:cat>
            <c:strRef>
              <c:f>'Attack(Year)'!$A$4:$A$52</c:f>
              <c:strCache>
                <c:ptCount val="48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  <c:pt idx="44">
                  <c:v>2015</c:v>
                </c:pt>
                <c:pt idx="45">
                  <c:v>2016</c:v>
                </c:pt>
                <c:pt idx="46">
                  <c:v>2017</c:v>
                </c:pt>
                <c:pt idx="47">
                  <c:v>(blank)</c:v>
                </c:pt>
              </c:strCache>
            </c:strRef>
          </c:cat>
          <c:val>
            <c:numRef>
              <c:f>'Attack(Year)'!$B$4:$B$52</c:f>
              <c:numCache>
                <c:formatCode>General</c:formatCode>
                <c:ptCount val="48"/>
                <c:pt idx="0">
                  <c:v>647</c:v>
                </c:pt>
                <c:pt idx="1">
                  <c:v>470</c:v>
                </c:pt>
                <c:pt idx="2">
                  <c:v>568</c:v>
                </c:pt>
                <c:pt idx="3">
                  <c:v>471</c:v>
                </c:pt>
                <c:pt idx="4">
                  <c:v>580</c:v>
                </c:pt>
                <c:pt idx="5">
                  <c:v>736</c:v>
                </c:pt>
                <c:pt idx="6">
                  <c:v>921</c:v>
                </c:pt>
                <c:pt idx="7">
                  <c:v>1315</c:v>
                </c:pt>
                <c:pt idx="8">
                  <c:v>1525</c:v>
                </c:pt>
                <c:pt idx="9">
                  <c:v>2651</c:v>
                </c:pt>
                <c:pt idx="10">
                  <c:v>2655</c:v>
                </c:pt>
                <c:pt idx="11">
                  <c:v>2581</c:v>
                </c:pt>
                <c:pt idx="12">
                  <c:v>2532</c:v>
                </c:pt>
                <c:pt idx="13">
                  <c:v>2862</c:v>
                </c:pt>
                <c:pt idx="14">
                  <c:v>3483</c:v>
                </c:pt>
                <c:pt idx="15">
                  <c:v>2881</c:v>
                </c:pt>
                <c:pt idx="16">
                  <c:v>2819</c:v>
                </c:pt>
                <c:pt idx="17">
                  <c:v>3138</c:v>
                </c:pt>
                <c:pt idx="18">
                  <c:v>3716</c:v>
                </c:pt>
                <c:pt idx="19">
                  <c:v>4318</c:v>
                </c:pt>
                <c:pt idx="20">
                  <c:v>3884</c:v>
                </c:pt>
                <c:pt idx="21">
                  <c:v>4673</c:v>
                </c:pt>
                <c:pt idx="22">
                  <c:v>5051</c:v>
                </c:pt>
                <c:pt idx="23">
                  <c:v>3413</c:v>
                </c:pt>
                <c:pt idx="24">
                  <c:v>3012</c:v>
                </c:pt>
                <c:pt idx="25">
                  <c:v>3027</c:v>
                </c:pt>
                <c:pt idx="26">
                  <c:v>3145</c:v>
                </c:pt>
                <c:pt idx="27">
                  <c:v>933</c:v>
                </c:pt>
                <c:pt idx="28">
                  <c:v>1386</c:v>
                </c:pt>
                <c:pt idx="29">
                  <c:v>1809</c:v>
                </c:pt>
                <c:pt idx="30">
                  <c:v>1902</c:v>
                </c:pt>
                <c:pt idx="31">
                  <c:v>1331</c:v>
                </c:pt>
                <c:pt idx="32">
                  <c:v>1267</c:v>
                </c:pt>
                <c:pt idx="33">
                  <c:v>1163</c:v>
                </c:pt>
                <c:pt idx="34">
                  <c:v>2013</c:v>
                </c:pt>
                <c:pt idx="35">
                  <c:v>2749</c:v>
                </c:pt>
                <c:pt idx="36">
                  <c:v>3236</c:v>
                </c:pt>
                <c:pt idx="37">
                  <c:v>4802</c:v>
                </c:pt>
                <c:pt idx="38">
                  <c:v>4700</c:v>
                </c:pt>
                <c:pt idx="39">
                  <c:v>4810</c:v>
                </c:pt>
                <c:pt idx="40">
                  <c:v>5039</c:v>
                </c:pt>
                <c:pt idx="41">
                  <c:v>8377</c:v>
                </c:pt>
                <c:pt idx="42">
                  <c:v>11940</c:v>
                </c:pt>
                <c:pt idx="43">
                  <c:v>16694</c:v>
                </c:pt>
                <c:pt idx="44">
                  <c:v>14763</c:v>
                </c:pt>
                <c:pt idx="45">
                  <c:v>13401</c:v>
                </c:pt>
                <c:pt idx="46">
                  <c:v>10743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1167904"/>
        <c:axId val="1811168448"/>
      </c:lineChart>
      <c:catAx>
        <c:axId val="181116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168448"/>
        <c:crosses val="autoZero"/>
        <c:auto val="1"/>
        <c:lblAlgn val="ctr"/>
        <c:lblOffset val="100"/>
        <c:noMultiLvlLbl val="0"/>
      </c:catAx>
      <c:valAx>
        <c:axId val="181116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16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[Global+Terrorism+Dashboard.xlsx]Top 10 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10 Countries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100000">
                <a:srgbClr val="E3075B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50000">
                <a:srgbClr val="B40C9C"/>
              </a:gs>
            </a:gsLst>
            <a:lin ang="27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100000">
                <a:srgbClr val="E3075B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50000">
                <a:srgbClr val="B40C9C"/>
              </a:gs>
            </a:gsLst>
            <a:lin ang="27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100000">
                <a:srgbClr val="E3075B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50000">
                <a:srgbClr val="B40C9C"/>
              </a:gs>
            </a:gsLst>
            <a:lin ang="27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7566268581683414"/>
          <c:y val="0.14326906129613576"/>
          <c:w val="0.77266693556401222"/>
          <c:h val="0.72997426360827444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'Top 10 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4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4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5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5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6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6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4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4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cat>
            <c:strRef>
              <c:f>'Top 10 '!$A$4:$A$14</c:f>
              <c:strCache>
                <c:ptCount val="10"/>
                <c:pt idx="0">
                  <c:v>Iraq</c:v>
                </c:pt>
                <c:pt idx="1">
                  <c:v>Pakistan</c:v>
                </c:pt>
                <c:pt idx="2">
                  <c:v>India</c:v>
                </c:pt>
                <c:pt idx="3">
                  <c:v>Afghanistan</c:v>
                </c:pt>
                <c:pt idx="4">
                  <c:v>Colombia</c:v>
                </c:pt>
                <c:pt idx="5">
                  <c:v>Philippines</c:v>
                </c:pt>
                <c:pt idx="6">
                  <c:v>Peru</c:v>
                </c:pt>
                <c:pt idx="7">
                  <c:v>El Salvador</c:v>
                </c:pt>
                <c:pt idx="8">
                  <c:v>United States</c:v>
                </c:pt>
                <c:pt idx="9">
                  <c:v>Turkey</c:v>
                </c:pt>
              </c:strCache>
            </c:strRef>
          </c:cat>
          <c:val>
            <c:numRef>
              <c:f>'Top 10 '!$B$4:$B$14</c:f>
              <c:numCache>
                <c:formatCode>General</c:formatCode>
                <c:ptCount val="10"/>
                <c:pt idx="0">
                  <c:v>24113</c:v>
                </c:pt>
                <c:pt idx="1">
                  <c:v>13900</c:v>
                </c:pt>
                <c:pt idx="2">
                  <c:v>12098</c:v>
                </c:pt>
                <c:pt idx="3">
                  <c:v>10931</c:v>
                </c:pt>
                <c:pt idx="4">
                  <c:v>7922</c:v>
                </c:pt>
                <c:pt idx="5">
                  <c:v>6685</c:v>
                </c:pt>
                <c:pt idx="6">
                  <c:v>5840</c:v>
                </c:pt>
                <c:pt idx="7">
                  <c:v>5212</c:v>
                </c:pt>
                <c:pt idx="8">
                  <c:v>5065</c:v>
                </c:pt>
                <c:pt idx="9">
                  <c:v>4636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834616064"/>
        <c:axId val="1834619872"/>
      </c:barChart>
      <c:catAx>
        <c:axId val="183461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619872"/>
        <c:crosses val="autoZero"/>
        <c:auto val="1"/>
        <c:lblAlgn val="ctr"/>
        <c:lblOffset val="100"/>
        <c:noMultiLvlLbl val="0"/>
      </c:catAx>
      <c:valAx>
        <c:axId val="1834619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61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[Global+Terrorism+Dashboard.xlsx]Attack(Type)!PivotTable2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Type of attack by Terriorist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'Attack(Type)'!$B$3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4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4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5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5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6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6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4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4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cat>
            <c:strRef>
              <c:f>'Attack(Type)'!$A$4:$A$14</c:f>
              <c:strCache>
                <c:ptCount val="10"/>
                <c:pt idx="0">
                  <c:v>Armed Assault</c:v>
                </c:pt>
                <c:pt idx="1">
                  <c:v>Assassination</c:v>
                </c:pt>
                <c:pt idx="2">
                  <c:v>Bombing/Explosion</c:v>
                </c:pt>
                <c:pt idx="3">
                  <c:v>Facility/Infrastructure Attack</c:v>
                </c:pt>
                <c:pt idx="4">
                  <c:v>Hijacking</c:v>
                </c:pt>
                <c:pt idx="5">
                  <c:v>Hostage Taking (Barricade Incident)</c:v>
                </c:pt>
                <c:pt idx="6">
                  <c:v>Hostage Taking (Kidnapping)</c:v>
                </c:pt>
                <c:pt idx="7">
                  <c:v>Unarmed Assault</c:v>
                </c:pt>
                <c:pt idx="8">
                  <c:v>Unknown</c:v>
                </c:pt>
                <c:pt idx="9">
                  <c:v>(blank)</c:v>
                </c:pt>
              </c:strCache>
            </c:strRef>
          </c:cat>
          <c:val>
            <c:numRef>
              <c:f>'Attack(Type)'!$B$4:$B$14</c:f>
              <c:numCache>
                <c:formatCode>General</c:formatCode>
                <c:ptCount val="10"/>
                <c:pt idx="0">
                  <c:v>42535</c:v>
                </c:pt>
                <c:pt idx="1">
                  <c:v>19225</c:v>
                </c:pt>
                <c:pt idx="2">
                  <c:v>87101</c:v>
                </c:pt>
                <c:pt idx="3">
                  <c:v>10298</c:v>
                </c:pt>
                <c:pt idx="4">
                  <c:v>655</c:v>
                </c:pt>
                <c:pt idx="5">
                  <c:v>989</c:v>
                </c:pt>
                <c:pt idx="6">
                  <c:v>11115</c:v>
                </c:pt>
                <c:pt idx="7">
                  <c:v>1010</c:v>
                </c:pt>
                <c:pt idx="8">
                  <c:v>7204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0036341611145"/>
          <c:y val="0.1536376782402481"/>
          <c:w val="0.33401834386086354"/>
          <c:h val="0.797852661062296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[Global+Terrorism+Dashboard.xlsx]Attack(Region)!PivotTable1</c:name>
    <c:fmtId val="1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'Attack(Region)'!$B$3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4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4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5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5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6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6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4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4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5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5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6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6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lumMod val="80000"/>
                      <a:lumOff val="2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cat>
            <c:strRef>
              <c:f>'Attack(Region)'!$A$4:$A$17</c:f>
              <c:strCache>
                <c:ptCount val="13"/>
                <c:pt idx="0">
                  <c:v>Central America &amp; Caribbean</c:v>
                </c:pt>
                <c:pt idx="1">
                  <c:v>Australasia &amp; Oceania</c:v>
                </c:pt>
                <c:pt idx="2">
                  <c:v>Central Asia</c:v>
                </c:pt>
                <c:pt idx="3">
                  <c:v>East Asia</c:v>
                </c:pt>
                <c:pt idx="4">
                  <c:v>Eastern Europe</c:v>
                </c:pt>
                <c:pt idx="5">
                  <c:v>Middle East &amp; North Africa</c:v>
                </c:pt>
                <c:pt idx="6">
                  <c:v>North America</c:v>
                </c:pt>
                <c:pt idx="7">
                  <c:v>South America</c:v>
                </c:pt>
                <c:pt idx="8">
                  <c:v>South Asia</c:v>
                </c:pt>
                <c:pt idx="9">
                  <c:v>Southeast Asia</c:v>
                </c:pt>
                <c:pt idx="10">
                  <c:v>Sub-Saharan Africa</c:v>
                </c:pt>
                <c:pt idx="11">
                  <c:v>Western Europe</c:v>
                </c:pt>
                <c:pt idx="12">
                  <c:v>(blank)</c:v>
                </c:pt>
              </c:strCache>
            </c:strRef>
          </c:cat>
          <c:val>
            <c:numRef>
              <c:f>'Attack(Region)'!$B$4:$B$17</c:f>
              <c:numCache>
                <c:formatCode>General</c:formatCode>
                <c:ptCount val="13"/>
                <c:pt idx="0">
                  <c:v>10320</c:v>
                </c:pt>
                <c:pt idx="1">
                  <c:v>281</c:v>
                </c:pt>
                <c:pt idx="2">
                  <c:v>562</c:v>
                </c:pt>
                <c:pt idx="3">
                  <c:v>793</c:v>
                </c:pt>
                <c:pt idx="4">
                  <c:v>5107</c:v>
                </c:pt>
                <c:pt idx="5">
                  <c:v>50242</c:v>
                </c:pt>
                <c:pt idx="6">
                  <c:v>3445</c:v>
                </c:pt>
                <c:pt idx="7">
                  <c:v>18913</c:v>
                </c:pt>
                <c:pt idx="8">
                  <c:v>44126</c:v>
                </c:pt>
                <c:pt idx="9">
                  <c:v>12462</c:v>
                </c:pt>
                <c:pt idx="10">
                  <c:v>17431</c:v>
                </c:pt>
                <c:pt idx="11">
                  <c:v>16450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[Global+Terrorism+Dashboard.xlsx]Target(Tarrorist)!PivotTable3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Target by Terrorist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98000">
                <a:srgbClr val="E3075B"/>
              </a:gs>
              <a:gs pos="0">
                <a:srgbClr val="B40C9C"/>
              </a:gs>
            </a:gsLst>
            <a:lin ang="27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98000">
                <a:srgbClr val="E3075B"/>
              </a:gs>
              <a:gs pos="0">
                <a:srgbClr val="B40C9C"/>
              </a:gs>
            </a:gsLst>
            <a:lin ang="27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98000">
                <a:srgbClr val="E3075B"/>
              </a:gs>
              <a:gs pos="0">
                <a:srgbClr val="B40C9C"/>
              </a:gs>
            </a:gsLst>
            <a:lin ang="27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'Target(Tarrorist)'!$B$3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4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4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5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5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6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6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4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4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0"/>
            <c:invertIfNegative val="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5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5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1"/>
            <c:invertIfNegative val="0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6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6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2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lumMod val="80000"/>
                      <a:lumOff val="2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3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lumMod val="80000"/>
                      <a:lumOff val="2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4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lumMod val="80000"/>
                      <a:lumOff val="2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5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4">
                      <a:lumMod val="80000"/>
                      <a:lumOff val="2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6"/>
            <c:invertIfNegative val="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5">
                      <a:lumMod val="80000"/>
                      <a:lumOff val="2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7"/>
            <c:invertIfNegative val="0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6">
                      <a:lumMod val="80000"/>
                      <a:lumOff val="2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8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lumMod val="8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lumMod val="8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9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lumMod val="8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lumMod val="8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20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lumMod val="8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lumMod val="8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21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4">
                      <a:lumMod val="8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4">
                      <a:lumMod val="8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22"/>
            <c:invertIfNegative val="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5">
                      <a:lumMod val="8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5">
                      <a:lumMod val="8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cat>
            <c:strRef>
              <c:f>'Target(Tarrorist)'!$A$4:$A$27</c:f>
              <c:strCache>
                <c:ptCount val="23"/>
                <c:pt idx="0">
                  <c:v>Abortion Related</c:v>
                </c:pt>
                <c:pt idx="1">
                  <c:v>Airports &amp; Aircraft</c:v>
                </c:pt>
                <c:pt idx="2">
                  <c:v>Business</c:v>
                </c:pt>
                <c:pt idx="3">
                  <c:v>Educational Institution</c:v>
                </c:pt>
                <c:pt idx="4">
                  <c:v>Food or Water Supply</c:v>
                </c:pt>
                <c:pt idx="5">
                  <c:v>Government (Diplomatic)</c:v>
                </c:pt>
                <c:pt idx="6">
                  <c:v>Government (General)</c:v>
                </c:pt>
                <c:pt idx="7">
                  <c:v>Journalists &amp; Media</c:v>
                </c:pt>
                <c:pt idx="8">
                  <c:v>Maritime</c:v>
                </c:pt>
                <c:pt idx="9">
                  <c:v>Military</c:v>
                </c:pt>
                <c:pt idx="10">
                  <c:v>NGO</c:v>
                </c:pt>
                <c:pt idx="11">
                  <c:v>Other</c:v>
                </c:pt>
                <c:pt idx="12">
                  <c:v>Police</c:v>
                </c:pt>
                <c:pt idx="13">
                  <c:v>Private Citizens &amp; Property</c:v>
                </c:pt>
                <c:pt idx="14">
                  <c:v>Religious Figures/Institutions</c:v>
                </c:pt>
                <c:pt idx="15">
                  <c:v>Telecommunication</c:v>
                </c:pt>
                <c:pt idx="16">
                  <c:v>Terrorists/Non-State Militia</c:v>
                </c:pt>
                <c:pt idx="17">
                  <c:v>Tourists</c:v>
                </c:pt>
                <c:pt idx="18">
                  <c:v>Transportation</c:v>
                </c:pt>
                <c:pt idx="19">
                  <c:v>Unknown</c:v>
                </c:pt>
                <c:pt idx="20">
                  <c:v>Utilities</c:v>
                </c:pt>
                <c:pt idx="21">
                  <c:v>Violent Political Party</c:v>
                </c:pt>
                <c:pt idx="22">
                  <c:v>(blank)</c:v>
                </c:pt>
              </c:strCache>
            </c:strRef>
          </c:cat>
          <c:val>
            <c:numRef>
              <c:f>'Target(Tarrorist)'!$B$4:$B$27</c:f>
              <c:numCache>
                <c:formatCode>General</c:formatCode>
                <c:ptCount val="23"/>
                <c:pt idx="0">
                  <c:v>263</c:v>
                </c:pt>
                <c:pt idx="1">
                  <c:v>1330</c:v>
                </c:pt>
                <c:pt idx="2">
                  <c:v>20554</c:v>
                </c:pt>
                <c:pt idx="3">
                  <c:v>4317</c:v>
                </c:pt>
                <c:pt idx="4">
                  <c:v>315</c:v>
                </c:pt>
                <c:pt idx="5">
                  <c:v>3559</c:v>
                </c:pt>
                <c:pt idx="6">
                  <c:v>21261</c:v>
                </c:pt>
                <c:pt idx="7">
                  <c:v>2938</c:v>
                </c:pt>
                <c:pt idx="8">
                  <c:v>344</c:v>
                </c:pt>
                <c:pt idx="9">
                  <c:v>27975</c:v>
                </c:pt>
                <c:pt idx="10">
                  <c:v>961</c:v>
                </c:pt>
                <c:pt idx="11">
                  <c:v>137</c:v>
                </c:pt>
                <c:pt idx="12">
                  <c:v>24499</c:v>
                </c:pt>
                <c:pt idx="13">
                  <c:v>43237</c:v>
                </c:pt>
                <c:pt idx="14">
                  <c:v>4420</c:v>
                </c:pt>
                <c:pt idx="15">
                  <c:v>1006</c:v>
                </c:pt>
                <c:pt idx="16">
                  <c:v>3034</c:v>
                </c:pt>
                <c:pt idx="17">
                  <c:v>426</c:v>
                </c:pt>
                <c:pt idx="18">
                  <c:v>6770</c:v>
                </c:pt>
                <c:pt idx="19">
                  <c:v>4905</c:v>
                </c:pt>
                <c:pt idx="20">
                  <c:v>6017</c:v>
                </c:pt>
                <c:pt idx="21">
                  <c:v>1864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29271952"/>
        <c:axId val="1929262160"/>
      </c:barChart>
      <c:catAx>
        <c:axId val="192927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262160"/>
        <c:crosses val="autoZero"/>
        <c:auto val="1"/>
        <c:lblAlgn val="ctr"/>
        <c:lblOffset val="100"/>
        <c:noMultiLvlLbl val="0"/>
      </c:catAx>
      <c:valAx>
        <c:axId val="192926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27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[Global+Terrorism+Dashboard.xlsx]Group name!PivotTable4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Group Name</a:t>
            </a:r>
          </a:p>
        </c:rich>
      </c:tx>
      <c:layout>
        <c:manualLayout>
          <c:xMode val="edge"/>
          <c:yMode val="edge"/>
          <c:x val="0.35134626233297367"/>
          <c:y val="3.64349820454911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12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1"/>
        <c:spPr>
          <a:solidFill>
            <a:srgbClr val="EE12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  <c:pivotFmt>
        <c:idx val="2"/>
        <c:spPr>
          <a:solidFill>
            <a:srgbClr val="EE12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'Group name'!$B$3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4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4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5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5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6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6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3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3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Pt>
            <c:idx val="9"/>
            <c:invertIfNegative val="0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4">
                      <a:lumMod val="60000"/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4">
                      <a:lumMod val="60000"/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'Group name'!$A$4:$A$14</c:f>
              <c:strCache>
                <c:ptCount val="10"/>
                <c:pt idx="0">
                  <c:v>Al-Shabaab</c:v>
                </c:pt>
                <c:pt idx="1">
                  <c:v>Boko Haram</c:v>
                </c:pt>
                <c:pt idx="2">
                  <c:v>Farabundo Marti National Liberation Front (FMLN)</c:v>
                </c:pt>
                <c:pt idx="3">
                  <c:v>Irish Republican Army (IRA)</c:v>
                </c:pt>
                <c:pt idx="4">
                  <c:v>Islamic State of Iraq and the Levant (ISIL)</c:v>
                </c:pt>
                <c:pt idx="5">
                  <c:v>New People's Army (NPA)</c:v>
                </c:pt>
                <c:pt idx="6">
                  <c:v>Revolutionary Armed Forces of Colombia (FARC)</c:v>
                </c:pt>
                <c:pt idx="7">
                  <c:v>Shining Path (SL)</c:v>
                </c:pt>
                <c:pt idx="8">
                  <c:v>Taliban</c:v>
                </c:pt>
                <c:pt idx="9">
                  <c:v>Unknown</c:v>
                </c:pt>
              </c:strCache>
            </c:strRef>
          </c:cat>
          <c:val>
            <c:numRef>
              <c:f>'Group name'!$B$4:$B$14</c:f>
              <c:numCache>
                <c:formatCode>General</c:formatCode>
                <c:ptCount val="10"/>
                <c:pt idx="0">
                  <c:v>3239</c:v>
                </c:pt>
                <c:pt idx="1">
                  <c:v>2417</c:v>
                </c:pt>
                <c:pt idx="2">
                  <c:v>3350</c:v>
                </c:pt>
                <c:pt idx="3">
                  <c:v>2665</c:v>
                </c:pt>
                <c:pt idx="4">
                  <c:v>5608</c:v>
                </c:pt>
                <c:pt idx="5">
                  <c:v>2771</c:v>
                </c:pt>
                <c:pt idx="6">
                  <c:v>2483</c:v>
                </c:pt>
                <c:pt idx="7">
                  <c:v>4546</c:v>
                </c:pt>
                <c:pt idx="8">
                  <c:v>7244</c:v>
                </c:pt>
                <c:pt idx="9">
                  <c:v>81867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52112192"/>
        <c:axId val="2052112736"/>
      </c:barChart>
      <c:catAx>
        <c:axId val="205211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112736"/>
        <c:crosses val="autoZero"/>
        <c:auto val="1"/>
        <c:lblAlgn val="ctr"/>
        <c:lblOffset val="100"/>
        <c:noMultiLvlLbl val="0"/>
      </c:catAx>
      <c:valAx>
        <c:axId val="205211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11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3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7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0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8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2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3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6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5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6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8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D5D2-D5DB-4AF5-B6BC-ACF76F8FA79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6D8A-2201-4013-A396-2DF27469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0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5611"/>
            <a:ext cx="9144000" cy="272435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w Cen MT" panose="020B0602020104020603" pitchFamily="34" charset="0"/>
              </a:rPr>
              <a:t>ANALYSIS ON GLOBAL TERRORISM DATASET USING EXCEL DASHBOARD</a:t>
            </a:r>
            <a:endParaRPr lang="en-US" sz="5400" dirty="0">
              <a:latin typeface="Tw Cen MT" panose="020B06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</a:t>
            </a:r>
            <a:r>
              <a:rPr lang="en-US" sz="3200" dirty="0" smtClean="0">
                <a:latin typeface="Tw Cen MT" panose="020B0602020104020603" pitchFamily="34" charset="0"/>
              </a:rPr>
              <a:t>Uttam Kumar</a:t>
            </a:r>
            <a:endParaRPr lang="en-US" sz="3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05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total number of attack in each/all years?</a:t>
            </a:r>
          </a:p>
          <a:p>
            <a:r>
              <a:rPr lang="en-US" dirty="0" smtClean="0"/>
              <a:t>Which country has been hit the most by terrorist attacks?</a:t>
            </a:r>
          </a:p>
          <a:p>
            <a:r>
              <a:rPr lang="en-US" dirty="0" smtClean="0"/>
              <a:t>What type attack has been done by a terrorists?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are </a:t>
            </a:r>
            <a:r>
              <a:rPr lang="en-US" dirty="0" smtClean="0"/>
              <a:t>the </a:t>
            </a:r>
            <a:r>
              <a:rPr lang="en-US" dirty="0" smtClean="0"/>
              <a:t>total number of attack in region?</a:t>
            </a:r>
          </a:p>
          <a:p>
            <a:r>
              <a:rPr lang="en-US" dirty="0" smtClean="0"/>
              <a:t>Target by terrorist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Which group has been attack the most?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7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effectLst/>
                <a:latin typeface="+mn-lt"/>
                <a:cs typeface="Calibri" panose="020F0502020204030204" pitchFamily="34" charset="0"/>
              </a:rPr>
              <a:t>What are the total number of attack in each/all years?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9702" y="1838503"/>
            <a:ext cx="10315977" cy="4897147"/>
          </a:xfrm>
        </p:spPr>
        <p:txBody>
          <a:bodyPr/>
          <a:lstStyle/>
          <a:p>
            <a:r>
              <a:rPr lang="en-US" dirty="0" smtClean="0"/>
              <a:t>INSIGHTS:</a:t>
            </a:r>
          </a:p>
          <a:p>
            <a:pPr marL="0" indent="0">
              <a:buNone/>
            </a:pPr>
            <a:r>
              <a:rPr lang="en-US" dirty="0" smtClean="0"/>
              <a:t> Maximum number of attack in year 2014. (value 16694)</a:t>
            </a:r>
            <a:endParaRPr lang="en-US" dirty="0" smtClean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641488"/>
              </p:ext>
            </p:extLst>
          </p:nvPr>
        </p:nvGraphicFramePr>
        <p:xfrm>
          <a:off x="838200" y="3024746"/>
          <a:ext cx="7752008" cy="349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58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2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>
                <a:latin typeface="+mn-lt"/>
              </a:rPr>
              <a:t>Which country has been hit the most by terrorist attacks?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9721"/>
          </a:xfrm>
        </p:spPr>
        <p:txBody>
          <a:bodyPr/>
          <a:lstStyle/>
          <a:p>
            <a:r>
              <a:rPr lang="en-US" dirty="0" smtClean="0"/>
              <a:t>INSIGHTS : </a:t>
            </a:r>
          </a:p>
          <a:p>
            <a:pPr marL="0" indent="0">
              <a:buNone/>
            </a:pPr>
            <a:r>
              <a:rPr lang="en-US" dirty="0" smtClean="0"/>
              <a:t> IRAN, PAKISTAN, and INDIA have </a:t>
            </a:r>
            <a:r>
              <a:rPr lang="en-US" dirty="0"/>
              <a:t>been hit the most by terrorist </a:t>
            </a:r>
            <a:r>
              <a:rPr lang="en-US" dirty="0" smtClean="0"/>
              <a:t>attack.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237172"/>
              </p:ext>
            </p:extLst>
          </p:nvPr>
        </p:nvGraphicFramePr>
        <p:xfrm>
          <a:off x="1819275" y="2986657"/>
          <a:ext cx="7071507" cy="3357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89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+mn-lt"/>
              </a:rPr>
              <a:t>What </a:t>
            </a:r>
            <a:r>
              <a:rPr lang="en-US" sz="2800" dirty="0">
                <a:latin typeface="+mn-lt"/>
              </a:rPr>
              <a:t>type attack has been done by a terrorists</a:t>
            </a:r>
            <a:r>
              <a:rPr lang="en-US" sz="2800" dirty="0" smtClean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3649"/>
          </a:xfrm>
        </p:spPr>
        <p:txBody>
          <a:bodyPr/>
          <a:lstStyle/>
          <a:p>
            <a:r>
              <a:rPr lang="en-US" dirty="0" smtClean="0"/>
              <a:t>INSIGHTS:</a:t>
            </a:r>
          </a:p>
          <a:p>
            <a:r>
              <a:rPr lang="en-US" dirty="0" smtClean="0"/>
              <a:t>Most of attack type  is bombing or explosion done by terrorist.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330555"/>
              </p:ext>
            </p:extLst>
          </p:nvPr>
        </p:nvGraphicFramePr>
        <p:xfrm>
          <a:off x="2195947" y="3038622"/>
          <a:ext cx="6779241" cy="3349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8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43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latin typeface="+mn-lt"/>
              </a:rPr>
              <a:t>What are the total number of attack in region</a:t>
            </a:r>
            <a:r>
              <a:rPr lang="en-US" sz="2800" dirty="0" smtClean="0">
                <a:latin typeface="+mn-lt"/>
              </a:rPr>
              <a:t>?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7378"/>
          </a:xfrm>
        </p:spPr>
        <p:txBody>
          <a:bodyPr/>
          <a:lstStyle/>
          <a:p>
            <a:r>
              <a:rPr lang="en-US" dirty="0" smtClean="0"/>
              <a:t>INSIGHTS:</a:t>
            </a:r>
          </a:p>
          <a:p>
            <a:pPr marL="0" indent="0">
              <a:buNone/>
            </a:pPr>
            <a:r>
              <a:rPr lang="en-US" dirty="0" smtClean="0"/>
              <a:t>   Most of the attacks in South Asia(24%).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019455"/>
              </p:ext>
            </p:extLst>
          </p:nvPr>
        </p:nvGraphicFramePr>
        <p:xfrm>
          <a:off x="2278967" y="3239561"/>
          <a:ext cx="6175716" cy="299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20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039" y="499303"/>
            <a:ext cx="10353761" cy="132632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latin typeface="+mn-lt"/>
              </a:rPr>
              <a:t>Target by </a:t>
            </a:r>
            <a:r>
              <a:rPr lang="en-US" sz="2800" dirty="0" smtClean="0">
                <a:latin typeface="+mn-lt"/>
              </a:rPr>
              <a:t>terrorist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987"/>
          </a:xfrm>
        </p:spPr>
        <p:txBody>
          <a:bodyPr/>
          <a:lstStyle/>
          <a:p>
            <a:r>
              <a:rPr lang="en-US" dirty="0" smtClean="0"/>
              <a:t>INSIGHTS:</a:t>
            </a:r>
          </a:p>
          <a:p>
            <a:r>
              <a:rPr lang="en-US" dirty="0" smtClean="0"/>
              <a:t>Mostly private citizen &amp; property have targeted by terrorist.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982817"/>
              </p:ext>
            </p:extLst>
          </p:nvPr>
        </p:nvGraphicFramePr>
        <p:xfrm>
          <a:off x="1175825" y="2951431"/>
          <a:ext cx="8229600" cy="3458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19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+mn-lt"/>
              </a:rPr>
              <a:t>Which group has been attack the most</a:t>
            </a:r>
            <a:r>
              <a:rPr lang="en-US" sz="3100" dirty="0" smtClean="0">
                <a:latin typeface="+mn-lt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89142"/>
          </a:xfrm>
        </p:spPr>
        <p:txBody>
          <a:bodyPr/>
          <a:lstStyle/>
          <a:p>
            <a:r>
              <a:rPr lang="en-US" dirty="0" smtClean="0"/>
              <a:t>INSIGHTS: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Most of the attack has been by unknown group.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442511"/>
              </p:ext>
            </p:extLst>
          </p:nvPr>
        </p:nvGraphicFramePr>
        <p:xfrm>
          <a:off x="3219157" y="3179298"/>
          <a:ext cx="6670431" cy="3137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47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VIEW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026" y="1674055"/>
            <a:ext cx="9805180" cy="48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79</TotalTime>
  <Words>191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Times New Roman</vt:lpstr>
      <vt:lpstr>Tw Cen MT</vt:lpstr>
      <vt:lpstr>Damask</vt:lpstr>
      <vt:lpstr>ANALYSIS ON GLOBAL TERRORISM DATASET USING EXCEL DASHBOARD</vt:lpstr>
      <vt:lpstr>PROBLEM STATEMENTS</vt:lpstr>
      <vt:lpstr>PROBLEM STATEMENT 1 What are the total number of attack in each/all years?</vt:lpstr>
      <vt:lpstr>PROBLEM STATEMENT 2 Which country has been hit the most by terrorist attacks? </vt:lpstr>
      <vt:lpstr>PROBLEM STATEMENT 3 What type attack has been done by a terrorists?</vt:lpstr>
      <vt:lpstr>PROBLEM STATEMENT 4 What are the total number of attack in region?</vt:lpstr>
      <vt:lpstr>PROBLEM STATEMENT 5 Target by terrorist</vt:lpstr>
      <vt:lpstr>PROBLEM STATEMENT 5 Which group has been attack the most?</vt:lpstr>
      <vt:lpstr>TO VIEW MAP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GLOBAL TERRORISM DATASET USING EXCEL DASHBOARD</dc:title>
  <dc:creator>Microsoft account</dc:creator>
  <cp:lastModifiedBy>Microsoft account</cp:lastModifiedBy>
  <cp:revision>41</cp:revision>
  <dcterms:created xsi:type="dcterms:W3CDTF">2022-03-05T04:22:52Z</dcterms:created>
  <dcterms:modified xsi:type="dcterms:W3CDTF">2022-03-05T05:54:27Z</dcterms:modified>
</cp:coreProperties>
</file>