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8" r:id="rId1"/>
  </p:sldMasterIdLst>
  <p:notesMasterIdLst>
    <p:notesMasterId r:id="rId28"/>
  </p:notesMasterIdLst>
  <p:sldIdLst>
    <p:sldId id="256" r:id="rId2"/>
    <p:sldId id="257" r:id="rId3"/>
    <p:sldId id="258" r:id="rId4"/>
    <p:sldId id="276" r:id="rId5"/>
    <p:sldId id="259" r:id="rId6"/>
    <p:sldId id="260" r:id="rId7"/>
    <p:sldId id="277" r:id="rId8"/>
    <p:sldId id="273" r:id="rId9"/>
    <p:sldId id="272" r:id="rId10"/>
    <p:sldId id="264" r:id="rId11"/>
    <p:sldId id="265" r:id="rId12"/>
    <p:sldId id="266" r:id="rId13"/>
    <p:sldId id="267" r:id="rId14"/>
    <p:sldId id="279" r:id="rId15"/>
    <p:sldId id="280" r:id="rId16"/>
    <p:sldId id="281" r:id="rId17"/>
    <p:sldId id="285" r:id="rId18"/>
    <p:sldId id="283" r:id="rId19"/>
    <p:sldId id="284" r:id="rId20"/>
    <p:sldId id="262" r:id="rId21"/>
    <p:sldId id="263" r:id="rId22"/>
    <p:sldId id="278" r:id="rId23"/>
    <p:sldId id="269" r:id="rId24"/>
    <p:sldId id="270" r:id="rId25"/>
    <p:sldId id="271" r:id="rId26"/>
    <p:sldId id="27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3" autoAdjust="0"/>
    <p:restoredTop sz="94660"/>
  </p:normalViewPr>
  <p:slideViewPr>
    <p:cSldViewPr snapToGrid="0">
      <p:cViewPr varScale="1">
        <p:scale>
          <a:sx n="83" d="100"/>
          <a:sy n="83" d="100"/>
        </p:scale>
        <p:origin x="1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01FFAD-5FBF-4B3B-BC27-32AC2D60524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FC10CD-D43B-413E-AFE3-8C4CE26B7D8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256D5E-3172-4C4B-A6D5-BEC76A12ED9D}" type="datetimeFigureOut">
              <a:rPr lang="en-US" smtClean="0"/>
              <a:t>31-Oct-22</a:t>
            </a:fld>
            <a:endParaRPr lang="en-US"/>
          </a:p>
        </p:txBody>
      </p:sp>
      <p:sp>
        <p:nvSpPr>
          <p:cNvPr id="4" name="Slide Image Placeholder 3">
            <a:extLst>
              <a:ext uri="{FF2B5EF4-FFF2-40B4-BE49-F238E27FC236}">
                <a16:creationId xmlns:a16="http://schemas.microsoft.com/office/drawing/2014/main" id="{285B38C0-2B06-4306-9EF8-E81DB186380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4CAF96FB-1102-4E5D-A224-31C2D9166B7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86903954-DA08-45FB-982D-A6046237AB5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77338C33-2DAA-4A3D-A055-FD8024B9E5E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2FBD79-4862-4DDD-A3B3-F7C136ADD8E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533F7C-2152-4D44-A5BF-AF6F3D0505F7}" type="datetime1">
              <a:rPr lang="en-US" smtClean="0"/>
              <a:t>31-Oct-22</a:t>
            </a:fld>
            <a:endParaRPr lang="en-US" dirty="0"/>
          </a:p>
        </p:txBody>
      </p:sp>
      <p:sp>
        <p:nvSpPr>
          <p:cNvPr id="5" name="Footer Placeholder 4"/>
          <p:cNvSpPr>
            <a:spLocks noGrp="1"/>
          </p:cNvSpPr>
          <p:nvPr>
            <p:ph type="ftr" sz="quarter" idx="11"/>
          </p:nvPr>
        </p:nvSpPr>
        <p:spPr/>
        <p:txBody>
          <a:bodyPr/>
          <a:lstStyle/>
          <a:p>
            <a:r>
              <a:rPr lang="en-US"/>
              <a:t>G10_HospitalManagementSystem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970812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D7DAC8-C2C2-4233-B458-F2814F9F2415}" type="datetime1">
              <a:rPr lang="en-US" smtClean="0"/>
              <a:t>31-Oct-22</a:t>
            </a:fld>
            <a:endParaRPr lang="en-US" dirty="0"/>
          </a:p>
        </p:txBody>
      </p:sp>
      <p:sp>
        <p:nvSpPr>
          <p:cNvPr id="8" name="Footer Placeholder 7"/>
          <p:cNvSpPr>
            <a:spLocks noGrp="1"/>
          </p:cNvSpPr>
          <p:nvPr>
            <p:ph type="ftr" sz="quarter" idx="11"/>
          </p:nvPr>
        </p:nvSpPr>
        <p:spPr/>
        <p:txBody>
          <a:bodyPr/>
          <a:lstStyle/>
          <a:p>
            <a:r>
              <a:rPr lang="en-US"/>
              <a:t>G10_HospitalManagementSystem</a:t>
            </a:r>
            <a:endParaRPr lang="en-US" dirty="0"/>
          </a:p>
        </p:txBody>
      </p:sp>
      <p:sp>
        <p:nvSpPr>
          <p:cNvPr id="9" name="Slide Number Placeholder 8"/>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10102481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2E1016-A152-4340-B5AA-06FD72CA0DF9}" type="datetime1">
              <a:rPr lang="en-US" smtClean="0"/>
              <a:t>31-Oct-22</a:t>
            </a:fld>
            <a:endParaRPr lang="en-US" dirty="0"/>
          </a:p>
        </p:txBody>
      </p:sp>
      <p:sp>
        <p:nvSpPr>
          <p:cNvPr id="8" name="Footer Placeholder 7"/>
          <p:cNvSpPr>
            <a:spLocks noGrp="1"/>
          </p:cNvSpPr>
          <p:nvPr>
            <p:ph type="ftr" sz="quarter" idx="11"/>
          </p:nvPr>
        </p:nvSpPr>
        <p:spPr/>
        <p:txBody>
          <a:bodyPr/>
          <a:lstStyle/>
          <a:p>
            <a:r>
              <a:rPr lang="en-US"/>
              <a:t>G10_HospitalManagementSystem</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833194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A2A2DB-9B15-46AF-9FC9-AC024C1FD595}" type="datetime1">
              <a:rPr lang="en-US" smtClean="0"/>
              <a:t>31-Oct-22</a:t>
            </a:fld>
            <a:endParaRPr lang="en-US" dirty="0"/>
          </a:p>
        </p:txBody>
      </p:sp>
      <p:sp>
        <p:nvSpPr>
          <p:cNvPr id="5" name="Footer Placeholder 4"/>
          <p:cNvSpPr>
            <a:spLocks noGrp="1"/>
          </p:cNvSpPr>
          <p:nvPr>
            <p:ph type="ftr" sz="quarter" idx="11"/>
          </p:nvPr>
        </p:nvSpPr>
        <p:spPr/>
        <p:txBody>
          <a:bodyPr/>
          <a:lstStyle/>
          <a:p>
            <a:r>
              <a:rPr lang="en-US"/>
              <a:t>G10_HospitalManagementSystem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335945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D5878B-10D9-4BE0-860C-882028B8440B}" type="datetime1">
              <a:rPr lang="en-US" smtClean="0"/>
              <a:t>31-Oct-22</a:t>
            </a:fld>
            <a:endParaRPr lang="en-US" dirty="0"/>
          </a:p>
        </p:txBody>
      </p:sp>
      <p:sp>
        <p:nvSpPr>
          <p:cNvPr id="5" name="Footer Placeholder 4"/>
          <p:cNvSpPr>
            <a:spLocks noGrp="1"/>
          </p:cNvSpPr>
          <p:nvPr>
            <p:ph type="ftr" sz="quarter" idx="11"/>
          </p:nvPr>
        </p:nvSpPr>
        <p:spPr/>
        <p:txBody>
          <a:bodyPr/>
          <a:lstStyle/>
          <a:p>
            <a:r>
              <a:rPr lang="en-US"/>
              <a:t>G10_HospitalManagementSystem</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02328911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B25720-7148-4129-B439-EA77658E59B4}" type="datetime1">
              <a:rPr lang="en-US" smtClean="0"/>
              <a:t>31-Oct-22</a:t>
            </a:fld>
            <a:endParaRPr lang="en-US" dirty="0"/>
          </a:p>
        </p:txBody>
      </p:sp>
      <p:sp>
        <p:nvSpPr>
          <p:cNvPr id="5" name="Footer Placeholder 4"/>
          <p:cNvSpPr>
            <a:spLocks noGrp="1"/>
          </p:cNvSpPr>
          <p:nvPr>
            <p:ph type="ftr" sz="quarter" idx="11"/>
          </p:nvPr>
        </p:nvSpPr>
        <p:spPr/>
        <p:txBody>
          <a:bodyPr/>
          <a:lstStyle/>
          <a:p>
            <a:r>
              <a:rPr lang="en-US"/>
              <a:t>G10_HospitalManagementSystem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629460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F4F6B44-DDDD-4409-A267-4C2DB92F289E}" type="datetime1">
              <a:rPr lang="en-US" smtClean="0"/>
              <a:t>31-Oct-22</a:t>
            </a:fld>
            <a:endParaRPr lang="en-US" dirty="0"/>
          </a:p>
        </p:txBody>
      </p:sp>
      <p:sp>
        <p:nvSpPr>
          <p:cNvPr id="9" name="Footer Placeholder 8"/>
          <p:cNvSpPr>
            <a:spLocks noGrp="1"/>
          </p:cNvSpPr>
          <p:nvPr>
            <p:ph type="ftr" sz="quarter" idx="11"/>
          </p:nvPr>
        </p:nvSpPr>
        <p:spPr/>
        <p:txBody>
          <a:bodyPr/>
          <a:lstStyle/>
          <a:p>
            <a:r>
              <a:rPr lang="en-US"/>
              <a:t>G10_HospitalManagementSystem</a:t>
            </a:r>
            <a:endParaRPr lang="en-US" dirty="0"/>
          </a:p>
        </p:txBody>
      </p:sp>
      <p:sp>
        <p:nvSpPr>
          <p:cNvPr id="10" name="Slide Number Placeholder 9"/>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8064839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729BB43-EF27-4D19-BE3D-CE3CFBD6D1AF}" type="datetime1">
              <a:rPr lang="en-US" smtClean="0"/>
              <a:t>31-Oct-22</a:t>
            </a:fld>
            <a:endParaRPr lang="en-US" dirty="0"/>
          </a:p>
        </p:txBody>
      </p:sp>
      <p:sp>
        <p:nvSpPr>
          <p:cNvPr id="11" name="Footer Placeholder 10"/>
          <p:cNvSpPr>
            <a:spLocks noGrp="1"/>
          </p:cNvSpPr>
          <p:nvPr>
            <p:ph type="ftr" sz="quarter" idx="11"/>
          </p:nvPr>
        </p:nvSpPr>
        <p:spPr/>
        <p:txBody>
          <a:bodyPr/>
          <a:lstStyle/>
          <a:p>
            <a:r>
              <a:rPr lang="en-US"/>
              <a:t>G10_HospitalManagementSystem</a:t>
            </a:r>
            <a:endParaRPr lang="en-US"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162232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9C7E095-7E37-4AB2-98CB-E3B107F25ECA}" type="datetime1">
              <a:rPr lang="en-US" smtClean="0"/>
              <a:t>31-Oct-22</a:t>
            </a:fld>
            <a:endParaRPr lang="en-US" dirty="0"/>
          </a:p>
        </p:txBody>
      </p:sp>
      <p:sp>
        <p:nvSpPr>
          <p:cNvPr id="7" name="Footer Placeholder 6"/>
          <p:cNvSpPr>
            <a:spLocks noGrp="1"/>
          </p:cNvSpPr>
          <p:nvPr>
            <p:ph type="ftr" sz="quarter" idx="11"/>
          </p:nvPr>
        </p:nvSpPr>
        <p:spPr/>
        <p:txBody>
          <a:bodyPr/>
          <a:lstStyle/>
          <a:p>
            <a:r>
              <a:rPr lang="en-US"/>
              <a:t>G10_HospitalManagementSystem</a:t>
            </a:r>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019817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AEF3881-2508-480F-9E12-B6F89385E177}" type="datetime1">
              <a:rPr lang="en-US" smtClean="0"/>
              <a:t>31-Oct-22</a:t>
            </a:fld>
            <a:endParaRPr lang="en-US" dirty="0"/>
          </a:p>
        </p:txBody>
      </p:sp>
      <p:sp>
        <p:nvSpPr>
          <p:cNvPr id="6" name="Footer Placeholder 5"/>
          <p:cNvSpPr>
            <a:spLocks noGrp="1"/>
          </p:cNvSpPr>
          <p:nvPr>
            <p:ph type="ftr" sz="quarter" idx="11"/>
          </p:nvPr>
        </p:nvSpPr>
        <p:spPr/>
        <p:txBody>
          <a:bodyPr/>
          <a:lstStyle/>
          <a:p>
            <a:r>
              <a:rPr lang="en-US"/>
              <a:t>G10_HospitalManagementSystem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385737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B75E9026-AECF-4AE3-905C-6B45CE4AB589}" type="datetime1">
              <a:rPr lang="en-US" smtClean="0"/>
              <a:t>31-Oct-22</a:t>
            </a:fld>
            <a:endParaRPr lang="en-US" dirty="0"/>
          </a:p>
        </p:txBody>
      </p:sp>
      <p:sp>
        <p:nvSpPr>
          <p:cNvPr id="9" name="Footer Placeholder 8"/>
          <p:cNvSpPr>
            <a:spLocks noGrp="1"/>
          </p:cNvSpPr>
          <p:nvPr>
            <p:ph type="ftr" sz="quarter" idx="11"/>
          </p:nvPr>
        </p:nvSpPr>
        <p:spPr/>
        <p:txBody>
          <a:bodyPr/>
          <a:lstStyle/>
          <a:p>
            <a:r>
              <a:rPr lang="en-US"/>
              <a:t>G10_HospitalManagementSystem</a:t>
            </a:r>
            <a:endParaRPr lang="en-US" dirty="0"/>
          </a:p>
        </p:txBody>
      </p:sp>
      <p:sp>
        <p:nvSpPr>
          <p:cNvPr id="10" name="Slide Number Placeholder 9"/>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4678265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F55BA89-8F1D-4481-AC58-4EB1E6EE6D19}" type="datetime1">
              <a:rPr lang="en-US" smtClean="0"/>
              <a:t>31-Oct-22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G10_HospitalManagementSystem</a:t>
            </a:r>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86832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165D123-0F97-490B-BA28-D88EDB97C53C}" type="datetime1">
              <a:rPr lang="en-US" smtClean="0"/>
              <a:t>31-Oct-22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G10_HospitalManagementSystem</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2784916"/>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537D2-8A81-4B09-8B8D-17474FCF997A}"/>
              </a:ext>
            </a:extLst>
          </p:cNvPr>
          <p:cNvSpPr>
            <a:spLocks noGrp="1"/>
          </p:cNvSpPr>
          <p:nvPr>
            <p:ph type="ctrTitle"/>
          </p:nvPr>
        </p:nvSpPr>
        <p:spPr>
          <a:xfrm>
            <a:off x="1154955" y="1815548"/>
            <a:ext cx="6332523" cy="3511826"/>
          </a:xfrm>
        </p:spPr>
        <p:txBody>
          <a:bodyPr anchor="t">
            <a:normAutofit/>
          </a:bodyPr>
          <a:lstStyle/>
          <a:p>
            <a:pPr algn="ctr"/>
            <a:r>
              <a:rPr lang="en-US" sz="4400" dirty="0">
                <a:latin typeface="Bahnschrift SemiBold" panose="020B0502040204020203" pitchFamily="34" charset="0"/>
              </a:rPr>
              <a:t>Hospital Management System</a:t>
            </a:r>
            <a:br>
              <a:rPr lang="en-US" sz="4400" dirty="0">
                <a:latin typeface="Bahnschrift SemiBold" panose="020B0502040204020203" pitchFamily="34" charset="0"/>
              </a:rPr>
            </a:br>
            <a:r>
              <a:rPr lang="en-US" sz="4400" dirty="0">
                <a:latin typeface="Bahnschrift SemiBold" panose="020B0502040204020203" pitchFamily="34" charset="0"/>
              </a:rPr>
              <a:t> Group 03</a:t>
            </a:r>
          </a:p>
        </p:txBody>
      </p:sp>
      <p:sp>
        <p:nvSpPr>
          <p:cNvPr id="8" name="Slide Number Placeholder 7">
            <a:extLst>
              <a:ext uri="{FF2B5EF4-FFF2-40B4-BE49-F238E27FC236}">
                <a16:creationId xmlns:a16="http://schemas.microsoft.com/office/drawing/2014/main" id="{3C50F2B0-A14D-469E-B569-A382A78D8837}"/>
              </a:ext>
            </a:extLst>
          </p:cNvPr>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3" name="Picture 2">
            <a:extLst>
              <a:ext uri="{FF2B5EF4-FFF2-40B4-BE49-F238E27FC236}">
                <a16:creationId xmlns:a16="http://schemas.microsoft.com/office/drawing/2014/main" id="{F37A6D44-13DB-41E0-B31A-272A9EBB0692}"/>
              </a:ext>
            </a:extLst>
          </p:cNvPr>
          <p:cNvPicPr>
            <a:picLocks noChangeAspect="1"/>
          </p:cNvPicPr>
          <p:nvPr/>
        </p:nvPicPr>
        <p:blipFill>
          <a:blip r:embed="rId2"/>
          <a:stretch>
            <a:fillRect/>
          </a:stretch>
        </p:blipFill>
        <p:spPr>
          <a:xfrm>
            <a:off x="5923722" y="3041583"/>
            <a:ext cx="5671346" cy="2492943"/>
          </a:xfrm>
          <a:prstGeom prst="rect">
            <a:avLst/>
          </a:prstGeom>
        </p:spPr>
      </p:pic>
      <p:sp>
        <p:nvSpPr>
          <p:cNvPr id="7" name="TextBox 6">
            <a:extLst>
              <a:ext uri="{FF2B5EF4-FFF2-40B4-BE49-F238E27FC236}">
                <a16:creationId xmlns:a16="http://schemas.microsoft.com/office/drawing/2014/main" id="{02F0315E-4D83-499C-B3AE-074E36F83E3B}"/>
              </a:ext>
            </a:extLst>
          </p:cNvPr>
          <p:cNvSpPr txBox="1"/>
          <p:nvPr/>
        </p:nvSpPr>
        <p:spPr>
          <a:xfrm>
            <a:off x="9263270" y="2663520"/>
            <a:ext cx="2331798" cy="2246769"/>
          </a:xfrm>
          <a:prstGeom prst="rect">
            <a:avLst/>
          </a:prstGeom>
          <a:noFill/>
        </p:spPr>
        <p:txBody>
          <a:bodyPr wrap="square" rtlCol="0">
            <a:spAutoFit/>
          </a:bodyPr>
          <a:lstStyle/>
          <a:p>
            <a:endParaRPr lang="en-US" sz="2800" dirty="0"/>
          </a:p>
          <a:p>
            <a:endParaRPr lang="en-US" sz="2800" dirty="0"/>
          </a:p>
          <a:p>
            <a:endParaRPr lang="en-US" sz="2800" dirty="0"/>
          </a:p>
          <a:p>
            <a:r>
              <a:rPr lang="en-US" sz="2800" dirty="0"/>
              <a:t>Presented By,</a:t>
            </a:r>
          </a:p>
          <a:p>
            <a:r>
              <a:rPr lang="en-US" sz="2800" dirty="0"/>
              <a:t>        Group-03</a:t>
            </a:r>
          </a:p>
        </p:txBody>
      </p:sp>
    </p:spTree>
    <p:extLst>
      <p:ext uri="{BB962C8B-B14F-4D97-AF65-F5344CB8AC3E}">
        <p14:creationId xmlns:p14="http://schemas.microsoft.com/office/powerpoint/2010/main" val="360322298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171A5-7C37-48BB-BF5D-8702C8AABEBF}"/>
              </a:ext>
            </a:extLst>
          </p:cNvPr>
          <p:cNvSpPr>
            <a:spLocks noGrp="1"/>
          </p:cNvSpPr>
          <p:nvPr>
            <p:ph type="title"/>
          </p:nvPr>
        </p:nvSpPr>
        <p:spPr/>
        <p:txBody>
          <a:bodyPr/>
          <a:lstStyle/>
          <a:p>
            <a:r>
              <a:rPr lang="en-US" dirty="0"/>
              <a:t>Application Design</a:t>
            </a:r>
          </a:p>
        </p:txBody>
      </p:sp>
      <p:sp>
        <p:nvSpPr>
          <p:cNvPr id="3" name="Content Placeholder 2">
            <a:extLst>
              <a:ext uri="{FF2B5EF4-FFF2-40B4-BE49-F238E27FC236}">
                <a16:creationId xmlns:a16="http://schemas.microsoft.com/office/drawing/2014/main" id="{C9CACD06-DBF7-4EFB-902F-4E82E966DE3C}"/>
              </a:ext>
            </a:extLst>
          </p:cNvPr>
          <p:cNvSpPr>
            <a:spLocks noGrp="1"/>
          </p:cNvSpPr>
          <p:nvPr>
            <p:ph idx="1"/>
          </p:nvPr>
        </p:nvSpPr>
        <p:spPr>
          <a:xfrm>
            <a:off x="4200939" y="1378226"/>
            <a:ext cx="6096000" cy="4163861"/>
          </a:xfrm>
        </p:spPr>
        <p:txBody>
          <a:bodyPr/>
          <a:lstStyle/>
          <a:p>
            <a:r>
              <a:rPr lang="en-US" dirty="0"/>
              <a:t>Hospital Management System(HMS)  is divided into 5 modules:</a:t>
            </a:r>
          </a:p>
          <a:p>
            <a:pPr marL="0" indent="0">
              <a:buNone/>
            </a:pPr>
            <a:r>
              <a:rPr lang="en-US" dirty="0"/>
              <a:t>                      1) Admin Module</a:t>
            </a:r>
          </a:p>
          <a:p>
            <a:pPr marL="0" indent="0">
              <a:buNone/>
            </a:pPr>
            <a:r>
              <a:rPr lang="en-US" dirty="0"/>
              <a:t>                      2) Doctor Module</a:t>
            </a:r>
          </a:p>
          <a:p>
            <a:pPr marL="0" indent="0">
              <a:buNone/>
            </a:pPr>
            <a:r>
              <a:rPr lang="en-US" dirty="0"/>
              <a:t>                      3) Patient Module</a:t>
            </a:r>
          </a:p>
          <a:p>
            <a:pPr marL="0" indent="0">
              <a:buNone/>
            </a:pPr>
            <a:r>
              <a:rPr lang="en-US" dirty="0"/>
              <a:t>                      4) Appointment Module</a:t>
            </a:r>
          </a:p>
          <a:p>
            <a:pPr marL="0" indent="0">
              <a:buNone/>
            </a:pPr>
            <a:r>
              <a:rPr lang="en-US" dirty="0"/>
              <a:t>                       5) Invoice Module</a:t>
            </a:r>
          </a:p>
        </p:txBody>
      </p:sp>
      <p:sp>
        <p:nvSpPr>
          <p:cNvPr id="5" name="Date Placeholder 4">
            <a:extLst>
              <a:ext uri="{FF2B5EF4-FFF2-40B4-BE49-F238E27FC236}">
                <a16:creationId xmlns:a16="http://schemas.microsoft.com/office/drawing/2014/main" id="{60952B2F-F39F-45B2-A8AE-8E7F6C390374}"/>
              </a:ext>
            </a:extLst>
          </p:cNvPr>
          <p:cNvSpPr>
            <a:spLocks noGrp="1"/>
          </p:cNvSpPr>
          <p:nvPr>
            <p:ph type="dt" sz="half" idx="10"/>
          </p:nvPr>
        </p:nvSpPr>
        <p:spPr/>
        <p:txBody>
          <a:bodyPr/>
          <a:lstStyle/>
          <a:p>
            <a:fld id="{17D299F0-FCC3-4072-B688-0649F26C39A8}" type="datetime1">
              <a:rPr lang="en-US" smtClean="0"/>
              <a:t>31-Oct-22</a:t>
            </a:fld>
            <a:endParaRPr lang="en-US" dirty="0"/>
          </a:p>
        </p:txBody>
      </p:sp>
      <p:sp>
        <p:nvSpPr>
          <p:cNvPr id="6" name="Footer Placeholder 5">
            <a:extLst>
              <a:ext uri="{FF2B5EF4-FFF2-40B4-BE49-F238E27FC236}">
                <a16:creationId xmlns:a16="http://schemas.microsoft.com/office/drawing/2014/main" id="{B6C70825-ED43-4284-873E-FD59D49CF1AE}"/>
              </a:ext>
            </a:extLst>
          </p:cNvPr>
          <p:cNvSpPr>
            <a:spLocks noGrp="1"/>
          </p:cNvSpPr>
          <p:nvPr>
            <p:ph type="ftr" sz="quarter" idx="11"/>
          </p:nvPr>
        </p:nvSpPr>
        <p:spPr/>
        <p:txBody>
          <a:bodyPr/>
          <a:lstStyle/>
          <a:p>
            <a:r>
              <a:rPr lang="en-US" dirty="0"/>
              <a:t>HospitalManagementSystem_Group-03</a:t>
            </a:r>
          </a:p>
        </p:txBody>
      </p:sp>
      <p:sp>
        <p:nvSpPr>
          <p:cNvPr id="7" name="Slide Number Placeholder 6">
            <a:extLst>
              <a:ext uri="{FF2B5EF4-FFF2-40B4-BE49-F238E27FC236}">
                <a16:creationId xmlns:a16="http://schemas.microsoft.com/office/drawing/2014/main" id="{022AECAC-9D80-47E0-9ED9-210E8C4DBFD4}"/>
              </a:ext>
            </a:extLst>
          </p:cNvPr>
          <p:cNvSpPr>
            <a:spLocks noGrp="1"/>
          </p:cNvSpPr>
          <p:nvPr>
            <p:ph type="sldNum" sz="quarter" idx="12"/>
          </p:nvPr>
        </p:nvSpPr>
        <p:spPr/>
        <p:txBody>
          <a:bodyPr/>
          <a:lstStyle/>
          <a:p>
            <a:fld id="{519954A3-9DFD-4C44-94BA-B95130A3BA1C}" type="slidenum">
              <a:rPr lang="en-US" smtClean="0"/>
              <a:t>10</a:t>
            </a:fld>
            <a:endParaRPr lang="en-US" dirty="0"/>
          </a:p>
        </p:txBody>
      </p:sp>
    </p:spTree>
    <p:extLst>
      <p:ext uri="{BB962C8B-B14F-4D97-AF65-F5344CB8AC3E}">
        <p14:creationId xmlns:p14="http://schemas.microsoft.com/office/powerpoint/2010/main" val="373580113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EA689-5E52-41FE-979A-8C6BD3574F88}"/>
              </a:ext>
            </a:extLst>
          </p:cNvPr>
          <p:cNvSpPr>
            <a:spLocks noGrp="1"/>
          </p:cNvSpPr>
          <p:nvPr>
            <p:ph type="title"/>
          </p:nvPr>
        </p:nvSpPr>
        <p:spPr/>
        <p:txBody>
          <a:bodyPr/>
          <a:lstStyle/>
          <a:p>
            <a:r>
              <a:rPr lang="en-US" dirty="0"/>
              <a:t>Admin</a:t>
            </a:r>
          </a:p>
        </p:txBody>
      </p:sp>
      <p:sp>
        <p:nvSpPr>
          <p:cNvPr id="3" name="Content Placeholder 2">
            <a:extLst>
              <a:ext uri="{FF2B5EF4-FFF2-40B4-BE49-F238E27FC236}">
                <a16:creationId xmlns:a16="http://schemas.microsoft.com/office/drawing/2014/main" id="{E7C68E44-16AD-4D25-9824-B44E6F90282D}"/>
              </a:ext>
            </a:extLst>
          </p:cNvPr>
          <p:cNvSpPr>
            <a:spLocks noGrp="1"/>
          </p:cNvSpPr>
          <p:nvPr>
            <p:ph idx="1"/>
          </p:nvPr>
        </p:nvSpPr>
        <p:spPr/>
        <p:txBody>
          <a:bodyPr/>
          <a:lstStyle/>
          <a:p>
            <a:r>
              <a:rPr lang="en-US" dirty="0"/>
              <a:t> Admin can view all appointments details. </a:t>
            </a:r>
          </a:p>
          <a:p>
            <a:r>
              <a:rPr lang="en-US" dirty="0"/>
              <a:t> Admin can  view  booked appointments details.</a:t>
            </a:r>
          </a:p>
          <a:p>
            <a:r>
              <a:rPr lang="en-US" dirty="0"/>
              <a:t> Admin  can  view  </a:t>
            </a:r>
            <a:r>
              <a:rPr lang="en-US" dirty="0" err="1"/>
              <a:t>unbooked</a:t>
            </a:r>
            <a:r>
              <a:rPr lang="en-US" dirty="0"/>
              <a:t> appointments details.</a:t>
            </a:r>
          </a:p>
          <a:p>
            <a:r>
              <a:rPr lang="en-US" dirty="0"/>
              <a:t> Admin  can  view  appointment by id details.</a:t>
            </a:r>
          </a:p>
        </p:txBody>
      </p:sp>
      <p:sp>
        <p:nvSpPr>
          <p:cNvPr id="5" name="Date Placeholder 4">
            <a:extLst>
              <a:ext uri="{FF2B5EF4-FFF2-40B4-BE49-F238E27FC236}">
                <a16:creationId xmlns:a16="http://schemas.microsoft.com/office/drawing/2014/main" id="{0F9F9777-9A5F-4EBC-A4F7-0A5EED1F0773}"/>
              </a:ext>
            </a:extLst>
          </p:cNvPr>
          <p:cNvSpPr>
            <a:spLocks noGrp="1"/>
          </p:cNvSpPr>
          <p:nvPr>
            <p:ph type="dt" sz="half" idx="10"/>
          </p:nvPr>
        </p:nvSpPr>
        <p:spPr/>
        <p:txBody>
          <a:bodyPr/>
          <a:lstStyle/>
          <a:p>
            <a:fld id="{D38C7CA6-870D-4C69-AE8D-CC4BF7B1B36E}" type="datetime1">
              <a:rPr lang="en-US" smtClean="0"/>
              <a:t>31-Oct-22</a:t>
            </a:fld>
            <a:endParaRPr lang="en-US" dirty="0"/>
          </a:p>
        </p:txBody>
      </p:sp>
      <p:sp>
        <p:nvSpPr>
          <p:cNvPr id="6" name="Footer Placeholder 5">
            <a:extLst>
              <a:ext uri="{FF2B5EF4-FFF2-40B4-BE49-F238E27FC236}">
                <a16:creationId xmlns:a16="http://schemas.microsoft.com/office/drawing/2014/main" id="{B8982D99-3437-4CB3-8423-64B5EBF90348}"/>
              </a:ext>
            </a:extLst>
          </p:cNvPr>
          <p:cNvSpPr>
            <a:spLocks noGrp="1"/>
          </p:cNvSpPr>
          <p:nvPr>
            <p:ph type="ftr" sz="quarter" idx="11"/>
          </p:nvPr>
        </p:nvSpPr>
        <p:spPr/>
        <p:txBody>
          <a:bodyPr/>
          <a:lstStyle/>
          <a:p>
            <a:r>
              <a:rPr lang="en-US" dirty="0"/>
              <a:t>HospitalManagementSystem_Group-03</a:t>
            </a:r>
          </a:p>
        </p:txBody>
      </p:sp>
      <p:sp>
        <p:nvSpPr>
          <p:cNvPr id="7" name="Slide Number Placeholder 6">
            <a:extLst>
              <a:ext uri="{FF2B5EF4-FFF2-40B4-BE49-F238E27FC236}">
                <a16:creationId xmlns:a16="http://schemas.microsoft.com/office/drawing/2014/main" id="{7E379851-CBB1-4BD0-BCD3-7311DAE6A2A7}"/>
              </a:ext>
            </a:extLst>
          </p:cNvPr>
          <p:cNvSpPr>
            <a:spLocks noGrp="1"/>
          </p:cNvSpPr>
          <p:nvPr>
            <p:ph type="sldNum" sz="quarter" idx="12"/>
          </p:nvPr>
        </p:nvSpPr>
        <p:spPr/>
        <p:txBody>
          <a:bodyPr/>
          <a:lstStyle/>
          <a:p>
            <a:fld id="{519954A3-9DFD-4C44-94BA-B95130A3BA1C}" type="slidenum">
              <a:rPr lang="en-US" smtClean="0"/>
              <a:t>11</a:t>
            </a:fld>
            <a:endParaRPr lang="en-US" dirty="0"/>
          </a:p>
        </p:txBody>
      </p:sp>
    </p:spTree>
    <p:extLst>
      <p:ext uri="{BB962C8B-B14F-4D97-AF65-F5344CB8AC3E}">
        <p14:creationId xmlns:p14="http://schemas.microsoft.com/office/powerpoint/2010/main" val="304861101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7631-32C8-44E3-AE54-12B1FF911B3F}"/>
              </a:ext>
            </a:extLst>
          </p:cNvPr>
          <p:cNvSpPr>
            <a:spLocks noGrp="1"/>
          </p:cNvSpPr>
          <p:nvPr>
            <p:ph type="title"/>
          </p:nvPr>
        </p:nvSpPr>
        <p:spPr/>
        <p:txBody>
          <a:bodyPr/>
          <a:lstStyle/>
          <a:p>
            <a:r>
              <a:rPr lang="en-US" dirty="0"/>
              <a:t>Doctor</a:t>
            </a:r>
          </a:p>
        </p:txBody>
      </p:sp>
      <p:sp>
        <p:nvSpPr>
          <p:cNvPr id="3" name="Content Placeholder 2">
            <a:extLst>
              <a:ext uri="{FF2B5EF4-FFF2-40B4-BE49-F238E27FC236}">
                <a16:creationId xmlns:a16="http://schemas.microsoft.com/office/drawing/2014/main" id="{5C8DE4CA-05E9-42A7-8C15-6C16827A9C16}"/>
              </a:ext>
            </a:extLst>
          </p:cNvPr>
          <p:cNvSpPr>
            <a:spLocks noGrp="1"/>
          </p:cNvSpPr>
          <p:nvPr>
            <p:ph idx="1"/>
          </p:nvPr>
        </p:nvSpPr>
        <p:spPr/>
        <p:txBody>
          <a:bodyPr/>
          <a:lstStyle/>
          <a:p>
            <a:r>
              <a:rPr lang="en-US" dirty="0"/>
              <a:t>Doctor can see all doctors.</a:t>
            </a:r>
          </a:p>
          <a:p>
            <a:r>
              <a:rPr lang="en-US" dirty="0"/>
              <a:t>Doctor can remove doctor/update doctor</a:t>
            </a:r>
          </a:p>
          <a:p>
            <a:r>
              <a:rPr lang="en-US" dirty="0"/>
              <a:t>Doctor can see all permanent doctors.</a:t>
            </a:r>
          </a:p>
          <a:p>
            <a:r>
              <a:rPr lang="en-US" dirty="0"/>
              <a:t>Doctor can see all hold doctors.</a:t>
            </a:r>
          </a:p>
          <a:p>
            <a:r>
              <a:rPr lang="en-US" dirty="0"/>
              <a:t>Doctor can see doctor by id.</a:t>
            </a:r>
          </a:p>
          <a:p>
            <a:r>
              <a:rPr lang="en-US" dirty="0"/>
              <a:t>Doctor can see doctor by specialization.</a:t>
            </a:r>
          </a:p>
        </p:txBody>
      </p:sp>
      <p:sp>
        <p:nvSpPr>
          <p:cNvPr id="5" name="Date Placeholder 4">
            <a:extLst>
              <a:ext uri="{FF2B5EF4-FFF2-40B4-BE49-F238E27FC236}">
                <a16:creationId xmlns:a16="http://schemas.microsoft.com/office/drawing/2014/main" id="{A2B7B704-23A8-4DBF-9926-C5D7EFD41083}"/>
              </a:ext>
            </a:extLst>
          </p:cNvPr>
          <p:cNvSpPr>
            <a:spLocks noGrp="1"/>
          </p:cNvSpPr>
          <p:nvPr>
            <p:ph type="dt" sz="half" idx="10"/>
          </p:nvPr>
        </p:nvSpPr>
        <p:spPr/>
        <p:txBody>
          <a:bodyPr/>
          <a:lstStyle/>
          <a:p>
            <a:fld id="{CD236FCD-170C-4DB3-864A-94726121D852}" type="datetime1">
              <a:rPr lang="en-US" smtClean="0"/>
              <a:t>31-Oct-22</a:t>
            </a:fld>
            <a:endParaRPr lang="en-US" dirty="0"/>
          </a:p>
        </p:txBody>
      </p:sp>
      <p:sp>
        <p:nvSpPr>
          <p:cNvPr id="6" name="Footer Placeholder 5">
            <a:extLst>
              <a:ext uri="{FF2B5EF4-FFF2-40B4-BE49-F238E27FC236}">
                <a16:creationId xmlns:a16="http://schemas.microsoft.com/office/drawing/2014/main" id="{80606707-D4E0-404A-BC2D-9F5847DBACD2}"/>
              </a:ext>
            </a:extLst>
          </p:cNvPr>
          <p:cNvSpPr>
            <a:spLocks noGrp="1"/>
          </p:cNvSpPr>
          <p:nvPr>
            <p:ph type="ftr" sz="quarter" idx="11"/>
          </p:nvPr>
        </p:nvSpPr>
        <p:spPr/>
        <p:txBody>
          <a:bodyPr/>
          <a:lstStyle/>
          <a:p>
            <a:r>
              <a:rPr lang="en-US" dirty="0"/>
              <a:t>HospitalManagementSystem_Group-03</a:t>
            </a:r>
          </a:p>
        </p:txBody>
      </p:sp>
      <p:sp>
        <p:nvSpPr>
          <p:cNvPr id="7" name="Slide Number Placeholder 6">
            <a:extLst>
              <a:ext uri="{FF2B5EF4-FFF2-40B4-BE49-F238E27FC236}">
                <a16:creationId xmlns:a16="http://schemas.microsoft.com/office/drawing/2014/main" id="{52090AB6-BAD5-4541-91D5-10E82BCAA19D}"/>
              </a:ext>
            </a:extLst>
          </p:cNvPr>
          <p:cNvSpPr>
            <a:spLocks noGrp="1"/>
          </p:cNvSpPr>
          <p:nvPr>
            <p:ph type="sldNum" sz="quarter" idx="12"/>
          </p:nvPr>
        </p:nvSpPr>
        <p:spPr/>
        <p:txBody>
          <a:bodyPr/>
          <a:lstStyle/>
          <a:p>
            <a:fld id="{519954A3-9DFD-4C44-94BA-B95130A3BA1C}" type="slidenum">
              <a:rPr lang="en-US" smtClean="0"/>
              <a:t>12</a:t>
            </a:fld>
            <a:endParaRPr lang="en-US" dirty="0"/>
          </a:p>
        </p:txBody>
      </p:sp>
    </p:spTree>
    <p:extLst>
      <p:ext uri="{BB962C8B-B14F-4D97-AF65-F5344CB8AC3E}">
        <p14:creationId xmlns:p14="http://schemas.microsoft.com/office/powerpoint/2010/main" val="393115094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0C1CD-D83D-4131-B0DA-8D074D33EC54}"/>
              </a:ext>
            </a:extLst>
          </p:cNvPr>
          <p:cNvSpPr>
            <a:spLocks noGrp="1"/>
          </p:cNvSpPr>
          <p:nvPr>
            <p:ph type="title"/>
          </p:nvPr>
        </p:nvSpPr>
        <p:spPr/>
        <p:txBody>
          <a:bodyPr/>
          <a:lstStyle/>
          <a:p>
            <a:r>
              <a:rPr lang="en-US" dirty="0"/>
              <a:t>Patient</a:t>
            </a:r>
          </a:p>
        </p:txBody>
      </p:sp>
      <p:sp>
        <p:nvSpPr>
          <p:cNvPr id="3" name="Content Placeholder 2">
            <a:extLst>
              <a:ext uri="{FF2B5EF4-FFF2-40B4-BE49-F238E27FC236}">
                <a16:creationId xmlns:a16="http://schemas.microsoft.com/office/drawing/2014/main" id="{25572FA7-F5A4-4B22-8DD1-E17CA0091A0F}"/>
              </a:ext>
            </a:extLst>
          </p:cNvPr>
          <p:cNvSpPr>
            <a:spLocks noGrp="1"/>
          </p:cNvSpPr>
          <p:nvPr>
            <p:ph idx="1"/>
          </p:nvPr>
        </p:nvSpPr>
        <p:spPr/>
        <p:txBody>
          <a:bodyPr/>
          <a:lstStyle/>
          <a:p>
            <a:r>
              <a:rPr lang="en-US" dirty="0"/>
              <a:t>Patient can an view doctor's details.</a:t>
            </a:r>
          </a:p>
          <a:p>
            <a:r>
              <a:rPr lang="en-US" dirty="0"/>
              <a:t> Patient can view their booked appointment status.</a:t>
            </a:r>
          </a:p>
          <a:p>
            <a:r>
              <a:rPr lang="en-US" dirty="0"/>
              <a:t>Patient can book appointments.</a:t>
            </a:r>
          </a:p>
          <a:p>
            <a:r>
              <a:rPr lang="en-US" dirty="0"/>
              <a:t>Patient can view Invoice.</a:t>
            </a:r>
          </a:p>
        </p:txBody>
      </p:sp>
      <p:sp>
        <p:nvSpPr>
          <p:cNvPr id="5" name="Date Placeholder 4">
            <a:extLst>
              <a:ext uri="{FF2B5EF4-FFF2-40B4-BE49-F238E27FC236}">
                <a16:creationId xmlns:a16="http://schemas.microsoft.com/office/drawing/2014/main" id="{EC7082B5-8565-41D1-9CF0-8336C8CCCF37}"/>
              </a:ext>
            </a:extLst>
          </p:cNvPr>
          <p:cNvSpPr>
            <a:spLocks noGrp="1"/>
          </p:cNvSpPr>
          <p:nvPr>
            <p:ph type="dt" sz="half" idx="10"/>
          </p:nvPr>
        </p:nvSpPr>
        <p:spPr/>
        <p:txBody>
          <a:bodyPr/>
          <a:lstStyle/>
          <a:p>
            <a:fld id="{F128E911-6E5A-46E1-B772-C1603F298C1B}" type="datetime1">
              <a:rPr lang="en-US" smtClean="0"/>
              <a:t>31-Oct-22</a:t>
            </a:fld>
            <a:endParaRPr lang="en-US" dirty="0"/>
          </a:p>
        </p:txBody>
      </p:sp>
      <p:sp>
        <p:nvSpPr>
          <p:cNvPr id="6" name="Footer Placeholder 5">
            <a:extLst>
              <a:ext uri="{FF2B5EF4-FFF2-40B4-BE49-F238E27FC236}">
                <a16:creationId xmlns:a16="http://schemas.microsoft.com/office/drawing/2014/main" id="{D8AA0B68-5185-439D-9D4C-CDFAB7ABE8A9}"/>
              </a:ext>
            </a:extLst>
          </p:cNvPr>
          <p:cNvSpPr>
            <a:spLocks noGrp="1"/>
          </p:cNvSpPr>
          <p:nvPr>
            <p:ph type="ftr" sz="quarter" idx="11"/>
          </p:nvPr>
        </p:nvSpPr>
        <p:spPr/>
        <p:txBody>
          <a:bodyPr/>
          <a:lstStyle/>
          <a:p>
            <a:r>
              <a:rPr lang="en-US" dirty="0"/>
              <a:t>HospitalManagementSystem_Group-03</a:t>
            </a:r>
          </a:p>
        </p:txBody>
      </p:sp>
      <p:sp>
        <p:nvSpPr>
          <p:cNvPr id="7" name="Slide Number Placeholder 6">
            <a:extLst>
              <a:ext uri="{FF2B5EF4-FFF2-40B4-BE49-F238E27FC236}">
                <a16:creationId xmlns:a16="http://schemas.microsoft.com/office/drawing/2014/main" id="{39DAC765-249B-4243-BFB8-9EC5FDEB7499}"/>
              </a:ext>
            </a:extLst>
          </p:cNvPr>
          <p:cNvSpPr>
            <a:spLocks noGrp="1"/>
          </p:cNvSpPr>
          <p:nvPr>
            <p:ph type="sldNum" sz="quarter" idx="12"/>
          </p:nvPr>
        </p:nvSpPr>
        <p:spPr/>
        <p:txBody>
          <a:bodyPr/>
          <a:lstStyle/>
          <a:p>
            <a:fld id="{519954A3-9DFD-4C44-94BA-B95130A3BA1C}" type="slidenum">
              <a:rPr lang="en-US" smtClean="0"/>
              <a:t>13</a:t>
            </a:fld>
            <a:endParaRPr lang="en-US" dirty="0"/>
          </a:p>
        </p:txBody>
      </p:sp>
    </p:spTree>
    <p:extLst>
      <p:ext uri="{BB962C8B-B14F-4D97-AF65-F5344CB8AC3E}">
        <p14:creationId xmlns:p14="http://schemas.microsoft.com/office/powerpoint/2010/main" val="1670730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E2504-85B4-4631-B335-80BB44D32A45}"/>
              </a:ext>
            </a:extLst>
          </p:cNvPr>
          <p:cNvSpPr>
            <a:spLocks noGrp="1"/>
          </p:cNvSpPr>
          <p:nvPr>
            <p:ph type="title"/>
          </p:nvPr>
        </p:nvSpPr>
        <p:spPr/>
        <p:txBody>
          <a:bodyPr/>
          <a:lstStyle/>
          <a:p>
            <a:r>
              <a:rPr lang="en-US" dirty="0"/>
              <a:t>Invoice</a:t>
            </a:r>
          </a:p>
        </p:txBody>
      </p:sp>
      <p:sp>
        <p:nvSpPr>
          <p:cNvPr id="3" name="Content Placeholder 2">
            <a:extLst>
              <a:ext uri="{FF2B5EF4-FFF2-40B4-BE49-F238E27FC236}">
                <a16:creationId xmlns:a16="http://schemas.microsoft.com/office/drawing/2014/main" id="{D4035CED-DA61-4E97-A8C8-5C6DA1ED55C4}"/>
              </a:ext>
            </a:extLst>
          </p:cNvPr>
          <p:cNvSpPr>
            <a:spLocks noGrp="1"/>
          </p:cNvSpPr>
          <p:nvPr>
            <p:ph idx="1"/>
          </p:nvPr>
        </p:nvSpPr>
        <p:spPr/>
        <p:txBody>
          <a:bodyPr/>
          <a:lstStyle/>
          <a:p>
            <a:r>
              <a:rPr lang="en-US" dirty="0"/>
              <a:t>Admin and Patient can save the invoice.</a:t>
            </a:r>
          </a:p>
          <a:p>
            <a:r>
              <a:rPr lang="en-US" dirty="0"/>
              <a:t>Admin can update invoice.</a:t>
            </a:r>
          </a:p>
          <a:p>
            <a:r>
              <a:rPr lang="en-US" dirty="0"/>
              <a:t>Admin can delete invoice.</a:t>
            </a:r>
          </a:p>
          <a:p>
            <a:r>
              <a:rPr lang="en-US" dirty="0"/>
              <a:t> Admin can see all invoices.</a:t>
            </a:r>
          </a:p>
          <a:p>
            <a:r>
              <a:rPr lang="en-US" dirty="0"/>
              <a:t>Admin can get all invoice by id.</a:t>
            </a:r>
          </a:p>
        </p:txBody>
      </p:sp>
      <p:sp>
        <p:nvSpPr>
          <p:cNvPr id="4" name="Date Placeholder 3">
            <a:extLst>
              <a:ext uri="{FF2B5EF4-FFF2-40B4-BE49-F238E27FC236}">
                <a16:creationId xmlns:a16="http://schemas.microsoft.com/office/drawing/2014/main" id="{BB59BFCF-FA44-4241-9B2E-AA869EAF5E4D}"/>
              </a:ext>
            </a:extLst>
          </p:cNvPr>
          <p:cNvSpPr>
            <a:spLocks noGrp="1"/>
          </p:cNvSpPr>
          <p:nvPr>
            <p:ph type="dt" sz="half" idx="10"/>
          </p:nvPr>
        </p:nvSpPr>
        <p:spPr/>
        <p:txBody>
          <a:bodyPr/>
          <a:lstStyle/>
          <a:p>
            <a:fld id="{6AD5878B-10D9-4BE0-860C-882028B8440B}" type="datetime1">
              <a:rPr lang="en-US" smtClean="0"/>
              <a:t>31-Oct-22</a:t>
            </a:fld>
            <a:endParaRPr lang="en-US" dirty="0"/>
          </a:p>
        </p:txBody>
      </p:sp>
      <p:sp>
        <p:nvSpPr>
          <p:cNvPr id="5" name="Footer Placeholder 4">
            <a:extLst>
              <a:ext uri="{FF2B5EF4-FFF2-40B4-BE49-F238E27FC236}">
                <a16:creationId xmlns:a16="http://schemas.microsoft.com/office/drawing/2014/main" id="{A335509D-6525-4067-BB34-8EAAF73C0588}"/>
              </a:ext>
            </a:extLst>
          </p:cNvPr>
          <p:cNvSpPr>
            <a:spLocks noGrp="1"/>
          </p:cNvSpPr>
          <p:nvPr>
            <p:ph type="ftr" sz="quarter" idx="11"/>
          </p:nvPr>
        </p:nvSpPr>
        <p:spPr/>
        <p:txBody>
          <a:bodyPr/>
          <a:lstStyle/>
          <a:p>
            <a:r>
              <a:rPr lang="en-US"/>
              <a:t>G10_HospitalManagementSystem</a:t>
            </a:r>
            <a:endParaRPr lang="en-US" dirty="0"/>
          </a:p>
        </p:txBody>
      </p:sp>
      <p:sp>
        <p:nvSpPr>
          <p:cNvPr id="6" name="Slide Number Placeholder 5">
            <a:extLst>
              <a:ext uri="{FF2B5EF4-FFF2-40B4-BE49-F238E27FC236}">
                <a16:creationId xmlns:a16="http://schemas.microsoft.com/office/drawing/2014/main" id="{6D0DBD1A-F9F9-4F28-B3E7-D92374FE1610}"/>
              </a:ext>
            </a:extLst>
          </p:cNvPr>
          <p:cNvSpPr>
            <a:spLocks noGrp="1"/>
          </p:cNvSpPr>
          <p:nvPr>
            <p:ph type="sldNum" sz="quarter" idx="12"/>
          </p:nvPr>
        </p:nvSpPr>
        <p:spPr/>
        <p:txBody>
          <a:bodyPr/>
          <a:lstStyle/>
          <a:p>
            <a:fld id="{519954A3-9DFD-4C44-94BA-B95130A3BA1C}" type="slidenum">
              <a:rPr lang="en-US" smtClean="0"/>
              <a:t>14</a:t>
            </a:fld>
            <a:endParaRPr lang="en-US" dirty="0"/>
          </a:p>
        </p:txBody>
      </p:sp>
    </p:spTree>
    <p:extLst>
      <p:ext uri="{BB962C8B-B14F-4D97-AF65-F5344CB8AC3E}">
        <p14:creationId xmlns:p14="http://schemas.microsoft.com/office/powerpoint/2010/main" val="6135821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2A4D-F001-4324-BC34-E82102BF7848}"/>
              </a:ext>
            </a:extLst>
          </p:cNvPr>
          <p:cNvSpPr>
            <a:spLocks noGrp="1"/>
          </p:cNvSpPr>
          <p:nvPr>
            <p:ph type="title"/>
          </p:nvPr>
        </p:nvSpPr>
        <p:spPr/>
        <p:txBody>
          <a:bodyPr/>
          <a:lstStyle/>
          <a:p>
            <a:r>
              <a:rPr lang="en-US" dirty="0"/>
              <a:t>Appointment</a:t>
            </a:r>
          </a:p>
        </p:txBody>
      </p:sp>
      <p:sp>
        <p:nvSpPr>
          <p:cNvPr id="3" name="Content Placeholder 2">
            <a:extLst>
              <a:ext uri="{FF2B5EF4-FFF2-40B4-BE49-F238E27FC236}">
                <a16:creationId xmlns:a16="http://schemas.microsoft.com/office/drawing/2014/main" id="{8CC4A340-8556-4F66-BF6F-042C81085A9A}"/>
              </a:ext>
            </a:extLst>
          </p:cNvPr>
          <p:cNvSpPr>
            <a:spLocks noGrp="1"/>
          </p:cNvSpPr>
          <p:nvPr>
            <p:ph idx="1"/>
          </p:nvPr>
        </p:nvSpPr>
        <p:spPr/>
        <p:txBody>
          <a:bodyPr/>
          <a:lstStyle/>
          <a:p>
            <a:r>
              <a:rPr lang="en-US" dirty="0"/>
              <a:t>Admin and patient can view all the appointments.</a:t>
            </a:r>
          </a:p>
          <a:p>
            <a:r>
              <a:rPr lang="en-US" dirty="0"/>
              <a:t>Admin can update /delete the appointments.</a:t>
            </a:r>
          </a:p>
          <a:p>
            <a:r>
              <a:rPr lang="en-US" dirty="0"/>
              <a:t>Admin can get the appointments status.</a:t>
            </a:r>
          </a:p>
          <a:p>
            <a:endParaRPr lang="en-US" dirty="0"/>
          </a:p>
        </p:txBody>
      </p:sp>
      <p:sp>
        <p:nvSpPr>
          <p:cNvPr id="4" name="Date Placeholder 3">
            <a:extLst>
              <a:ext uri="{FF2B5EF4-FFF2-40B4-BE49-F238E27FC236}">
                <a16:creationId xmlns:a16="http://schemas.microsoft.com/office/drawing/2014/main" id="{AEC3F604-4FC4-496F-9E18-3711ADDDBDBC}"/>
              </a:ext>
            </a:extLst>
          </p:cNvPr>
          <p:cNvSpPr>
            <a:spLocks noGrp="1"/>
          </p:cNvSpPr>
          <p:nvPr>
            <p:ph type="dt" sz="half" idx="10"/>
          </p:nvPr>
        </p:nvSpPr>
        <p:spPr/>
        <p:txBody>
          <a:bodyPr/>
          <a:lstStyle/>
          <a:p>
            <a:fld id="{6AD5878B-10D9-4BE0-860C-882028B8440B}" type="datetime1">
              <a:rPr lang="en-US" smtClean="0"/>
              <a:t>31-Oct-22</a:t>
            </a:fld>
            <a:endParaRPr lang="en-US" dirty="0"/>
          </a:p>
        </p:txBody>
      </p:sp>
      <p:sp>
        <p:nvSpPr>
          <p:cNvPr id="5" name="Footer Placeholder 4">
            <a:extLst>
              <a:ext uri="{FF2B5EF4-FFF2-40B4-BE49-F238E27FC236}">
                <a16:creationId xmlns:a16="http://schemas.microsoft.com/office/drawing/2014/main" id="{C5648488-10DA-48D2-9259-DF7EAAAA158B}"/>
              </a:ext>
            </a:extLst>
          </p:cNvPr>
          <p:cNvSpPr>
            <a:spLocks noGrp="1"/>
          </p:cNvSpPr>
          <p:nvPr>
            <p:ph type="ftr" sz="quarter" idx="11"/>
          </p:nvPr>
        </p:nvSpPr>
        <p:spPr/>
        <p:txBody>
          <a:bodyPr/>
          <a:lstStyle/>
          <a:p>
            <a:r>
              <a:rPr lang="en-US"/>
              <a:t>G10_HospitalManagementSystem</a:t>
            </a:r>
            <a:endParaRPr lang="en-US" dirty="0"/>
          </a:p>
        </p:txBody>
      </p:sp>
      <p:sp>
        <p:nvSpPr>
          <p:cNvPr id="6" name="Slide Number Placeholder 5">
            <a:extLst>
              <a:ext uri="{FF2B5EF4-FFF2-40B4-BE49-F238E27FC236}">
                <a16:creationId xmlns:a16="http://schemas.microsoft.com/office/drawing/2014/main" id="{EE1D0FCC-082E-4DCD-9B3F-BFF43935E176}"/>
              </a:ext>
            </a:extLst>
          </p:cNvPr>
          <p:cNvSpPr>
            <a:spLocks noGrp="1"/>
          </p:cNvSpPr>
          <p:nvPr>
            <p:ph type="sldNum" sz="quarter" idx="12"/>
          </p:nvPr>
        </p:nvSpPr>
        <p:spPr/>
        <p:txBody>
          <a:bodyPr/>
          <a:lstStyle/>
          <a:p>
            <a:fld id="{519954A3-9DFD-4C44-94BA-B95130A3BA1C}" type="slidenum">
              <a:rPr lang="en-US" smtClean="0"/>
              <a:t>15</a:t>
            </a:fld>
            <a:endParaRPr lang="en-US" dirty="0"/>
          </a:p>
        </p:txBody>
      </p:sp>
    </p:spTree>
    <p:extLst>
      <p:ext uri="{BB962C8B-B14F-4D97-AF65-F5344CB8AC3E}">
        <p14:creationId xmlns:p14="http://schemas.microsoft.com/office/powerpoint/2010/main" val="317659310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1493-3180-4CE8-8CE9-D07BC98541CC}"/>
              </a:ext>
            </a:extLst>
          </p:cNvPr>
          <p:cNvSpPr>
            <a:spLocks noGrp="1"/>
          </p:cNvSpPr>
          <p:nvPr>
            <p:ph type="title"/>
          </p:nvPr>
        </p:nvSpPr>
        <p:spPr>
          <a:xfrm>
            <a:off x="252919" y="1123837"/>
            <a:ext cx="2991726" cy="4601183"/>
          </a:xfrm>
        </p:spPr>
        <p:txBody>
          <a:bodyPr/>
          <a:lstStyle/>
          <a:p>
            <a:r>
              <a:rPr lang="en-US" b="1" dirty="0"/>
              <a:t>Schematic Diagram</a:t>
            </a:r>
            <a:endParaRPr lang="en-US" dirty="0"/>
          </a:p>
        </p:txBody>
      </p:sp>
      <p:sp>
        <p:nvSpPr>
          <p:cNvPr id="4" name="Date Placeholder 3">
            <a:extLst>
              <a:ext uri="{FF2B5EF4-FFF2-40B4-BE49-F238E27FC236}">
                <a16:creationId xmlns:a16="http://schemas.microsoft.com/office/drawing/2014/main" id="{23C17565-1688-4970-9957-BBA4788E5461}"/>
              </a:ext>
            </a:extLst>
          </p:cNvPr>
          <p:cNvSpPr>
            <a:spLocks noGrp="1"/>
          </p:cNvSpPr>
          <p:nvPr>
            <p:ph type="dt" sz="half" idx="10"/>
          </p:nvPr>
        </p:nvSpPr>
        <p:spPr/>
        <p:txBody>
          <a:bodyPr/>
          <a:lstStyle/>
          <a:p>
            <a:fld id="{6AD5878B-10D9-4BE0-860C-882028B8440B}" type="datetime1">
              <a:rPr lang="en-US" smtClean="0"/>
              <a:t>31-Oct-22</a:t>
            </a:fld>
            <a:endParaRPr lang="en-US" dirty="0"/>
          </a:p>
        </p:txBody>
      </p:sp>
      <p:sp>
        <p:nvSpPr>
          <p:cNvPr id="5" name="Footer Placeholder 4">
            <a:extLst>
              <a:ext uri="{FF2B5EF4-FFF2-40B4-BE49-F238E27FC236}">
                <a16:creationId xmlns:a16="http://schemas.microsoft.com/office/drawing/2014/main" id="{6703B907-013B-4DBA-AD01-E2F23B4FE4BB}"/>
              </a:ext>
            </a:extLst>
          </p:cNvPr>
          <p:cNvSpPr>
            <a:spLocks noGrp="1"/>
          </p:cNvSpPr>
          <p:nvPr>
            <p:ph type="ftr" sz="quarter" idx="11"/>
          </p:nvPr>
        </p:nvSpPr>
        <p:spPr/>
        <p:txBody>
          <a:bodyPr/>
          <a:lstStyle/>
          <a:p>
            <a:r>
              <a:rPr lang="en-US"/>
              <a:t>G10_HospitalManagementSystem</a:t>
            </a:r>
            <a:endParaRPr lang="en-US" dirty="0"/>
          </a:p>
        </p:txBody>
      </p:sp>
      <p:sp>
        <p:nvSpPr>
          <p:cNvPr id="6" name="Slide Number Placeholder 5">
            <a:extLst>
              <a:ext uri="{FF2B5EF4-FFF2-40B4-BE49-F238E27FC236}">
                <a16:creationId xmlns:a16="http://schemas.microsoft.com/office/drawing/2014/main" id="{A1E94EE8-F3C3-4E12-B965-FCED2F824E33}"/>
              </a:ext>
            </a:extLst>
          </p:cNvPr>
          <p:cNvSpPr>
            <a:spLocks noGrp="1"/>
          </p:cNvSpPr>
          <p:nvPr>
            <p:ph type="sldNum" sz="quarter" idx="12"/>
          </p:nvPr>
        </p:nvSpPr>
        <p:spPr/>
        <p:txBody>
          <a:bodyPr/>
          <a:lstStyle/>
          <a:p>
            <a:fld id="{519954A3-9DFD-4C44-94BA-B95130A3BA1C}" type="slidenum">
              <a:rPr lang="en-US" smtClean="0"/>
              <a:t>16</a:t>
            </a:fld>
            <a:endParaRPr lang="en-US" dirty="0"/>
          </a:p>
        </p:txBody>
      </p:sp>
      <p:pic>
        <p:nvPicPr>
          <p:cNvPr id="10" name="Content Placeholder 9" descr="HMS_Project document [Compatibility Mode] - Word (Product Activation Failed)">
            <a:extLst>
              <a:ext uri="{FF2B5EF4-FFF2-40B4-BE49-F238E27FC236}">
                <a16:creationId xmlns:a16="http://schemas.microsoft.com/office/drawing/2014/main" id="{A39CFB86-C802-4DFF-A8C9-D29ED15A0EF0}"/>
              </a:ext>
            </a:extLst>
          </p:cNvPr>
          <p:cNvPicPr>
            <a:picLocks noGrp="1" noChangeAspect="1"/>
          </p:cNvPicPr>
          <p:nvPr>
            <p:ph idx="1"/>
          </p:nvPr>
        </p:nvPicPr>
        <p:blipFill rotWithShape="1">
          <a:blip r:embed="rId2"/>
          <a:srcRect l="26454" t="22982" r="30583" b="9822"/>
          <a:stretch/>
        </p:blipFill>
        <p:spPr>
          <a:xfrm>
            <a:off x="3869267" y="781878"/>
            <a:ext cx="7156541" cy="5574472"/>
          </a:xfrm>
        </p:spPr>
      </p:pic>
    </p:spTree>
    <p:extLst>
      <p:ext uri="{BB962C8B-B14F-4D97-AF65-F5344CB8AC3E}">
        <p14:creationId xmlns:p14="http://schemas.microsoft.com/office/powerpoint/2010/main" val="313852843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F98BA-D309-4C6A-B5F7-A52241773460}"/>
              </a:ext>
            </a:extLst>
          </p:cNvPr>
          <p:cNvSpPr>
            <a:spLocks noGrp="1"/>
          </p:cNvSpPr>
          <p:nvPr>
            <p:ph type="title"/>
          </p:nvPr>
        </p:nvSpPr>
        <p:spPr/>
        <p:txBody>
          <a:bodyPr/>
          <a:lstStyle/>
          <a:p>
            <a:r>
              <a:rPr lang="en-US" b="1" dirty="0"/>
              <a:t>Database Design</a:t>
            </a:r>
            <a:endParaRPr lang="en-US" dirty="0"/>
          </a:p>
        </p:txBody>
      </p:sp>
      <p:sp>
        <p:nvSpPr>
          <p:cNvPr id="4" name="Date Placeholder 3">
            <a:extLst>
              <a:ext uri="{FF2B5EF4-FFF2-40B4-BE49-F238E27FC236}">
                <a16:creationId xmlns:a16="http://schemas.microsoft.com/office/drawing/2014/main" id="{8B986D40-64B2-4C1B-A59F-F92C0691680E}"/>
              </a:ext>
            </a:extLst>
          </p:cNvPr>
          <p:cNvSpPr>
            <a:spLocks noGrp="1"/>
          </p:cNvSpPr>
          <p:nvPr>
            <p:ph type="dt" sz="half" idx="10"/>
          </p:nvPr>
        </p:nvSpPr>
        <p:spPr/>
        <p:txBody>
          <a:bodyPr/>
          <a:lstStyle/>
          <a:p>
            <a:fld id="{6AD5878B-10D9-4BE0-860C-882028B8440B}" type="datetime1">
              <a:rPr lang="en-US" smtClean="0"/>
              <a:t>31-Oct-22</a:t>
            </a:fld>
            <a:endParaRPr lang="en-US" dirty="0"/>
          </a:p>
        </p:txBody>
      </p:sp>
      <p:sp>
        <p:nvSpPr>
          <p:cNvPr id="5" name="Footer Placeholder 4">
            <a:extLst>
              <a:ext uri="{FF2B5EF4-FFF2-40B4-BE49-F238E27FC236}">
                <a16:creationId xmlns:a16="http://schemas.microsoft.com/office/drawing/2014/main" id="{28F08B24-1FB4-43E9-903C-52DA59BA9C04}"/>
              </a:ext>
            </a:extLst>
          </p:cNvPr>
          <p:cNvSpPr>
            <a:spLocks noGrp="1"/>
          </p:cNvSpPr>
          <p:nvPr>
            <p:ph type="ftr" sz="quarter" idx="11"/>
          </p:nvPr>
        </p:nvSpPr>
        <p:spPr/>
        <p:txBody>
          <a:bodyPr/>
          <a:lstStyle/>
          <a:p>
            <a:r>
              <a:rPr lang="en-US"/>
              <a:t>G10_HospitalManagementSystem</a:t>
            </a:r>
            <a:endParaRPr lang="en-US" dirty="0"/>
          </a:p>
        </p:txBody>
      </p:sp>
      <p:sp>
        <p:nvSpPr>
          <p:cNvPr id="6" name="Slide Number Placeholder 5">
            <a:extLst>
              <a:ext uri="{FF2B5EF4-FFF2-40B4-BE49-F238E27FC236}">
                <a16:creationId xmlns:a16="http://schemas.microsoft.com/office/drawing/2014/main" id="{7CA09CF7-4002-4356-A6C2-5F62F5DDBD9E}"/>
              </a:ext>
            </a:extLst>
          </p:cNvPr>
          <p:cNvSpPr>
            <a:spLocks noGrp="1"/>
          </p:cNvSpPr>
          <p:nvPr>
            <p:ph type="sldNum" sz="quarter" idx="12"/>
          </p:nvPr>
        </p:nvSpPr>
        <p:spPr/>
        <p:txBody>
          <a:bodyPr/>
          <a:lstStyle/>
          <a:p>
            <a:fld id="{519954A3-9DFD-4C44-94BA-B95130A3BA1C}" type="slidenum">
              <a:rPr lang="en-US" smtClean="0"/>
              <a:t>17</a:t>
            </a:fld>
            <a:endParaRPr lang="en-US" dirty="0"/>
          </a:p>
        </p:txBody>
      </p:sp>
      <p:pic>
        <p:nvPicPr>
          <p:cNvPr id="12" name="Content Placeholder 11" descr="HMS_Project document [Compatibility Mode] - Word (Product Activation Failed)">
            <a:extLst>
              <a:ext uri="{FF2B5EF4-FFF2-40B4-BE49-F238E27FC236}">
                <a16:creationId xmlns:a16="http://schemas.microsoft.com/office/drawing/2014/main" id="{56804DB6-161F-4BD4-A0A1-2839B00045BA}"/>
              </a:ext>
            </a:extLst>
          </p:cNvPr>
          <p:cNvPicPr>
            <a:picLocks noGrp="1" noChangeAspect="1"/>
          </p:cNvPicPr>
          <p:nvPr>
            <p:ph idx="1"/>
          </p:nvPr>
        </p:nvPicPr>
        <p:blipFill rotWithShape="1">
          <a:blip r:embed="rId2"/>
          <a:srcRect l="25942" t="34389" r="28249" b="13789"/>
          <a:stretch/>
        </p:blipFill>
        <p:spPr>
          <a:xfrm>
            <a:off x="4026089" y="641445"/>
            <a:ext cx="7751929" cy="5083575"/>
          </a:xfrm>
        </p:spPr>
      </p:pic>
    </p:spTree>
    <p:extLst>
      <p:ext uri="{BB962C8B-B14F-4D97-AF65-F5344CB8AC3E}">
        <p14:creationId xmlns:p14="http://schemas.microsoft.com/office/powerpoint/2010/main" val="122426416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E9B1-DB59-4424-BB91-96D9E0090F45}"/>
              </a:ext>
            </a:extLst>
          </p:cNvPr>
          <p:cNvSpPr>
            <a:spLocks noGrp="1"/>
          </p:cNvSpPr>
          <p:nvPr>
            <p:ph type="title"/>
          </p:nvPr>
        </p:nvSpPr>
        <p:spPr/>
        <p:txBody>
          <a:bodyPr/>
          <a:lstStyle/>
          <a:p>
            <a:r>
              <a:rPr lang="en-US" b="1" dirty="0"/>
              <a:t>Table Structures</a:t>
            </a:r>
            <a:endParaRPr lang="en-US" dirty="0"/>
          </a:p>
        </p:txBody>
      </p:sp>
      <p:sp>
        <p:nvSpPr>
          <p:cNvPr id="4" name="Date Placeholder 3">
            <a:extLst>
              <a:ext uri="{FF2B5EF4-FFF2-40B4-BE49-F238E27FC236}">
                <a16:creationId xmlns:a16="http://schemas.microsoft.com/office/drawing/2014/main" id="{FB0A02BE-99EA-45B3-B773-708CD10C3380}"/>
              </a:ext>
            </a:extLst>
          </p:cNvPr>
          <p:cNvSpPr>
            <a:spLocks noGrp="1"/>
          </p:cNvSpPr>
          <p:nvPr>
            <p:ph type="dt" sz="half" idx="10"/>
          </p:nvPr>
        </p:nvSpPr>
        <p:spPr/>
        <p:txBody>
          <a:bodyPr/>
          <a:lstStyle/>
          <a:p>
            <a:fld id="{6AD5878B-10D9-4BE0-860C-882028B8440B}" type="datetime1">
              <a:rPr lang="en-US" smtClean="0"/>
              <a:t>31-Oct-22</a:t>
            </a:fld>
            <a:endParaRPr lang="en-US" dirty="0"/>
          </a:p>
        </p:txBody>
      </p:sp>
      <p:sp>
        <p:nvSpPr>
          <p:cNvPr id="5" name="Footer Placeholder 4">
            <a:extLst>
              <a:ext uri="{FF2B5EF4-FFF2-40B4-BE49-F238E27FC236}">
                <a16:creationId xmlns:a16="http://schemas.microsoft.com/office/drawing/2014/main" id="{AB1F90AA-B865-4389-855B-475990AE4AD2}"/>
              </a:ext>
            </a:extLst>
          </p:cNvPr>
          <p:cNvSpPr>
            <a:spLocks noGrp="1"/>
          </p:cNvSpPr>
          <p:nvPr>
            <p:ph type="ftr" sz="quarter" idx="11"/>
          </p:nvPr>
        </p:nvSpPr>
        <p:spPr/>
        <p:txBody>
          <a:bodyPr/>
          <a:lstStyle/>
          <a:p>
            <a:r>
              <a:rPr lang="en-US"/>
              <a:t>G10_HospitalManagementSystem</a:t>
            </a:r>
            <a:endParaRPr lang="en-US" dirty="0"/>
          </a:p>
        </p:txBody>
      </p:sp>
      <p:sp>
        <p:nvSpPr>
          <p:cNvPr id="6" name="Slide Number Placeholder 5">
            <a:extLst>
              <a:ext uri="{FF2B5EF4-FFF2-40B4-BE49-F238E27FC236}">
                <a16:creationId xmlns:a16="http://schemas.microsoft.com/office/drawing/2014/main" id="{96B6ED4B-84D7-4A71-8BEA-D4839B2B27EB}"/>
              </a:ext>
            </a:extLst>
          </p:cNvPr>
          <p:cNvSpPr>
            <a:spLocks noGrp="1"/>
          </p:cNvSpPr>
          <p:nvPr>
            <p:ph type="sldNum" sz="quarter" idx="12"/>
          </p:nvPr>
        </p:nvSpPr>
        <p:spPr/>
        <p:txBody>
          <a:bodyPr/>
          <a:lstStyle/>
          <a:p>
            <a:fld id="{519954A3-9DFD-4C44-94BA-B95130A3BA1C}" type="slidenum">
              <a:rPr lang="en-US" smtClean="0"/>
              <a:t>18</a:t>
            </a:fld>
            <a:endParaRPr lang="en-US" dirty="0"/>
          </a:p>
        </p:txBody>
      </p:sp>
      <p:pic>
        <p:nvPicPr>
          <p:cNvPr id="12" name="Content Placeholder 11" descr="HMS_Project document [Compatibility Mode] - Word (Product Activation Failed)">
            <a:extLst>
              <a:ext uri="{FF2B5EF4-FFF2-40B4-BE49-F238E27FC236}">
                <a16:creationId xmlns:a16="http://schemas.microsoft.com/office/drawing/2014/main" id="{DE775320-0CCC-4875-84D5-264C5BA8713B}"/>
              </a:ext>
            </a:extLst>
          </p:cNvPr>
          <p:cNvPicPr>
            <a:picLocks noGrp="1" noChangeAspect="1"/>
          </p:cNvPicPr>
          <p:nvPr>
            <p:ph idx="1"/>
          </p:nvPr>
        </p:nvPicPr>
        <p:blipFill rotWithShape="1">
          <a:blip r:embed="rId2"/>
          <a:srcRect l="32994" t="29723" r="42006" b="9275"/>
          <a:stretch/>
        </p:blipFill>
        <p:spPr>
          <a:xfrm>
            <a:off x="3869268" y="604999"/>
            <a:ext cx="7339506" cy="6116475"/>
          </a:xfrm>
        </p:spPr>
      </p:pic>
    </p:spTree>
    <p:extLst>
      <p:ext uri="{BB962C8B-B14F-4D97-AF65-F5344CB8AC3E}">
        <p14:creationId xmlns:p14="http://schemas.microsoft.com/office/powerpoint/2010/main" val="7271523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77B-04D1-4917-A0B4-640B41E0A643}"/>
              </a:ext>
            </a:extLst>
          </p:cNvPr>
          <p:cNvSpPr>
            <a:spLocks noGrp="1"/>
          </p:cNvSpPr>
          <p:nvPr>
            <p:ph type="title"/>
          </p:nvPr>
        </p:nvSpPr>
        <p:spPr/>
        <p:txBody>
          <a:bodyPr/>
          <a:lstStyle/>
          <a:p>
            <a:r>
              <a:rPr lang="en-US" b="1" dirty="0"/>
              <a:t>Table Structures</a:t>
            </a:r>
            <a:endParaRPr lang="en-US" dirty="0"/>
          </a:p>
        </p:txBody>
      </p:sp>
      <p:sp>
        <p:nvSpPr>
          <p:cNvPr id="3" name="Date Placeholder 2">
            <a:extLst>
              <a:ext uri="{FF2B5EF4-FFF2-40B4-BE49-F238E27FC236}">
                <a16:creationId xmlns:a16="http://schemas.microsoft.com/office/drawing/2014/main" id="{7F4CE25D-476B-46C3-ADA3-470A4E6D849C}"/>
              </a:ext>
            </a:extLst>
          </p:cNvPr>
          <p:cNvSpPr>
            <a:spLocks noGrp="1"/>
          </p:cNvSpPr>
          <p:nvPr>
            <p:ph type="dt" sz="half" idx="10"/>
          </p:nvPr>
        </p:nvSpPr>
        <p:spPr/>
        <p:txBody>
          <a:bodyPr/>
          <a:lstStyle/>
          <a:p>
            <a:fld id="{49C7E095-7E37-4AB2-98CB-E3B107F25ECA}" type="datetime1">
              <a:rPr lang="en-US" smtClean="0"/>
              <a:t>31-Oct-22</a:t>
            </a:fld>
            <a:endParaRPr lang="en-US" dirty="0"/>
          </a:p>
        </p:txBody>
      </p:sp>
      <p:sp>
        <p:nvSpPr>
          <p:cNvPr id="4" name="Footer Placeholder 3">
            <a:extLst>
              <a:ext uri="{FF2B5EF4-FFF2-40B4-BE49-F238E27FC236}">
                <a16:creationId xmlns:a16="http://schemas.microsoft.com/office/drawing/2014/main" id="{F62008C8-757C-4068-8867-B0C7F04AB27E}"/>
              </a:ext>
            </a:extLst>
          </p:cNvPr>
          <p:cNvSpPr>
            <a:spLocks noGrp="1"/>
          </p:cNvSpPr>
          <p:nvPr>
            <p:ph type="ftr" sz="quarter" idx="11"/>
          </p:nvPr>
        </p:nvSpPr>
        <p:spPr/>
        <p:txBody>
          <a:bodyPr/>
          <a:lstStyle/>
          <a:p>
            <a:r>
              <a:rPr lang="en-US"/>
              <a:t>G10_HospitalManagementSystem</a:t>
            </a:r>
            <a:endParaRPr lang="en-US" dirty="0"/>
          </a:p>
        </p:txBody>
      </p:sp>
      <p:sp>
        <p:nvSpPr>
          <p:cNvPr id="5" name="Slide Number Placeholder 4">
            <a:extLst>
              <a:ext uri="{FF2B5EF4-FFF2-40B4-BE49-F238E27FC236}">
                <a16:creationId xmlns:a16="http://schemas.microsoft.com/office/drawing/2014/main" id="{A6EE5C8A-2596-47BE-A49C-37B05DDDA4CA}"/>
              </a:ext>
            </a:extLst>
          </p:cNvPr>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7" name="Picture 6" descr="HMS_Project document [Compatibility Mode] - Word (Product Activation Failed)">
            <a:extLst>
              <a:ext uri="{FF2B5EF4-FFF2-40B4-BE49-F238E27FC236}">
                <a16:creationId xmlns:a16="http://schemas.microsoft.com/office/drawing/2014/main" id="{7BCCC562-F675-4407-B008-EACFB54BBF43}"/>
              </a:ext>
            </a:extLst>
          </p:cNvPr>
          <p:cNvPicPr>
            <a:picLocks noChangeAspect="1"/>
          </p:cNvPicPr>
          <p:nvPr/>
        </p:nvPicPr>
        <p:blipFill rotWithShape="1">
          <a:blip r:embed="rId2"/>
          <a:srcRect l="30605" t="53034" r="41935" b="11239"/>
          <a:stretch/>
        </p:blipFill>
        <p:spPr>
          <a:xfrm>
            <a:off x="3760839" y="1460091"/>
            <a:ext cx="6873296" cy="4206012"/>
          </a:xfrm>
          <a:prstGeom prst="rect">
            <a:avLst/>
          </a:prstGeom>
        </p:spPr>
      </p:pic>
    </p:spTree>
    <p:extLst>
      <p:ext uri="{BB962C8B-B14F-4D97-AF65-F5344CB8AC3E}">
        <p14:creationId xmlns:p14="http://schemas.microsoft.com/office/powerpoint/2010/main" val="374675963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B51D-1919-4A06-986C-04D0EB8B4972}"/>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D18FA639-57AF-45CF-9D65-BB5B22ED0020}"/>
              </a:ext>
            </a:extLst>
          </p:cNvPr>
          <p:cNvSpPr>
            <a:spLocks noGrp="1"/>
          </p:cNvSpPr>
          <p:nvPr>
            <p:ph idx="1"/>
          </p:nvPr>
        </p:nvSpPr>
        <p:spPr>
          <a:xfrm>
            <a:off x="4267200" y="1123837"/>
            <a:ext cx="5713413" cy="4601183"/>
          </a:xfrm>
        </p:spPr>
        <p:txBody>
          <a:bodyPr>
            <a:noAutofit/>
          </a:bodyPr>
          <a:lstStyle/>
          <a:p>
            <a:r>
              <a:rPr lang="en-US" sz="1600" dirty="0">
                <a:solidFill>
                  <a:schemeClr val="tx1"/>
                </a:solidFill>
              </a:rPr>
              <a:t>Introduction</a:t>
            </a:r>
          </a:p>
          <a:p>
            <a:r>
              <a:rPr lang="en-US" sz="1600" dirty="0">
                <a:solidFill>
                  <a:schemeClr val="tx1"/>
                </a:solidFill>
              </a:rPr>
              <a:t>Manual System</a:t>
            </a:r>
          </a:p>
          <a:p>
            <a:r>
              <a:rPr lang="en-US" sz="1600" dirty="0">
                <a:solidFill>
                  <a:schemeClr val="tx1"/>
                </a:solidFill>
              </a:rPr>
              <a:t>Objective</a:t>
            </a:r>
          </a:p>
          <a:p>
            <a:r>
              <a:rPr lang="en-US" sz="1600" dirty="0">
                <a:solidFill>
                  <a:schemeClr val="tx1"/>
                </a:solidFill>
              </a:rPr>
              <a:t>Features</a:t>
            </a:r>
          </a:p>
          <a:p>
            <a:r>
              <a:rPr lang="en-US" sz="1600" dirty="0">
                <a:solidFill>
                  <a:schemeClr val="tx1"/>
                </a:solidFill>
              </a:rPr>
              <a:t>Benefits</a:t>
            </a:r>
          </a:p>
          <a:p>
            <a:r>
              <a:rPr lang="en-US" sz="1600" dirty="0">
                <a:solidFill>
                  <a:schemeClr val="tx1"/>
                </a:solidFill>
              </a:rPr>
              <a:t>Application Design</a:t>
            </a:r>
          </a:p>
          <a:p>
            <a:r>
              <a:rPr lang="en-US" sz="1600" dirty="0">
                <a:solidFill>
                  <a:schemeClr val="tx1"/>
                </a:solidFill>
              </a:rPr>
              <a:t>Schematic Diagram</a:t>
            </a:r>
          </a:p>
          <a:p>
            <a:r>
              <a:rPr lang="en-US" sz="1600" dirty="0">
                <a:solidFill>
                  <a:schemeClr val="tx1"/>
                </a:solidFill>
              </a:rPr>
              <a:t>Database Design</a:t>
            </a:r>
          </a:p>
          <a:p>
            <a:r>
              <a:rPr lang="en-US" sz="1600" dirty="0">
                <a:solidFill>
                  <a:schemeClr val="tx1"/>
                </a:solidFill>
              </a:rPr>
              <a:t>Table Structures</a:t>
            </a:r>
          </a:p>
          <a:p>
            <a:r>
              <a:rPr lang="en-US" sz="1600" dirty="0">
                <a:solidFill>
                  <a:schemeClr val="tx1"/>
                </a:solidFill>
              </a:rPr>
              <a:t>Technologies Used</a:t>
            </a:r>
          </a:p>
          <a:p>
            <a:r>
              <a:rPr lang="en-US" sz="1600" dirty="0">
                <a:solidFill>
                  <a:schemeClr val="tx1"/>
                </a:solidFill>
              </a:rPr>
              <a:t>Advantages</a:t>
            </a:r>
          </a:p>
          <a:p>
            <a:r>
              <a:rPr lang="en-US" sz="1600" dirty="0">
                <a:solidFill>
                  <a:schemeClr val="tx1"/>
                </a:solidFill>
              </a:rPr>
              <a:t>Applications</a:t>
            </a:r>
          </a:p>
          <a:p>
            <a:r>
              <a:rPr lang="en-US" sz="1600" dirty="0">
                <a:solidFill>
                  <a:schemeClr val="tx1"/>
                </a:solidFill>
              </a:rPr>
              <a:t>Future Improvements</a:t>
            </a:r>
          </a:p>
          <a:p>
            <a:pPr marL="0" indent="0">
              <a:buNone/>
            </a:pPr>
            <a:r>
              <a:rPr lang="en-US" sz="1600" dirty="0">
                <a:solidFill>
                  <a:schemeClr val="tx1"/>
                </a:solidFill>
              </a:rPr>
              <a:t>       Conclusions</a:t>
            </a:r>
          </a:p>
        </p:txBody>
      </p:sp>
      <p:sp>
        <p:nvSpPr>
          <p:cNvPr id="5" name="Date Placeholder 4">
            <a:extLst>
              <a:ext uri="{FF2B5EF4-FFF2-40B4-BE49-F238E27FC236}">
                <a16:creationId xmlns:a16="http://schemas.microsoft.com/office/drawing/2014/main" id="{E4A80CE6-2DB2-4B38-B816-BC9B11D284CF}"/>
              </a:ext>
            </a:extLst>
          </p:cNvPr>
          <p:cNvSpPr>
            <a:spLocks noGrp="1"/>
          </p:cNvSpPr>
          <p:nvPr>
            <p:ph type="dt" sz="half" idx="10"/>
          </p:nvPr>
        </p:nvSpPr>
        <p:spPr/>
        <p:txBody>
          <a:bodyPr/>
          <a:lstStyle/>
          <a:p>
            <a:fld id="{965BCE19-75DA-4598-828B-7042EB3C03A4}" type="datetime1">
              <a:rPr lang="en-US" smtClean="0"/>
              <a:t>31-Oct-22</a:t>
            </a:fld>
            <a:endParaRPr lang="en-US" dirty="0"/>
          </a:p>
        </p:txBody>
      </p:sp>
      <p:sp>
        <p:nvSpPr>
          <p:cNvPr id="6" name="Footer Placeholder 5">
            <a:extLst>
              <a:ext uri="{FF2B5EF4-FFF2-40B4-BE49-F238E27FC236}">
                <a16:creationId xmlns:a16="http://schemas.microsoft.com/office/drawing/2014/main" id="{6D3435CA-A204-41D6-AADC-4081625A0528}"/>
              </a:ext>
            </a:extLst>
          </p:cNvPr>
          <p:cNvSpPr>
            <a:spLocks noGrp="1"/>
          </p:cNvSpPr>
          <p:nvPr>
            <p:ph type="ftr" sz="quarter" idx="11"/>
          </p:nvPr>
        </p:nvSpPr>
        <p:spPr/>
        <p:txBody>
          <a:bodyPr/>
          <a:lstStyle/>
          <a:p>
            <a:r>
              <a:rPr lang="en-US" dirty="0"/>
              <a:t>HospitalManagementSystem_Group-03</a:t>
            </a:r>
          </a:p>
        </p:txBody>
      </p:sp>
      <p:sp>
        <p:nvSpPr>
          <p:cNvPr id="7" name="Slide Number Placeholder 6">
            <a:extLst>
              <a:ext uri="{FF2B5EF4-FFF2-40B4-BE49-F238E27FC236}">
                <a16:creationId xmlns:a16="http://schemas.microsoft.com/office/drawing/2014/main" id="{70EF13C7-37C6-41F3-8E5E-779D3939D682}"/>
              </a:ext>
            </a:extLst>
          </p:cNvPr>
          <p:cNvSpPr>
            <a:spLocks noGrp="1"/>
          </p:cNvSpPr>
          <p:nvPr>
            <p:ph type="sldNum" sz="quarter" idx="12"/>
          </p:nvPr>
        </p:nvSpPr>
        <p:spPr/>
        <p:txBody>
          <a:bodyPr/>
          <a:lstStyle/>
          <a:p>
            <a:fld id="{519954A3-9DFD-4C44-94BA-B95130A3BA1C}" type="slidenum">
              <a:rPr lang="en-US" smtClean="0"/>
              <a:t>2</a:t>
            </a:fld>
            <a:endParaRPr lang="en-US" dirty="0"/>
          </a:p>
        </p:txBody>
      </p:sp>
    </p:spTree>
    <p:extLst>
      <p:ext uri="{BB962C8B-B14F-4D97-AF65-F5344CB8AC3E}">
        <p14:creationId xmlns:p14="http://schemas.microsoft.com/office/powerpoint/2010/main" val="220881451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6DA3-33F1-4013-A226-4FEF9DDFC960}"/>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A3D08EFC-68E0-4ED9-8356-420CADA5A3AF}"/>
              </a:ext>
            </a:extLst>
          </p:cNvPr>
          <p:cNvSpPr>
            <a:spLocks noGrp="1"/>
          </p:cNvSpPr>
          <p:nvPr>
            <p:ph idx="1"/>
          </p:nvPr>
        </p:nvSpPr>
        <p:spPr>
          <a:xfrm>
            <a:off x="3538330" y="861391"/>
            <a:ext cx="7421218" cy="3205350"/>
          </a:xfrm>
        </p:spPr>
        <p:txBody>
          <a:bodyPr/>
          <a:lstStyle/>
          <a:p>
            <a:r>
              <a:rPr lang="en-US" dirty="0"/>
              <a:t>Server Side: </a:t>
            </a:r>
            <a:r>
              <a:rPr lang="en-US" dirty="0" err="1"/>
              <a:t>SpringBoot</a:t>
            </a:r>
            <a:r>
              <a:rPr lang="en-US" dirty="0"/>
              <a:t>, Spring Cloud, Spring Data JPA</a:t>
            </a:r>
          </a:p>
          <a:p>
            <a:r>
              <a:rPr lang="en-US" dirty="0"/>
              <a:t>Database: MySQL</a:t>
            </a:r>
          </a:p>
          <a:p>
            <a:r>
              <a:rPr lang="en-US" dirty="0"/>
              <a:t>Server: Eureka Server</a:t>
            </a:r>
          </a:p>
          <a:p>
            <a:r>
              <a:rPr lang="en-US" dirty="0"/>
              <a:t>DevOps: GitHub, Docker</a:t>
            </a:r>
          </a:p>
        </p:txBody>
      </p:sp>
      <p:sp>
        <p:nvSpPr>
          <p:cNvPr id="7" name="Date Placeholder 6">
            <a:extLst>
              <a:ext uri="{FF2B5EF4-FFF2-40B4-BE49-F238E27FC236}">
                <a16:creationId xmlns:a16="http://schemas.microsoft.com/office/drawing/2014/main" id="{A4A3D1D1-F53B-4151-9F20-A6D25B4ECCFF}"/>
              </a:ext>
            </a:extLst>
          </p:cNvPr>
          <p:cNvSpPr>
            <a:spLocks noGrp="1"/>
          </p:cNvSpPr>
          <p:nvPr>
            <p:ph type="dt" sz="half" idx="10"/>
          </p:nvPr>
        </p:nvSpPr>
        <p:spPr/>
        <p:txBody>
          <a:bodyPr/>
          <a:lstStyle/>
          <a:p>
            <a:fld id="{475C1685-FD30-4736-9903-964E02276100}" type="datetime1">
              <a:rPr lang="en-US" smtClean="0"/>
              <a:t>31-Oct-22</a:t>
            </a:fld>
            <a:endParaRPr lang="en-US" dirty="0"/>
          </a:p>
        </p:txBody>
      </p:sp>
      <p:sp>
        <p:nvSpPr>
          <p:cNvPr id="8" name="Footer Placeholder 7">
            <a:extLst>
              <a:ext uri="{FF2B5EF4-FFF2-40B4-BE49-F238E27FC236}">
                <a16:creationId xmlns:a16="http://schemas.microsoft.com/office/drawing/2014/main" id="{0F5DEE89-79A8-4684-886E-100C19C025C3}"/>
              </a:ext>
            </a:extLst>
          </p:cNvPr>
          <p:cNvSpPr>
            <a:spLocks noGrp="1"/>
          </p:cNvSpPr>
          <p:nvPr>
            <p:ph type="ftr" sz="quarter" idx="11"/>
          </p:nvPr>
        </p:nvSpPr>
        <p:spPr/>
        <p:txBody>
          <a:bodyPr/>
          <a:lstStyle/>
          <a:p>
            <a:r>
              <a:rPr lang="en-US" dirty="0"/>
              <a:t>HospitalManagementSystem_Group-03</a:t>
            </a:r>
          </a:p>
        </p:txBody>
      </p:sp>
      <p:sp>
        <p:nvSpPr>
          <p:cNvPr id="9" name="Slide Number Placeholder 8">
            <a:extLst>
              <a:ext uri="{FF2B5EF4-FFF2-40B4-BE49-F238E27FC236}">
                <a16:creationId xmlns:a16="http://schemas.microsoft.com/office/drawing/2014/main" id="{2F4AA130-B612-4A42-9F51-ED11314C41C1}"/>
              </a:ext>
            </a:extLst>
          </p:cNvPr>
          <p:cNvSpPr>
            <a:spLocks noGrp="1"/>
          </p:cNvSpPr>
          <p:nvPr>
            <p:ph type="sldNum" sz="quarter" idx="12"/>
          </p:nvPr>
        </p:nvSpPr>
        <p:spPr/>
        <p:txBody>
          <a:bodyPr/>
          <a:lstStyle/>
          <a:p>
            <a:fld id="{519954A3-9DFD-4C44-94BA-B95130A3BA1C}" type="slidenum">
              <a:rPr lang="en-US" smtClean="0"/>
              <a:t>20</a:t>
            </a:fld>
            <a:endParaRPr lang="en-US" dirty="0"/>
          </a:p>
        </p:txBody>
      </p:sp>
      <p:sp>
        <p:nvSpPr>
          <p:cNvPr id="4" name="AutoShape 2" descr="Applied Technology Services and Solutions | Digital Transformation | Cloud  Service | IT Infrastructure | ERP | Mphasis">
            <a:extLst>
              <a:ext uri="{FF2B5EF4-FFF2-40B4-BE49-F238E27FC236}">
                <a16:creationId xmlns:a16="http://schemas.microsoft.com/office/drawing/2014/main" id="{D7D6173F-639E-42B9-B265-EFE8EBEFE27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Applied Technology Services and Solutions | Digital Transformation | Cloud  Service | IT Infrastructure | ERP | Mphasis">
            <a:extLst>
              <a:ext uri="{FF2B5EF4-FFF2-40B4-BE49-F238E27FC236}">
                <a16:creationId xmlns:a16="http://schemas.microsoft.com/office/drawing/2014/main" id="{40F455C0-F0B7-4024-B3E1-F4EB9181E08A}"/>
              </a:ext>
            </a:extLst>
          </p:cNvPr>
          <p:cNvSpPr>
            <a:spLocks noChangeAspect="1" noChangeArrowheads="1"/>
          </p:cNvSpPr>
          <p:nvPr/>
        </p:nvSpPr>
        <p:spPr bwMode="auto">
          <a:xfrm>
            <a:off x="6096000" y="1480930"/>
            <a:ext cx="2252870" cy="22528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FB9C3FA4-AAB2-45F3-9CFD-FDAE50F42D50}"/>
              </a:ext>
            </a:extLst>
          </p:cNvPr>
          <p:cNvPicPr>
            <a:picLocks noChangeAspect="1"/>
          </p:cNvPicPr>
          <p:nvPr/>
        </p:nvPicPr>
        <p:blipFill>
          <a:blip r:embed="rId2"/>
          <a:stretch>
            <a:fillRect/>
          </a:stretch>
        </p:blipFill>
        <p:spPr>
          <a:xfrm>
            <a:off x="3538330" y="4444034"/>
            <a:ext cx="2483541" cy="1552575"/>
          </a:xfrm>
          <a:prstGeom prst="rect">
            <a:avLst/>
          </a:prstGeom>
        </p:spPr>
      </p:pic>
      <p:pic>
        <p:nvPicPr>
          <p:cNvPr id="15" name="Picture 14">
            <a:extLst>
              <a:ext uri="{FF2B5EF4-FFF2-40B4-BE49-F238E27FC236}">
                <a16:creationId xmlns:a16="http://schemas.microsoft.com/office/drawing/2014/main" id="{27877884-805F-432C-9F2B-0BD3D257C5C1}"/>
              </a:ext>
            </a:extLst>
          </p:cNvPr>
          <p:cNvPicPr>
            <a:picLocks noChangeAspect="1"/>
          </p:cNvPicPr>
          <p:nvPr/>
        </p:nvPicPr>
        <p:blipFill>
          <a:blip r:embed="rId3"/>
          <a:stretch>
            <a:fillRect/>
          </a:stretch>
        </p:blipFill>
        <p:spPr>
          <a:xfrm>
            <a:off x="6096000" y="4265855"/>
            <a:ext cx="1986586" cy="1533525"/>
          </a:xfrm>
          <a:prstGeom prst="rect">
            <a:avLst/>
          </a:prstGeom>
        </p:spPr>
      </p:pic>
      <p:pic>
        <p:nvPicPr>
          <p:cNvPr id="10" name="Picture 9">
            <a:extLst>
              <a:ext uri="{FF2B5EF4-FFF2-40B4-BE49-F238E27FC236}">
                <a16:creationId xmlns:a16="http://schemas.microsoft.com/office/drawing/2014/main" id="{22CBE874-0F7D-4C40-B12A-53F5D8B0DE94}"/>
              </a:ext>
            </a:extLst>
          </p:cNvPr>
          <p:cNvPicPr>
            <a:picLocks noChangeAspect="1"/>
          </p:cNvPicPr>
          <p:nvPr/>
        </p:nvPicPr>
        <p:blipFill>
          <a:blip r:embed="rId4"/>
          <a:stretch>
            <a:fillRect/>
          </a:stretch>
        </p:blipFill>
        <p:spPr>
          <a:xfrm>
            <a:off x="7998106" y="4191329"/>
            <a:ext cx="2531856" cy="1533526"/>
          </a:xfrm>
          <a:prstGeom prst="rect">
            <a:avLst/>
          </a:prstGeom>
        </p:spPr>
      </p:pic>
      <p:pic>
        <p:nvPicPr>
          <p:cNvPr id="14" name="Picture 13">
            <a:extLst>
              <a:ext uri="{FF2B5EF4-FFF2-40B4-BE49-F238E27FC236}">
                <a16:creationId xmlns:a16="http://schemas.microsoft.com/office/drawing/2014/main" id="{E9069838-C651-4579-84AD-9F5FDEFF97A9}"/>
              </a:ext>
            </a:extLst>
          </p:cNvPr>
          <p:cNvPicPr>
            <a:picLocks noChangeAspect="1"/>
          </p:cNvPicPr>
          <p:nvPr/>
        </p:nvPicPr>
        <p:blipFill rotWithShape="1">
          <a:blip r:embed="rId5"/>
          <a:srcRect l="29022" t="17456" r="27658" b="15419"/>
          <a:stretch/>
        </p:blipFill>
        <p:spPr>
          <a:xfrm>
            <a:off x="10141150" y="4266447"/>
            <a:ext cx="1674069" cy="1458408"/>
          </a:xfrm>
          <a:prstGeom prst="rect">
            <a:avLst/>
          </a:prstGeom>
        </p:spPr>
      </p:pic>
    </p:spTree>
    <p:extLst>
      <p:ext uri="{BB962C8B-B14F-4D97-AF65-F5344CB8AC3E}">
        <p14:creationId xmlns:p14="http://schemas.microsoft.com/office/powerpoint/2010/main" val="401378814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C0F50A-F996-4F45-AB29-7B1E8E7626A2}"/>
              </a:ext>
            </a:extLst>
          </p:cNvPr>
          <p:cNvSpPr>
            <a:spLocks noGrp="1"/>
          </p:cNvSpPr>
          <p:nvPr>
            <p:ph type="title"/>
          </p:nvPr>
        </p:nvSpPr>
        <p:spPr>
          <a:xfrm>
            <a:off x="3634451" y="1190624"/>
            <a:ext cx="6999684" cy="4423098"/>
          </a:xfrm>
        </p:spPr>
        <p:txBody>
          <a:bodyPr/>
          <a:lstStyle/>
          <a:p>
            <a:r>
              <a:rPr lang="en-US" dirty="0"/>
              <a:t>  Source code  and demonstration</a:t>
            </a:r>
          </a:p>
        </p:txBody>
      </p:sp>
      <p:sp>
        <p:nvSpPr>
          <p:cNvPr id="4" name="Date Placeholder 3">
            <a:extLst>
              <a:ext uri="{FF2B5EF4-FFF2-40B4-BE49-F238E27FC236}">
                <a16:creationId xmlns:a16="http://schemas.microsoft.com/office/drawing/2014/main" id="{3D63632C-2970-4BB5-BF77-8E5A0A6E5DE1}"/>
              </a:ext>
            </a:extLst>
          </p:cNvPr>
          <p:cNvSpPr>
            <a:spLocks noGrp="1"/>
          </p:cNvSpPr>
          <p:nvPr>
            <p:ph type="dt" sz="half" idx="10"/>
          </p:nvPr>
        </p:nvSpPr>
        <p:spPr/>
        <p:txBody>
          <a:bodyPr/>
          <a:lstStyle/>
          <a:p>
            <a:fld id="{F3FA0477-1C39-4ABE-8441-B647C0E17E69}" type="datetime1">
              <a:rPr lang="en-US" smtClean="0"/>
              <a:t>31-Oct-22</a:t>
            </a:fld>
            <a:endParaRPr lang="en-US" dirty="0"/>
          </a:p>
        </p:txBody>
      </p:sp>
      <p:sp>
        <p:nvSpPr>
          <p:cNvPr id="7" name="Footer Placeholder 6">
            <a:extLst>
              <a:ext uri="{FF2B5EF4-FFF2-40B4-BE49-F238E27FC236}">
                <a16:creationId xmlns:a16="http://schemas.microsoft.com/office/drawing/2014/main" id="{6CE26567-2038-4B99-AA92-2EDC7C041826}"/>
              </a:ext>
            </a:extLst>
          </p:cNvPr>
          <p:cNvSpPr>
            <a:spLocks noGrp="1"/>
          </p:cNvSpPr>
          <p:nvPr>
            <p:ph type="ftr" sz="quarter" idx="11"/>
          </p:nvPr>
        </p:nvSpPr>
        <p:spPr/>
        <p:txBody>
          <a:bodyPr/>
          <a:lstStyle/>
          <a:p>
            <a:r>
              <a:rPr lang="en-US" dirty="0"/>
              <a:t>HospitalManagementSystem_Group-03</a:t>
            </a:r>
          </a:p>
        </p:txBody>
      </p:sp>
      <p:sp>
        <p:nvSpPr>
          <p:cNvPr id="8" name="Slide Number Placeholder 7">
            <a:extLst>
              <a:ext uri="{FF2B5EF4-FFF2-40B4-BE49-F238E27FC236}">
                <a16:creationId xmlns:a16="http://schemas.microsoft.com/office/drawing/2014/main" id="{0F472651-B5EE-4C1E-8BE2-4DF9A4DADE06}"/>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67551441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C4F61-682B-4F27-8F43-C9CB3FA2AFA6}"/>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82BC74EF-8B23-4308-98FA-797959A2CE61}"/>
              </a:ext>
            </a:extLst>
          </p:cNvPr>
          <p:cNvSpPr>
            <a:spLocks noGrp="1"/>
          </p:cNvSpPr>
          <p:nvPr>
            <p:ph idx="1"/>
          </p:nvPr>
        </p:nvSpPr>
        <p:spPr/>
        <p:txBody>
          <a:bodyPr/>
          <a:lstStyle/>
          <a:p>
            <a:r>
              <a:rPr lang="en-US" altLang="en-US" dirty="0">
                <a:solidFill>
                  <a:srgbClr val="000000"/>
                </a:solidFill>
                <a:latin typeface="Open Sans"/>
              </a:rPr>
              <a:t>Time-saving Technology</a:t>
            </a:r>
          </a:p>
          <a:p>
            <a:r>
              <a:rPr lang="en-US" altLang="en-US" dirty="0">
                <a:solidFill>
                  <a:srgbClr val="000000"/>
                </a:solidFill>
                <a:latin typeface="Open Sans"/>
              </a:rPr>
              <a:t>Improved Efficiency by avoiding human errors</a:t>
            </a:r>
          </a:p>
          <a:p>
            <a:r>
              <a:rPr lang="en-US" altLang="en-US" dirty="0">
                <a:solidFill>
                  <a:srgbClr val="000000"/>
                </a:solidFill>
                <a:latin typeface="Open Sans"/>
              </a:rPr>
              <a:t>Cost effective and easily manageable</a:t>
            </a:r>
          </a:p>
          <a:p>
            <a:r>
              <a:rPr lang="en-US" altLang="en-US" dirty="0">
                <a:solidFill>
                  <a:srgbClr val="000000"/>
                </a:solidFill>
                <a:latin typeface="Open Sans"/>
              </a:rPr>
              <a:t>Saving paper work</a:t>
            </a:r>
          </a:p>
          <a:p>
            <a:r>
              <a:rPr lang="en-US" altLang="en-US" dirty="0">
                <a:solidFill>
                  <a:srgbClr val="000000"/>
                </a:solidFill>
                <a:latin typeface="Open Sans"/>
              </a:rPr>
              <a:t>Friendly user interface</a:t>
            </a:r>
            <a:endParaRPr lang="en-US" altLang="en-US" sz="2000" dirty="0">
              <a:solidFill>
                <a:schemeClr val="tx1"/>
              </a:solidFill>
              <a:latin typeface="Arial" panose="020B0604020202020204" pitchFamily="34" charset="0"/>
            </a:endParaRPr>
          </a:p>
          <a:p>
            <a:r>
              <a:rPr lang="en-US" altLang="en-US" dirty="0">
                <a:solidFill>
                  <a:srgbClr val="000000"/>
                </a:solidFill>
                <a:latin typeface="Open Sans"/>
              </a:rPr>
              <a:t>Easy access to patient data with correct patient history</a:t>
            </a:r>
          </a:p>
          <a:p>
            <a:r>
              <a:rPr lang="en-US" altLang="en-US" dirty="0">
                <a:solidFill>
                  <a:srgbClr val="000000"/>
                </a:solidFill>
                <a:latin typeface="Open Sans"/>
              </a:rPr>
              <a:t>Data security.</a:t>
            </a:r>
          </a:p>
          <a:p>
            <a:endParaRPr lang="en-US" dirty="0"/>
          </a:p>
        </p:txBody>
      </p:sp>
      <p:sp>
        <p:nvSpPr>
          <p:cNvPr id="4" name="Date Placeholder 3">
            <a:extLst>
              <a:ext uri="{FF2B5EF4-FFF2-40B4-BE49-F238E27FC236}">
                <a16:creationId xmlns:a16="http://schemas.microsoft.com/office/drawing/2014/main" id="{90ECACCD-E44D-42B8-8339-5E2755232FFC}"/>
              </a:ext>
            </a:extLst>
          </p:cNvPr>
          <p:cNvSpPr>
            <a:spLocks noGrp="1"/>
          </p:cNvSpPr>
          <p:nvPr>
            <p:ph type="dt" sz="half" idx="10"/>
          </p:nvPr>
        </p:nvSpPr>
        <p:spPr/>
        <p:txBody>
          <a:bodyPr/>
          <a:lstStyle/>
          <a:p>
            <a:fld id="{6AD5878B-10D9-4BE0-860C-882028B8440B}" type="datetime1">
              <a:rPr lang="en-US" smtClean="0"/>
              <a:t>31-Oct-22</a:t>
            </a:fld>
            <a:endParaRPr lang="en-US" dirty="0"/>
          </a:p>
        </p:txBody>
      </p:sp>
      <p:sp>
        <p:nvSpPr>
          <p:cNvPr id="5" name="Footer Placeholder 4">
            <a:extLst>
              <a:ext uri="{FF2B5EF4-FFF2-40B4-BE49-F238E27FC236}">
                <a16:creationId xmlns:a16="http://schemas.microsoft.com/office/drawing/2014/main" id="{5CF11141-B9B4-479D-B7C4-070E3D3785B3}"/>
              </a:ext>
            </a:extLst>
          </p:cNvPr>
          <p:cNvSpPr>
            <a:spLocks noGrp="1"/>
          </p:cNvSpPr>
          <p:nvPr>
            <p:ph type="ftr" sz="quarter" idx="11"/>
          </p:nvPr>
        </p:nvSpPr>
        <p:spPr/>
        <p:txBody>
          <a:bodyPr/>
          <a:lstStyle/>
          <a:p>
            <a:r>
              <a:rPr lang="en-US" dirty="0"/>
              <a:t>HospitalManagementSystem_Group-03</a:t>
            </a:r>
          </a:p>
        </p:txBody>
      </p:sp>
      <p:sp>
        <p:nvSpPr>
          <p:cNvPr id="6" name="Slide Number Placeholder 5">
            <a:extLst>
              <a:ext uri="{FF2B5EF4-FFF2-40B4-BE49-F238E27FC236}">
                <a16:creationId xmlns:a16="http://schemas.microsoft.com/office/drawing/2014/main" id="{EB672E2B-F4B7-4FA1-B154-DEBA39D399D6}"/>
              </a:ext>
            </a:extLst>
          </p:cNvPr>
          <p:cNvSpPr>
            <a:spLocks noGrp="1"/>
          </p:cNvSpPr>
          <p:nvPr>
            <p:ph type="sldNum" sz="quarter" idx="12"/>
          </p:nvPr>
        </p:nvSpPr>
        <p:spPr/>
        <p:txBody>
          <a:bodyPr/>
          <a:lstStyle/>
          <a:p>
            <a:fld id="{519954A3-9DFD-4C44-94BA-B95130A3BA1C}" type="slidenum">
              <a:rPr lang="en-US" smtClean="0"/>
              <a:t>22</a:t>
            </a:fld>
            <a:endParaRPr lang="en-US" dirty="0"/>
          </a:p>
        </p:txBody>
      </p:sp>
    </p:spTree>
    <p:extLst>
      <p:ext uri="{BB962C8B-B14F-4D97-AF65-F5344CB8AC3E}">
        <p14:creationId xmlns:p14="http://schemas.microsoft.com/office/powerpoint/2010/main" val="92380572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72AB-355E-48E7-AE1C-077C1D039959}"/>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724BA753-16A6-4FFF-B557-52094D518541}"/>
              </a:ext>
            </a:extLst>
          </p:cNvPr>
          <p:cNvSpPr>
            <a:spLocks noGrp="1"/>
          </p:cNvSpPr>
          <p:nvPr>
            <p:ph idx="1"/>
          </p:nvPr>
        </p:nvSpPr>
        <p:spPr/>
        <p:txBody>
          <a:bodyPr/>
          <a:lstStyle/>
          <a:p>
            <a:r>
              <a:rPr lang="en-US" dirty="0">
                <a:solidFill>
                  <a:schemeClr val="tx1"/>
                </a:solidFill>
              </a:rPr>
              <a:t>HMS can be useful for large, medium hospital and nursing homes.</a:t>
            </a:r>
          </a:p>
          <a:p>
            <a:r>
              <a:rPr lang="en-US" dirty="0">
                <a:solidFill>
                  <a:schemeClr val="tx1"/>
                </a:solidFill>
              </a:rPr>
              <a:t>Can give facility different type of enquires.</a:t>
            </a:r>
          </a:p>
          <a:p>
            <a:r>
              <a:rPr lang="en-US" dirty="0">
                <a:solidFill>
                  <a:schemeClr val="tx1"/>
                </a:solidFill>
              </a:rPr>
              <a:t>Management can maintain data regarding patient, doctors easily and it can be updated easily.</a:t>
            </a:r>
          </a:p>
          <a:p>
            <a:r>
              <a:rPr lang="en-US" dirty="0">
                <a:solidFill>
                  <a:schemeClr val="tx1"/>
                </a:solidFill>
              </a:rPr>
              <a:t>User friendly. </a:t>
            </a:r>
          </a:p>
          <a:p>
            <a:r>
              <a:rPr lang="en-US" dirty="0">
                <a:solidFill>
                  <a:schemeClr val="tx1"/>
                </a:solidFill>
              </a:rPr>
              <a:t>Immediate data access.</a:t>
            </a:r>
          </a:p>
          <a:p>
            <a:endParaRPr lang="en-US" dirty="0"/>
          </a:p>
        </p:txBody>
      </p:sp>
      <p:sp>
        <p:nvSpPr>
          <p:cNvPr id="5" name="Date Placeholder 4">
            <a:extLst>
              <a:ext uri="{FF2B5EF4-FFF2-40B4-BE49-F238E27FC236}">
                <a16:creationId xmlns:a16="http://schemas.microsoft.com/office/drawing/2014/main" id="{A6D41780-9AE1-4622-81A7-AF15DD872CAC}"/>
              </a:ext>
            </a:extLst>
          </p:cNvPr>
          <p:cNvSpPr>
            <a:spLocks noGrp="1"/>
          </p:cNvSpPr>
          <p:nvPr>
            <p:ph type="dt" sz="half" idx="10"/>
          </p:nvPr>
        </p:nvSpPr>
        <p:spPr/>
        <p:txBody>
          <a:bodyPr/>
          <a:lstStyle/>
          <a:p>
            <a:fld id="{ADB887C6-5550-4DED-B43E-8DFBC35659F8}" type="datetime1">
              <a:rPr lang="en-US" smtClean="0"/>
              <a:t>31-Oct-22</a:t>
            </a:fld>
            <a:endParaRPr lang="en-US" dirty="0"/>
          </a:p>
        </p:txBody>
      </p:sp>
      <p:sp>
        <p:nvSpPr>
          <p:cNvPr id="6" name="Footer Placeholder 5">
            <a:extLst>
              <a:ext uri="{FF2B5EF4-FFF2-40B4-BE49-F238E27FC236}">
                <a16:creationId xmlns:a16="http://schemas.microsoft.com/office/drawing/2014/main" id="{14BB982D-E11B-4C14-A7F6-08AEEC08253C}"/>
              </a:ext>
            </a:extLst>
          </p:cNvPr>
          <p:cNvSpPr>
            <a:spLocks noGrp="1"/>
          </p:cNvSpPr>
          <p:nvPr>
            <p:ph type="ftr" sz="quarter" idx="11"/>
          </p:nvPr>
        </p:nvSpPr>
        <p:spPr/>
        <p:txBody>
          <a:bodyPr/>
          <a:lstStyle/>
          <a:p>
            <a:r>
              <a:rPr lang="en-US" dirty="0"/>
              <a:t>HospitalManagementSystem_Group-03</a:t>
            </a:r>
          </a:p>
        </p:txBody>
      </p:sp>
      <p:sp>
        <p:nvSpPr>
          <p:cNvPr id="7" name="Slide Number Placeholder 6">
            <a:extLst>
              <a:ext uri="{FF2B5EF4-FFF2-40B4-BE49-F238E27FC236}">
                <a16:creationId xmlns:a16="http://schemas.microsoft.com/office/drawing/2014/main" id="{D05688C7-85DC-4218-BE2F-999247384549}"/>
              </a:ext>
            </a:extLst>
          </p:cNvPr>
          <p:cNvSpPr>
            <a:spLocks noGrp="1"/>
          </p:cNvSpPr>
          <p:nvPr>
            <p:ph type="sldNum" sz="quarter" idx="12"/>
          </p:nvPr>
        </p:nvSpPr>
        <p:spPr/>
        <p:txBody>
          <a:bodyPr/>
          <a:lstStyle/>
          <a:p>
            <a:fld id="{519954A3-9DFD-4C44-94BA-B95130A3BA1C}" type="slidenum">
              <a:rPr lang="en-US" smtClean="0"/>
              <a:t>23</a:t>
            </a:fld>
            <a:endParaRPr lang="en-US" dirty="0"/>
          </a:p>
        </p:txBody>
      </p:sp>
    </p:spTree>
    <p:extLst>
      <p:ext uri="{BB962C8B-B14F-4D97-AF65-F5344CB8AC3E}">
        <p14:creationId xmlns:p14="http://schemas.microsoft.com/office/powerpoint/2010/main" val="362645363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4CF2-B536-4C39-B9C3-A2C105A5D9D6}"/>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8854F89A-4571-448C-A1D3-4834A7C653BA}"/>
              </a:ext>
            </a:extLst>
          </p:cNvPr>
          <p:cNvSpPr>
            <a:spLocks noGrp="1"/>
          </p:cNvSpPr>
          <p:nvPr>
            <p:ph idx="1"/>
          </p:nvPr>
        </p:nvSpPr>
        <p:spPr/>
        <p:txBody>
          <a:bodyPr/>
          <a:lstStyle/>
          <a:p>
            <a:r>
              <a:rPr lang="en-US" dirty="0"/>
              <a:t>Some of the modules can be implemented such as:</a:t>
            </a:r>
          </a:p>
          <a:p>
            <a:pPr marL="0" indent="0" algn="just">
              <a:buNone/>
            </a:pPr>
            <a:r>
              <a:rPr lang="en-US" dirty="0"/>
              <a:t>      1)Report Management.</a:t>
            </a:r>
          </a:p>
          <a:p>
            <a:pPr marL="0" indent="0" algn="just">
              <a:buNone/>
            </a:pPr>
            <a:r>
              <a:rPr lang="en-US" dirty="0"/>
              <a:t>      2) Laboratory Management</a:t>
            </a:r>
          </a:p>
          <a:p>
            <a:pPr marL="0" indent="0" algn="just">
              <a:buNone/>
            </a:pPr>
            <a:r>
              <a:rPr lang="en-US" dirty="0"/>
              <a:t>      3) Security Enhancement.</a:t>
            </a:r>
          </a:p>
          <a:p>
            <a:pPr marL="0" indent="0" algn="just">
              <a:buNone/>
            </a:pPr>
            <a:r>
              <a:rPr lang="en-US" dirty="0"/>
              <a:t>      4) Pharmacy Management.</a:t>
            </a:r>
          </a:p>
        </p:txBody>
      </p:sp>
      <p:sp>
        <p:nvSpPr>
          <p:cNvPr id="5" name="Date Placeholder 4">
            <a:extLst>
              <a:ext uri="{FF2B5EF4-FFF2-40B4-BE49-F238E27FC236}">
                <a16:creationId xmlns:a16="http://schemas.microsoft.com/office/drawing/2014/main" id="{CD9D10B1-B167-4FFA-9323-AA984377F1A5}"/>
              </a:ext>
            </a:extLst>
          </p:cNvPr>
          <p:cNvSpPr>
            <a:spLocks noGrp="1"/>
          </p:cNvSpPr>
          <p:nvPr>
            <p:ph type="dt" sz="half" idx="10"/>
          </p:nvPr>
        </p:nvSpPr>
        <p:spPr/>
        <p:txBody>
          <a:bodyPr/>
          <a:lstStyle/>
          <a:p>
            <a:fld id="{1E3C6930-78E3-4FA7-8F19-97568B3091D8}" type="datetime1">
              <a:rPr lang="en-US" smtClean="0"/>
              <a:t>31-Oct-22</a:t>
            </a:fld>
            <a:endParaRPr lang="en-US" dirty="0"/>
          </a:p>
        </p:txBody>
      </p:sp>
      <p:sp>
        <p:nvSpPr>
          <p:cNvPr id="6" name="Footer Placeholder 5">
            <a:extLst>
              <a:ext uri="{FF2B5EF4-FFF2-40B4-BE49-F238E27FC236}">
                <a16:creationId xmlns:a16="http://schemas.microsoft.com/office/drawing/2014/main" id="{06C9E1B7-610B-4C30-A1FE-539609E8C704}"/>
              </a:ext>
            </a:extLst>
          </p:cNvPr>
          <p:cNvSpPr>
            <a:spLocks noGrp="1"/>
          </p:cNvSpPr>
          <p:nvPr>
            <p:ph type="ftr" sz="quarter" idx="11"/>
          </p:nvPr>
        </p:nvSpPr>
        <p:spPr/>
        <p:txBody>
          <a:bodyPr/>
          <a:lstStyle/>
          <a:p>
            <a:r>
              <a:rPr lang="en-US" dirty="0"/>
              <a:t>HospitalManagementSystem_Group-03</a:t>
            </a:r>
          </a:p>
        </p:txBody>
      </p:sp>
      <p:sp>
        <p:nvSpPr>
          <p:cNvPr id="7" name="Slide Number Placeholder 6">
            <a:extLst>
              <a:ext uri="{FF2B5EF4-FFF2-40B4-BE49-F238E27FC236}">
                <a16:creationId xmlns:a16="http://schemas.microsoft.com/office/drawing/2014/main" id="{5293A0E4-D083-4DE8-B077-BA52450ACA41}"/>
              </a:ext>
            </a:extLst>
          </p:cNvPr>
          <p:cNvSpPr>
            <a:spLocks noGrp="1"/>
          </p:cNvSpPr>
          <p:nvPr>
            <p:ph type="sldNum" sz="quarter" idx="12"/>
          </p:nvPr>
        </p:nvSpPr>
        <p:spPr/>
        <p:txBody>
          <a:bodyPr/>
          <a:lstStyle/>
          <a:p>
            <a:fld id="{519954A3-9DFD-4C44-94BA-B95130A3BA1C}" type="slidenum">
              <a:rPr lang="en-US" smtClean="0"/>
              <a:t>24</a:t>
            </a:fld>
            <a:endParaRPr lang="en-US" dirty="0"/>
          </a:p>
        </p:txBody>
      </p:sp>
    </p:spTree>
    <p:extLst>
      <p:ext uri="{BB962C8B-B14F-4D97-AF65-F5344CB8AC3E}">
        <p14:creationId xmlns:p14="http://schemas.microsoft.com/office/powerpoint/2010/main" val="316272579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67EC9-063B-4C57-B956-9F9E819489D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5CE28B0-6F51-4832-A736-48B2A8A0F0A2}"/>
              </a:ext>
            </a:extLst>
          </p:cNvPr>
          <p:cNvSpPr>
            <a:spLocks noGrp="1"/>
          </p:cNvSpPr>
          <p:nvPr>
            <p:ph idx="1"/>
          </p:nvPr>
        </p:nvSpPr>
        <p:spPr/>
        <p:txBody>
          <a:bodyPr>
            <a:normAutofit/>
          </a:bodyPr>
          <a:lstStyle/>
          <a:p>
            <a:pPr marL="0" indent="0" algn="just">
              <a:buNone/>
            </a:pPr>
            <a:r>
              <a:rPr lang="en-US" dirty="0"/>
              <a:t>        Hospital management systems allows us the ability to optimize and digitize all the processes within the institution, which will help to improve customer service, reduce process costs. Implementation of hospital management system project helps to store all the kinds of records. </a:t>
            </a:r>
          </a:p>
          <a:p>
            <a:pPr marL="0" indent="0" algn="just">
              <a:buNone/>
            </a:pPr>
            <a:r>
              <a:rPr lang="en-US" dirty="0"/>
              <a:t>       provide coordination and user communication, implement policies, improve day-to-day operations. HMS provides the ability to manage all the paperwork in one place, reducing the work of staff in arranging and analyzing the paperwork of the patients. </a:t>
            </a:r>
          </a:p>
        </p:txBody>
      </p:sp>
      <p:sp>
        <p:nvSpPr>
          <p:cNvPr id="5" name="Date Placeholder 4">
            <a:extLst>
              <a:ext uri="{FF2B5EF4-FFF2-40B4-BE49-F238E27FC236}">
                <a16:creationId xmlns:a16="http://schemas.microsoft.com/office/drawing/2014/main" id="{41C94E15-EBB2-46BF-84AB-F4AF3CDB3618}"/>
              </a:ext>
            </a:extLst>
          </p:cNvPr>
          <p:cNvSpPr>
            <a:spLocks noGrp="1"/>
          </p:cNvSpPr>
          <p:nvPr>
            <p:ph type="dt" sz="half" idx="10"/>
          </p:nvPr>
        </p:nvSpPr>
        <p:spPr/>
        <p:txBody>
          <a:bodyPr/>
          <a:lstStyle/>
          <a:p>
            <a:fld id="{A9C5218B-CAD0-4BCB-98FC-C6F2F708A8EA}" type="datetime1">
              <a:rPr lang="en-US" smtClean="0"/>
              <a:t>31-Oct-22</a:t>
            </a:fld>
            <a:endParaRPr lang="en-US" dirty="0"/>
          </a:p>
        </p:txBody>
      </p:sp>
      <p:sp>
        <p:nvSpPr>
          <p:cNvPr id="6" name="Footer Placeholder 5">
            <a:extLst>
              <a:ext uri="{FF2B5EF4-FFF2-40B4-BE49-F238E27FC236}">
                <a16:creationId xmlns:a16="http://schemas.microsoft.com/office/drawing/2014/main" id="{E1F28C7E-F6E6-48BF-A2E0-8D40BD1B901E}"/>
              </a:ext>
            </a:extLst>
          </p:cNvPr>
          <p:cNvSpPr>
            <a:spLocks noGrp="1"/>
          </p:cNvSpPr>
          <p:nvPr>
            <p:ph type="ftr" sz="quarter" idx="11"/>
          </p:nvPr>
        </p:nvSpPr>
        <p:spPr/>
        <p:txBody>
          <a:bodyPr/>
          <a:lstStyle/>
          <a:p>
            <a:r>
              <a:rPr lang="en-US" dirty="0"/>
              <a:t>HospitalManagementSystem_Group-03</a:t>
            </a:r>
          </a:p>
        </p:txBody>
      </p:sp>
      <p:sp>
        <p:nvSpPr>
          <p:cNvPr id="7" name="Slide Number Placeholder 6">
            <a:extLst>
              <a:ext uri="{FF2B5EF4-FFF2-40B4-BE49-F238E27FC236}">
                <a16:creationId xmlns:a16="http://schemas.microsoft.com/office/drawing/2014/main" id="{FA0D239C-D953-4DB8-BAAF-8DD33F09B4F5}"/>
              </a:ext>
            </a:extLst>
          </p:cNvPr>
          <p:cNvSpPr>
            <a:spLocks noGrp="1"/>
          </p:cNvSpPr>
          <p:nvPr>
            <p:ph type="sldNum" sz="quarter" idx="12"/>
          </p:nvPr>
        </p:nvSpPr>
        <p:spPr/>
        <p:txBody>
          <a:bodyPr/>
          <a:lstStyle/>
          <a:p>
            <a:fld id="{519954A3-9DFD-4C44-94BA-B95130A3BA1C}" type="slidenum">
              <a:rPr lang="en-US" smtClean="0"/>
              <a:t>25</a:t>
            </a:fld>
            <a:endParaRPr lang="en-US" dirty="0"/>
          </a:p>
        </p:txBody>
      </p:sp>
    </p:spTree>
    <p:extLst>
      <p:ext uri="{BB962C8B-B14F-4D97-AF65-F5344CB8AC3E}">
        <p14:creationId xmlns:p14="http://schemas.microsoft.com/office/powerpoint/2010/main" val="213326339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A5651-C5BC-41DF-9687-EF508621F8A5}"/>
              </a:ext>
            </a:extLst>
          </p:cNvPr>
          <p:cNvSpPr>
            <a:spLocks noGrp="1"/>
          </p:cNvSpPr>
          <p:nvPr>
            <p:ph type="dt" sz="half" idx="10"/>
          </p:nvPr>
        </p:nvSpPr>
        <p:spPr/>
        <p:txBody>
          <a:bodyPr/>
          <a:lstStyle/>
          <a:p>
            <a:fld id="{84EDF33C-E7A1-4160-AB5D-37C194C3A876}" type="datetime1">
              <a:rPr lang="en-US" smtClean="0"/>
              <a:t>31-Oct-22</a:t>
            </a:fld>
            <a:endParaRPr lang="en-US" dirty="0"/>
          </a:p>
        </p:txBody>
      </p:sp>
      <p:sp>
        <p:nvSpPr>
          <p:cNvPr id="4" name="Footer Placeholder 3">
            <a:extLst>
              <a:ext uri="{FF2B5EF4-FFF2-40B4-BE49-F238E27FC236}">
                <a16:creationId xmlns:a16="http://schemas.microsoft.com/office/drawing/2014/main" id="{AAB50D38-8A34-4AF2-AB0C-7B637684CB5B}"/>
              </a:ext>
            </a:extLst>
          </p:cNvPr>
          <p:cNvSpPr>
            <a:spLocks noGrp="1"/>
          </p:cNvSpPr>
          <p:nvPr>
            <p:ph type="ftr" sz="quarter" idx="11"/>
          </p:nvPr>
        </p:nvSpPr>
        <p:spPr/>
        <p:txBody>
          <a:bodyPr/>
          <a:lstStyle/>
          <a:p>
            <a:r>
              <a:rPr lang="en-US" dirty="0"/>
              <a:t>HospitalManagementSystem_Group-03</a:t>
            </a:r>
          </a:p>
        </p:txBody>
      </p:sp>
      <p:sp>
        <p:nvSpPr>
          <p:cNvPr id="6" name="Slide Number Placeholder 5">
            <a:extLst>
              <a:ext uri="{FF2B5EF4-FFF2-40B4-BE49-F238E27FC236}">
                <a16:creationId xmlns:a16="http://schemas.microsoft.com/office/drawing/2014/main" id="{A01CE7C6-4AD3-479E-BAF5-ECA600CAB801}"/>
              </a:ext>
            </a:extLst>
          </p:cNvPr>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10" name="Picture 9">
            <a:extLst>
              <a:ext uri="{FF2B5EF4-FFF2-40B4-BE49-F238E27FC236}">
                <a16:creationId xmlns:a16="http://schemas.microsoft.com/office/drawing/2014/main" id="{85980AC0-DC29-4856-8989-7089A0540992}"/>
              </a:ext>
            </a:extLst>
          </p:cNvPr>
          <p:cNvPicPr>
            <a:picLocks noChangeAspect="1"/>
          </p:cNvPicPr>
          <p:nvPr/>
        </p:nvPicPr>
        <p:blipFill>
          <a:blip r:embed="rId2"/>
          <a:stretch>
            <a:fillRect/>
          </a:stretch>
        </p:blipFill>
        <p:spPr>
          <a:xfrm>
            <a:off x="2584173" y="1630017"/>
            <a:ext cx="6930887" cy="3816625"/>
          </a:xfrm>
          <a:prstGeom prst="rect">
            <a:avLst/>
          </a:prstGeom>
        </p:spPr>
      </p:pic>
    </p:spTree>
    <p:extLst>
      <p:ext uri="{BB962C8B-B14F-4D97-AF65-F5344CB8AC3E}">
        <p14:creationId xmlns:p14="http://schemas.microsoft.com/office/powerpoint/2010/main" val="71688227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84038-B436-4CC8-A73D-04C36BA8A1B9}"/>
              </a:ext>
            </a:extLst>
          </p:cNvPr>
          <p:cNvSpPr>
            <a:spLocks noGrp="1"/>
          </p:cNvSpPr>
          <p:nvPr>
            <p:ph type="title"/>
          </p:nvPr>
        </p:nvSpPr>
        <p:spPr>
          <a:xfrm>
            <a:off x="7474226" y="2875723"/>
            <a:ext cx="4585253" cy="2862468"/>
          </a:xfrm>
        </p:spPr>
        <p:txBody>
          <a:bodyPr/>
          <a:lstStyle/>
          <a:p>
            <a:r>
              <a:rPr lang="en-US" dirty="0"/>
              <a:t>Introduction</a:t>
            </a:r>
          </a:p>
        </p:txBody>
      </p:sp>
      <p:sp>
        <p:nvSpPr>
          <p:cNvPr id="3" name="Content Placeholder 2">
            <a:extLst>
              <a:ext uri="{FF2B5EF4-FFF2-40B4-BE49-F238E27FC236}">
                <a16:creationId xmlns:a16="http://schemas.microsoft.com/office/drawing/2014/main" id="{B66FA14F-E012-4519-AE59-7DA36E19A3A3}"/>
              </a:ext>
            </a:extLst>
          </p:cNvPr>
          <p:cNvSpPr>
            <a:spLocks noGrp="1"/>
          </p:cNvSpPr>
          <p:nvPr>
            <p:ph idx="1"/>
          </p:nvPr>
        </p:nvSpPr>
        <p:spPr>
          <a:xfrm>
            <a:off x="4346712" y="1119810"/>
            <a:ext cx="6181839" cy="4896678"/>
          </a:xfrm>
        </p:spPr>
        <p:txBody>
          <a:bodyPr>
            <a:normAutofit/>
          </a:bodyPr>
          <a:lstStyle/>
          <a:p>
            <a:pPr algn="just"/>
            <a:r>
              <a:rPr lang="en-US" dirty="0"/>
              <a:t>The Hospital Management System (HSM) is designed for any hospital to replace their existing manual or passed  system. This Application targets is to provide complete solution for hospital and health care system.</a:t>
            </a:r>
          </a:p>
          <a:p>
            <a:pPr algn="just"/>
            <a:r>
              <a:rPr lang="en-US" dirty="0"/>
              <a:t>A hospital management system is a Application that assists health care providers in properly doing their jobs and managing information linked to health care. They manage the data related to all departments of hospital such as admin, doctor, patient.</a:t>
            </a:r>
          </a:p>
        </p:txBody>
      </p:sp>
      <p:sp>
        <p:nvSpPr>
          <p:cNvPr id="6" name="Date Placeholder 5">
            <a:extLst>
              <a:ext uri="{FF2B5EF4-FFF2-40B4-BE49-F238E27FC236}">
                <a16:creationId xmlns:a16="http://schemas.microsoft.com/office/drawing/2014/main" id="{74BCBC01-0643-48B5-A1D0-61AD418086D1}"/>
              </a:ext>
            </a:extLst>
          </p:cNvPr>
          <p:cNvSpPr>
            <a:spLocks noGrp="1"/>
          </p:cNvSpPr>
          <p:nvPr>
            <p:ph type="dt" sz="half" idx="10"/>
          </p:nvPr>
        </p:nvSpPr>
        <p:spPr/>
        <p:txBody>
          <a:bodyPr/>
          <a:lstStyle/>
          <a:p>
            <a:fld id="{82B6D392-0A28-4656-91C0-6438AA831D68}" type="datetime1">
              <a:rPr lang="en-US" smtClean="0"/>
              <a:t>31-Oct-22</a:t>
            </a:fld>
            <a:endParaRPr lang="en-US" dirty="0"/>
          </a:p>
        </p:txBody>
      </p:sp>
      <p:sp>
        <p:nvSpPr>
          <p:cNvPr id="8" name="Footer Placeholder 7">
            <a:extLst>
              <a:ext uri="{FF2B5EF4-FFF2-40B4-BE49-F238E27FC236}">
                <a16:creationId xmlns:a16="http://schemas.microsoft.com/office/drawing/2014/main" id="{5DB1D076-E5BE-4011-8A37-FADCA8F81C8E}"/>
              </a:ext>
            </a:extLst>
          </p:cNvPr>
          <p:cNvSpPr>
            <a:spLocks noGrp="1"/>
          </p:cNvSpPr>
          <p:nvPr>
            <p:ph type="ftr" sz="quarter" idx="11"/>
          </p:nvPr>
        </p:nvSpPr>
        <p:spPr/>
        <p:txBody>
          <a:bodyPr/>
          <a:lstStyle/>
          <a:p>
            <a:r>
              <a:rPr lang="en-US" dirty="0"/>
              <a:t>HospitalManagementSystem_Group-03</a:t>
            </a:r>
          </a:p>
        </p:txBody>
      </p:sp>
      <p:sp>
        <p:nvSpPr>
          <p:cNvPr id="9" name="Slide Number Placeholder 8">
            <a:extLst>
              <a:ext uri="{FF2B5EF4-FFF2-40B4-BE49-F238E27FC236}">
                <a16:creationId xmlns:a16="http://schemas.microsoft.com/office/drawing/2014/main" id="{3B1E8CB4-F5C2-4BA6-934E-F9E646D8F00A}"/>
              </a:ext>
            </a:extLst>
          </p:cNvPr>
          <p:cNvSpPr>
            <a:spLocks noGrp="1"/>
          </p:cNvSpPr>
          <p:nvPr>
            <p:ph type="sldNum" sz="quarter" idx="12"/>
          </p:nvPr>
        </p:nvSpPr>
        <p:spPr/>
        <p:txBody>
          <a:bodyPr/>
          <a:lstStyle/>
          <a:p>
            <a:fld id="{519954A3-9DFD-4C44-94BA-B95130A3BA1C}" type="slidenum">
              <a:rPr lang="en-US" smtClean="0"/>
              <a:t>3</a:t>
            </a:fld>
            <a:endParaRPr lang="en-US" dirty="0"/>
          </a:p>
        </p:txBody>
      </p:sp>
      <p:sp>
        <p:nvSpPr>
          <p:cNvPr id="5" name="AutoShape 2" descr="https://mocdoc.in/image/view/articleimg/79815_adetailedviewofhospitalmanagementsystemhms.png">
            <a:extLst>
              <a:ext uri="{FF2B5EF4-FFF2-40B4-BE49-F238E27FC236}">
                <a16:creationId xmlns:a16="http://schemas.microsoft.com/office/drawing/2014/main" id="{73AD1A15-745F-4472-9859-9231757343FF}"/>
              </a:ext>
            </a:extLst>
          </p:cNvPr>
          <p:cNvSpPr>
            <a:spLocks noChangeAspect="1" noChangeArrowheads="1"/>
          </p:cNvSpPr>
          <p:nvPr/>
        </p:nvSpPr>
        <p:spPr bwMode="auto">
          <a:xfrm>
            <a:off x="63500" y="1828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 descr="What is Hospital Management System?">
            <a:extLst>
              <a:ext uri="{FF2B5EF4-FFF2-40B4-BE49-F238E27FC236}">
                <a16:creationId xmlns:a16="http://schemas.microsoft.com/office/drawing/2014/main" id="{EE508DD1-D82B-41A5-8DBB-43F5B669DFA7}"/>
              </a:ext>
            </a:extLst>
          </p:cNvPr>
          <p:cNvSpPr>
            <a:spLocks noChangeAspect="1" noChangeArrowheads="1"/>
          </p:cNvSpPr>
          <p:nvPr/>
        </p:nvSpPr>
        <p:spPr bwMode="auto">
          <a:xfrm>
            <a:off x="5943600" y="-82826"/>
            <a:ext cx="3664226" cy="3664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What is Hospital Management System?">
            <a:extLst>
              <a:ext uri="{FF2B5EF4-FFF2-40B4-BE49-F238E27FC236}">
                <a16:creationId xmlns:a16="http://schemas.microsoft.com/office/drawing/2014/main" id="{721097E8-B472-4908-BD54-C3169B6E084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AA0CD28C-4065-423E-BD61-33F43293EDE7}"/>
              </a:ext>
            </a:extLst>
          </p:cNvPr>
          <p:cNvPicPr>
            <a:picLocks noChangeAspect="1"/>
          </p:cNvPicPr>
          <p:nvPr/>
        </p:nvPicPr>
        <p:blipFill>
          <a:blip r:embed="rId2"/>
          <a:stretch>
            <a:fillRect/>
          </a:stretch>
        </p:blipFill>
        <p:spPr>
          <a:xfrm>
            <a:off x="-146678" y="1500461"/>
            <a:ext cx="3664226" cy="3432315"/>
          </a:xfrm>
          <a:prstGeom prst="rect">
            <a:avLst/>
          </a:prstGeom>
          <a:ln>
            <a:noFill/>
          </a:ln>
          <a:effectLst>
            <a:softEdge rad="112500"/>
          </a:effectLst>
        </p:spPr>
      </p:pic>
    </p:spTree>
    <p:extLst>
      <p:ext uri="{BB962C8B-B14F-4D97-AF65-F5344CB8AC3E}">
        <p14:creationId xmlns:p14="http://schemas.microsoft.com/office/powerpoint/2010/main" val="224513695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1000" fill="hold"/>
                                        <p:tgtEl>
                                          <p:spTgt spid="14"/>
                                        </p:tgtEl>
                                        <p:attrNameLst>
                                          <p:attrName>ppt_w</p:attrName>
                                        </p:attrNameLst>
                                      </p:cBhvr>
                                      <p:tavLst>
                                        <p:tav tm="0">
                                          <p:val>
                                            <p:fltVal val="0"/>
                                          </p:val>
                                        </p:tav>
                                        <p:tav tm="100000">
                                          <p:val>
                                            <p:strVal val="#ppt_w"/>
                                          </p:val>
                                        </p:tav>
                                      </p:tavLst>
                                    </p:anim>
                                    <p:anim calcmode="lin" valueType="num">
                                      <p:cBhvr>
                                        <p:cTn id="15" dur="1000" fill="hold"/>
                                        <p:tgtEl>
                                          <p:spTgt spid="14"/>
                                        </p:tgtEl>
                                        <p:attrNameLst>
                                          <p:attrName>ppt_h</p:attrName>
                                        </p:attrNameLst>
                                      </p:cBhvr>
                                      <p:tavLst>
                                        <p:tav tm="0">
                                          <p:val>
                                            <p:fltVal val="0"/>
                                          </p:val>
                                        </p:tav>
                                        <p:tav tm="100000">
                                          <p:val>
                                            <p:strVal val="#ppt_h"/>
                                          </p:val>
                                        </p:tav>
                                      </p:tavLst>
                                    </p:anim>
                                    <p:anim calcmode="lin" valueType="num">
                                      <p:cBhvr>
                                        <p:cTn id="16" dur="1000" fill="hold"/>
                                        <p:tgtEl>
                                          <p:spTgt spid="14"/>
                                        </p:tgtEl>
                                        <p:attrNameLst>
                                          <p:attrName>style.rotation</p:attrName>
                                        </p:attrNameLst>
                                      </p:cBhvr>
                                      <p:tavLst>
                                        <p:tav tm="0">
                                          <p:val>
                                            <p:fltVal val="90"/>
                                          </p:val>
                                        </p:tav>
                                        <p:tav tm="100000">
                                          <p:val>
                                            <p:fltVal val="0"/>
                                          </p:val>
                                        </p:tav>
                                      </p:tavLst>
                                    </p:anim>
                                    <p:animEffect transition="in" filter="fade">
                                      <p:cBhvr>
                                        <p:cTn id="1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5DC0F-8B93-4E1E-B265-7732F3F989CB}"/>
              </a:ext>
            </a:extLst>
          </p:cNvPr>
          <p:cNvSpPr>
            <a:spLocks noGrp="1"/>
          </p:cNvSpPr>
          <p:nvPr>
            <p:ph type="dt" sz="half" idx="10"/>
          </p:nvPr>
        </p:nvSpPr>
        <p:spPr/>
        <p:txBody>
          <a:bodyPr/>
          <a:lstStyle/>
          <a:p>
            <a:fld id="{EC24CD8B-F285-4B3B-AB8D-35F190E9BB71}" type="datetime1">
              <a:rPr lang="en-US" smtClean="0"/>
              <a:t>31-Oct-22</a:t>
            </a:fld>
            <a:endParaRPr lang="en-US" dirty="0"/>
          </a:p>
        </p:txBody>
      </p:sp>
      <p:sp>
        <p:nvSpPr>
          <p:cNvPr id="4" name="Footer Placeholder 3">
            <a:extLst>
              <a:ext uri="{FF2B5EF4-FFF2-40B4-BE49-F238E27FC236}">
                <a16:creationId xmlns:a16="http://schemas.microsoft.com/office/drawing/2014/main" id="{BE6A57ED-C730-4A98-BA0E-9C1DB4910CCB}"/>
              </a:ext>
            </a:extLst>
          </p:cNvPr>
          <p:cNvSpPr>
            <a:spLocks noGrp="1"/>
          </p:cNvSpPr>
          <p:nvPr>
            <p:ph type="ftr" sz="quarter" idx="11"/>
          </p:nvPr>
        </p:nvSpPr>
        <p:spPr/>
        <p:txBody>
          <a:bodyPr/>
          <a:lstStyle/>
          <a:p>
            <a:r>
              <a:rPr lang="en-US" dirty="0"/>
              <a:t>HospitalManagementSystem_Group-03</a:t>
            </a:r>
          </a:p>
        </p:txBody>
      </p:sp>
      <p:sp>
        <p:nvSpPr>
          <p:cNvPr id="6" name="Slide Number Placeholder 5">
            <a:extLst>
              <a:ext uri="{FF2B5EF4-FFF2-40B4-BE49-F238E27FC236}">
                <a16:creationId xmlns:a16="http://schemas.microsoft.com/office/drawing/2014/main" id="{91932FC5-6E75-4DC7-8CBD-33CE898D34F1}"/>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Content Placeholder 4">
            <a:extLst>
              <a:ext uri="{FF2B5EF4-FFF2-40B4-BE49-F238E27FC236}">
                <a16:creationId xmlns:a16="http://schemas.microsoft.com/office/drawing/2014/main" id="{4E0AC5EA-F198-477E-A453-5737514F540F}"/>
              </a:ext>
            </a:extLst>
          </p:cNvPr>
          <p:cNvSpPr>
            <a:spLocks noGrp="1"/>
          </p:cNvSpPr>
          <p:nvPr>
            <p:ph idx="4294967295"/>
          </p:nvPr>
        </p:nvSpPr>
        <p:spPr>
          <a:xfrm>
            <a:off x="0" y="1377950"/>
            <a:ext cx="9805988" cy="4479925"/>
          </a:xfrm>
        </p:spPr>
        <p:txBody>
          <a:bodyPr>
            <a:normAutofit/>
          </a:bodyPr>
          <a:lstStyle/>
          <a:p>
            <a:pPr algn="just"/>
            <a:r>
              <a:rPr lang="en-US" dirty="0"/>
              <a:t> In today’s world, the management of healthcare  starts from the hands of the patients through their mobile phones and facilitates the needs of the patient.</a:t>
            </a:r>
          </a:p>
          <a:p>
            <a:pPr algn="just"/>
            <a:r>
              <a:rPr lang="en-US" dirty="0"/>
              <a:t>HMS was introduced to solve the complications coming from managing all the paper works of every patient associated with the various departments of hospitalization with confidentiality. </a:t>
            </a:r>
          </a:p>
          <a:p>
            <a:pPr algn="just"/>
            <a:r>
              <a:rPr lang="en-US" dirty="0"/>
              <a:t>HMS provides the ability to manage all the paperwork in one place, reducing the work of staff in arranging and analyzing the paperwork of the patients. HMS does many works like:</a:t>
            </a:r>
          </a:p>
          <a:p>
            <a:pPr marL="0" indent="0" algn="just">
              <a:buNone/>
            </a:pPr>
            <a:r>
              <a:rPr lang="en-US" dirty="0"/>
              <a:t>                      1)  Maintain the medical records of the patient  </a:t>
            </a:r>
          </a:p>
          <a:p>
            <a:pPr marL="0" indent="0" algn="just" fontAlgn="base">
              <a:buNone/>
            </a:pPr>
            <a:r>
              <a:rPr lang="en-US" dirty="0"/>
              <a:t>                      2)  Maintain the contact details of the patient</a:t>
            </a:r>
          </a:p>
          <a:p>
            <a:pPr marL="0" indent="0" algn="just" fontAlgn="base">
              <a:buNone/>
            </a:pPr>
            <a:r>
              <a:rPr lang="en-US" dirty="0"/>
              <a:t>                      3)  Keep track of the appointment dates</a:t>
            </a:r>
          </a:p>
          <a:p>
            <a:endParaRPr lang="en-US" dirty="0"/>
          </a:p>
        </p:txBody>
      </p:sp>
    </p:spTree>
    <p:extLst>
      <p:ext uri="{BB962C8B-B14F-4D97-AF65-F5344CB8AC3E}">
        <p14:creationId xmlns:p14="http://schemas.microsoft.com/office/powerpoint/2010/main" val="300004941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716C1-A09F-42A7-A5F6-26952D95C3AA}"/>
              </a:ext>
            </a:extLst>
          </p:cNvPr>
          <p:cNvSpPr>
            <a:spLocks noGrp="1"/>
          </p:cNvSpPr>
          <p:nvPr>
            <p:ph type="title"/>
          </p:nvPr>
        </p:nvSpPr>
        <p:spPr>
          <a:xfrm>
            <a:off x="0" y="609600"/>
            <a:ext cx="9274002" cy="4429538"/>
          </a:xfrm>
        </p:spPr>
        <p:txBody>
          <a:bodyPr>
            <a:normAutofit/>
          </a:bodyPr>
          <a:lstStyle/>
          <a:p>
            <a:r>
              <a:rPr lang="en-US" dirty="0">
                <a:solidFill>
                  <a:schemeClr val="tx1"/>
                </a:solidFill>
              </a:rPr>
              <a:t>Existing System /</a:t>
            </a:r>
            <a:br>
              <a:rPr lang="en-US" dirty="0">
                <a:solidFill>
                  <a:schemeClr val="tx1"/>
                </a:solidFill>
              </a:rPr>
            </a:br>
            <a:r>
              <a:rPr lang="en-US" dirty="0">
                <a:solidFill>
                  <a:schemeClr val="tx1"/>
                </a:solidFill>
              </a:rPr>
              <a:t>Manual System</a:t>
            </a:r>
          </a:p>
        </p:txBody>
      </p:sp>
      <p:sp>
        <p:nvSpPr>
          <p:cNvPr id="3" name="Content Placeholder 2">
            <a:extLst>
              <a:ext uri="{FF2B5EF4-FFF2-40B4-BE49-F238E27FC236}">
                <a16:creationId xmlns:a16="http://schemas.microsoft.com/office/drawing/2014/main" id="{D85989BE-8293-49F6-824E-C8085613DE30}"/>
              </a:ext>
            </a:extLst>
          </p:cNvPr>
          <p:cNvSpPr>
            <a:spLocks noGrp="1"/>
          </p:cNvSpPr>
          <p:nvPr>
            <p:ph idx="1"/>
          </p:nvPr>
        </p:nvSpPr>
        <p:spPr>
          <a:xfrm>
            <a:off x="3458816" y="516835"/>
            <a:ext cx="6745357" cy="5502965"/>
          </a:xfrm>
        </p:spPr>
        <p:txBody>
          <a:bodyPr/>
          <a:lstStyle/>
          <a:p>
            <a:pPr algn="just">
              <a:buFont typeface="Wingdings" panose="05000000000000000000" pitchFamily="2" charset="2"/>
              <a:buChar char="Ø"/>
            </a:pPr>
            <a:r>
              <a:rPr lang="en-US" dirty="0"/>
              <a:t>Hospitals currently use a manual system for management and maintenance of critical information.</a:t>
            </a:r>
          </a:p>
          <a:p>
            <a:pPr algn="just">
              <a:buFont typeface="Wingdings" panose="05000000000000000000" pitchFamily="2" charset="2"/>
              <a:buChar char="Ø"/>
            </a:pPr>
            <a:r>
              <a:rPr lang="en-US" dirty="0"/>
              <a:t>The current System requires numerous paper forms with data stores spread throughout the hospital management infrastructure.</a:t>
            </a:r>
          </a:p>
          <a:p>
            <a:pPr algn="just">
              <a:buFont typeface="Wingdings" panose="05000000000000000000" pitchFamily="2" charset="2"/>
              <a:buChar char="Ø"/>
            </a:pPr>
            <a:r>
              <a:rPr lang="en-US" dirty="0"/>
              <a:t>Multiple copies of the same information  exist in the hospital and may lead to inconsistencies in data in various data stores.</a:t>
            </a:r>
          </a:p>
          <a:p>
            <a:pPr>
              <a:buFont typeface="Wingdings" panose="05000000000000000000" pitchFamily="2" charset="2"/>
              <a:buChar char="Ø"/>
            </a:pPr>
            <a:endParaRPr lang="en-US" dirty="0"/>
          </a:p>
        </p:txBody>
      </p:sp>
      <p:sp>
        <p:nvSpPr>
          <p:cNvPr id="5" name="Date Placeholder 4">
            <a:extLst>
              <a:ext uri="{FF2B5EF4-FFF2-40B4-BE49-F238E27FC236}">
                <a16:creationId xmlns:a16="http://schemas.microsoft.com/office/drawing/2014/main" id="{03A2C7B6-CFCB-4999-ACFE-F383F38630A1}"/>
              </a:ext>
            </a:extLst>
          </p:cNvPr>
          <p:cNvSpPr>
            <a:spLocks noGrp="1"/>
          </p:cNvSpPr>
          <p:nvPr>
            <p:ph type="dt" sz="half" idx="10"/>
          </p:nvPr>
        </p:nvSpPr>
        <p:spPr/>
        <p:txBody>
          <a:bodyPr/>
          <a:lstStyle/>
          <a:p>
            <a:fld id="{688F2053-0381-487D-BC9E-B645FEA48D41}" type="datetime1">
              <a:rPr lang="en-US" smtClean="0"/>
              <a:t>31-Oct-22</a:t>
            </a:fld>
            <a:endParaRPr lang="en-US" dirty="0"/>
          </a:p>
        </p:txBody>
      </p:sp>
      <p:sp>
        <p:nvSpPr>
          <p:cNvPr id="6" name="Footer Placeholder 5">
            <a:extLst>
              <a:ext uri="{FF2B5EF4-FFF2-40B4-BE49-F238E27FC236}">
                <a16:creationId xmlns:a16="http://schemas.microsoft.com/office/drawing/2014/main" id="{1670B85F-5CB1-4181-8FB7-B04440D89470}"/>
              </a:ext>
            </a:extLst>
          </p:cNvPr>
          <p:cNvSpPr>
            <a:spLocks noGrp="1"/>
          </p:cNvSpPr>
          <p:nvPr>
            <p:ph type="ftr" sz="quarter" idx="11"/>
          </p:nvPr>
        </p:nvSpPr>
        <p:spPr/>
        <p:txBody>
          <a:bodyPr/>
          <a:lstStyle/>
          <a:p>
            <a:r>
              <a:rPr lang="en-US" dirty="0"/>
              <a:t>HospitalManagementSystem_Group-03</a:t>
            </a:r>
          </a:p>
        </p:txBody>
      </p:sp>
      <p:sp>
        <p:nvSpPr>
          <p:cNvPr id="7" name="Slide Number Placeholder 6">
            <a:extLst>
              <a:ext uri="{FF2B5EF4-FFF2-40B4-BE49-F238E27FC236}">
                <a16:creationId xmlns:a16="http://schemas.microsoft.com/office/drawing/2014/main" id="{E79EBE6F-DF8C-4259-B371-3C37F0D6408B}"/>
              </a:ext>
            </a:extLst>
          </p:cNvPr>
          <p:cNvSpPr>
            <a:spLocks noGrp="1"/>
          </p:cNvSpPr>
          <p:nvPr>
            <p:ph type="sldNum" sz="quarter" idx="12"/>
          </p:nvPr>
        </p:nvSpPr>
        <p:spPr/>
        <p:txBody>
          <a:bodyPr/>
          <a:lstStyle/>
          <a:p>
            <a:fld id="{519954A3-9DFD-4C44-94BA-B95130A3BA1C}" type="slidenum">
              <a:rPr lang="en-US" smtClean="0"/>
              <a:t>5</a:t>
            </a:fld>
            <a:endParaRPr lang="en-US" dirty="0"/>
          </a:p>
        </p:txBody>
      </p:sp>
    </p:spTree>
    <p:extLst>
      <p:ext uri="{BB962C8B-B14F-4D97-AF65-F5344CB8AC3E}">
        <p14:creationId xmlns:p14="http://schemas.microsoft.com/office/powerpoint/2010/main" val="44228282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CA53-7E49-4241-B6C1-E39D2EDB1231}"/>
              </a:ext>
            </a:extLst>
          </p:cNvPr>
          <p:cNvSpPr>
            <a:spLocks noGrp="1"/>
          </p:cNvSpPr>
          <p:nvPr>
            <p:ph type="title"/>
          </p:nvPr>
        </p:nvSpPr>
        <p:spPr/>
        <p:txBody>
          <a:bodyPr/>
          <a:lstStyle/>
          <a:p>
            <a:r>
              <a:rPr lang="en-US" dirty="0"/>
              <a:t>Manual system Disadvantages</a:t>
            </a:r>
          </a:p>
        </p:txBody>
      </p:sp>
      <p:sp>
        <p:nvSpPr>
          <p:cNvPr id="3" name="Content Placeholder 2">
            <a:extLst>
              <a:ext uri="{FF2B5EF4-FFF2-40B4-BE49-F238E27FC236}">
                <a16:creationId xmlns:a16="http://schemas.microsoft.com/office/drawing/2014/main" id="{4D94C3AE-3950-4BB1-A872-F3E73A6F1C4F}"/>
              </a:ext>
            </a:extLst>
          </p:cNvPr>
          <p:cNvSpPr>
            <a:spLocks noGrp="1"/>
          </p:cNvSpPr>
          <p:nvPr>
            <p:ph idx="1"/>
          </p:nvPr>
        </p:nvSpPr>
        <p:spPr>
          <a:xfrm>
            <a:off x="3869268" y="1431235"/>
            <a:ext cx="6111345" cy="3816626"/>
          </a:xfrm>
        </p:spPr>
        <p:txBody>
          <a:bodyPr/>
          <a:lstStyle/>
          <a:p>
            <a:pPr algn="just"/>
            <a:r>
              <a:rPr lang="en-US" dirty="0"/>
              <a:t>Lack of immediate retrievals.</a:t>
            </a:r>
          </a:p>
          <a:p>
            <a:pPr algn="just"/>
            <a:r>
              <a:rPr lang="en-US" dirty="0"/>
              <a:t>Lack of immediate information storage.</a:t>
            </a:r>
          </a:p>
          <a:p>
            <a:pPr algn="just"/>
            <a:r>
              <a:rPr lang="en-US" dirty="0"/>
              <a:t>Lack of prompt updating.</a:t>
            </a:r>
          </a:p>
          <a:p>
            <a:pPr algn="just"/>
            <a:r>
              <a:rPr lang="en-US" dirty="0"/>
              <a:t>Preparation of accurate and prompt reports.</a:t>
            </a:r>
          </a:p>
          <a:p>
            <a:endParaRPr lang="en-US" dirty="0"/>
          </a:p>
        </p:txBody>
      </p:sp>
      <p:sp>
        <p:nvSpPr>
          <p:cNvPr id="5" name="Date Placeholder 4">
            <a:extLst>
              <a:ext uri="{FF2B5EF4-FFF2-40B4-BE49-F238E27FC236}">
                <a16:creationId xmlns:a16="http://schemas.microsoft.com/office/drawing/2014/main" id="{CFBC5C85-07A1-467D-AD9F-163A848E114E}"/>
              </a:ext>
            </a:extLst>
          </p:cNvPr>
          <p:cNvSpPr>
            <a:spLocks noGrp="1"/>
          </p:cNvSpPr>
          <p:nvPr>
            <p:ph type="dt" sz="half" idx="10"/>
          </p:nvPr>
        </p:nvSpPr>
        <p:spPr/>
        <p:txBody>
          <a:bodyPr/>
          <a:lstStyle/>
          <a:p>
            <a:fld id="{57A16208-E378-4043-9144-F053BE0EEB5C}" type="datetime1">
              <a:rPr lang="en-US" smtClean="0"/>
              <a:t>31-Oct-22</a:t>
            </a:fld>
            <a:endParaRPr lang="en-US" dirty="0"/>
          </a:p>
        </p:txBody>
      </p:sp>
      <p:sp>
        <p:nvSpPr>
          <p:cNvPr id="6" name="Footer Placeholder 5">
            <a:extLst>
              <a:ext uri="{FF2B5EF4-FFF2-40B4-BE49-F238E27FC236}">
                <a16:creationId xmlns:a16="http://schemas.microsoft.com/office/drawing/2014/main" id="{F26F2947-56D2-4E7F-9A94-52DE6D5F3766}"/>
              </a:ext>
            </a:extLst>
          </p:cNvPr>
          <p:cNvSpPr>
            <a:spLocks noGrp="1"/>
          </p:cNvSpPr>
          <p:nvPr>
            <p:ph type="ftr" sz="quarter" idx="11"/>
          </p:nvPr>
        </p:nvSpPr>
        <p:spPr/>
        <p:txBody>
          <a:bodyPr/>
          <a:lstStyle/>
          <a:p>
            <a:r>
              <a:rPr lang="en-US" dirty="0"/>
              <a:t>HospitalManagementSystem_Group-03</a:t>
            </a:r>
          </a:p>
        </p:txBody>
      </p:sp>
      <p:sp>
        <p:nvSpPr>
          <p:cNvPr id="7" name="Slide Number Placeholder 6">
            <a:extLst>
              <a:ext uri="{FF2B5EF4-FFF2-40B4-BE49-F238E27FC236}">
                <a16:creationId xmlns:a16="http://schemas.microsoft.com/office/drawing/2014/main" id="{34529F75-7D26-4FF2-BD56-74BCDE6C5BB3}"/>
              </a:ext>
            </a:extLst>
          </p:cNvPr>
          <p:cNvSpPr>
            <a:spLocks noGrp="1"/>
          </p:cNvSpPr>
          <p:nvPr>
            <p:ph type="sldNum" sz="quarter" idx="12"/>
          </p:nvPr>
        </p:nvSpPr>
        <p:spPr/>
        <p:txBody>
          <a:bodyPr/>
          <a:lstStyle/>
          <a:p>
            <a:fld id="{519954A3-9DFD-4C44-94BA-B95130A3BA1C}" type="slidenum">
              <a:rPr lang="en-US" smtClean="0"/>
              <a:t>6</a:t>
            </a:fld>
            <a:endParaRPr lang="en-US" dirty="0"/>
          </a:p>
        </p:txBody>
      </p:sp>
    </p:spTree>
    <p:extLst>
      <p:ext uri="{BB962C8B-B14F-4D97-AF65-F5344CB8AC3E}">
        <p14:creationId xmlns:p14="http://schemas.microsoft.com/office/powerpoint/2010/main" val="392049311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D62F-C565-4DC0-A3CB-7FAE3330A20A}"/>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0BDC501-6F02-40A1-9A53-DD1F23241634}"/>
              </a:ext>
            </a:extLst>
          </p:cNvPr>
          <p:cNvSpPr>
            <a:spLocks noGrp="1"/>
          </p:cNvSpPr>
          <p:nvPr>
            <p:ph idx="1"/>
          </p:nvPr>
        </p:nvSpPr>
        <p:spPr/>
        <p:txBody>
          <a:bodyPr/>
          <a:lstStyle/>
          <a:p>
            <a:pPr marL="0" indent="0" algn="just">
              <a:buNone/>
            </a:pPr>
            <a:r>
              <a:rPr lang="en-US" dirty="0"/>
              <a:t>Main objectives of a HMS is:    </a:t>
            </a:r>
          </a:p>
          <a:p>
            <a:pPr marL="0" indent="0" algn="just">
              <a:buNone/>
            </a:pPr>
            <a:r>
              <a:rPr lang="en-US" dirty="0"/>
              <a:t>                                  </a:t>
            </a:r>
          </a:p>
          <a:p>
            <a:pPr algn="just"/>
            <a:r>
              <a:rPr lang="en-US" dirty="0"/>
              <a:t>Define hospital Management System.</a:t>
            </a:r>
          </a:p>
          <a:p>
            <a:pPr algn="just"/>
            <a:r>
              <a:rPr lang="en-US" dirty="0"/>
              <a:t>Recording information about the Patients.</a:t>
            </a:r>
          </a:p>
          <a:p>
            <a:pPr algn="just"/>
            <a:r>
              <a:rPr lang="en-US" dirty="0"/>
              <a:t>Maintaining information about the doctors.</a:t>
            </a:r>
          </a:p>
          <a:p>
            <a:pPr algn="just"/>
            <a:r>
              <a:rPr lang="en-US" dirty="0"/>
              <a:t>Reduce hospital operating costs.</a:t>
            </a:r>
          </a:p>
          <a:p>
            <a:pPr algn="just"/>
            <a:r>
              <a:rPr lang="en-US" dirty="0"/>
              <a:t>Maintaining of Data Records.</a:t>
            </a:r>
          </a:p>
          <a:p>
            <a:pPr algn="just"/>
            <a:r>
              <a:rPr lang="en-US" dirty="0"/>
              <a:t>Multi user Function.</a:t>
            </a:r>
          </a:p>
        </p:txBody>
      </p:sp>
      <p:sp>
        <p:nvSpPr>
          <p:cNvPr id="5" name="Date Placeholder 4">
            <a:extLst>
              <a:ext uri="{FF2B5EF4-FFF2-40B4-BE49-F238E27FC236}">
                <a16:creationId xmlns:a16="http://schemas.microsoft.com/office/drawing/2014/main" id="{22887C1B-E319-463D-8C06-81C55A03D331}"/>
              </a:ext>
            </a:extLst>
          </p:cNvPr>
          <p:cNvSpPr>
            <a:spLocks noGrp="1"/>
          </p:cNvSpPr>
          <p:nvPr>
            <p:ph type="dt" sz="half" idx="10"/>
          </p:nvPr>
        </p:nvSpPr>
        <p:spPr/>
        <p:txBody>
          <a:bodyPr/>
          <a:lstStyle/>
          <a:p>
            <a:fld id="{D0EC77D8-559D-4033-B5DC-6DA98755E2B1}" type="datetime1">
              <a:rPr lang="en-US" smtClean="0"/>
              <a:t>31-Oct-22</a:t>
            </a:fld>
            <a:endParaRPr lang="en-US" dirty="0"/>
          </a:p>
        </p:txBody>
      </p:sp>
      <p:sp>
        <p:nvSpPr>
          <p:cNvPr id="6" name="Footer Placeholder 5">
            <a:extLst>
              <a:ext uri="{FF2B5EF4-FFF2-40B4-BE49-F238E27FC236}">
                <a16:creationId xmlns:a16="http://schemas.microsoft.com/office/drawing/2014/main" id="{AD933AE7-0750-4645-AF0F-4F7F58706DFD}"/>
              </a:ext>
            </a:extLst>
          </p:cNvPr>
          <p:cNvSpPr>
            <a:spLocks noGrp="1"/>
          </p:cNvSpPr>
          <p:nvPr>
            <p:ph type="ftr" sz="quarter" idx="11"/>
          </p:nvPr>
        </p:nvSpPr>
        <p:spPr/>
        <p:txBody>
          <a:bodyPr/>
          <a:lstStyle/>
          <a:p>
            <a:r>
              <a:rPr lang="en-US" dirty="0"/>
              <a:t>HospitalManagementSystem_Group-03</a:t>
            </a:r>
          </a:p>
        </p:txBody>
      </p:sp>
      <p:sp>
        <p:nvSpPr>
          <p:cNvPr id="7" name="Slide Number Placeholder 6">
            <a:extLst>
              <a:ext uri="{FF2B5EF4-FFF2-40B4-BE49-F238E27FC236}">
                <a16:creationId xmlns:a16="http://schemas.microsoft.com/office/drawing/2014/main" id="{3BD1F5D1-26CB-4C43-B1DA-FB6659C6D10C}"/>
              </a:ext>
            </a:extLst>
          </p:cNvPr>
          <p:cNvSpPr>
            <a:spLocks noGrp="1"/>
          </p:cNvSpPr>
          <p:nvPr>
            <p:ph type="sldNum" sz="quarter" idx="12"/>
          </p:nvPr>
        </p:nvSpPr>
        <p:spPr/>
        <p:txBody>
          <a:bodyPr/>
          <a:lstStyle/>
          <a:p>
            <a:fld id="{519954A3-9DFD-4C44-94BA-B95130A3BA1C}" type="slidenum">
              <a:rPr lang="en-US" smtClean="0"/>
              <a:t>7</a:t>
            </a:fld>
            <a:endParaRPr lang="en-US" dirty="0"/>
          </a:p>
        </p:txBody>
      </p:sp>
    </p:spTree>
    <p:extLst>
      <p:ext uri="{BB962C8B-B14F-4D97-AF65-F5344CB8AC3E}">
        <p14:creationId xmlns:p14="http://schemas.microsoft.com/office/powerpoint/2010/main" val="109160593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0794-B855-4B1E-954C-89C6AD345638}"/>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6947D75A-72C4-47C5-9004-523830A6ECEF}"/>
              </a:ext>
            </a:extLst>
          </p:cNvPr>
          <p:cNvSpPr>
            <a:spLocks noGrp="1"/>
          </p:cNvSpPr>
          <p:nvPr>
            <p:ph idx="1"/>
          </p:nvPr>
        </p:nvSpPr>
        <p:spPr>
          <a:xfrm>
            <a:off x="4069096" y="1418616"/>
            <a:ext cx="6565039" cy="4601183"/>
          </a:xfrm>
        </p:spPr>
        <p:txBody>
          <a:bodyPr/>
          <a:lstStyle/>
          <a:p>
            <a:r>
              <a:rPr lang="en-US" dirty="0">
                <a:solidFill>
                  <a:schemeClr val="tx1"/>
                </a:solidFill>
              </a:rPr>
              <a:t>Useful for large, medium hospital and nursing homes.</a:t>
            </a:r>
          </a:p>
          <a:p>
            <a:r>
              <a:rPr lang="en-US" dirty="0">
                <a:solidFill>
                  <a:schemeClr val="tx1"/>
                </a:solidFill>
              </a:rPr>
              <a:t>Easy to get Appointment.</a:t>
            </a:r>
          </a:p>
          <a:p>
            <a:r>
              <a:rPr lang="en-US" dirty="0">
                <a:solidFill>
                  <a:schemeClr val="tx1"/>
                </a:solidFill>
              </a:rPr>
              <a:t>Users can view about hospital, doctors .</a:t>
            </a:r>
          </a:p>
          <a:p>
            <a:r>
              <a:rPr lang="en-US" altLang="en-US" dirty="0">
                <a:solidFill>
                  <a:schemeClr val="tx1"/>
                </a:solidFill>
                <a:latin typeface="Open Sans"/>
              </a:rPr>
              <a:t>Saving paper work.</a:t>
            </a:r>
          </a:p>
          <a:p>
            <a:r>
              <a:rPr lang="en-US" altLang="en-US" dirty="0">
                <a:solidFill>
                  <a:schemeClr val="tx1"/>
                </a:solidFill>
                <a:latin typeface="Open Sans"/>
              </a:rPr>
              <a:t>Friendly user interface</a:t>
            </a:r>
            <a:endParaRPr lang="en-US" altLang="en-US" sz="2000" dirty="0">
              <a:solidFill>
                <a:schemeClr val="tx1"/>
              </a:solidFill>
              <a:latin typeface="Arial" panose="020B0604020202020204" pitchFamily="34" charset="0"/>
            </a:endParaRPr>
          </a:p>
          <a:p>
            <a:endParaRPr lang="en-US" altLang="en-US" dirty="0">
              <a:solidFill>
                <a:srgbClr val="000000"/>
              </a:solidFill>
              <a:latin typeface="Open Sans"/>
            </a:endParaRPr>
          </a:p>
          <a:p>
            <a:endParaRPr lang="en-US" dirty="0"/>
          </a:p>
          <a:p>
            <a:pPr marL="0" indent="0">
              <a:buNone/>
            </a:pPr>
            <a:endParaRPr lang="en-US" dirty="0"/>
          </a:p>
        </p:txBody>
      </p:sp>
      <p:sp>
        <p:nvSpPr>
          <p:cNvPr id="5" name="Date Placeholder 4">
            <a:extLst>
              <a:ext uri="{FF2B5EF4-FFF2-40B4-BE49-F238E27FC236}">
                <a16:creationId xmlns:a16="http://schemas.microsoft.com/office/drawing/2014/main" id="{F2427326-633C-4958-A38E-D5636EDCEDDC}"/>
              </a:ext>
            </a:extLst>
          </p:cNvPr>
          <p:cNvSpPr>
            <a:spLocks noGrp="1"/>
          </p:cNvSpPr>
          <p:nvPr>
            <p:ph type="dt" sz="half" idx="10"/>
          </p:nvPr>
        </p:nvSpPr>
        <p:spPr/>
        <p:txBody>
          <a:bodyPr/>
          <a:lstStyle/>
          <a:p>
            <a:fld id="{697E3F1A-15A9-458C-AC41-BFF6D0DE73C3}" type="datetime1">
              <a:rPr lang="en-US" smtClean="0"/>
              <a:t>31-Oct-22</a:t>
            </a:fld>
            <a:endParaRPr lang="en-US" dirty="0"/>
          </a:p>
        </p:txBody>
      </p:sp>
      <p:sp>
        <p:nvSpPr>
          <p:cNvPr id="6" name="Footer Placeholder 5">
            <a:extLst>
              <a:ext uri="{FF2B5EF4-FFF2-40B4-BE49-F238E27FC236}">
                <a16:creationId xmlns:a16="http://schemas.microsoft.com/office/drawing/2014/main" id="{41796603-671C-441C-90D3-D9EB4D9F9671}"/>
              </a:ext>
            </a:extLst>
          </p:cNvPr>
          <p:cNvSpPr>
            <a:spLocks noGrp="1"/>
          </p:cNvSpPr>
          <p:nvPr>
            <p:ph type="ftr" sz="quarter" idx="11"/>
          </p:nvPr>
        </p:nvSpPr>
        <p:spPr/>
        <p:txBody>
          <a:bodyPr/>
          <a:lstStyle/>
          <a:p>
            <a:r>
              <a:rPr lang="en-US" dirty="0"/>
              <a:t>HospitalManagementSystem_Group-03</a:t>
            </a:r>
          </a:p>
        </p:txBody>
      </p:sp>
      <p:sp>
        <p:nvSpPr>
          <p:cNvPr id="7" name="Slide Number Placeholder 6">
            <a:extLst>
              <a:ext uri="{FF2B5EF4-FFF2-40B4-BE49-F238E27FC236}">
                <a16:creationId xmlns:a16="http://schemas.microsoft.com/office/drawing/2014/main" id="{FD7D4F89-3332-443B-B8E3-17B7AF4443F7}"/>
              </a:ext>
            </a:extLst>
          </p:cNvPr>
          <p:cNvSpPr>
            <a:spLocks noGrp="1"/>
          </p:cNvSpPr>
          <p:nvPr>
            <p:ph type="sldNum" sz="quarter" idx="12"/>
          </p:nvPr>
        </p:nvSpPr>
        <p:spPr/>
        <p:txBody>
          <a:bodyPr/>
          <a:lstStyle/>
          <a:p>
            <a:fld id="{519954A3-9DFD-4C44-94BA-B95130A3BA1C}" type="slidenum">
              <a:rPr lang="en-US" smtClean="0"/>
              <a:t>8</a:t>
            </a:fld>
            <a:endParaRPr lang="en-US" dirty="0"/>
          </a:p>
        </p:txBody>
      </p:sp>
    </p:spTree>
    <p:extLst>
      <p:ext uri="{BB962C8B-B14F-4D97-AF65-F5344CB8AC3E}">
        <p14:creationId xmlns:p14="http://schemas.microsoft.com/office/powerpoint/2010/main" val="172875097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06E6-3480-4A67-8FDC-5D08A76A63FC}"/>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25E84BC4-8DC1-4AD1-A5EF-4A6DA635C6C8}"/>
              </a:ext>
            </a:extLst>
          </p:cNvPr>
          <p:cNvSpPr>
            <a:spLocks noGrp="1"/>
          </p:cNvSpPr>
          <p:nvPr>
            <p:ph idx="1"/>
          </p:nvPr>
        </p:nvSpPr>
        <p:spPr>
          <a:xfrm>
            <a:off x="3869268" y="901148"/>
            <a:ext cx="7355323" cy="5118652"/>
          </a:xfrm>
        </p:spPr>
        <p:txBody>
          <a:bodyPr>
            <a:normAutofit/>
          </a:bodyPr>
          <a:lstStyle/>
          <a:p>
            <a:pPr algn="just"/>
            <a:r>
              <a:rPr lang="en-US" dirty="0"/>
              <a:t>Minimize hand Written work  from appointment to patient discharge.</a:t>
            </a:r>
          </a:p>
          <a:p>
            <a:pPr algn="just"/>
            <a:r>
              <a:rPr lang="en-US" dirty="0"/>
              <a:t>It is a huge time saver and really facilitates proper communication among the management, doctors and the patients.  </a:t>
            </a:r>
          </a:p>
          <a:p>
            <a:pPr algn="just"/>
            <a:r>
              <a:rPr lang="en-US" dirty="0"/>
              <a:t>It helps us to minimize works and take care of the functionality of hospital.</a:t>
            </a:r>
          </a:p>
          <a:p>
            <a:pPr algn="just"/>
            <a:r>
              <a:rPr lang="en-US" dirty="0"/>
              <a:t>Overall cost reduction.</a:t>
            </a:r>
          </a:p>
        </p:txBody>
      </p:sp>
      <p:sp>
        <p:nvSpPr>
          <p:cNvPr id="5" name="Date Placeholder 4">
            <a:extLst>
              <a:ext uri="{FF2B5EF4-FFF2-40B4-BE49-F238E27FC236}">
                <a16:creationId xmlns:a16="http://schemas.microsoft.com/office/drawing/2014/main" id="{AF8B3161-F519-40D9-9BB5-43096E59BA79}"/>
              </a:ext>
            </a:extLst>
          </p:cNvPr>
          <p:cNvSpPr>
            <a:spLocks noGrp="1"/>
          </p:cNvSpPr>
          <p:nvPr>
            <p:ph type="dt" sz="half" idx="10"/>
          </p:nvPr>
        </p:nvSpPr>
        <p:spPr/>
        <p:txBody>
          <a:bodyPr/>
          <a:lstStyle/>
          <a:p>
            <a:fld id="{4C18534C-B3F6-43BD-AD93-8A6C2913E987}" type="datetime1">
              <a:rPr lang="en-US" smtClean="0"/>
              <a:t>31-Oct-22</a:t>
            </a:fld>
            <a:endParaRPr lang="en-US" dirty="0"/>
          </a:p>
        </p:txBody>
      </p:sp>
      <p:sp>
        <p:nvSpPr>
          <p:cNvPr id="6" name="Footer Placeholder 5">
            <a:extLst>
              <a:ext uri="{FF2B5EF4-FFF2-40B4-BE49-F238E27FC236}">
                <a16:creationId xmlns:a16="http://schemas.microsoft.com/office/drawing/2014/main" id="{2116C040-5911-4526-B7F0-B0F942ABD54B}"/>
              </a:ext>
            </a:extLst>
          </p:cNvPr>
          <p:cNvSpPr>
            <a:spLocks noGrp="1"/>
          </p:cNvSpPr>
          <p:nvPr>
            <p:ph type="ftr" sz="quarter" idx="11"/>
          </p:nvPr>
        </p:nvSpPr>
        <p:spPr/>
        <p:txBody>
          <a:bodyPr/>
          <a:lstStyle/>
          <a:p>
            <a:r>
              <a:rPr lang="en-US" dirty="0"/>
              <a:t>HospitalManagementSystem_Group-03</a:t>
            </a:r>
          </a:p>
        </p:txBody>
      </p:sp>
      <p:sp>
        <p:nvSpPr>
          <p:cNvPr id="7" name="Slide Number Placeholder 6">
            <a:extLst>
              <a:ext uri="{FF2B5EF4-FFF2-40B4-BE49-F238E27FC236}">
                <a16:creationId xmlns:a16="http://schemas.microsoft.com/office/drawing/2014/main" id="{6110AC38-9056-4917-AD66-40F1D4678A4B}"/>
              </a:ext>
            </a:extLst>
          </p:cNvPr>
          <p:cNvSpPr>
            <a:spLocks noGrp="1"/>
          </p:cNvSpPr>
          <p:nvPr>
            <p:ph type="sldNum" sz="quarter" idx="12"/>
          </p:nvPr>
        </p:nvSpPr>
        <p:spPr/>
        <p:txBody>
          <a:bodyPr/>
          <a:lstStyle/>
          <a:p>
            <a:fld id="{519954A3-9DFD-4C44-94BA-B95130A3BA1C}" type="slidenum">
              <a:rPr lang="en-US" smtClean="0"/>
              <a:t>9</a:t>
            </a:fld>
            <a:endParaRPr lang="en-US" dirty="0"/>
          </a:p>
        </p:txBody>
      </p:sp>
    </p:spTree>
    <p:extLst>
      <p:ext uri="{BB962C8B-B14F-4D97-AF65-F5344CB8AC3E}">
        <p14:creationId xmlns:p14="http://schemas.microsoft.com/office/powerpoint/2010/main" val="231432631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391</TotalTime>
  <Words>762</Words>
  <Application>Microsoft Office PowerPoint</Application>
  <PresentationFormat>Widescreen</PresentationFormat>
  <Paragraphs>203</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Bahnschrift SemiBold</vt:lpstr>
      <vt:lpstr>Calibri</vt:lpstr>
      <vt:lpstr>Corbel</vt:lpstr>
      <vt:lpstr>Open Sans</vt:lpstr>
      <vt:lpstr>Wingdings</vt:lpstr>
      <vt:lpstr>Wingdings 2</vt:lpstr>
      <vt:lpstr>Frame</vt:lpstr>
      <vt:lpstr>Hospital Management System  Group 03</vt:lpstr>
      <vt:lpstr>Content</vt:lpstr>
      <vt:lpstr>Introduction</vt:lpstr>
      <vt:lpstr>PowerPoint Presentation</vt:lpstr>
      <vt:lpstr>Existing System / Manual System</vt:lpstr>
      <vt:lpstr>Manual system Disadvantages</vt:lpstr>
      <vt:lpstr>Objective</vt:lpstr>
      <vt:lpstr>Features</vt:lpstr>
      <vt:lpstr>Benefits</vt:lpstr>
      <vt:lpstr>Application Design</vt:lpstr>
      <vt:lpstr>Admin</vt:lpstr>
      <vt:lpstr>Doctor</vt:lpstr>
      <vt:lpstr>Patient</vt:lpstr>
      <vt:lpstr>Invoice</vt:lpstr>
      <vt:lpstr>Appointment</vt:lpstr>
      <vt:lpstr>Schematic Diagram</vt:lpstr>
      <vt:lpstr>Database Design</vt:lpstr>
      <vt:lpstr>Table Structures</vt:lpstr>
      <vt:lpstr>Table Structures</vt:lpstr>
      <vt:lpstr>Technologies Used</vt:lpstr>
      <vt:lpstr>  Source code  and demonstration</vt:lpstr>
      <vt:lpstr>Advantages</vt:lpstr>
      <vt:lpstr>Applications</vt:lpstr>
      <vt:lpstr>Future Improvements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  Group 10</dc:title>
  <dc:creator>Admin</dc:creator>
  <cp:lastModifiedBy>Admin</cp:lastModifiedBy>
  <cp:revision>59</cp:revision>
  <dcterms:created xsi:type="dcterms:W3CDTF">2022-02-22T07:47:19Z</dcterms:created>
  <dcterms:modified xsi:type="dcterms:W3CDTF">2022-10-31T05:11:36Z</dcterms:modified>
</cp:coreProperties>
</file>