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72" r:id="rId4"/>
    <p:sldId id="276" r:id="rId5"/>
    <p:sldId id="257" r:id="rId6"/>
    <p:sldId id="271" r:id="rId7"/>
    <p:sldId id="280" r:id="rId8"/>
    <p:sldId id="277" r:id="rId9"/>
    <p:sldId id="258" r:id="rId10"/>
    <p:sldId id="259" r:id="rId11"/>
    <p:sldId id="260" r:id="rId12"/>
    <p:sldId id="273" r:id="rId13"/>
    <p:sldId id="261" r:id="rId14"/>
    <p:sldId id="274" r:id="rId15"/>
    <p:sldId id="263" r:id="rId16"/>
    <p:sldId id="281" r:id="rId17"/>
    <p:sldId id="278" r:id="rId18"/>
    <p:sldId id="265" r:id="rId19"/>
    <p:sldId id="266" r:id="rId20"/>
    <p:sldId id="282" r:id="rId21"/>
    <p:sldId id="283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13" autoAdjust="0"/>
  </p:normalViewPr>
  <p:slideViewPr>
    <p:cSldViewPr>
      <p:cViewPr>
        <p:scale>
          <a:sx n="76" d="100"/>
          <a:sy n="76" d="100"/>
        </p:scale>
        <p:origin x="-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A23E8-39F9-448D-8545-3BEBD88BC68D}" type="datetimeFigureOut">
              <a:rPr lang="en-US" smtClean="0"/>
              <a:t>8/9/2015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C636-6F65-49DD-AE55-0020D0AB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5C636-6F65-49DD-AE55-0020D0AB3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050"/>
            <a:ext cx="8229600" cy="1200329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STATISTICAL ATTACK RESISTANT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MULTI-BIT STEGANOGRAPHY USING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MOBILE KEYPAD CHARACTER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ENCODING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514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baseline="30000" dirty="0"/>
              <a:t>1</a:t>
            </a:r>
            <a:r>
              <a:rPr lang="en-US" sz="2200" b="1" u="sng" dirty="0"/>
              <a:t>Uttiya </a:t>
            </a:r>
            <a:r>
              <a:rPr lang="en-US" sz="2200" b="1" u="sng" dirty="0" err="1"/>
              <a:t>Ghosh</a:t>
            </a:r>
            <a:r>
              <a:rPr lang="en-US" sz="2200" b="1" dirty="0"/>
              <a:t>, </a:t>
            </a:r>
            <a:r>
              <a:rPr lang="en-US" sz="2200" b="1" u="sng" baseline="30000" dirty="0"/>
              <a:t>2</a:t>
            </a:r>
            <a:r>
              <a:rPr lang="en-US" sz="2200" b="1" u="sng" dirty="0"/>
              <a:t>Smritikana </a:t>
            </a:r>
            <a:r>
              <a:rPr lang="en-US" sz="2200" b="1" u="sng" dirty="0" err="1"/>
              <a:t>Maity</a:t>
            </a:r>
            <a:r>
              <a:rPr lang="en-US" sz="2200" b="1" dirty="0"/>
              <a:t>, </a:t>
            </a:r>
            <a:r>
              <a:rPr lang="en-US" sz="2200" b="1" baseline="30000" dirty="0"/>
              <a:t>3</a:t>
            </a:r>
            <a:r>
              <a:rPr lang="en-US" sz="2200" b="1" dirty="0"/>
              <a:t>Imon Mukherjee</a:t>
            </a:r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33528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/>
              <a:t>1,2</a:t>
            </a:r>
            <a:r>
              <a:rPr lang="en-US" b="1" dirty="0"/>
              <a:t>B. Tech Student, St. Thomas’ College of Engineering and Technology</a:t>
            </a:r>
            <a:endParaRPr lang="en-US" dirty="0"/>
          </a:p>
          <a:p>
            <a:r>
              <a:rPr lang="en-US" b="1" baseline="30000" dirty="0"/>
              <a:t>3</a:t>
            </a:r>
            <a:r>
              <a:rPr lang="en-US" b="1" dirty="0"/>
              <a:t>Assistant Professor, St. Thomas’ College of Engineering and Technology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648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</a:t>
            </a:r>
            <a:r>
              <a:rPr lang="en-US" b="1" baseline="30000" dirty="0"/>
              <a:t>th</a:t>
            </a:r>
            <a:r>
              <a:rPr lang="en-US" b="1" dirty="0"/>
              <a:t> April, 2015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6300" y="5334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all" dirty="0"/>
              <a:t>INTERNATIONAL CONFERENCE ON </a:t>
            </a:r>
            <a:r>
              <a:rPr lang="en-US" cap="all" dirty="0"/>
              <a:t> </a:t>
            </a:r>
            <a:r>
              <a:rPr lang="en-US" b="1" cap="all" dirty="0"/>
              <a:t>TELECOMMUNICATION TECHNOLOGY &amp; MANAGEMENT (ICTTM-2015) (APRIL 11-12, 2015)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73377"/>
              </p:ext>
            </p:extLst>
          </p:nvPr>
        </p:nvGraphicFramePr>
        <p:xfrm>
          <a:off x="4686298" y="521732"/>
          <a:ext cx="3886204" cy="189144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71551"/>
                <a:gridCol w="971551"/>
                <a:gridCol w="971551"/>
                <a:gridCol w="971551"/>
              </a:tblGrid>
              <a:tr h="472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1,1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1,2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ω</a:t>
                      </a:r>
                      <a:r>
                        <a:rPr lang="en-US" sz="1800" baseline="-25000">
                          <a:effectLst/>
                        </a:rPr>
                        <a:t>1,w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ω</a:t>
                      </a:r>
                      <a:r>
                        <a:rPr lang="en-US" sz="1800" baseline="-25000">
                          <a:effectLst/>
                        </a:rPr>
                        <a:t> 2,1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 2,2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ω</a:t>
                      </a:r>
                      <a:r>
                        <a:rPr lang="en-US" sz="1800" baseline="-25000">
                          <a:effectLst/>
                        </a:rPr>
                        <a:t> 2,w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 h,1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 h,2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</a:t>
                      </a:r>
                      <a:endParaRPr lang="en-US" sz="18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ω</a:t>
                      </a:r>
                      <a:r>
                        <a:rPr lang="en-US" sz="1800" baseline="-25000" dirty="0">
                          <a:effectLst/>
                        </a:rPr>
                        <a:t> </a:t>
                      </a:r>
                      <a:r>
                        <a:rPr lang="en-US" sz="1800" baseline="-25000" dirty="0" err="1">
                          <a:effectLst/>
                        </a:rPr>
                        <a:t>h,w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495800"/>
            <a:ext cx="722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bits of the mobile keypad character code: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600200" y="5486400"/>
            <a:ext cx="3276600" cy="533400"/>
            <a:chOff x="1295400" y="5867400"/>
            <a:chExt cx="3276600" cy="533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295400" y="6096000"/>
              <a:ext cx="32385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2954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720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006436" y="6096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5486400"/>
            <a:ext cx="2514600" cy="533400"/>
            <a:chOff x="3429000" y="5867400"/>
            <a:chExt cx="2514600" cy="533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29000" y="6096000"/>
              <a:ext cx="25146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290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9436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724400" y="6096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90703"/>
              </p:ext>
            </p:extLst>
          </p:nvPr>
        </p:nvGraphicFramePr>
        <p:xfrm>
          <a:off x="1485900" y="5029200"/>
          <a:ext cx="6134100" cy="38100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en-US" sz="1800" baseline="-250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 w="55000" cap="flat" cmpd="thickThin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en-US" sz="1800" baseline="-250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55000" cap="flat" cmpd="thickThin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en-US" sz="1800" baseline="-250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r>
                        <a:rPr lang="en-US" sz="1800" baseline="-250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</a:t>
                      </a:r>
                      <a:r>
                        <a:rPr lang="en-US" sz="1800" baseline="-25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24000" y="5986046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embedded in red component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95950" y="6026653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 embedded </a:t>
            </a:r>
            <a:r>
              <a:rPr lang="en-US" dirty="0"/>
              <a:t>in </a:t>
            </a:r>
            <a:r>
              <a:rPr lang="en-US" dirty="0" smtClean="0"/>
              <a:t>green component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92040"/>
              </p:ext>
            </p:extLst>
          </p:nvPr>
        </p:nvGraphicFramePr>
        <p:xfrm>
          <a:off x="1524000" y="3004298"/>
          <a:ext cx="6076949" cy="348502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72058"/>
                <a:gridCol w="584958"/>
                <a:gridCol w="428556"/>
                <a:gridCol w="505035"/>
                <a:gridCol w="547752"/>
                <a:gridCol w="547752"/>
                <a:gridCol w="543618"/>
                <a:gridCol w="547752"/>
                <a:gridCol w="547752"/>
                <a:gridCol w="547752"/>
                <a:gridCol w="469896"/>
                <a:gridCol w="434068"/>
              </a:tblGrid>
              <a:tr h="3485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en-US" sz="1800" baseline="-250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 w="55000" cap="flat" cmpd="thickThin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en-US" sz="1800" baseline="-250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55000" cap="flat" cmpd="thickThin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...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r>
                        <a:rPr lang="en-US" sz="1800" baseline="-250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r>
                        <a:rPr lang="en-US" sz="1800" baseline="-250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...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r>
                        <a:rPr lang="en-US" sz="1800" baseline="-25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r>
                        <a:rPr lang="en-US" sz="1800" baseline="-250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r>
                        <a:rPr lang="en-US" sz="1800" baseline="-250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...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-250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2552701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representation of a pixel value.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4000" y="3429000"/>
            <a:ext cx="1828800" cy="533400"/>
            <a:chOff x="1295400" y="5867400"/>
            <a:chExt cx="3276600" cy="533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6096000"/>
              <a:ext cx="32385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2954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5720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06436" y="6096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638800" y="3429000"/>
            <a:ext cx="1828800" cy="533400"/>
            <a:chOff x="1295400" y="5867400"/>
            <a:chExt cx="3276600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295400" y="6096000"/>
              <a:ext cx="32385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2954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720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006436" y="6096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429000" y="3429000"/>
            <a:ext cx="2094323" cy="533400"/>
            <a:chOff x="1295400" y="5867400"/>
            <a:chExt cx="3276600" cy="5334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295400" y="6096000"/>
              <a:ext cx="32385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2954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72000" y="5867400"/>
              <a:ext cx="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006436" y="6096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00200" y="3886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component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15000" y="3886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component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54547" y="3886200"/>
            <a:ext cx="200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</a:t>
            </a:r>
            <a:r>
              <a:rPr lang="en-US" dirty="0"/>
              <a:t> </a:t>
            </a:r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1026" name="Picture 2" descr="E:\Other\Matlab\My papers\ICTTM 2015\Samples\fruits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5" y="454068"/>
            <a:ext cx="2098633" cy="20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971800" y="1219200"/>
            <a:ext cx="1550853" cy="685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47" grpId="0"/>
      <p:bldP spid="6" grpId="0"/>
      <p:bldP spid="7" grpId="0"/>
      <p:bldP spid="41" grpId="0"/>
      <p:bldP spid="42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09975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{(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}, where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denotes absolute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difference	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x</a:t>
            </a:r>
            <a:r>
              <a:rPr lang="en-US" sz="2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if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(15 -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          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ʘ 0)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ʘ 0)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ʘ 0)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ʘ 0) * 2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otherwise</a:t>
            </a:r>
            <a:endParaRPr lang="pt-B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4" name="Left Brace 3"/>
          <p:cNvSpPr/>
          <p:nvPr/>
        </p:nvSpPr>
        <p:spPr>
          <a:xfrm>
            <a:off x="946236" y="3352800"/>
            <a:ext cx="228600" cy="914400"/>
          </a:xfrm>
          <a:prstGeom prst="lef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Block Code</a:t>
            </a:r>
          </a:p>
        </p:txBody>
      </p:sp>
    </p:spTree>
    <p:extLst>
      <p:ext uri="{BB962C8B-B14F-4D97-AF65-F5344CB8AC3E}">
        <p14:creationId xmlns:p14="http://schemas.microsoft.com/office/powerpoint/2010/main" val="24037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95400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Pixel </a:t>
            </a:r>
            <a:r>
              <a:rPr lang="en-US" b="1" dirty="0"/>
              <a:t>value:</a:t>
            </a:r>
            <a:r>
              <a:rPr lang="en-US" dirty="0"/>
              <a:t> (</a:t>
            </a:r>
            <a:r>
              <a:rPr lang="en-US" dirty="0" smtClean="0"/>
              <a:t>229)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  <a:r>
              <a:rPr lang="en-US" dirty="0"/>
              <a:t>(1110100)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→  </a:t>
            </a:r>
            <a:r>
              <a:rPr lang="en-US" dirty="0"/>
              <a:t>0101 (4 bits from LSB)</a:t>
            </a:r>
          </a:p>
          <a:p>
            <a:r>
              <a:rPr lang="en-US" b="1" dirty="0"/>
              <a:t>B</a:t>
            </a:r>
            <a:r>
              <a:rPr lang="en-US" b="1" dirty="0" smtClean="0"/>
              <a:t>lock code: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10)</a:t>
            </a:r>
            <a:r>
              <a:rPr lang="en-US" baseline="-25000" dirty="0" smtClean="0"/>
              <a:t>10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smtClean="0"/>
              <a:t>1010)</a:t>
            </a:r>
            <a:r>
              <a:rPr lang="en-US" baseline="-25000" dirty="0" smtClean="0"/>
              <a:t>2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∂</a:t>
            </a:r>
            <a:r>
              <a:rPr lang="en-US" b="1" i="1" baseline="-25000" dirty="0"/>
              <a:t>α</a:t>
            </a:r>
            <a:r>
              <a:rPr lang="en-US" dirty="0"/>
              <a:t>= </a:t>
            </a:r>
            <a:r>
              <a:rPr lang="en-US" i="1" dirty="0"/>
              <a:t>abs</a:t>
            </a:r>
            <a:r>
              <a:rPr lang="en-US" dirty="0"/>
              <a:t> {(</a:t>
            </a:r>
            <a:r>
              <a:rPr lang="en-US" i="1" dirty="0"/>
              <a:t>1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i="1" dirty="0"/>
              <a:t>0</a:t>
            </a:r>
            <a:r>
              <a:rPr lang="en-US" dirty="0"/>
              <a:t>)*2</a:t>
            </a:r>
            <a:r>
              <a:rPr lang="en-US" baseline="30000" dirty="0"/>
              <a:t>3 </a:t>
            </a:r>
            <a:r>
              <a:rPr lang="en-US" dirty="0"/>
              <a:t>+ (</a:t>
            </a:r>
            <a:r>
              <a:rPr lang="en-US" i="1" dirty="0"/>
              <a:t>0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2 </a:t>
            </a:r>
            <a:r>
              <a:rPr lang="en-US" dirty="0"/>
              <a:t>+ (</a:t>
            </a:r>
            <a:r>
              <a:rPr lang="en-US" i="1" dirty="0"/>
              <a:t>1</a:t>
            </a:r>
            <a:r>
              <a:rPr lang="en-US" dirty="0"/>
              <a:t> - </a:t>
            </a:r>
            <a:r>
              <a:rPr lang="en-US" i="1" dirty="0"/>
              <a:t>0</a:t>
            </a:r>
            <a:r>
              <a:rPr lang="en-US" dirty="0"/>
              <a:t>)*2</a:t>
            </a:r>
            <a:r>
              <a:rPr lang="en-US" baseline="30000" dirty="0"/>
              <a:t>1 </a:t>
            </a:r>
            <a:r>
              <a:rPr lang="en-US" dirty="0"/>
              <a:t>+ (</a:t>
            </a:r>
            <a:r>
              <a:rPr lang="en-US" i="1" dirty="0"/>
              <a:t>0</a:t>
            </a:r>
            <a:r>
              <a:rPr lang="en-US" dirty="0"/>
              <a:t> -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0</a:t>
            </a:r>
            <a:r>
              <a:rPr lang="en-US" dirty="0"/>
              <a:t>}</a:t>
            </a:r>
          </a:p>
          <a:p>
            <a:r>
              <a:rPr lang="en-US" dirty="0"/>
              <a:t>	        =abs(8-4+2-1)</a:t>
            </a:r>
          </a:p>
          <a:p>
            <a:r>
              <a:rPr lang="en-US" dirty="0"/>
              <a:t>	        =abs(5)</a:t>
            </a:r>
          </a:p>
          <a:p>
            <a:r>
              <a:rPr lang="en-US" dirty="0"/>
              <a:t>	        =5</a:t>
            </a:r>
          </a:p>
          <a:p>
            <a:r>
              <a:rPr lang="en-US" dirty="0"/>
              <a:t>	  Δ</a:t>
            </a:r>
            <a:r>
              <a:rPr lang="en-US" baseline="-25000" dirty="0"/>
              <a:t>α</a:t>
            </a:r>
            <a:r>
              <a:rPr lang="en-US" dirty="0"/>
              <a:t> = (</a:t>
            </a:r>
            <a:r>
              <a:rPr lang="en-US" i="1" dirty="0"/>
              <a:t>1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i="1" dirty="0"/>
              <a:t>0</a:t>
            </a:r>
            <a:r>
              <a:rPr lang="en-US" dirty="0"/>
              <a:t>)*2</a:t>
            </a:r>
            <a:r>
              <a:rPr lang="en-US" baseline="30000" dirty="0"/>
              <a:t>3 </a:t>
            </a:r>
            <a:r>
              <a:rPr lang="en-US" dirty="0"/>
              <a:t>+ (</a:t>
            </a:r>
            <a:r>
              <a:rPr lang="en-US" i="1" dirty="0"/>
              <a:t>0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2 </a:t>
            </a:r>
            <a:r>
              <a:rPr lang="en-US" dirty="0"/>
              <a:t>+ (</a:t>
            </a:r>
            <a:r>
              <a:rPr lang="en-US" i="1" dirty="0"/>
              <a:t>1</a:t>
            </a:r>
            <a:r>
              <a:rPr lang="en-US" dirty="0"/>
              <a:t> + </a:t>
            </a:r>
            <a:r>
              <a:rPr lang="en-US" i="1" dirty="0"/>
              <a:t>0</a:t>
            </a:r>
            <a:r>
              <a:rPr lang="en-US" dirty="0"/>
              <a:t>)*2</a:t>
            </a:r>
            <a:r>
              <a:rPr lang="en-US" baseline="30000" dirty="0"/>
              <a:t>1 </a:t>
            </a:r>
            <a:r>
              <a:rPr lang="en-US" dirty="0"/>
              <a:t>+ (</a:t>
            </a:r>
            <a:r>
              <a:rPr lang="en-US" i="1" dirty="0"/>
              <a:t>0</a:t>
            </a:r>
            <a:r>
              <a:rPr lang="en-US" dirty="0"/>
              <a:t> +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0</a:t>
            </a:r>
          </a:p>
          <a:p>
            <a:r>
              <a:rPr lang="en-US" baseline="30000" dirty="0"/>
              <a:t>        	           =</a:t>
            </a:r>
            <a:r>
              <a:rPr lang="en-US" dirty="0"/>
              <a:t> 8+4+2+1</a:t>
            </a:r>
          </a:p>
          <a:p>
            <a:r>
              <a:rPr lang="en-US" dirty="0"/>
              <a:t>     	       = </a:t>
            </a:r>
            <a:r>
              <a:rPr lang="en-US" dirty="0" smtClean="0"/>
              <a:t>15</a:t>
            </a:r>
          </a:p>
          <a:p>
            <a:endParaRPr lang="en-US" dirty="0"/>
          </a:p>
          <a:p>
            <a:r>
              <a:rPr lang="en-US" b="1" i="1" dirty="0" smtClean="0"/>
              <a:t>Since,∂</a:t>
            </a:r>
            <a:r>
              <a:rPr lang="en-US" b="1" i="1" baseline="-25000" dirty="0"/>
              <a:t>α  </a:t>
            </a:r>
            <a:r>
              <a:rPr lang="en-US" b="1" i="1" dirty="0"/>
              <a:t>&gt; abs</a:t>
            </a:r>
            <a:r>
              <a:rPr lang="en-US" b="1" dirty="0"/>
              <a:t>(15 – Δ</a:t>
            </a:r>
            <a:r>
              <a:rPr lang="en-US" b="1" baseline="-25000" dirty="0"/>
              <a:t>α </a:t>
            </a:r>
            <a:r>
              <a:rPr lang="en-US" b="1" dirty="0"/>
              <a:t>)</a:t>
            </a:r>
          </a:p>
          <a:p>
            <a:r>
              <a:rPr lang="en-US" dirty="0" smtClean="0"/>
              <a:t>Therefore, </a:t>
            </a:r>
            <a:r>
              <a:rPr lang="en-US" b="1" i="1" dirty="0" smtClean="0"/>
              <a:t>α</a:t>
            </a:r>
            <a:r>
              <a:rPr lang="en-US" dirty="0" smtClean="0"/>
              <a:t>=(1 ʘ 0</a:t>
            </a:r>
            <a:r>
              <a:rPr lang="en-US" dirty="0"/>
              <a:t>) </a:t>
            </a:r>
            <a:r>
              <a:rPr lang="en-US" dirty="0" smtClean="0"/>
              <a:t>*2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smtClean="0"/>
              <a:t>0 ʘ 0</a:t>
            </a:r>
            <a:r>
              <a:rPr lang="en-US" dirty="0"/>
              <a:t>) </a:t>
            </a:r>
            <a:r>
              <a:rPr lang="en-US" dirty="0" smtClean="0"/>
              <a:t>*2</a:t>
            </a:r>
            <a:r>
              <a:rPr lang="en-US" baseline="30000" dirty="0" smtClean="0"/>
              <a:t>2</a:t>
            </a:r>
            <a:r>
              <a:rPr lang="en-US" dirty="0" smtClean="0"/>
              <a:t> +(</a:t>
            </a:r>
            <a:r>
              <a:rPr lang="en-US" dirty="0"/>
              <a:t>1 ʘ 0) </a:t>
            </a:r>
            <a:r>
              <a:rPr lang="en-US" dirty="0" smtClean="0"/>
              <a:t>*2</a:t>
            </a:r>
            <a:r>
              <a:rPr lang="en-US" baseline="30000" dirty="0" smtClean="0"/>
              <a:t>1</a:t>
            </a:r>
            <a:r>
              <a:rPr lang="en-US" dirty="0" smtClean="0"/>
              <a:t> +(</a:t>
            </a:r>
            <a:r>
              <a:rPr lang="en-US" dirty="0"/>
              <a:t>0 ʘ 0) * 2</a:t>
            </a:r>
            <a:r>
              <a:rPr lang="en-US" baseline="30000" dirty="0"/>
              <a:t>0</a:t>
            </a:r>
            <a:r>
              <a:rPr lang="en-US" dirty="0"/>
              <a:t>, </a:t>
            </a:r>
          </a:p>
          <a:p>
            <a:r>
              <a:rPr lang="en-US" dirty="0"/>
              <a:t>	     = 0+4+0+1</a:t>
            </a:r>
          </a:p>
          <a:p>
            <a:r>
              <a:rPr lang="en-US" dirty="0"/>
              <a:t>	     =</a:t>
            </a:r>
            <a:r>
              <a:rPr lang="en-US" dirty="0" smtClean="0"/>
              <a:t>5</a:t>
            </a:r>
          </a:p>
          <a:p>
            <a:endParaRPr lang="en-US" dirty="0"/>
          </a:p>
          <a:p>
            <a:r>
              <a:rPr lang="en-US" b="1" dirty="0"/>
              <a:t>Status code=_1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095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Example: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488" y="1856125"/>
            <a:ext cx="76941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en-US" sz="20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{(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}, where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denotes absolute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value.     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y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≤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(7 -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ʘ 0)*2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ʘ 0)*2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ʘ 0)*2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otherwise.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is similar as the block code embedding process.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392477" y="3505200"/>
            <a:ext cx="304800" cy="8382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Character Code</a:t>
            </a:r>
          </a:p>
        </p:txBody>
      </p:sp>
    </p:spTree>
    <p:extLst>
      <p:ext uri="{BB962C8B-B14F-4D97-AF65-F5344CB8AC3E}">
        <p14:creationId xmlns:p14="http://schemas.microsoft.com/office/powerpoint/2010/main" val="19456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524000"/>
            <a:ext cx="708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Pixel value: (229)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smtClean="0"/>
              <a:t>1110100)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→ (</a:t>
            </a:r>
            <a:r>
              <a:rPr lang="en-US" dirty="0" smtClean="0"/>
              <a:t>101)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(3 bits from LSB)</a:t>
            </a:r>
          </a:p>
          <a:p>
            <a:r>
              <a:rPr lang="en-US" dirty="0" smtClean="0"/>
              <a:t>Character code: 6 = </a:t>
            </a:r>
            <a:r>
              <a:rPr lang="en-US" dirty="0"/>
              <a:t>(</a:t>
            </a:r>
            <a:r>
              <a:rPr lang="en-US" dirty="0" smtClean="0"/>
              <a:t>110)</a:t>
            </a:r>
            <a:r>
              <a:rPr lang="en-US" baseline="-25000" dirty="0" smtClean="0"/>
              <a:t>2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b="1" i="1" dirty="0" smtClean="0"/>
              <a:t>∂</a:t>
            </a:r>
            <a:r>
              <a:rPr lang="en-US" b="1" i="1" baseline="-25000" dirty="0"/>
              <a:t>β</a:t>
            </a:r>
            <a:r>
              <a:rPr lang="en-US" dirty="0"/>
              <a:t>= </a:t>
            </a:r>
            <a:r>
              <a:rPr lang="en-US" i="1" dirty="0"/>
              <a:t>abs</a:t>
            </a:r>
            <a:r>
              <a:rPr lang="en-US" dirty="0"/>
              <a:t> {(</a:t>
            </a:r>
            <a:r>
              <a:rPr lang="en-US" i="1" dirty="0"/>
              <a:t>1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2 </a:t>
            </a:r>
            <a:r>
              <a:rPr lang="en-US" dirty="0"/>
              <a:t>+ (</a:t>
            </a:r>
            <a:r>
              <a:rPr lang="en-US" i="1" dirty="0"/>
              <a:t>1</a:t>
            </a:r>
            <a:r>
              <a:rPr lang="en-US" dirty="0"/>
              <a:t> - </a:t>
            </a:r>
            <a:r>
              <a:rPr lang="en-US" i="1" dirty="0"/>
              <a:t>0</a:t>
            </a:r>
            <a:r>
              <a:rPr lang="en-US" dirty="0"/>
              <a:t>)*2</a:t>
            </a:r>
            <a:r>
              <a:rPr lang="en-US" baseline="30000" dirty="0"/>
              <a:t>1 </a:t>
            </a:r>
            <a:r>
              <a:rPr lang="en-US" dirty="0"/>
              <a:t>+ (</a:t>
            </a:r>
            <a:r>
              <a:rPr lang="en-US" i="1" dirty="0"/>
              <a:t>0</a:t>
            </a:r>
            <a:r>
              <a:rPr lang="en-US" dirty="0"/>
              <a:t> - </a:t>
            </a:r>
            <a:r>
              <a:rPr lang="en-US" i="1" dirty="0"/>
              <a:t>1</a:t>
            </a:r>
            <a:r>
              <a:rPr lang="en-US" dirty="0"/>
              <a:t>)*2</a:t>
            </a:r>
            <a:r>
              <a:rPr lang="en-US" baseline="30000" dirty="0"/>
              <a:t>0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</a:t>
            </a:r>
            <a:r>
              <a:rPr lang="en-US" dirty="0"/>
              <a:t>=abs(0+2-1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=</a:t>
            </a:r>
            <a:r>
              <a:rPr lang="en-US" dirty="0"/>
              <a:t>abs(1)</a:t>
            </a:r>
          </a:p>
          <a:p>
            <a:r>
              <a:rPr lang="en-US" dirty="0" smtClean="0"/>
              <a:t>       =</a:t>
            </a:r>
            <a:r>
              <a:rPr lang="en-US" dirty="0"/>
              <a:t>1</a:t>
            </a:r>
          </a:p>
          <a:p>
            <a:r>
              <a:rPr lang="en-US" b="1" dirty="0" smtClean="0"/>
              <a:t>Δ</a:t>
            </a:r>
            <a:r>
              <a:rPr lang="en-US" b="1" i="1" baseline="-25000" dirty="0" smtClean="0"/>
              <a:t>β</a:t>
            </a:r>
            <a:r>
              <a:rPr lang="en-US" dirty="0" smtClean="0"/>
              <a:t> = (</a:t>
            </a:r>
            <a:r>
              <a:rPr lang="en-US" i="1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i="1" dirty="0" smtClean="0"/>
              <a:t>1</a:t>
            </a:r>
            <a:r>
              <a:rPr lang="en-US" dirty="0" smtClean="0"/>
              <a:t>)*2</a:t>
            </a:r>
            <a:r>
              <a:rPr lang="en-US" baseline="30000" dirty="0" smtClean="0"/>
              <a:t>2 </a:t>
            </a:r>
            <a:r>
              <a:rPr lang="en-US" dirty="0" smtClean="0"/>
              <a:t>+ (</a:t>
            </a:r>
            <a:r>
              <a:rPr lang="en-US" i="1" dirty="0" smtClean="0"/>
              <a:t>1 </a:t>
            </a:r>
            <a:r>
              <a:rPr lang="en-US" dirty="0" smtClean="0"/>
              <a:t>+ </a:t>
            </a:r>
            <a:r>
              <a:rPr lang="en-US" i="1" dirty="0" smtClean="0"/>
              <a:t>0</a:t>
            </a:r>
            <a:r>
              <a:rPr lang="en-US" dirty="0" smtClean="0"/>
              <a:t>)*2</a:t>
            </a:r>
            <a:r>
              <a:rPr lang="en-US" baseline="30000" dirty="0" smtClean="0"/>
              <a:t>1 </a:t>
            </a:r>
            <a:r>
              <a:rPr lang="en-US" dirty="0" smtClean="0"/>
              <a:t>+ (</a:t>
            </a:r>
            <a:r>
              <a:rPr lang="en-US" i="1" dirty="0" smtClean="0"/>
              <a:t>0</a:t>
            </a:r>
            <a:r>
              <a:rPr lang="en-US" dirty="0" smtClean="0"/>
              <a:t> + </a:t>
            </a:r>
            <a:r>
              <a:rPr lang="en-US" i="1" dirty="0" smtClean="0"/>
              <a:t>1</a:t>
            </a:r>
            <a:r>
              <a:rPr lang="en-US" dirty="0" smtClean="0"/>
              <a:t>)*2</a:t>
            </a:r>
            <a:endParaRPr lang="en-US" baseline="30000" dirty="0" smtClean="0"/>
          </a:p>
          <a:p>
            <a:r>
              <a:rPr lang="en-US" baseline="30000" dirty="0" smtClean="0"/>
              <a:t>       </a:t>
            </a:r>
            <a:r>
              <a:rPr lang="en-US" dirty="0" smtClean="0"/>
              <a:t>= </a:t>
            </a:r>
            <a:r>
              <a:rPr lang="en-US" dirty="0"/>
              <a:t>8+2+1</a:t>
            </a:r>
          </a:p>
          <a:p>
            <a:r>
              <a:rPr lang="en-US" dirty="0" smtClean="0"/>
              <a:t>     = 11</a:t>
            </a:r>
          </a:p>
          <a:p>
            <a:endParaRPr lang="en-US" dirty="0"/>
          </a:p>
          <a:p>
            <a:r>
              <a:rPr lang="en-US" b="1" dirty="0" smtClean="0"/>
              <a:t>Since,  </a:t>
            </a:r>
            <a:r>
              <a:rPr lang="en-US" b="1" i="1" dirty="0"/>
              <a:t>∂</a:t>
            </a:r>
            <a:r>
              <a:rPr lang="en-US" b="1" i="1" baseline="-25000" dirty="0"/>
              <a:t>β </a:t>
            </a:r>
            <a:r>
              <a:rPr lang="en-US" b="1" i="1" dirty="0"/>
              <a:t>&lt; abs</a:t>
            </a:r>
            <a:r>
              <a:rPr lang="en-US" b="1" dirty="0"/>
              <a:t>(7 – Δ</a:t>
            </a:r>
            <a:r>
              <a:rPr lang="en-US" b="1" i="1" baseline="-25000" dirty="0"/>
              <a:t>β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Therefore,</a:t>
            </a:r>
            <a:r>
              <a:rPr lang="en-US" i="1" dirty="0" smtClean="0"/>
              <a:t>β </a:t>
            </a:r>
            <a:r>
              <a:rPr lang="en-US" dirty="0" smtClean="0"/>
              <a:t>=</a:t>
            </a:r>
            <a:r>
              <a:rPr lang="en-US" i="1" dirty="0" smtClean="0"/>
              <a:t> </a:t>
            </a:r>
            <a:r>
              <a:rPr lang="en-US" dirty="0"/>
              <a:t>(1</a:t>
            </a:r>
            <a:r>
              <a:rPr lang="en-US" baseline="-25000" dirty="0"/>
              <a:t> </a:t>
            </a:r>
            <a:r>
              <a:rPr lang="en-US" dirty="0"/>
              <a:t>)*2</a:t>
            </a:r>
            <a:r>
              <a:rPr lang="en-US" baseline="30000" dirty="0"/>
              <a:t>2</a:t>
            </a:r>
            <a:r>
              <a:rPr lang="en-US" dirty="0"/>
              <a:t> + (1)*2</a:t>
            </a:r>
            <a:r>
              <a:rPr lang="en-US" baseline="30000" dirty="0"/>
              <a:t>1</a:t>
            </a:r>
            <a:r>
              <a:rPr lang="en-US" dirty="0"/>
              <a:t> + (0 )*2</a:t>
            </a:r>
            <a:r>
              <a:rPr lang="en-US" baseline="30000" dirty="0"/>
              <a:t>0</a:t>
            </a:r>
          </a:p>
          <a:p>
            <a:r>
              <a:rPr lang="en-US" baseline="30000" dirty="0"/>
              <a:t>	 </a:t>
            </a:r>
            <a:r>
              <a:rPr lang="en-US" dirty="0" smtClean="0"/>
              <a:t>     = </a:t>
            </a:r>
            <a:r>
              <a:rPr lang="en-US" dirty="0"/>
              <a:t>4+2+0</a:t>
            </a:r>
          </a:p>
          <a:p>
            <a:r>
              <a:rPr lang="en-US" dirty="0" smtClean="0"/>
              <a:t>	      </a:t>
            </a:r>
            <a:r>
              <a:rPr lang="en-US" dirty="0"/>
              <a:t>=</a:t>
            </a:r>
            <a:r>
              <a:rPr lang="en-US" dirty="0" smtClean="0"/>
              <a:t>6</a:t>
            </a:r>
          </a:p>
          <a:p>
            <a:endParaRPr lang="en-US" sz="900" dirty="0"/>
          </a:p>
          <a:p>
            <a:r>
              <a:rPr lang="en-US" dirty="0"/>
              <a:t>Status code=01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6096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Example:</a:t>
            </a:r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620083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Red component:</a:t>
            </a:r>
          </a:p>
          <a:p>
            <a:r>
              <a:rPr lang="en-US" b="1" i="1" dirty="0" smtClean="0"/>
              <a:t>Ω</a:t>
            </a:r>
            <a:r>
              <a:rPr lang="en-US" b="1" i="1" baseline="-25000" dirty="0" smtClean="0"/>
              <a:t>r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r</a:t>
            </a:r>
            <a:r>
              <a:rPr lang="en-US" dirty="0" smtClean="0"/>
              <a:t> - mod (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r</a:t>
            </a:r>
            <a:r>
              <a:rPr lang="en-US" dirty="0" smtClean="0"/>
              <a:t>, 16) + </a:t>
            </a:r>
            <a:r>
              <a:rPr lang="en-US" i="1" dirty="0" smtClean="0"/>
              <a:t>α,</a:t>
            </a:r>
            <a:r>
              <a:rPr lang="en-US" dirty="0" smtClean="0"/>
              <a:t> where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r</a:t>
            </a:r>
            <a:r>
              <a:rPr lang="en-US" i="1" baseline="-25000" dirty="0" smtClean="0"/>
              <a:t> </a:t>
            </a:r>
            <a:r>
              <a:rPr lang="en-US" i="1" dirty="0" smtClean="0"/>
              <a:t> → </a:t>
            </a:r>
            <a:r>
              <a:rPr lang="en-US" dirty="0" smtClean="0"/>
              <a:t>cover pixel value.</a:t>
            </a:r>
          </a:p>
          <a:p>
            <a:endParaRPr lang="en-US" dirty="0" smtClean="0"/>
          </a:p>
          <a:p>
            <a:r>
              <a:rPr lang="en-US" b="1" dirty="0" err="1" smtClean="0"/>
              <a:t>Eg</a:t>
            </a:r>
            <a:r>
              <a:rPr lang="en-US" b="1" dirty="0" smtClean="0"/>
              <a:t>.</a:t>
            </a:r>
            <a:r>
              <a:rPr lang="en-US" dirty="0" smtClean="0"/>
              <a:t>:      </a:t>
            </a:r>
            <a:r>
              <a:rPr lang="el-GR" i="1" dirty="0" smtClean="0"/>
              <a:t>α</a:t>
            </a:r>
            <a:r>
              <a:rPr lang="en-US" i="1" dirty="0" smtClean="0"/>
              <a:t>=</a:t>
            </a:r>
            <a:r>
              <a:rPr lang="en-US" dirty="0" smtClean="0"/>
              <a:t>0101</a:t>
            </a:r>
            <a:r>
              <a:rPr lang="en-US" i="1" dirty="0" smtClean="0"/>
              <a:t> and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r</a:t>
            </a:r>
            <a:r>
              <a:rPr lang="en-US" i="1" baseline="-25000" dirty="0"/>
              <a:t> </a:t>
            </a:r>
            <a:r>
              <a:rPr lang="en-US" i="1" dirty="0" smtClean="0"/>
              <a:t>=</a:t>
            </a:r>
            <a:r>
              <a:rPr lang="en-US" dirty="0" smtClean="0"/>
              <a:t>10111011</a:t>
            </a:r>
            <a:r>
              <a:rPr lang="en-US" i="1" dirty="0" smtClean="0"/>
              <a:t> </a:t>
            </a:r>
            <a:r>
              <a:rPr lang="en-US" dirty="0" smtClean="0"/>
              <a:t>so</a:t>
            </a:r>
            <a:r>
              <a:rPr lang="en-US" i="1" dirty="0" smtClean="0"/>
              <a:t>, Ω</a:t>
            </a:r>
            <a:r>
              <a:rPr lang="en-US" i="1" baseline="-25000" dirty="0" smtClean="0"/>
              <a:t>r </a:t>
            </a:r>
            <a:r>
              <a:rPr lang="en-US" i="1" dirty="0" smtClean="0"/>
              <a:t> =</a:t>
            </a:r>
            <a:r>
              <a:rPr lang="en-US" dirty="0" smtClean="0"/>
              <a:t>10110101</a:t>
            </a:r>
          </a:p>
          <a:p>
            <a:endParaRPr lang="en-US" dirty="0" smtClean="0"/>
          </a:p>
          <a:p>
            <a:r>
              <a:rPr lang="en-US" b="1" dirty="0" smtClean="0"/>
              <a:t>Green </a:t>
            </a:r>
            <a:r>
              <a:rPr lang="en-US" b="1" dirty="0"/>
              <a:t>component:</a:t>
            </a:r>
          </a:p>
          <a:p>
            <a:r>
              <a:rPr lang="en-US" b="1" i="1" dirty="0" smtClean="0"/>
              <a:t>Ω</a:t>
            </a:r>
            <a:r>
              <a:rPr lang="en-US" b="1" i="1" baseline="-25000" dirty="0" smtClean="0"/>
              <a:t>g</a:t>
            </a:r>
            <a:r>
              <a:rPr lang="en-US" dirty="0" smtClean="0"/>
              <a:t> =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g</a:t>
            </a:r>
            <a:r>
              <a:rPr lang="en-US" dirty="0" smtClean="0"/>
              <a:t> - mod (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g</a:t>
            </a:r>
            <a:r>
              <a:rPr lang="en-US" dirty="0" smtClean="0"/>
              <a:t>, 8) + </a:t>
            </a:r>
            <a:r>
              <a:rPr lang="en-US" i="1" dirty="0" smtClean="0"/>
              <a:t>β,</a:t>
            </a:r>
            <a:r>
              <a:rPr lang="en-US" dirty="0" smtClean="0"/>
              <a:t> where </a:t>
            </a:r>
            <a:r>
              <a:rPr lang="en-US" i="1" dirty="0" err="1" smtClean="0"/>
              <a:t>ω</a:t>
            </a:r>
            <a:r>
              <a:rPr lang="en-US" i="1" baseline="-25000" dirty="0" err="1" smtClean="0"/>
              <a:t>r</a:t>
            </a:r>
            <a:r>
              <a:rPr lang="en-US" i="1" baseline="-25000" dirty="0" smtClean="0"/>
              <a:t> </a:t>
            </a:r>
            <a:r>
              <a:rPr lang="en-US" i="1" dirty="0" smtClean="0"/>
              <a:t>→</a:t>
            </a:r>
            <a:r>
              <a:rPr lang="en-US" dirty="0"/>
              <a:t> </a:t>
            </a:r>
            <a:r>
              <a:rPr lang="en-US" dirty="0" smtClean="0"/>
              <a:t>cover pixel value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b="1" dirty="0" err="1" smtClean="0"/>
              <a:t>Eg</a:t>
            </a:r>
            <a:r>
              <a:rPr lang="en-US" b="1" dirty="0" smtClean="0"/>
              <a:t>.</a:t>
            </a:r>
            <a:r>
              <a:rPr lang="en-US" dirty="0" smtClean="0"/>
              <a:t>: </a:t>
            </a:r>
            <a:r>
              <a:rPr lang="el-GR" i="1" dirty="0" smtClean="0"/>
              <a:t>β</a:t>
            </a:r>
            <a:r>
              <a:rPr lang="en-US" i="1" dirty="0" smtClean="0"/>
              <a:t>=</a:t>
            </a:r>
            <a:r>
              <a:rPr lang="en-US" dirty="0" smtClean="0"/>
              <a:t>101</a:t>
            </a:r>
            <a:r>
              <a:rPr lang="en-US" i="1" dirty="0" smtClean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ω</a:t>
            </a:r>
            <a:r>
              <a:rPr lang="en-US" i="1" baseline="-25000" dirty="0" err="1"/>
              <a:t>g</a:t>
            </a:r>
            <a:r>
              <a:rPr lang="en-US" i="1" baseline="-25000" dirty="0" smtClean="0"/>
              <a:t> </a:t>
            </a:r>
            <a:r>
              <a:rPr lang="en-US" i="1" dirty="0"/>
              <a:t>=</a:t>
            </a:r>
            <a:r>
              <a:rPr lang="en-US" dirty="0"/>
              <a:t>10111011</a:t>
            </a:r>
            <a:r>
              <a:rPr lang="en-US" i="1" dirty="0"/>
              <a:t> </a:t>
            </a:r>
            <a:r>
              <a:rPr lang="en-US" dirty="0"/>
              <a:t>so</a:t>
            </a:r>
            <a:r>
              <a:rPr lang="en-US" i="1" dirty="0"/>
              <a:t>, Ω</a:t>
            </a:r>
            <a:r>
              <a:rPr lang="en-US" i="1" baseline="-25000" dirty="0"/>
              <a:t>g</a:t>
            </a:r>
            <a:r>
              <a:rPr lang="en-US" i="1" baseline="-25000" dirty="0" smtClean="0"/>
              <a:t> </a:t>
            </a:r>
            <a:r>
              <a:rPr lang="en-US" i="1" dirty="0" smtClean="0"/>
              <a:t>=</a:t>
            </a:r>
            <a:r>
              <a:rPr lang="en-US" dirty="0" smtClean="0"/>
              <a:t>10111101</a:t>
            </a:r>
            <a:endParaRPr lang="en-US" dirty="0"/>
          </a:p>
          <a:p>
            <a:endParaRPr lang="en-US" i="1" dirty="0" smtClean="0"/>
          </a:p>
          <a:p>
            <a:r>
              <a:rPr lang="en-US" b="1" dirty="0" smtClean="0"/>
              <a:t>Blue component:</a:t>
            </a:r>
          </a:p>
          <a:p>
            <a:r>
              <a:rPr lang="en-US" b="1" i="1" dirty="0" smtClean="0"/>
              <a:t>Ω</a:t>
            </a:r>
            <a:r>
              <a:rPr lang="en-US" b="1" i="1" baseline="-250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ω</a:t>
            </a:r>
            <a:r>
              <a:rPr lang="en-US" i="1" baseline="-25000" dirty="0" err="1"/>
              <a:t>b</a:t>
            </a:r>
            <a:r>
              <a:rPr lang="en-US" dirty="0"/>
              <a:t> - mod (</a:t>
            </a:r>
            <a:r>
              <a:rPr lang="en-US" i="1" dirty="0" err="1"/>
              <a:t>ω</a:t>
            </a:r>
            <a:r>
              <a:rPr lang="en-US" i="1" baseline="-25000" dirty="0" err="1"/>
              <a:t>b</a:t>
            </a:r>
            <a:r>
              <a:rPr lang="en-US" baseline="-25000" dirty="0"/>
              <a:t>, </a:t>
            </a:r>
            <a:r>
              <a:rPr lang="en-US" dirty="0"/>
              <a:t>4) + </a:t>
            </a:r>
            <a:r>
              <a:rPr lang="en-US" i="1" dirty="0"/>
              <a:t>ɤ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where </a:t>
            </a:r>
            <a:r>
              <a:rPr lang="en-US" i="1" dirty="0" err="1"/>
              <a:t>ω</a:t>
            </a:r>
            <a:r>
              <a:rPr lang="en-US" i="1" baseline="-25000" dirty="0" err="1"/>
              <a:t>r</a:t>
            </a:r>
            <a:r>
              <a:rPr lang="en-US" i="1" baseline="-25000" dirty="0"/>
              <a:t> </a:t>
            </a:r>
            <a:r>
              <a:rPr lang="en-US" i="1" dirty="0"/>
              <a:t>→ </a:t>
            </a:r>
            <a:r>
              <a:rPr lang="en-US" dirty="0" smtClean="0"/>
              <a:t>cover </a:t>
            </a:r>
            <a:r>
              <a:rPr lang="en-US" dirty="0"/>
              <a:t>pixel value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b="1" dirty="0" err="1" smtClean="0"/>
              <a:t>Eg</a:t>
            </a:r>
            <a:r>
              <a:rPr lang="en-US" b="1" dirty="0" smtClean="0"/>
              <a:t>.</a:t>
            </a:r>
            <a:r>
              <a:rPr lang="en-US" dirty="0" smtClean="0"/>
              <a:t>: </a:t>
            </a:r>
            <a:r>
              <a:rPr lang="en-US" i="1" dirty="0" smtClean="0"/>
              <a:t>ɤ=</a:t>
            </a:r>
            <a:r>
              <a:rPr lang="en-US" dirty="0" smtClean="0"/>
              <a:t>01</a:t>
            </a:r>
            <a:r>
              <a:rPr lang="en-US" i="1" dirty="0" smtClean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ω</a:t>
            </a:r>
            <a:r>
              <a:rPr lang="en-US" i="1" baseline="-25000" dirty="0" err="1"/>
              <a:t>b</a:t>
            </a:r>
            <a:r>
              <a:rPr lang="en-US" i="1" baseline="-25000" dirty="0" smtClean="0"/>
              <a:t> </a:t>
            </a:r>
            <a:r>
              <a:rPr lang="en-US" i="1" dirty="0"/>
              <a:t>=</a:t>
            </a:r>
            <a:r>
              <a:rPr lang="en-US" dirty="0"/>
              <a:t>10111011</a:t>
            </a:r>
            <a:r>
              <a:rPr lang="en-US" i="1" dirty="0"/>
              <a:t> </a:t>
            </a:r>
            <a:r>
              <a:rPr lang="en-US" dirty="0"/>
              <a:t>so</a:t>
            </a:r>
            <a:r>
              <a:rPr lang="en-US" i="1" dirty="0"/>
              <a:t>, Ω</a:t>
            </a:r>
            <a:r>
              <a:rPr lang="en-US" i="1" baseline="-25000" dirty="0"/>
              <a:t>b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i="1" dirty="0"/>
              <a:t>=</a:t>
            </a:r>
            <a:r>
              <a:rPr lang="en-US" dirty="0" smtClean="0"/>
              <a:t>10111001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9118" y="533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Embedding: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29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09600"/>
            <a:ext cx="7391400" cy="480131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 An image of size </a:t>
            </a:r>
            <a:r>
              <a:rPr lang="en-US" i="1" dirty="0" err="1"/>
              <a:t>h×w</a:t>
            </a:r>
            <a:r>
              <a:rPr lang="en-US" dirty="0"/>
              <a:t>.</a:t>
            </a:r>
          </a:p>
          <a:p>
            <a:r>
              <a:rPr lang="en-US" b="1" dirty="0"/>
              <a:t>Output</a:t>
            </a:r>
            <a:r>
              <a:rPr lang="en-US" dirty="0"/>
              <a:t>: The stego image component containing the secret data.</a:t>
            </a:r>
          </a:p>
          <a:p>
            <a:r>
              <a:rPr lang="en-US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Convert the text message into mobile keypad character encoded data using </a:t>
            </a:r>
            <a:r>
              <a:rPr lang="en-US" dirty="0" smtClean="0"/>
              <a:t>mobile keypad character encoding;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i="1" dirty="0"/>
              <a:t>α</a:t>
            </a:r>
            <a:r>
              <a:rPr lang="en-US" dirty="0"/>
              <a:t>, </a:t>
            </a:r>
            <a:r>
              <a:rPr lang="en-US" i="1" dirty="0"/>
              <a:t>β</a:t>
            </a:r>
            <a:r>
              <a:rPr lang="en-US" dirty="0"/>
              <a:t> and </a:t>
            </a:r>
            <a:r>
              <a:rPr lang="en-US" i="1" dirty="0"/>
              <a:t>ɤ</a:t>
            </a:r>
            <a:r>
              <a:rPr lang="en-US" dirty="0"/>
              <a:t> using Equation (3), (6) and (7) respectively;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i="1" dirty="0"/>
              <a:t>the entire text is not embedded or there are pixel values of the cover  image with </a:t>
            </a:r>
            <a:r>
              <a:rPr lang="en-US" i="1" dirty="0" smtClean="0"/>
              <a:t>no</a:t>
            </a:r>
            <a:r>
              <a:rPr lang="en-US" dirty="0" smtClean="0"/>
              <a:t> </a:t>
            </a:r>
            <a:r>
              <a:rPr lang="en-US" i="1" dirty="0" smtClean="0"/>
              <a:t>secret </a:t>
            </a:r>
            <a:r>
              <a:rPr lang="en-US" i="1" dirty="0"/>
              <a:t>information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	do</a:t>
            </a:r>
          </a:p>
          <a:p>
            <a:r>
              <a:rPr lang="en-US" dirty="0" smtClean="0"/>
              <a:t>		Calculate </a:t>
            </a:r>
            <a:r>
              <a:rPr lang="en-US" i="1" dirty="0"/>
              <a:t>Ω</a:t>
            </a:r>
            <a:r>
              <a:rPr lang="en-US" i="1" baseline="-25000" dirty="0"/>
              <a:t>r</a:t>
            </a:r>
            <a:r>
              <a:rPr lang="en-US" dirty="0"/>
              <a:t>, </a:t>
            </a:r>
            <a:r>
              <a:rPr lang="en-US" i="1" dirty="0"/>
              <a:t>Ω</a:t>
            </a:r>
            <a:r>
              <a:rPr lang="en-US" i="1" baseline="-25000" dirty="0"/>
              <a:t>g</a:t>
            </a:r>
            <a:r>
              <a:rPr lang="en-US" dirty="0"/>
              <a:t> and </a:t>
            </a:r>
            <a:r>
              <a:rPr lang="en-US" i="1" dirty="0"/>
              <a:t>Ω</a:t>
            </a:r>
            <a:r>
              <a:rPr lang="en-US" i="1" baseline="-25000" dirty="0"/>
              <a:t>b</a:t>
            </a:r>
            <a:r>
              <a:rPr lang="en-US" dirty="0"/>
              <a:t> from Equation (8), (9) </a:t>
            </a:r>
            <a:r>
              <a:rPr lang="en-US" dirty="0" smtClean="0"/>
              <a:t>		and </a:t>
            </a:r>
            <a:r>
              <a:rPr lang="en-US" dirty="0"/>
              <a:t>(10) </a:t>
            </a:r>
            <a:r>
              <a:rPr lang="en-US" dirty="0" smtClean="0"/>
              <a:t>respectively</a:t>
            </a:r>
            <a:r>
              <a:rPr lang="en-US" dirty="0"/>
              <a:t>;</a:t>
            </a:r>
          </a:p>
          <a:p>
            <a:r>
              <a:rPr lang="en-US" dirty="0" smtClean="0"/>
              <a:t>		Calculate </a:t>
            </a:r>
            <a:r>
              <a:rPr lang="en-US" dirty="0"/>
              <a:t>the next pixel value position by </a:t>
            </a:r>
            <a:r>
              <a:rPr lang="en-US" dirty="0" smtClean="0"/>
              <a:t>		moving </a:t>
            </a:r>
            <a:r>
              <a:rPr lang="en-US" i="1" dirty="0"/>
              <a:t>α</a:t>
            </a:r>
            <a:r>
              <a:rPr lang="en-US" dirty="0"/>
              <a:t> + 1 </a:t>
            </a:r>
            <a:r>
              <a:rPr lang="en-US" dirty="0" smtClean="0"/>
              <a:t>	pixels </a:t>
            </a:r>
            <a:r>
              <a:rPr lang="en-US" dirty="0"/>
              <a:t>from the </a:t>
            </a:r>
            <a:r>
              <a:rPr lang="en-US" dirty="0" smtClean="0"/>
              <a:t>current position 		in </a:t>
            </a:r>
            <a:r>
              <a:rPr lang="en-US" dirty="0"/>
              <a:t>a circular row major </a:t>
            </a:r>
            <a:r>
              <a:rPr lang="en-US" dirty="0" smtClean="0"/>
              <a:t>manner;</a:t>
            </a:r>
            <a:endParaRPr lang="en-US" b="1" dirty="0" smtClean="0"/>
          </a:p>
          <a:p>
            <a:r>
              <a:rPr lang="en-US" b="1" dirty="0" smtClean="0"/>
              <a:t>	End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dirty="0"/>
              <a:t>Output the transformed image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3352800"/>
            <a:ext cx="0" cy="137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Introduction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Steganography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Difference between Steganography, Cryptography and Water Marking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Brief Idea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Mobile keypad character encoding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Randomization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Embedding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Retrieval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Testing Results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Comparison with other methods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MSE, PSNR and BER values of our method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err="1"/>
              <a:t>StirMark</a:t>
            </a:r>
            <a:r>
              <a:rPr lang="en-US" sz="2000" dirty="0"/>
              <a:t> Analysis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74251"/>
              </p:ext>
            </p:extLst>
          </p:nvPr>
        </p:nvGraphicFramePr>
        <p:xfrm>
          <a:off x="4953000" y="1143000"/>
          <a:ext cx="3744000" cy="25146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936000"/>
                <a:gridCol w="936000"/>
                <a:gridCol w="936000"/>
                <a:gridCol w="936000"/>
              </a:tblGrid>
              <a:tr h="628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1,w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28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2,w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28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28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h,1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h,2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2800" b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Ω</a:t>
                      </a:r>
                      <a:r>
                        <a:rPr lang="en-US" sz="2800" b="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lang="en-US" sz="2800" b="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h,w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9200" y="4313872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 component :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α</a:t>
            </a:r>
            <a:r>
              <a:rPr lang="en-US" b="1" baseline="30000" dirty="0"/>
              <a:t>*</a:t>
            </a:r>
            <a:r>
              <a:rPr lang="en-US" dirty="0"/>
              <a:t> = mod (</a:t>
            </a:r>
            <a:r>
              <a:rPr lang="en-US" dirty="0" smtClean="0"/>
              <a:t>Ω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r</a:t>
            </a:r>
            <a:r>
              <a:rPr lang="en-US" dirty="0" smtClean="0"/>
              <a:t>, </a:t>
            </a:r>
            <a:r>
              <a:rPr lang="en-US" dirty="0"/>
              <a:t>16) 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Green component :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β</a:t>
            </a:r>
            <a:r>
              <a:rPr lang="en-US" b="1" baseline="30000" dirty="0"/>
              <a:t>*</a:t>
            </a:r>
            <a:r>
              <a:rPr lang="en-US" dirty="0"/>
              <a:t> = mod (Ω</a:t>
            </a:r>
            <a:r>
              <a:rPr lang="en-US" baseline="30000" dirty="0"/>
              <a:t>*</a:t>
            </a:r>
            <a:r>
              <a:rPr lang="en-US" baseline="-25000" dirty="0"/>
              <a:t>g</a:t>
            </a:r>
            <a:r>
              <a:rPr lang="en-US" dirty="0"/>
              <a:t>, 8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Blue component :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ɤ</a:t>
            </a:r>
            <a:r>
              <a:rPr lang="en-US" b="1" baseline="30000" dirty="0"/>
              <a:t>*</a:t>
            </a:r>
            <a:r>
              <a:rPr lang="en-US" dirty="0"/>
              <a:t>= mod (Ω</a:t>
            </a:r>
            <a:r>
              <a:rPr lang="en-US" baseline="30000" dirty="0"/>
              <a:t>*</a:t>
            </a:r>
            <a:r>
              <a:rPr lang="en-US" baseline="-25000" dirty="0"/>
              <a:t>b</a:t>
            </a:r>
            <a:r>
              <a:rPr lang="en-US" dirty="0"/>
              <a:t>, 4)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Retrieval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E:\Other\Matlab\My papers\ICTTM 2015\Samples\fruits_ste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276600" y="2133600"/>
            <a:ext cx="1550853" cy="685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5088" y="4572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b="1" dirty="0" smtClean="0"/>
              <a:t>block code</a:t>
            </a:r>
            <a:r>
              <a:rPr lang="en-US" i="1" dirty="0" smtClean="0"/>
              <a:t> is obtained from the equation:</a:t>
            </a:r>
          </a:p>
          <a:p>
            <a:r>
              <a:rPr lang="en-US" i="1" dirty="0" smtClean="0"/>
              <a:t>	α</a:t>
            </a:r>
            <a:r>
              <a:rPr lang="en-US" i="1" baseline="30000" dirty="0"/>
              <a:t>*</a:t>
            </a:r>
            <a:r>
              <a:rPr lang="en-US" dirty="0"/>
              <a:t>,        if </a:t>
            </a:r>
            <a:r>
              <a:rPr lang="en-US" i="1" dirty="0"/>
              <a:t>ɤ</a:t>
            </a:r>
            <a:r>
              <a:rPr lang="en-US" i="1" baseline="30000" dirty="0"/>
              <a:t>*</a:t>
            </a:r>
            <a:r>
              <a:rPr lang="en-US" dirty="0"/>
              <a:t>=0;</a:t>
            </a:r>
          </a:p>
          <a:p>
            <a:r>
              <a:rPr lang="en-US" i="1" dirty="0" smtClean="0"/>
              <a:t>    </a:t>
            </a:r>
            <a:r>
              <a:rPr lang="en-US" b="1" i="1" dirty="0" smtClean="0"/>
              <a:t>θ</a:t>
            </a:r>
            <a:r>
              <a:rPr lang="en-US" dirty="0"/>
              <a:t>=	</a:t>
            </a:r>
          </a:p>
          <a:p>
            <a:r>
              <a:rPr lang="en-US" dirty="0" smtClean="0"/>
              <a:t>	15 </a:t>
            </a:r>
            <a:r>
              <a:rPr lang="en-US" dirty="0"/>
              <a:t>- </a:t>
            </a:r>
            <a:r>
              <a:rPr lang="en-US" i="1" dirty="0"/>
              <a:t>α</a:t>
            </a:r>
            <a:r>
              <a:rPr lang="en-US" i="1" baseline="30000" dirty="0"/>
              <a:t>*</a:t>
            </a:r>
            <a:r>
              <a:rPr lang="en-US" dirty="0"/>
              <a:t>, if </a:t>
            </a:r>
            <a:r>
              <a:rPr lang="en-US" i="1" dirty="0"/>
              <a:t>ɤ</a:t>
            </a:r>
            <a:r>
              <a:rPr lang="en-US" i="1" baseline="30000" dirty="0"/>
              <a:t>*</a:t>
            </a:r>
            <a:r>
              <a:rPr lang="en-US" dirty="0"/>
              <a:t>=1.                                                                                                                </a:t>
            </a:r>
          </a:p>
          <a:p>
            <a:r>
              <a:rPr lang="en-US" dirty="0"/>
              <a:t> </a:t>
            </a:r>
            <a:r>
              <a:rPr lang="en-US" dirty="0" smtClean="0"/>
              <a:t>and the </a:t>
            </a:r>
            <a:r>
              <a:rPr lang="en-US" b="1" dirty="0" smtClean="0"/>
              <a:t>character code</a:t>
            </a:r>
            <a:r>
              <a:rPr lang="en-US" dirty="0" smtClean="0"/>
              <a:t> is given by:</a:t>
            </a:r>
            <a:endParaRPr lang="en-US" dirty="0"/>
          </a:p>
          <a:p>
            <a:r>
              <a:rPr lang="en-US" i="1" dirty="0" smtClean="0"/>
              <a:t>	β</a:t>
            </a:r>
            <a:r>
              <a:rPr lang="en-US" i="1" baseline="30000" dirty="0"/>
              <a:t>*</a:t>
            </a:r>
            <a:r>
              <a:rPr lang="en-US" dirty="0"/>
              <a:t>,      if </a:t>
            </a:r>
            <a:r>
              <a:rPr lang="en-US" i="1" dirty="0"/>
              <a:t>ɤ</a:t>
            </a:r>
            <a:r>
              <a:rPr lang="en-US" i="1" baseline="30000" dirty="0"/>
              <a:t>*</a:t>
            </a:r>
            <a:r>
              <a:rPr lang="en-US" dirty="0"/>
              <a:t>=3;</a:t>
            </a:r>
          </a:p>
          <a:p>
            <a:r>
              <a:rPr lang="en-US" i="1" dirty="0" smtClean="0"/>
              <a:t>   </a:t>
            </a:r>
            <a:r>
              <a:rPr lang="en-US" b="1" i="1" dirty="0" smtClean="0"/>
              <a:t>Φ</a:t>
            </a:r>
            <a:r>
              <a:rPr lang="en-US" dirty="0"/>
              <a:t>=</a:t>
            </a:r>
          </a:p>
          <a:p>
            <a:r>
              <a:rPr lang="en-US" dirty="0" smtClean="0"/>
              <a:t>	7 </a:t>
            </a:r>
            <a:r>
              <a:rPr lang="en-US" dirty="0"/>
              <a:t>- </a:t>
            </a:r>
            <a:r>
              <a:rPr lang="en-US" i="1" dirty="0"/>
              <a:t>β</a:t>
            </a:r>
            <a:r>
              <a:rPr lang="en-US" i="1" baseline="30000" dirty="0"/>
              <a:t>*</a:t>
            </a:r>
            <a:r>
              <a:rPr lang="en-US" dirty="0"/>
              <a:t>, if </a:t>
            </a:r>
            <a:r>
              <a:rPr lang="en-US" i="1" dirty="0"/>
              <a:t>ɤ</a:t>
            </a:r>
            <a:r>
              <a:rPr lang="en-US" i="1" baseline="30000" dirty="0"/>
              <a:t>*</a:t>
            </a:r>
            <a:r>
              <a:rPr lang="en-US" dirty="0"/>
              <a:t>=4.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mobile keypad character code is obtained by:</a:t>
            </a:r>
            <a:endParaRPr lang="en-US" dirty="0"/>
          </a:p>
          <a:p>
            <a:r>
              <a:rPr lang="en-US" b="1" i="1" dirty="0" smtClean="0"/>
              <a:t>	</a:t>
            </a:r>
            <a:r>
              <a:rPr lang="en-US" b="1" i="1" dirty="0" err="1" smtClean="0"/>
              <a:t>M</a:t>
            </a:r>
            <a:r>
              <a:rPr lang="en-US" b="1" i="1" baseline="-25000" dirty="0" err="1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i="1" dirty="0"/>
              <a:t>θ</a:t>
            </a:r>
            <a:r>
              <a:rPr lang="en-US" b="1" dirty="0"/>
              <a:t>×8 + </a:t>
            </a:r>
            <a:r>
              <a:rPr lang="en-US" b="1" i="1" dirty="0"/>
              <a:t>Φ</a:t>
            </a:r>
            <a:r>
              <a:rPr lang="en-US" b="1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1905000" y="914400"/>
            <a:ext cx="228600" cy="533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1866900" y="1905000"/>
            <a:ext cx="266700" cy="685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6091"/>
              </p:ext>
            </p:extLst>
          </p:nvPr>
        </p:nvGraphicFramePr>
        <p:xfrm>
          <a:off x="1145088" y="3873520"/>
          <a:ext cx="6553201" cy="42659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34096"/>
                <a:gridCol w="1063821"/>
                <a:gridCol w="1077974"/>
                <a:gridCol w="1049668"/>
                <a:gridCol w="1063821"/>
                <a:gridCol w="1063821"/>
              </a:tblGrid>
              <a:tr h="426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</a:t>
                      </a:r>
                      <a:r>
                        <a:rPr lang="en-US" sz="2400" baseline="-25000">
                          <a:effectLst/>
                        </a:rPr>
                        <a:t>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</a:t>
                      </a:r>
                      <a:r>
                        <a:rPr lang="en-US" sz="2400" baseline="-25000" dirty="0">
                          <a:effectLst/>
                        </a:rPr>
                        <a:t>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0088" y="3757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99154"/>
              </p:ext>
            </p:extLst>
          </p:nvPr>
        </p:nvGraphicFramePr>
        <p:xfrm>
          <a:off x="1176403" y="5562600"/>
          <a:ext cx="6516689" cy="42659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227219"/>
                <a:gridCol w="1057894"/>
                <a:gridCol w="1057894"/>
                <a:gridCol w="1057894"/>
                <a:gridCol w="1057894"/>
                <a:gridCol w="1057894"/>
              </a:tblGrid>
              <a:tr h="426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 w="55000" cap="flat" cmpd="thickThin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55000" cap="flat" cmpd="thickThin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</a:t>
                      </a:r>
                      <a:r>
                        <a:rPr lang="en-US" sz="2400" baseline="-25000" dirty="0" err="1">
                          <a:effectLst/>
                        </a:rPr>
                        <a:t>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193088" y="4343400"/>
            <a:ext cx="531312" cy="114300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4343400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Using mobile keypad character decoding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smtClean="0"/>
              <a:t>Steganography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smtClean="0"/>
              <a:t>Difference between Steganography, Cryptography and Water Marking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Brief Idea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Mobile </a:t>
            </a:r>
            <a:r>
              <a:rPr lang="en-US" sz="2000" dirty="0"/>
              <a:t>k</a:t>
            </a:r>
            <a:r>
              <a:rPr lang="en-US" sz="2000" dirty="0" smtClean="0"/>
              <a:t>eypad character encoding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Randomization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Embedding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Retrieval </a:t>
            </a:r>
            <a:r>
              <a:rPr lang="en-US" sz="2000" dirty="0"/>
              <a:t>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Algorithm</a:t>
            </a: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Testing Results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Comparison with other methods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MSE, PSNR and BER values of our method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err="1" smtClean="0"/>
              <a:t>StirMark</a:t>
            </a:r>
            <a:r>
              <a:rPr lang="en-US" sz="2000" dirty="0" smtClean="0"/>
              <a:t> Analysis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609600"/>
            <a:ext cx="7391400" cy="480131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: The stego image containing the secret data.</a:t>
            </a:r>
          </a:p>
          <a:p>
            <a:r>
              <a:rPr lang="en-US" b="1" dirty="0"/>
              <a:t>Output</a:t>
            </a:r>
            <a:r>
              <a:rPr lang="en-US" dirty="0"/>
              <a:t>: The secret data retrieved from the stego image.</a:t>
            </a:r>
          </a:p>
          <a:p>
            <a:r>
              <a:rPr lang="en-US" dirty="0"/>
              <a:t> 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i="1" dirty="0"/>
              <a:t>the entire text is not </a:t>
            </a:r>
            <a:r>
              <a:rPr lang="en-US" i="1" dirty="0" smtClean="0"/>
              <a:t>retrieved</a:t>
            </a:r>
          </a:p>
          <a:p>
            <a:pPr lvl="0" fontAlgn="base"/>
            <a:r>
              <a:rPr lang="en-US" dirty="0" smtClean="0"/>
              <a:t> 	</a:t>
            </a:r>
            <a:r>
              <a:rPr lang="en-US" b="1" dirty="0" smtClean="0"/>
              <a:t>do</a:t>
            </a:r>
            <a:endParaRPr lang="en-US" dirty="0"/>
          </a:p>
          <a:p>
            <a:r>
              <a:rPr lang="en-US" dirty="0" smtClean="0"/>
              <a:t>		Calculate </a:t>
            </a:r>
            <a:r>
              <a:rPr lang="en-US" i="1" dirty="0"/>
              <a:t>α</a:t>
            </a:r>
            <a:r>
              <a:rPr lang="en-US" i="1" baseline="30000" dirty="0"/>
              <a:t>*</a:t>
            </a:r>
            <a:r>
              <a:rPr lang="en-US" dirty="0"/>
              <a:t>, </a:t>
            </a:r>
            <a:r>
              <a:rPr lang="en-US" i="1" dirty="0"/>
              <a:t>β</a:t>
            </a:r>
            <a:r>
              <a:rPr lang="en-US" i="1" baseline="30000" dirty="0"/>
              <a:t>*</a:t>
            </a:r>
            <a:r>
              <a:rPr lang="en-US" dirty="0"/>
              <a:t> and </a:t>
            </a:r>
            <a:r>
              <a:rPr lang="en-US" i="1" dirty="0"/>
              <a:t>ɤ</a:t>
            </a:r>
            <a:r>
              <a:rPr lang="en-US" i="1" baseline="30000" dirty="0"/>
              <a:t>*</a:t>
            </a:r>
            <a:r>
              <a:rPr lang="en-US" baseline="30000" dirty="0"/>
              <a:t> </a:t>
            </a:r>
            <a:r>
              <a:rPr lang="en-US" dirty="0"/>
              <a:t>values from the pixel </a:t>
            </a:r>
            <a:r>
              <a:rPr lang="en-US" dirty="0" smtClean="0"/>
              <a:t>		value;</a:t>
            </a:r>
            <a:endParaRPr lang="en-US" dirty="0"/>
          </a:p>
          <a:p>
            <a:r>
              <a:rPr lang="en-US" dirty="0" smtClean="0"/>
              <a:t>		Calculate </a:t>
            </a:r>
            <a:r>
              <a:rPr lang="en-US" i="1" dirty="0"/>
              <a:t>θ</a:t>
            </a:r>
            <a:r>
              <a:rPr lang="en-US" dirty="0"/>
              <a:t> and </a:t>
            </a:r>
            <a:r>
              <a:rPr lang="en-US" i="1" dirty="0"/>
              <a:t>Φ</a:t>
            </a:r>
            <a:r>
              <a:rPr lang="en-US" dirty="0"/>
              <a:t> </a:t>
            </a:r>
            <a:r>
              <a:rPr lang="en-US" dirty="0" smtClean="0"/>
              <a:t>;                                                                                                                     </a:t>
            </a:r>
            <a:endParaRPr lang="en-US" dirty="0"/>
          </a:p>
          <a:p>
            <a:r>
              <a:rPr lang="en-US" dirty="0" smtClean="0"/>
              <a:t>		Calculate </a:t>
            </a:r>
            <a:r>
              <a:rPr lang="en-US" dirty="0"/>
              <a:t>mobile keypad character </a:t>
            </a:r>
            <a:r>
              <a:rPr lang="en-US" dirty="0" smtClean="0"/>
              <a:t>codes;</a:t>
            </a:r>
            <a:endParaRPr lang="en-US" dirty="0"/>
          </a:p>
          <a:p>
            <a:r>
              <a:rPr lang="en-US" dirty="0" smtClean="0"/>
              <a:t>		Convert </a:t>
            </a:r>
            <a:r>
              <a:rPr lang="en-US" dirty="0"/>
              <a:t>the codes into corresponding </a:t>
            </a:r>
            <a:r>
              <a:rPr lang="en-US" dirty="0" smtClean="0"/>
              <a:t>			characters by mobile keypad character code 		decoding;</a:t>
            </a:r>
            <a:endParaRPr lang="en-US" dirty="0"/>
          </a:p>
          <a:p>
            <a:r>
              <a:rPr lang="en-US" dirty="0" smtClean="0"/>
              <a:t>		Calculate </a:t>
            </a:r>
            <a:r>
              <a:rPr lang="en-US" dirty="0"/>
              <a:t>the next pixel value position by </a:t>
            </a:r>
            <a:r>
              <a:rPr lang="en-US" dirty="0" smtClean="0"/>
              <a:t>		moving </a:t>
            </a:r>
            <a:r>
              <a:rPr lang="en-US" i="1" dirty="0"/>
              <a:t>α</a:t>
            </a:r>
            <a:r>
              <a:rPr lang="en-US" i="1" baseline="30000" dirty="0"/>
              <a:t>*</a:t>
            </a:r>
            <a:r>
              <a:rPr lang="en-US" dirty="0"/>
              <a:t> + 1 pixels from the current position </a:t>
            </a:r>
            <a:r>
              <a:rPr lang="en-US" dirty="0" smtClean="0"/>
              <a:t>		in </a:t>
            </a:r>
            <a:r>
              <a:rPr lang="en-US" dirty="0"/>
              <a:t>a circular row major manner;</a:t>
            </a:r>
          </a:p>
          <a:p>
            <a:r>
              <a:rPr lang="en-US" b="1" dirty="0" smtClean="0"/>
              <a:t>	end</a:t>
            </a:r>
            <a:endParaRPr lang="en-US" dirty="0"/>
          </a:p>
          <a:p>
            <a:pPr marL="342900" lvl="0" indent="-342900" fontAlgn="base">
              <a:buFont typeface="+mj-lt"/>
              <a:buAutoNum type="arabicPeriod" startAt="2"/>
            </a:pPr>
            <a:r>
              <a:rPr lang="en-US" dirty="0"/>
              <a:t>Output the embedded secret message.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2057400"/>
            <a:ext cx="0" cy="25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Introduction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Steganography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Difference between Steganography, Cryptography and Water Marking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Brief Idea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Mobile keypad character encoding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Randomization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Embedding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Retrieval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Testing Results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Comparison with other methods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MSE, PSNR and BER values of our method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 err="1"/>
              <a:t>StirMark</a:t>
            </a:r>
            <a:r>
              <a:rPr lang="en-US" sz="2000" b="1" dirty="0"/>
              <a:t> Analysis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12114"/>
              </p:ext>
            </p:extLst>
          </p:nvPr>
        </p:nvGraphicFramePr>
        <p:xfrm>
          <a:off x="1609725" y="1066800"/>
          <a:ext cx="6086477" cy="320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067"/>
                <a:gridCol w="2116343"/>
                <a:gridCol w="1985067"/>
              </a:tblGrid>
              <a:tr h="60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 described in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Capacity (bits)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PSNR (dB)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&lt;10738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&lt;31.43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40017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42.68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1166296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42.26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&lt;370000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&lt;38.5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334589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30.25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31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Proposed Method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2097152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41.16084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66669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Comparison of our method with other methods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43434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 smtClean="0"/>
              <a:t>Chang et al. (</a:t>
            </a:r>
            <a:r>
              <a:rPr lang="en-US" dirty="0"/>
              <a:t>IEEE Transactions on Information Forensics and </a:t>
            </a:r>
            <a:r>
              <a:rPr lang="en-US" dirty="0" smtClean="0"/>
              <a:t>Security, 2006)</a:t>
            </a:r>
          </a:p>
          <a:p>
            <a:pPr marL="342900" indent="-342900">
              <a:buAutoNum type="alphaUcPeriod"/>
            </a:pPr>
            <a:r>
              <a:rPr lang="en-US" dirty="0" err="1" smtClean="0"/>
              <a:t>Medeni</a:t>
            </a:r>
            <a:r>
              <a:rPr lang="en-US" dirty="0" smtClean="0"/>
              <a:t> et al. (IJCSIS, 2008)</a:t>
            </a:r>
          </a:p>
          <a:p>
            <a:pPr marL="342900" indent="-342900">
              <a:buAutoNum type="alphaUcPeriod"/>
            </a:pPr>
            <a:r>
              <a:rPr lang="en-US" dirty="0" err="1" smtClean="0"/>
              <a:t>Mandal</a:t>
            </a:r>
            <a:r>
              <a:rPr lang="en-US" dirty="0" smtClean="0"/>
              <a:t> et al. (IJIST, 2012)</a:t>
            </a:r>
          </a:p>
          <a:p>
            <a:pPr marL="342900" indent="-342900">
              <a:buAutoNum type="alphaUcPeriod"/>
            </a:pPr>
            <a:r>
              <a:rPr lang="en-US" dirty="0" smtClean="0"/>
              <a:t>Zhang et al. (</a:t>
            </a:r>
            <a:r>
              <a:rPr lang="en-US" dirty="0"/>
              <a:t>IEEE Signal Processing </a:t>
            </a:r>
            <a:r>
              <a:rPr lang="en-US" dirty="0" smtClean="0"/>
              <a:t>Letters, 2008)</a:t>
            </a:r>
          </a:p>
          <a:p>
            <a:pPr marL="342900" indent="-342900">
              <a:buAutoNum type="alphaUcPeriod"/>
            </a:pPr>
            <a:r>
              <a:rPr lang="en-US" dirty="0" smtClean="0"/>
              <a:t>Yang et al. (</a:t>
            </a:r>
            <a:r>
              <a:rPr lang="en-US" dirty="0"/>
              <a:t>IET Image </a:t>
            </a:r>
            <a:r>
              <a:rPr lang="en-US" dirty="0" smtClean="0"/>
              <a:t>Processing, 2009).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Testing Results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76202"/>
              </p:ext>
            </p:extLst>
          </p:nvPr>
        </p:nvGraphicFramePr>
        <p:xfrm>
          <a:off x="1676400" y="1981200"/>
          <a:ext cx="5867401" cy="361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161"/>
                <a:gridCol w="1385486"/>
                <a:gridCol w="1437054"/>
                <a:gridCol w="1253700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Image Names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MSE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PSNR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Lenna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5.0193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41.1243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0.1458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Baboon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4.6478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41.4583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Jet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5.042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41.1048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0.1455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Peppers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4.9949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41.1455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0.1449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5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Fruits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5.1994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40.9713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0.1458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8382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V</a:t>
            </a:r>
            <a:r>
              <a:rPr lang="en-US" sz="2200" b="1" dirty="0" smtClean="0"/>
              <a:t>alues of MSE, PSNR and BER of different images for our method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24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1430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78935"/>
              </p:ext>
            </p:extLst>
          </p:nvPr>
        </p:nvGraphicFramePr>
        <p:xfrm>
          <a:off x="990600" y="978934"/>
          <a:ext cx="7391400" cy="4964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0146"/>
                <a:gridCol w="1121866"/>
                <a:gridCol w="1861006"/>
                <a:gridCol w="1808382"/>
              </a:tblGrid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Factor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Cover (dB)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Stego</a:t>
                      </a:r>
                      <a:r>
                        <a:rPr lang="en-US" sz="1400" dirty="0">
                          <a:effectLst/>
                        </a:rPr>
                        <a:t> (dB)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Self Similarities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36.322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35.0116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Self Similarities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48.6309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48.5033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Self Similarities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32.3915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32.3163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PSNR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38.3482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38.3105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Noise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9.61381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9.63809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Noise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8.23211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8.22795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Noise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7.43846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7.47494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Small Random Distortions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17.8137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10.8045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Small Random Distortions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17.5981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10.5727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Small Random Distortions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17.4292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10.3843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ConvFilter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11.5344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11.497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ConvFilter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-6.92511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-6.90225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354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 Cut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33.3908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33.0182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900" y="152400"/>
            <a:ext cx="7924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StirMark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analysis of proposed technique on cover and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stego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version of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Lenna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(512×512)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Steganography</a:t>
            </a:r>
          </a:p>
        </p:txBody>
      </p:sp>
      <p:pic>
        <p:nvPicPr>
          <p:cNvPr id="1026" name="Picture 2" descr="E:\Other\Matlab\My papers\ICTTM 2015\Samples\babo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352800" y="2971800"/>
            <a:ext cx="2362200" cy="762000"/>
          </a:xfrm>
          <a:prstGeom prst="rightArrow">
            <a:avLst/>
          </a:prstGeom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E:\Other\Matlab\My papers\ICTTM 2015\Samples\baboon_ste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Other\Matlab\My papers\ICTTM 2015\Presentation\text ic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4145" r="5407" b="5275"/>
          <a:stretch/>
        </p:blipFill>
        <p:spPr bwMode="auto">
          <a:xfrm>
            <a:off x="3657600" y="1371600"/>
            <a:ext cx="1295400" cy="152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4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Introduction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Steganography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Difference between Steganography, Cryptography and Water Marking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Brief Idea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Mobile </a:t>
            </a:r>
            <a:r>
              <a:rPr lang="en-US" sz="2000" b="1" dirty="0"/>
              <a:t>k</a:t>
            </a:r>
            <a:r>
              <a:rPr lang="en-US" sz="2000" b="1" dirty="0" smtClean="0"/>
              <a:t>eypad character encoding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Randomization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Embedding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Retrieval </a:t>
            </a:r>
            <a:r>
              <a:rPr lang="en-US" sz="2000" dirty="0"/>
              <a:t>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Algorithm</a:t>
            </a: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Testing Results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Comparison with other methods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MSE, PSNR and BER values of our method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err="1" smtClean="0"/>
              <a:t>StirMark</a:t>
            </a:r>
            <a:r>
              <a:rPr lang="en-US" sz="2000" dirty="0" smtClean="0"/>
              <a:t> Analysis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27634"/>
              </p:ext>
            </p:extLst>
          </p:nvPr>
        </p:nvGraphicFramePr>
        <p:xfrm>
          <a:off x="1148219" y="716280"/>
          <a:ext cx="6781799" cy="5608320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680581"/>
                <a:gridCol w="762000"/>
                <a:gridCol w="694916"/>
                <a:gridCol w="781138"/>
                <a:gridCol w="1119965"/>
                <a:gridCol w="609600"/>
                <a:gridCol w="614595"/>
                <a:gridCol w="523186"/>
                <a:gridCol w="995818"/>
              </a:tblGrid>
              <a:tr h="685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C.C.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B.C.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`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@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space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&gt;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´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¥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€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657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¤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¿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¡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new line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©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4710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®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&lt;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£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carriage return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1143000" y="685800"/>
            <a:ext cx="670142" cy="8197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Mobile keypad character encoding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15666"/>
              </p:ext>
            </p:extLst>
          </p:nvPr>
        </p:nvGraphicFramePr>
        <p:xfrm>
          <a:off x="1409700" y="914868"/>
          <a:ext cx="6781799" cy="532790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028700"/>
                <a:gridCol w="762000"/>
                <a:gridCol w="457200"/>
                <a:gridCol w="670735"/>
                <a:gridCol w="781884"/>
                <a:gridCol w="781138"/>
                <a:gridCol w="781138"/>
                <a:gridCol w="781138"/>
                <a:gridCol w="737866"/>
              </a:tblGrid>
              <a:tr h="6858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smtClean="0">
                          <a:effectLst/>
                        </a:rPr>
                        <a:t>    C.C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B.C.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0000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space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0010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1010 (*)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</a:rPr>
                        <a:t>enter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1011 (#)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2657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  <a:tr h="2284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1524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Versatility of the codes table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324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 only mobile data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533400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Keypad count →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81047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Keypad number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↓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914400"/>
            <a:ext cx="990600" cy="7912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56132"/>
              </p:ext>
            </p:extLst>
          </p:nvPr>
        </p:nvGraphicFramePr>
        <p:xfrm>
          <a:off x="1066801" y="1828799"/>
          <a:ext cx="7543798" cy="365760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51975"/>
                <a:gridCol w="1113392"/>
                <a:gridCol w="1511032"/>
                <a:gridCol w="1351976"/>
                <a:gridCol w="1272448"/>
                <a:gridCol w="942975"/>
              </a:tblGrid>
              <a:tr h="121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r>
                        <a:rPr lang="en-US" sz="1800" dirty="0" smtClean="0">
                          <a:effectLst/>
                        </a:rPr>
                        <a:t>=0001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k+1</a:t>
                      </a:r>
                      <a:r>
                        <a:rPr lang="en-US" sz="1800" dirty="0" smtClean="0">
                          <a:effectLst/>
                        </a:rPr>
                        <a:t>=…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r>
                        <a:rPr lang="en-US" sz="1800" dirty="0" smtClean="0">
                          <a:effectLst/>
                        </a:rPr>
                        <a:t>=0000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r>
                        <a:rPr lang="en-US" sz="1800" dirty="0" smtClean="0">
                          <a:effectLst/>
                        </a:rPr>
                        <a:t>=0110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28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4</a:t>
                      </a:r>
                      <a:r>
                        <a:rPr lang="en-US" sz="1800" dirty="0" smtClean="0">
                          <a:effectLst/>
                        </a:rPr>
                        <a:t>=0100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…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4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…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…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α</a:t>
                      </a:r>
                      <a:r>
                        <a:rPr lang="en-US" sz="1800" baseline="-25000" dirty="0" smtClean="0">
                          <a:effectLst/>
                        </a:rPr>
                        <a:t>k</a:t>
                      </a:r>
                      <a:r>
                        <a:rPr lang="en-US" sz="1800" dirty="0" smtClean="0">
                          <a:effectLst/>
                        </a:rPr>
                        <a:t>=0100</a:t>
                      </a:r>
                      <a:endParaRPr lang="en-US" sz="1800" b="1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981200" y="2667000"/>
            <a:ext cx="1866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536" y="2667000"/>
            <a:ext cx="619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3429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23900" y="2286000"/>
            <a:ext cx="7696200" cy="3346966"/>
            <a:chOff x="609600" y="1905000"/>
            <a:chExt cx="7696200" cy="40386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305800" y="5029200"/>
              <a:ext cx="0" cy="9144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09600" y="5943600"/>
              <a:ext cx="76962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9600" y="1905000"/>
              <a:ext cx="0" cy="4038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09600" y="1905000"/>
              <a:ext cx="38100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71600" y="2514600"/>
            <a:ext cx="6705600" cy="685800"/>
            <a:chOff x="1371600" y="2514600"/>
            <a:chExt cx="6705600" cy="6858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324600" y="2514600"/>
              <a:ext cx="17526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7200" y="2514600"/>
              <a:ext cx="0" cy="6858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1371600" y="3200400"/>
              <a:ext cx="670560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4724400" y="47244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71464" y="3244334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→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38192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8229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Introduction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Steganography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smtClean="0"/>
              <a:t>Difference between Steganography, Cryptography and Water Marking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Brief Idea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Mobile keypad character encoding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Randomization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Embedding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b="1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Retrieval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Basic process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Algorithm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Testing Results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Comparison with other methods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MSE, PSNR and BER values of our method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 err="1"/>
              <a:t>StirMark</a:t>
            </a:r>
            <a:r>
              <a:rPr lang="en-US" sz="2000" dirty="0"/>
              <a:t> Analysis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Topics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49814"/>
              </p:ext>
            </p:extLst>
          </p:nvPr>
        </p:nvGraphicFramePr>
        <p:xfrm>
          <a:off x="1524000" y="1676400"/>
          <a:ext cx="5829300" cy="39498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749935"/>
                <a:gridCol w="875665"/>
                <a:gridCol w="875665"/>
                <a:gridCol w="875665"/>
                <a:gridCol w="875665"/>
                <a:gridCol w="875665"/>
                <a:gridCol w="701040"/>
              </a:tblGrid>
              <a:tr h="394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 w="55000" cap="flat" cmpd="thickThin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55000" cap="flat" cmpd="thickThin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i+1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</a:t>
                      </a:r>
                      <a:r>
                        <a:rPr lang="en-US" sz="2000" baseline="-25000" dirty="0" err="1">
                          <a:effectLst/>
                        </a:rPr>
                        <a:t>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7350" y="3755381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838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Text message arrangement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360003"/>
            <a:ext cx="693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Mobile keypad character code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19749"/>
              </p:ext>
            </p:extLst>
          </p:nvPr>
        </p:nvGraphicFramePr>
        <p:xfrm>
          <a:off x="1562735" y="4419600"/>
          <a:ext cx="5866130" cy="456788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730250"/>
                <a:gridCol w="855980"/>
                <a:gridCol w="855980"/>
                <a:gridCol w="855980"/>
                <a:gridCol w="855980"/>
                <a:gridCol w="855980"/>
                <a:gridCol w="855980"/>
              </a:tblGrid>
              <a:tr h="456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 w="55000" cap="flat" cmpd="thickThin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55000" cap="flat" cmpd="thickThin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en-US" sz="2000" baseline="-25000" dirty="0">
                          <a:effectLst/>
                        </a:rPr>
                        <a:t>i+1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…..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r>
                        <a:rPr lang="en-US" sz="2000" baseline="-25000" dirty="0">
                          <a:effectLst/>
                        </a:rPr>
                        <a:t>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63500" cap="flat" cmpd="thickThin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2526268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/>
              <a:t>229)</a:t>
            </a:r>
            <a:r>
              <a:rPr lang="en-US" sz="2400" baseline="-25000" dirty="0"/>
              <a:t>10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5562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dirty="0"/>
              <a:t>(1110100)</a:t>
            </a:r>
            <a:r>
              <a:rPr lang="en-US" sz="2400" baseline="-25000" dirty="0"/>
              <a:t>2</a:t>
            </a:r>
            <a:r>
              <a:rPr lang="en-US" sz="2400" dirty="0"/>
              <a:t>  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582016" y="4953000"/>
            <a:ext cx="32298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1488</TotalTime>
  <Words>1360</Words>
  <Application>Microsoft Office PowerPoint</Application>
  <PresentationFormat>On-screen Show (4:3)</PresentationFormat>
  <Paragraphs>700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smritikana</dc:creator>
  <cp:lastModifiedBy>cse-3501my</cp:lastModifiedBy>
  <cp:revision>89</cp:revision>
  <dcterms:created xsi:type="dcterms:W3CDTF">2006-08-16T00:00:00Z</dcterms:created>
  <dcterms:modified xsi:type="dcterms:W3CDTF">2015-08-09T17:37:05Z</dcterms:modified>
</cp:coreProperties>
</file>