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EA5752-5A57-4154-A6B0-74F41CBCB880}">
  <a:tblStyle styleId="{40EA5752-5A57-4154-A6B0-74F41CBCB88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AA44CA8-1842-4038-A8AD-E12B7503BC97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ws.microsoft.com/en-in/myntra-accelerates-its-digital-transformation-journey-with-microsoft/" TargetMode="External"/><Relationship Id="rId4" Type="http://schemas.openxmlformats.org/officeDocument/2006/relationships/hyperlink" Target="https://indiaai.gov.in/article/myntra-s-new-ai-powered-fashion-platform" TargetMode="External"/><Relationship Id="rId5" Type="http://schemas.openxmlformats.org/officeDocument/2006/relationships/hyperlink" Target="https://www.myntra.com/aboutus" TargetMode="External"/><Relationship Id="rId6" Type="http://schemas.openxmlformats.org/officeDocument/2006/relationships/hyperlink" Target="https://www.zara.com/abou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ctrTitle"/>
          </p:nvPr>
        </p:nvSpPr>
        <p:spPr>
          <a:xfrm>
            <a:off x="1524000" y="1122363"/>
            <a:ext cx="9571892" cy="1077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/>
              <a:t>USER RESEARCH ON MYNTRA</a:t>
            </a:r>
            <a:endParaRPr/>
          </a:p>
        </p:txBody>
      </p:sp>
      <p:sp>
        <p:nvSpPr>
          <p:cNvPr id="239" name="Google Shape;239;p19"/>
          <p:cNvSpPr txBox="1"/>
          <p:nvPr>
            <p:ph idx="1" type="subTitle"/>
          </p:nvPr>
        </p:nvSpPr>
        <p:spPr>
          <a:xfrm>
            <a:off x="1524000" y="2690446"/>
            <a:ext cx="9144000" cy="348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en-US">
                <a:solidFill>
                  <a:schemeClr val="lt1"/>
                </a:solidFill>
              </a:rPr>
              <a:t>A COMPREHENSIVE ANALYSIS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en-US">
                <a:solidFill>
                  <a:schemeClr val="lt1"/>
                </a:solidFill>
              </a:rPr>
              <a:t>ATHARVA PRAMOD NIMBALWAR  (002625645)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en-US">
                <a:solidFill>
                  <a:schemeClr val="lt1"/>
                </a:solidFill>
              </a:rPr>
              <a:t>KARAN SRINIVAS (002474804)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en-US">
                <a:solidFill>
                  <a:schemeClr val="lt1"/>
                </a:solidFill>
              </a:rPr>
              <a:t>MOINUDDIN MOHAMMED (002275124)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b="1" lang="en-US">
                <a:solidFill>
                  <a:schemeClr val="lt1"/>
                </a:solidFill>
              </a:rPr>
              <a:t>UTTKARSH BHARADIA (002872928)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REFERENCES &amp; ACKNOWLEDGEMENTS</a:t>
            </a:r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1122218" y="2015732"/>
            <a:ext cx="1022465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125000"/>
              <a:buChar char="•"/>
            </a:pP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Microsoft News Center India. (2020, February 19). Myntra accelerates its digital transformation journey with Microsoft. Retrieved February 14, 2024, from </a:t>
            </a:r>
            <a:r>
              <a:rPr b="0" i="0"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https://news.microsoft.com/en-in/myntra-accelerates-its-digital-transformation-journey-with-microsoft/</a:t>
            </a:r>
            <a:endParaRPr b="0" i="0"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9F9F9"/>
              </a:buClr>
              <a:buSzPct val="125000"/>
              <a:buChar char="•"/>
            </a:pPr>
            <a:r>
              <a:rPr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INDIAai. </a:t>
            </a:r>
            <a:r>
              <a:rPr b="1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(n.d.).</a:t>
            </a: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 Myntra’s new AI-powered fashion platform. Retrieved February 14, 2024, from </a:t>
            </a:r>
            <a:r>
              <a:rPr b="0" i="0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https://indiaai.gov.in/article/myntra-s-new-ai-powered-fashion-platform</a:t>
            </a:r>
            <a:endParaRPr b="0" i="0"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9F9F9"/>
              </a:buClr>
              <a:buSzPct val="125000"/>
              <a:buChar char="•"/>
            </a:pP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Myntra. (n.d.). </a:t>
            </a:r>
            <a:r>
              <a:rPr b="0" i="1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About Myntra</a:t>
            </a: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. Retrieved February 14, 2024, from </a:t>
            </a:r>
            <a:r>
              <a:rPr b="0" i="0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https://www.myntra.com/aboutus</a:t>
            </a:r>
            <a:endParaRPr b="0" i="0" sz="2200" u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9F9F9"/>
              </a:buClr>
              <a:buSzPct val="125000"/>
              <a:buChar char="•"/>
            </a:pP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Zara. (n.d.). </a:t>
            </a:r>
            <a:r>
              <a:rPr b="0" i="1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About Zara</a:t>
            </a:r>
            <a:r>
              <a:rPr b="0" i="0" lang="en-US" sz="22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. Retrieved February 14, 2024, from </a:t>
            </a:r>
            <a:r>
              <a:rPr b="0" i="0" lang="en-US" sz="2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https://www.zara.com/about</a:t>
            </a:r>
            <a:endParaRPr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451579" y="804519"/>
            <a:ext cx="9603275" cy="67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 OVERVIEW TO MYNTRA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901148" y="1633729"/>
            <a:ext cx="10452652" cy="436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E-commerce Leader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India's premier online destination for fashion and lifestyle products.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Wide Product Range: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Extensive collection spanning clothing, footwear, accessories, beauty products, and home decor.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Brand Partnerships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Exclusive collaborations with domestic and international brands, offering a unique assortment not available elsewhere.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Technology-Driven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Utilizes AI and machine learning for personalized shopping experiences, recommendation engines, and virtual try-on features.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Customer-Centric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Emphasizes user experience with easy navigation, mobile optimization, and 24/7 customer support.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TARGET AUDIENCE SUMMARY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838200" y="2373923"/>
            <a:ext cx="10515600" cy="38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Demographics: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Males and females, 18-45 years, urban and semi-urban areas.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Psychographics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Fashion-conscious, digitally savvy, influenced by trends and social media.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Behavioral Aspects: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Shops for daily wear, office attire, festive wear, and fitness gear. Values product reviews, easy returns, and loyalty programs.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Needs and Preferences: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Latest trends, classic staples, sustainable options, diverse sizes, clear imagery, efficient search, quick delivery, and responsive customer service.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26434" y="2373923"/>
            <a:ext cx="10227365" cy="380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Enhance user engagement and satisfaction.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Improve the mobile app and website interface for better navigation.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Increase conversion rates through personalized recommendations.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Optimize the checkout process to reduce cart abandonment.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Foster loyalty through improved customer service experiences.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USER PAIN POINTS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1272208" y="2532185"/>
            <a:ext cx="10081591" cy="3644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Difficulty in navigating through vast product categories.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Overwhelming choice without effective personalization.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Inconsistent product sizing and quality concerns.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Slow website/app performance during peak hours.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Complicated return and exchange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COMPETITIVE ANALYSIS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922318" y="193270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{40EA5752-5A57-4154-A6B0-74F41CBCB880}</a:tableStyleId>
              </a:tblPr>
              <a:tblGrid>
                <a:gridCol w="2888675"/>
                <a:gridCol w="2888675"/>
                <a:gridCol w="2888675"/>
              </a:tblGrid>
              <a:tr h="40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Comparison Point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607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Myntra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607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AJIO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60708C"/>
                    </a:solidFill>
                  </a:tcPr>
                </a:tc>
              </a:tr>
              <a:tr h="64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Product Range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8295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Offers diverse products including clothing, accessories, beauty, and home decor.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Focuses primarily on fashion-forward clothing and accessories for men, women, and children.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</a:tr>
              <a:tr h="81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Pricing Strategy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8295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Adopts competitive pricing with regular discounts and sales events like End of </a:t>
                      </a:r>
                      <a:r>
                        <a:rPr lang="en-US" sz="1000"/>
                        <a:t>S</a:t>
                      </a:r>
                      <a:r>
                        <a:rPr lang="en-US" sz="1000" u="none" cap="none" strike="noStrike"/>
                        <a:t>eason Sale (EORS).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Positions itself as a premium high-street brand with relatively higher pricing, emphasizing quality, design, and exclusivity.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</a:tr>
              <a:tr h="101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Brand Positioning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8295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Positioned as a one-stop destination for fashion and lifestyle products, targeting a broad demographic with affordable yet stylish offerings.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Positioned as a fashion-forward brand with a focus on contemporary designs and seasonal trends, appealing to trend-conscious consumers.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</a:tr>
              <a:tr h="101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Marketing Approach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8295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Leverages social media, influencer collaborations, and targeted marketing campaigns to reach its audience and drive engagement.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Emphasizes brand allure and exclusivity through minimalistic branding aesthetics, strategic partnerships, and limited-edition releases.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</a:tr>
              <a:tr h="449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Customer Experience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8295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Offers responsive support channels and hassle-free return policies, prioritizing customer satisfaction.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Maintains high standards of customer service with efficient logistics, transparent return policies, and a focus on product quality.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50" marB="8650" marR="8650" marL="86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1358061" y="394855"/>
            <a:ext cx="929121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SWOT ANALYSIS</a:t>
            </a:r>
            <a:endParaRPr/>
          </a:p>
        </p:txBody>
      </p:sp>
      <p:graphicFrame>
        <p:nvGraphicFramePr>
          <p:cNvPr id="276" name="Google Shape;276;p25"/>
          <p:cNvGraphicFramePr/>
          <p:nvPr/>
        </p:nvGraphicFramePr>
        <p:xfrm>
          <a:off x="1021227" y="1444090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D8EBCE"/>
                    </a:gs>
                    <a:gs pos="100000">
                      <a:srgbClr val="ACD791"/>
                    </a:gs>
                  </a:gsLst>
                  <a:lin ang="5040000" scaled="0"/>
                </a:gradFill>
                <a:tableStyleId>{8AA44CA8-1842-4038-A8AD-E12B7503BC97}</a:tableStyleId>
              </a:tblPr>
              <a:tblGrid>
                <a:gridCol w="4914900"/>
                <a:gridCol w="5049975"/>
              </a:tblGrid>
              <a:tr h="265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STRENGTH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is having wide product range including clothing, accessories, </a:t>
                      </a: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footwear</a:t>
                      </a: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beauty products which caters a wide and diverse customer range.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provides exclusive deals to customers  by collaborating with partner brands 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invest a lot in customer loyalty programs ,which helps customers getting better deals and improves Myntra  customer retention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WEAKNESS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 many options on the front page to shop from, resulting in confusion for users.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Since Myntra relies on third party brand products, the quality of the product depends heavily on those third-party brands and not on Myntra.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Faces high competition with a Tech Giant: Amazon. This intense competition applies pressure on Myntra to keep up with the scaling and productivity and thus compromising quality.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 in the marketing budget could hinder the ability to promote products effectively.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departure of key personnel could impact the company's operations and strategy.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F7F7F"/>
                    </a:solidFill>
                  </a:tcPr>
                </a:tc>
              </a:tr>
              <a:tr h="22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OPPORTUNITY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Should introduce AI and high-tech to improvise buying experience for users.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Should introduce sustainable and eco-friendly fashion trends.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Spreading awareness of eco-friendly fashion by giving offers and promoting them by advertising through models and celebrities.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Since Amazon is Myntra’s biggest competitor, Myntra can focus extensively on improving product design and introducing hot fashion trends.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Should advertise clothing for all body shapes thereby expanding their reach to all customers.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49AC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THREATS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Inflation, increased shipping costs, or other operational expenses may impact Myntra's profitability, especially if it struggles to pass these costs onto the consumer.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Economic factors in key markets or globally, such as recessions or currency fluctuations, can impact consumer spending habits and affect Myntra's revenue.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Rapid changes in fashion trends and consumer preferences can pose a challenge for Myntra to stay ahead and meet evolving demands.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Changes in e-commerce regulations or policies may pose challenges to Myntra's operations and business model.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000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633984" y="365125"/>
            <a:ext cx="11138916" cy="1049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PERSONA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41664" y="141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{40EA5752-5A57-4154-A6B0-74F41CBCB880}</a:tableStyleId>
              </a:tblPr>
              <a:tblGrid>
                <a:gridCol w="5370425"/>
                <a:gridCol w="5359900"/>
              </a:tblGrid>
              <a:tr h="44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1 -The Eco-conscious Millennial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07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 2 - The Busy Small-Town Parent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60708C"/>
                    </a:solidFill>
                  </a:tcPr>
                </a:tc>
              </a:tr>
              <a:tr h="85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Riya Patel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Age: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Mumbai, India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Occupation: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Environmental Activist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Middle class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 Status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Single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Master's Degree in Environmental Studies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Interests: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Sustainability, eco-tourism, veganism, yoga, social activism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Shopping Habits: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Prefers sustainable and ethically made products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Willing to pay a premium for eco-friendly products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Researches brands' sustainability practices before purchasing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Goals: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sustainable fashion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 environmental impact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Promote ethical manufacturing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Challenges: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affordable, fashionable, sustainable clothing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Verifying brands' sustainability claims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Usage: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Shops for eco-friendly fashion brands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 features highlighting sustainable products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Reads product descriptions and reviews to ensure sustainability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Manish Kumar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Jamshedpur, India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Occupation: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School Teacher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Income: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Lower-middle class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 Status: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Married with three children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Bachelor's Degree in History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Interests: 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 outings, education, gardening, cricket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Shopping Habits: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Looks for affordable, durable clothing and accessories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Prefers shopping from home due to limited local retail options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Cautious about online purchases, prefers cash on delivery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Goals: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for his family within a tight budget</a:t>
                      </a:r>
                      <a:endParaRPr/>
                    </a:p>
                    <a:p>
                      <a:pPr indent="-285750" lvl="1" marL="7429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 durable clothing for active children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Challenges: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shopping options in a small town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within a tight budget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Ensuring quality of online purchases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Myntra Usage: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 the convenience of home shopping and wide product range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Seeks deals and discounts for budget-friendly shopping</a:t>
                      </a:r>
                      <a:endParaRPr/>
                    </a:p>
                    <a:p>
                      <a:pPr indent="-171450" lvl="1" marL="6286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Appreciates cash on delivery for payment security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1141413" y="2097088"/>
            <a:ext cx="10212387" cy="349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Expand sustainable fashion to cater to eco-conscious consumers.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product quality and inclusivity to meet diverse customer needs.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Leverage exclusive brand partnerships for unique offerings and differentiation.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customer-centric initiatives to improve the overall shopping experience.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