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75" r:id="rId16"/>
    <p:sldId id="272" r:id="rId17"/>
    <p:sldId id="274" r:id="rId18"/>
    <p:sldId id="269" r:id="rId19"/>
    <p:sldId id="270" r:id="rId20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 Simoes Miranda" userId="b0434bd6-e488-4065-99a0-c041dc64aacc" providerId="ADAL" clId="{29B53284-960E-4237-ACB9-0982C12C8C52}"/>
    <pc:docChg chg="custSel modSld">
      <pc:chgData name="Felipe  Simoes Miranda" userId="b0434bd6-e488-4065-99a0-c041dc64aacc" providerId="ADAL" clId="{29B53284-960E-4237-ACB9-0982C12C8C52}" dt="2017-10-09T11:50:51.236" v="26" actId="1036"/>
      <pc:docMkLst>
        <pc:docMk/>
      </pc:docMkLst>
      <pc:sldChg chg="addSp delSp modSp">
        <pc:chgData name="Felipe  Simoes Miranda" userId="b0434bd6-e488-4065-99a0-c041dc64aacc" providerId="ADAL" clId="{29B53284-960E-4237-ACB9-0982C12C8C52}" dt="2017-10-09T11:50:51.236" v="26" actId="1036"/>
        <pc:sldMkLst>
          <pc:docMk/>
          <pc:sldMk cId="0" sldId="257"/>
        </pc:sldMkLst>
        <pc:grpChg chg="del">
          <ac:chgData name="Felipe  Simoes Miranda" userId="b0434bd6-e488-4065-99a0-c041dc64aacc" providerId="ADAL" clId="{29B53284-960E-4237-ACB9-0982C12C8C52}" dt="2017-10-09T11:50:15.910" v="0" actId="478"/>
          <ac:grpSpMkLst>
            <pc:docMk/>
            <pc:sldMk cId="0" sldId="257"/>
            <ac:grpSpMk id="5" creationId="{00000000-0000-0000-0000-000000000000}"/>
          </ac:grpSpMkLst>
        </pc:grpChg>
        <pc:grpChg chg="add mod">
          <ac:chgData name="Felipe  Simoes Miranda" userId="b0434bd6-e488-4065-99a0-c041dc64aacc" providerId="ADAL" clId="{29B53284-960E-4237-ACB9-0982C12C8C52}" dt="2017-10-09T11:50:51.236" v="26" actId="1036"/>
          <ac:grpSpMkLst>
            <pc:docMk/>
            <pc:sldMk cId="0" sldId="257"/>
            <ac:grpSpMk id="10" creationId="{CA0B8CF1-AA91-482B-BBA9-E47FD632B0A2}"/>
          </ac:grpSpMkLst>
        </pc:grpChg>
        <pc:picChg chg="del">
          <ac:chgData name="Felipe  Simoes Miranda" userId="b0434bd6-e488-4065-99a0-c041dc64aacc" providerId="ADAL" clId="{29B53284-960E-4237-ACB9-0982C12C8C52}" dt="2017-10-09T11:50:15.910" v="0" actId="478"/>
          <ac:picMkLst>
            <pc:docMk/>
            <pc:sldMk cId="0" sldId="257"/>
            <ac:picMk id="4" creationId="{00000000-0000-0000-0000-000000000000}"/>
          </ac:picMkLst>
        </pc:picChg>
        <pc:picChg chg="add">
          <ac:chgData name="Felipe  Simoes Miranda" userId="b0434bd6-e488-4065-99a0-c041dc64aacc" providerId="ADAL" clId="{29B53284-960E-4237-ACB9-0982C12C8C52}" dt="2017-10-09T11:50:38.312" v="1"/>
          <ac:picMkLst>
            <pc:docMk/>
            <pc:sldMk cId="0" sldId="257"/>
            <ac:picMk id="9" creationId="{40A48782-FA46-4069-A89C-FC4849E1B1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440"/>
            <a:ext cx="526545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318668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12876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440"/>
            <a:ext cx="526545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23804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041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97040" y="2556000"/>
            <a:ext cx="9033480" cy="17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Exceções e Controle de Erros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593720" y="4664160"/>
            <a:ext cx="7439760" cy="20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 IX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084800" y="3151440"/>
            <a:ext cx="3047400" cy="244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Capturar exceções para fazer tratamento de erros é uma boa prática!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Quando o seu método não souber o que fazer com a exceção ele deve passar para quem têm esse controle... Use o </a:t>
            </a:r>
            <a:r>
              <a:rPr lang="en-US" sz="1800" b="0" strike="noStrike" spc="-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Imagem 2"/>
          <p:cNvPicPr/>
          <p:nvPr/>
        </p:nvPicPr>
        <p:blipFill>
          <a:blip r:embed="rId2"/>
          <a:stretch/>
        </p:blipFill>
        <p:spPr>
          <a:xfrm>
            <a:off x="590040" y="1979280"/>
            <a:ext cx="6114600" cy="2599920"/>
          </a:xfrm>
          <a:prstGeom prst="rect">
            <a:avLst/>
          </a:prstGeom>
          <a:ln>
            <a:noFill/>
          </a:ln>
        </p:spPr>
      </p:pic>
      <p:pic>
        <p:nvPicPr>
          <p:cNvPr id="108" name="Imagem 4"/>
          <p:cNvPicPr/>
          <p:nvPr/>
        </p:nvPicPr>
        <p:blipFill>
          <a:blip r:embed="rId3"/>
          <a:stretch/>
        </p:blipFill>
        <p:spPr>
          <a:xfrm>
            <a:off x="2628360" y="5851800"/>
            <a:ext cx="4905000" cy="9140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3539520" y="3677400"/>
            <a:ext cx="3083040" cy="475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Imagem 1"/>
          <p:cNvPicPr/>
          <p:nvPr/>
        </p:nvPicPr>
        <p:blipFill>
          <a:blip r:embed="rId2"/>
          <a:stretch/>
        </p:blipFill>
        <p:spPr>
          <a:xfrm>
            <a:off x="360" y="2565000"/>
            <a:ext cx="10629720" cy="56646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3539880" y="5394960"/>
            <a:ext cx="4141080" cy="810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7084800" y="6264000"/>
            <a:ext cx="3047400" cy="102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o </a:t>
            </a:r>
            <a:r>
              <a:rPr lang="en-US" sz="1800" b="0" strike="noStrike" spc="-1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try/catch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 tratar os possíveis erros.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360" y="1385717"/>
            <a:ext cx="9566640" cy="1373760"/>
          </a:xfrm>
        </p:spPr>
        <p:txBody>
          <a:bodyPr/>
          <a:lstStyle/>
          <a:p>
            <a:r>
              <a:rPr lang="pt-BR" dirty="0"/>
              <a:t>Tipos de Exceções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1360" y="2480811"/>
            <a:ext cx="9566640" cy="4772520"/>
          </a:xfrm>
        </p:spPr>
        <p:txBody>
          <a:bodyPr/>
          <a:lstStyle/>
          <a:p>
            <a:r>
              <a:rPr lang="pt-BR" sz="2400" dirty="0" err="1"/>
              <a:t>Checked</a:t>
            </a:r>
            <a:r>
              <a:rPr lang="pt-BR" sz="2400" dirty="0"/>
              <a:t>: Exceções que obrigatoriamente devem ser tratadas.</a:t>
            </a:r>
          </a:p>
          <a:p>
            <a:pPr marL="457200" lvl="1" indent="0">
              <a:buNone/>
            </a:pPr>
            <a:r>
              <a:rPr lang="pt-BR" sz="2000" dirty="0"/>
              <a:t> </a:t>
            </a:r>
            <a:r>
              <a:rPr lang="pt-BR" sz="2000" dirty="0" err="1"/>
              <a:t>Ex</a:t>
            </a:r>
            <a:r>
              <a:rPr lang="pt-BR" sz="2000" dirty="0"/>
              <a:t>: </a:t>
            </a:r>
            <a:r>
              <a:rPr lang="pt-BR" sz="2000" dirty="0" err="1"/>
              <a:t>FileNotFoundException</a:t>
            </a:r>
            <a:r>
              <a:rPr lang="pt-BR" sz="2000" dirty="0"/>
              <a:t>, </a:t>
            </a:r>
            <a:r>
              <a:rPr lang="pt-BR" sz="2000" dirty="0" err="1"/>
              <a:t>IOException</a:t>
            </a:r>
            <a:r>
              <a:rPr lang="pt-BR" sz="2000" dirty="0"/>
              <a:t>;</a:t>
            </a:r>
          </a:p>
          <a:p>
            <a:endParaRPr lang="pt-BR" sz="2400" dirty="0"/>
          </a:p>
          <a:p>
            <a:r>
              <a:rPr lang="pt-BR" sz="2400" dirty="0" err="1"/>
              <a:t>Unchecked</a:t>
            </a:r>
            <a:r>
              <a:rPr lang="pt-BR" sz="2400" dirty="0"/>
              <a:t>: Exceções que podem ou não ser tratadas.</a:t>
            </a:r>
          </a:p>
          <a:p>
            <a:pPr marL="457200" lvl="1" indent="0">
              <a:buNone/>
            </a:pPr>
            <a:r>
              <a:rPr lang="pt-BR" sz="2000" dirty="0"/>
              <a:t> </a:t>
            </a:r>
            <a:r>
              <a:rPr lang="pt-BR" sz="2000" dirty="0" err="1"/>
              <a:t>Ex</a:t>
            </a:r>
            <a:r>
              <a:rPr lang="pt-BR" sz="2000" dirty="0"/>
              <a:t>: </a:t>
            </a:r>
            <a:r>
              <a:rPr lang="pt-BR" sz="2000" dirty="0" err="1"/>
              <a:t>NullPointerException</a:t>
            </a:r>
            <a:r>
              <a:rPr lang="pt-BR" sz="2000" dirty="0"/>
              <a:t>, </a:t>
            </a:r>
            <a:r>
              <a:rPr lang="pt-BR" sz="2000" dirty="0" err="1"/>
              <a:t>ArithmeticException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61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Imagem 2"/>
          <p:cNvPicPr/>
          <p:nvPr/>
        </p:nvPicPr>
        <p:blipFill>
          <a:blip r:embed="rId2"/>
          <a:stretch/>
        </p:blipFill>
        <p:spPr>
          <a:xfrm>
            <a:off x="172800" y="2361960"/>
            <a:ext cx="6495840" cy="200952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6364800" y="1979280"/>
            <a:ext cx="3767400" cy="14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Você também pode criar sua própria exceção, mas use com moderação, estendendo da classe Exception ou RuntimeException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993080" y="6517440"/>
            <a:ext cx="203040" cy="890280"/>
          </a:xfrm>
          <a:custGeom>
            <a:avLst/>
            <a:gdLst/>
            <a:ahLst/>
            <a:cxnLst/>
            <a:rect l="l" t="t" r="r" b="b"/>
            <a:pathLst>
              <a:path w="203297" h="890636">
                <a:moveTo>
                  <a:pt x="0" y="0"/>
                </a:moveTo>
                <a:lnTo>
                  <a:pt x="0" y="890636"/>
                </a:lnTo>
                <a:lnTo>
                  <a:pt x="203297" y="890636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7789680" y="6517440"/>
            <a:ext cx="203040" cy="890280"/>
          </a:xfrm>
          <a:custGeom>
            <a:avLst/>
            <a:gdLst/>
            <a:ahLst/>
            <a:cxnLst/>
            <a:rect l="l" t="t" r="r" b="b"/>
            <a:pathLst>
              <a:path w="203297" h="890636">
                <a:moveTo>
                  <a:pt x="203297" y="0"/>
                </a:moveTo>
                <a:lnTo>
                  <a:pt x="203297" y="890636"/>
                </a:lnTo>
                <a:lnTo>
                  <a:pt x="0" y="890636"/>
                </a:lnTo>
              </a:path>
            </a:pathLst>
          </a:custGeom>
          <a:noFill/>
          <a:ln>
            <a:solidFill>
              <a:schemeClr val="accent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6821640" y="5142600"/>
            <a:ext cx="1171080" cy="406080"/>
          </a:xfrm>
          <a:custGeom>
            <a:avLst/>
            <a:gdLst/>
            <a:ahLst/>
            <a:cxnLst/>
            <a:rect l="l" t="t" r="r" b="b"/>
            <a:pathLst>
              <a:path w="1171380" h="406594">
                <a:moveTo>
                  <a:pt x="0" y="0"/>
                </a:moveTo>
                <a:lnTo>
                  <a:pt x="0" y="203297"/>
                </a:lnTo>
                <a:lnTo>
                  <a:pt x="1171380" y="203297"/>
                </a:lnTo>
                <a:lnTo>
                  <a:pt x="1171380" y="406594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6"/>
          <p:cNvSpPr/>
          <p:nvPr/>
        </p:nvSpPr>
        <p:spPr>
          <a:xfrm>
            <a:off x="5650200" y="5142600"/>
            <a:ext cx="1171080" cy="406080"/>
          </a:xfrm>
          <a:custGeom>
            <a:avLst/>
            <a:gdLst/>
            <a:ahLst/>
            <a:cxnLst/>
            <a:rect l="l" t="t" r="r" b="b"/>
            <a:pathLst>
              <a:path w="1171380" h="406594">
                <a:moveTo>
                  <a:pt x="1171380" y="0"/>
                </a:moveTo>
                <a:lnTo>
                  <a:pt x="1171380" y="203297"/>
                </a:lnTo>
                <a:lnTo>
                  <a:pt x="0" y="203297"/>
                </a:lnTo>
                <a:lnTo>
                  <a:pt x="0" y="406594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5853600" y="4174560"/>
            <a:ext cx="1935720" cy="96768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1520" tIns="11520" rIns="11520" bIns="11520" anchor="ctr"/>
          <a:lstStyle/>
          <a:p>
            <a:pPr algn="ctr">
              <a:lnSpc>
                <a:spcPct val="9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Throwable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4682160" y="5549040"/>
            <a:ext cx="1935720" cy="96768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1520" tIns="11520" rIns="11520" bIns="11520" anchor="ctr"/>
          <a:lstStyle/>
          <a:p>
            <a:pPr algn="ctr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7025040" y="5549040"/>
            <a:ext cx="1935720" cy="96768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1520" tIns="11520" rIns="11520" bIns="11520" anchor="ctr"/>
          <a:lstStyle/>
          <a:p>
            <a:pPr algn="ctr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5853600" y="6923880"/>
            <a:ext cx="1935720" cy="96768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1520" tIns="11520" rIns="11520" bIns="11520" anchor="ctr"/>
          <a:lstStyle/>
          <a:p>
            <a:pPr algn="ctr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CheckedException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8196120" y="6923880"/>
            <a:ext cx="1935720" cy="967680"/>
          </a:xfrm>
          <a:prstGeom prst="rect">
            <a:avLst/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50000"/>
                  <a:satMod val="300000"/>
                </a:schemeClr>
              </a:gs>
              <a:gs pos="35000">
                <a:schemeClr val="accent1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  <p:txBody>
          <a:bodyPr lIns="11520" tIns="11520" rIns="11520" bIns="11520" anchor="ctr"/>
          <a:lstStyle/>
          <a:p>
            <a:pPr algn="ctr"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RuntimeException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360" y="1422334"/>
            <a:ext cx="9566640" cy="1373760"/>
          </a:xfrm>
        </p:spPr>
        <p:txBody>
          <a:bodyPr/>
          <a:lstStyle/>
          <a:p>
            <a:r>
              <a:rPr lang="pt-BR" dirty="0" err="1"/>
              <a:t>Finally</a:t>
            </a:r>
            <a:endParaRPr lang="pt-BR" dirty="0"/>
          </a:p>
        </p:txBody>
      </p:sp>
      <p:pic>
        <p:nvPicPr>
          <p:cNvPr id="1026" name="Picture 2" descr="Resultado de imagem para try catch fin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42" y="2109214"/>
            <a:ext cx="5554228" cy="53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360" y="1403125"/>
            <a:ext cx="9566640" cy="1373760"/>
          </a:xfrm>
        </p:spPr>
        <p:txBody>
          <a:bodyPr/>
          <a:lstStyle/>
          <a:p>
            <a:r>
              <a:rPr lang="pt-BR" sz="4000" dirty="0" err="1"/>
              <a:t>JOptionPane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436" t="52351" r="18740" b="38242"/>
          <a:stretch/>
        </p:blipFill>
        <p:spPr>
          <a:xfrm>
            <a:off x="187509" y="2956848"/>
            <a:ext cx="10254342" cy="10436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0150" t="61954" r="36094" b="25957"/>
          <a:stretch/>
        </p:blipFill>
        <p:spPr>
          <a:xfrm>
            <a:off x="187509" y="4474029"/>
            <a:ext cx="8264785" cy="10450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10291" t="83086" r="28110" b="9837"/>
          <a:stretch/>
        </p:blipFill>
        <p:spPr>
          <a:xfrm>
            <a:off x="187509" y="6221186"/>
            <a:ext cx="10038380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360" y="1389677"/>
            <a:ext cx="9566640" cy="1373760"/>
          </a:xfrm>
        </p:spPr>
        <p:txBody>
          <a:bodyPr/>
          <a:lstStyle/>
          <a:p>
            <a:r>
              <a:rPr lang="pt-BR" sz="4000" dirty="0" err="1"/>
              <a:t>JOptionPane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1360" y="2763437"/>
            <a:ext cx="9566640" cy="4772520"/>
          </a:xfrm>
        </p:spPr>
        <p:txBody>
          <a:bodyPr/>
          <a:lstStyle/>
          <a:p>
            <a:r>
              <a:rPr lang="pt-BR" sz="2400" dirty="0" err="1"/>
              <a:t>ParentComponent</a:t>
            </a:r>
            <a:r>
              <a:rPr lang="pt-BR" sz="2400" dirty="0"/>
              <a:t>: qual componente da GUI é seu pai. Serve para posicionar o </a:t>
            </a:r>
            <a:r>
              <a:rPr lang="pt-BR" sz="2400" dirty="0" err="1"/>
              <a:t>JOptionPane</a:t>
            </a:r>
            <a:r>
              <a:rPr lang="pt-BR" sz="2400" dirty="0"/>
              <a:t>. Caso não existir pai utilizasse </a:t>
            </a:r>
            <a:r>
              <a:rPr lang="pt-BR" sz="2400" dirty="0" err="1"/>
              <a:t>null</a:t>
            </a:r>
            <a:r>
              <a:rPr lang="pt-BR" sz="2400" dirty="0"/>
              <a:t> para centraliza-lo na tela;</a:t>
            </a:r>
          </a:p>
          <a:p>
            <a:r>
              <a:rPr lang="pt-BR" sz="2400" dirty="0" err="1"/>
              <a:t>ObjectMessage</a:t>
            </a:r>
            <a:r>
              <a:rPr lang="pt-BR" sz="2400" dirty="0"/>
              <a:t>: objeto com valor que se deseja mostrar. Pode ser </a:t>
            </a:r>
            <a:r>
              <a:rPr lang="pt-BR" sz="2400" dirty="0" err="1"/>
              <a:t>String</a:t>
            </a:r>
            <a:r>
              <a:rPr lang="pt-BR" sz="2400" dirty="0"/>
              <a:t>,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  <a:r>
              <a:rPr lang="pt-BR" sz="2400" dirty="0" err="1"/>
              <a:t>boolean</a:t>
            </a:r>
            <a:r>
              <a:rPr lang="pt-BR" sz="2400" dirty="0"/>
              <a:t> ou qualquer outro objeto;</a:t>
            </a:r>
          </a:p>
          <a:p>
            <a:r>
              <a:rPr lang="pt-BR" sz="2400" dirty="0" err="1"/>
              <a:t>Title</a:t>
            </a:r>
            <a:r>
              <a:rPr lang="pt-BR" sz="2400" dirty="0"/>
              <a:t>: título da mensagem. Fica no cabeçalho da janela;</a:t>
            </a:r>
          </a:p>
          <a:p>
            <a:r>
              <a:rPr lang="pt-BR" sz="2400" dirty="0" err="1"/>
              <a:t>OptionType</a:t>
            </a:r>
            <a:r>
              <a:rPr lang="pt-BR" sz="2400" dirty="0"/>
              <a:t>: configuração dos botões (quais botões iram aparecer);</a:t>
            </a:r>
          </a:p>
          <a:p>
            <a:r>
              <a:rPr lang="pt-BR" sz="2400" dirty="0" err="1"/>
              <a:t>MessageType</a:t>
            </a:r>
            <a:r>
              <a:rPr lang="pt-BR" sz="2400" dirty="0"/>
              <a:t>: Modica o ícone da mensagem para alguns predefinidos;</a:t>
            </a:r>
          </a:p>
          <a:p>
            <a:r>
              <a:rPr lang="pt-BR" sz="2400" dirty="0" err="1"/>
              <a:t>Icon</a:t>
            </a:r>
            <a:r>
              <a:rPr lang="pt-BR" sz="2400" dirty="0"/>
              <a:t>: recebe um objeto do tipo </a:t>
            </a:r>
            <a:r>
              <a:rPr lang="pt-BR" sz="2400" dirty="0" err="1"/>
              <a:t>Icon</a:t>
            </a:r>
            <a:r>
              <a:rPr lang="pt-BR" sz="2400" dirty="0"/>
              <a:t> que o usuário escolher e substitui o </a:t>
            </a:r>
            <a:r>
              <a:rPr lang="pt-BR" sz="2400"/>
              <a:t>ícone predefinido;</a:t>
            </a:r>
            <a:endParaRPr lang="pt-BR" sz="2400" dirty="0"/>
          </a:p>
          <a:p>
            <a:r>
              <a:rPr lang="pt-BR" sz="2400" dirty="0" err="1"/>
              <a:t>InitialValueSection</a:t>
            </a:r>
            <a:r>
              <a:rPr lang="pt-BR" sz="2400" dirty="0"/>
              <a:t>: valor default para o campo.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225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84480" y="2053080"/>
            <a:ext cx="9860400" cy="589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Faça</a:t>
            </a:r>
            <a:r>
              <a:rPr lang="en-U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crítica</a:t>
            </a:r>
            <a:r>
              <a:rPr lang="en-U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entradas de dados e </a:t>
            </a: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divisão</a:t>
            </a:r>
            <a:r>
              <a:rPr lang="en-U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</a:t>
            </a:r>
            <a:r>
              <a:rPr lang="en-U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zero </a:t>
            </a: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através</a:t>
            </a:r>
            <a:r>
              <a:rPr lang="en-US" sz="16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600" b="1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Exceção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calculadora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realize 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seguintes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entre 2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números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soma,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subtrair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dividir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multiplicar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empresa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qual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você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trabalha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decidiu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tipos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investimentos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realiza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criou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área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irá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 Mercado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capitais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Bolsa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Valores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você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foi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designado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solução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irá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receber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cotações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 BOVESPA.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funcionalidades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implementadas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devem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cadastro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visualização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atualização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cotações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Nesta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primeira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valores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digitados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manualmente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pelos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operadores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as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que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cadastradas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utilizadas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para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negociação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ações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14360" lvl="2" indent="-399600" algn="just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código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5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caracteres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(ex.:AMBV4 [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Bebidas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Ambev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], BBDC4 [Banco Bradesco])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14360" lvl="2" indent="-399600" algn="just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dd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/mm/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aaaa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(ex.: 16/08/2016)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14360" lvl="2" indent="-399600" algn="just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horário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hh:mm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(ex.: 16:40)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14360" lvl="2" indent="-399600" algn="just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cotação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dd,cc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(06,78)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14360" lvl="2" indent="-399600" algn="just">
              <a:lnSpc>
                <a:spcPct val="100000"/>
              </a:lnSpc>
              <a:buClr>
                <a:srgbClr val="000000"/>
              </a:buClr>
              <a:buFont typeface="Arial"/>
              <a:buAutoNum type="romanLcPeriod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Observação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um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podem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negociadas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até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5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ações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97040" y="2556000"/>
            <a:ext cx="9033480" cy="17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93720" y="4664160"/>
            <a:ext cx="7439760" cy="20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84480" y="2053080"/>
            <a:ext cx="9860400" cy="182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 algn="just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O departamento de Compras da sua empresa solicitou o desenvolvimento de um sistema interno de aquisições visando eliminar a troca exagerada de e-mails.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15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Cada compra é composta por um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Pedido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. Um pedido tem um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código único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 e pode conter um ou vários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Item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, sendo que a quantidade máxima de itens é 3 (três).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15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O sistema idealizado é similar ao de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Carrinho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, muito comum em portais de comércio eletrônico. Cada pedido deve implementar as seguintes funcionalidades de um carrinho: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adicionar item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,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listar itens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 e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calcular o valor total da compra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 algn="just">
              <a:lnSpc>
                <a:spcPct val="115000"/>
              </a:lnSpc>
              <a:buClr>
                <a:srgbClr val="000000"/>
              </a:buClr>
              <a:buFont typeface="Arial"/>
              <a:buAutoNum type="alphaL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Um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Item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 é composto de um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código de identificação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descrição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quantidade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 e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valor unitário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Times New Roman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m 4"/>
          <p:cNvPicPr/>
          <p:nvPr/>
        </p:nvPicPr>
        <p:blipFill>
          <a:blip r:embed="rId2"/>
          <a:stretch/>
        </p:blipFill>
        <p:spPr>
          <a:xfrm>
            <a:off x="6807960" y="5988600"/>
            <a:ext cx="2102400" cy="19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02520" y="4134240"/>
            <a:ext cx="304740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método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getValorTotal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calcula e retorna o valor total do item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m 16"/>
          <p:cNvPicPr/>
          <p:nvPr/>
        </p:nvPicPr>
        <p:blipFill>
          <a:blip r:embed="rId2"/>
          <a:stretch/>
        </p:blipFill>
        <p:spPr>
          <a:xfrm>
            <a:off x="4620960" y="1392480"/>
            <a:ext cx="5790960" cy="673380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864320" y="7186680"/>
            <a:ext cx="5303520" cy="738360"/>
          </a:xfrm>
          <a:prstGeom prst="flowChartAlternateProcess">
            <a:avLst/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m 1"/>
          <p:cNvPicPr/>
          <p:nvPr/>
        </p:nvPicPr>
        <p:blipFill>
          <a:blip r:embed="rId2"/>
          <a:stretch/>
        </p:blipFill>
        <p:spPr>
          <a:xfrm>
            <a:off x="5313960" y="1625400"/>
            <a:ext cx="4161960" cy="1199880"/>
          </a:xfrm>
          <a:prstGeom prst="rect">
            <a:avLst/>
          </a:prstGeom>
          <a:ln>
            <a:noFill/>
          </a:ln>
        </p:spPr>
      </p:pic>
      <p:pic>
        <p:nvPicPr>
          <p:cNvPr id="87" name="Imagem 5"/>
          <p:cNvPicPr/>
          <p:nvPr/>
        </p:nvPicPr>
        <p:blipFill>
          <a:blip r:embed="rId3"/>
          <a:stretch/>
        </p:blipFill>
        <p:spPr>
          <a:xfrm>
            <a:off x="10080" y="2556720"/>
            <a:ext cx="6314760" cy="4905000"/>
          </a:xfrm>
          <a:prstGeom prst="rect">
            <a:avLst/>
          </a:prstGeom>
          <a:ln>
            <a:noFill/>
          </a:ln>
        </p:spPr>
      </p:pic>
      <p:pic>
        <p:nvPicPr>
          <p:cNvPr id="88" name="Imagem 6"/>
          <p:cNvPicPr/>
          <p:nvPr/>
        </p:nvPicPr>
        <p:blipFill>
          <a:blip r:embed="rId4"/>
          <a:stretch/>
        </p:blipFill>
        <p:spPr>
          <a:xfrm>
            <a:off x="6301080" y="3779280"/>
            <a:ext cx="426672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m 3"/>
          <p:cNvPicPr/>
          <p:nvPr/>
        </p:nvPicPr>
        <p:blipFill>
          <a:blip r:embed="rId2"/>
          <a:stretch/>
        </p:blipFill>
        <p:spPr>
          <a:xfrm>
            <a:off x="2037240" y="2319840"/>
            <a:ext cx="5800320" cy="54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Imagem 4"/>
          <p:cNvPicPr/>
          <p:nvPr/>
        </p:nvPicPr>
        <p:blipFill>
          <a:blip r:embed="rId2"/>
          <a:stretch/>
        </p:blipFill>
        <p:spPr>
          <a:xfrm>
            <a:off x="352080" y="3008160"/>
            <a:ext cx="5819400" cy="27522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332360" y="3196800"/>
            <a:ext cx="3902760" cy="738360"/>
          </a:xfrm>
          <a:prstGeom prst="flowChartAlternateProcess">
            <a:avLst/>
          </a:prstGeom>
          <a:noFill/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4" name="CustomShape 3"/>
          <p:cNvSpPr/>
          <p:nvPr/>
        </p:nvSpPr>
        <p:spPr>
          <a:xfrm rot="850800">
            <a:off x="6995520" y="3922560"/>
            <a:ext cx="3047400" cy="110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 o pedido não foi criado, então não podemos listar os itens 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298080" y="2718000"/>
            <a:ext cx="3986640" cy="43617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4929480" y="3112560"/>
            <a:ext cx="4642920" cy="13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Se esse fosse um Sistema </a:t>
            </a:r>
            <a:r>
              <a:rPr lang="en-US" sz="2200" b="1" u="sng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real</a:t>
            </a: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quais seriam os problemas?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Imagem 1"/>
          <p:cNvPicPr/>
          <p:nvPr/>
        </p:nvPicPr>
        <p:blipFill>
          <a:blip r:embed="rId2"/>
          <a:stretch/>
        </p:blipFill>
        <p:spPr>
          <a:xfrm>
            <a:off x="0" y="2551320"/>
            <a:ext cx="10629720" cy="568044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6310080" y="4213440"/>
            <a:ext cx="3497040" cy="123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Onde ficou o controle do tamanho do Array?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629080" y="5118120"/>
            <a:ext cx="2565000" cy="774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95360" y="1447920"/>
            <a:ext cx="963684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Sistema de Compras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Imagem 3"/>
          <p:cNvPicPr/>
          <p:nvPr/>
        </p:nvPicPr>
        <p:blipFill>
          <a:blip r:embed="rId2"/>
          <a:stretch/>
        </p:blipFill>
        <p:spPr>
          <a:xfrm>
            <a:off x="0" y="2555280"/>
            <a:ext cx="10629720" cy="56646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4997160" y="1528200"/>
            <a:ext cx="4131000" cy="1076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 entrada dos dados pode não ser aquilo que esperamos!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23588</TotalTime>
  <Words>529</Words>
  <Application>Microsoft Office PowerPoint</Application>
  <PresentationFormat>Personalizar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Symbol</vt:lpstr>
      <vt:lpstr>Tahoma</vt:lpstr>
      <vt:lpstr>Verdana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Tipos de Exceções</vt:lpstr>
      <vt:lpstr>Apresentação do PowerPoint</vt:lpstr>
      <vt:lpstr>Finally</vt:lpstr>
      <vt:lpstr>JOptionPane</vt:lpstr>
      <vt:lpstr>JOptionPane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Felipe Miranda</dc:creator>
  <dc:description/>
  <cp:lastModifiedBy>Samuel da Cruz Souza</cp:lastModifiedBy>
  <cp:revision>3774</cp:revision>
  <cp:lastPrinted>1999-09-01T13:45:01Z</cp:lastPrinted>
  <dcterms:created xsi:type="dcterms:W3CDTF">1998-03-25T00:18:48Z</dcterms:created>
  <dcterms:modified xsi:type="dcterms:W3CDTF">2019-04-24T17:59:17Z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