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618" r:id="rId2"/>
    <p:sldId id="620" r:id="rId3"/>
    <p:sldId id="622" r:id="rId4"/>
    <p:sldId id="626" r:id="rId5"/>
    <p:sldId id="624" r:id="rId6"/>
    <p:sldId id="625" r:id="rId7"/>
    <p:sldId id="621" r:id="rId8"/>
    <p:sldId id="627" r:id="rId9"/>
    <p:sldId id="623" r:id="rId10"/>
    <p:sldId id="628" r:id="rId11"/>
    <p:sldId id="629" r:id="rId12"/>
    <p:sldId id="630" r:id="rId13"/>
    <p:sldId id="631" r:id="rId14"/>
    <p:sldId id="638" r:id="rId15"/>
    <p:sldId id="646" r:id="rId16"/>
    <p:sldId id="640" r:id="rId17"/>
    <p:sldId id="647" r:id="rId18"/>
    <p:sldId id="639" r:id="rId19"/>
    <p:sldId id="642" r:id="rId20"/>
    <p:sldId id="643" r:id="rId21"/>
    <p:sldId id="641" r:id="rId22"/>
    <p:sldId id="645" r:id="rId23"/>
  </p:sldIdLst>
  <p:sldSz cx="10629900" cy="8229600"/>
  <p:notesSz cx="6854825" cy="97504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33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69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7A64A"/>
    <a:srgbClr val="B8E4FF"/>
    <a:srgbClr val="7FE3E1"/>
    <a:srgbClr val="AAECEA"/>
    <a:srgbClr val="FF6600"/>
    <a:srgbClr val="009900"/>
    <a:srgbClr val="0066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04" y="78"/>
      </p:cViewPr>
      <p:guideLst>
        <p:guide orient="horz" pos="2592"/>
        <p:guide pos="3348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6"/>
    </p:cViewPr>
  </p:sorterViewPr>
  <p:notesViewPr>
    <p:cSldViewPr>
      <p:cViewPr>
        <p:scale>
          <a:sx n="50" d="100"/>
          <a:sy n="50" d="100"/>
        </p:scale>
        <p:origin x="-1638" y="-684"/>
      </p:cViewPr>
      <p:guideLst>
        <p:guide orient="horz" pos="3069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Miranda" userId="b0434bd6-e488-4065-99a0-c041dc64aacc" providerId="ADAL" clId="{D24713CE-291B-4EE6-8257-2702A12D6955}"/>
    <pc:docChg chg="custSel modSld">
      <pc:chgData name="Felipe Miranda" userId="b0434bd6-e488-4065-99a0-c041dc64aacc" providerId="ADAL" clId="{D24713CE-291B-4EE6-8257-2702A12D6955}" dt="2017-10-16T00:53:39.101" v="7" actId="1036"/>
      <pc:docMkLst>
        <pc:docMk/>
      </pc:docMkLst>
      <pc:sldChg chg="addSp delSp modSp">
        <pc:chgData name="Felipe Miranda" userId="b0434bd6-e488-4065-99a0-c041dc64aacc" providerId="ADAL" clId="{D24713CE-291B-4EE6-8257-2702A12D6955}" dt="2017-10-16T00:53:39.101" v="7" actId="1036"/>
        <pc:sldMkLst>
          <pc:docMk/>
          <pc:sldMk cId="3966679351" sldId="619"/>
        </pc:sldMkLst>
        <pc:grpChg chg="del">
          <ac:chgData name="Felipe Miranda" userId="b0434bd6-e488-4065-99a0-c041dc64aacc" providerId="ADAL" clId="{D24713CE-291B-4EE6-8257-2702A12D6955}" dt="2017-10-16T00:53:09.585" v="0" actId="478"/>
          <ac:grpSpMkLst>
            <pc:docMk/>
            <pc:sldMk cId="3966679351" sldId="619"/>
            <ac:grpSpMk id="10" creationId="{00000000-0000-0000-0000-000000000000}"/>
          </ac:grpSpMkLst>
        </pc:grpChg>
        <pc:grpChg chg="add mod">
          <ac:chgData name="Felipe Miranda" userId="b0434bd6-e488-4065-99a0-c041dc64aacc" providerId="ADAL" clId="{D24713CE-291B-4EE6-8257-2702A12D6955}" dt="2017-10-16T00:53:39.101" v="7" actId="1036"/>
          <ac:grpSpMkLst>
            <pc:docMk/>
            <pc:sldMk cId="3966679351" sldId="619"/>
            <ac:grpSpMk id="14" creationId="{C971FC2B-BC7A-41B9-8BCF-B84BFF70CA30}"/>
          </ac:grpSpMkLst>
        </pc:grpChg>
        <pc:picChg chg="add">
          <ac:chgData name="Felipe Miranda" userId="b0434bd6-e488-4065-99a0-c041dc64aacc" providerId="ADAL" clId="{D24713CE-291B-4EE6-8257-2702A12D6955}" dt="2017-10-16T00:53:15.256" v="1"/>
          <ac:picMkLst>
            <pc:docMk/>
            <pc:sldMk cId="3966679351" sldId="619"/>
            <ac:picMk id="8" creationId="{8DC5EA37-0501-4826-A52B-1BA8A2EF4EF0}"/>
          </ac:picMkLst>
        </pc:picChg>
        <pc:picChg chg="del">
          <ac:chgData name="Felipe Miranda" userId="b0434bd6-e488-4065-99a0-c041dc64aacc" providerId="ADAL" clId="{D24713CE-291B-4EE6-8257-2702A12D6955}" dt="2017-10-16T00:53:09.585" v="0" actId="478"/>
          <ac:picMkLst>
            <pc:docMk/>
            <pc:sldMk cId="3966679351" sldId="619"/>
            <ac:picMk id="9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3863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defTabSz="915988">
              <a:defRPr sz="11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2388" y="0"/>
            <a:ext cx="2967037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1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0525"/>
            <a:ext cx="2963863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defTabSz="915988">
              <a:defRPr sz="11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2388" y="9280525"/>
            <a:ext cx="2967037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1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192936B-6B02-4E30-9BEC-9E7998A172B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325452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081" tIns="45541" rIns="91081" bIns="45541" numCol="1" anchor="t" anchorCtr="0" compatLnSpc="1">
            <a:prstTxWarp prst="textNoShape">
              <a:avLst/>
            </a:prstTxWarp>
          </a:bodyPr>
          <a:lstStyle>
            <a:lvl1pPr defTabSz="912813">
              <a:defRPr sz="11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0212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081" tIns="45541" rIns="91081" bIns="45541" numCol="1" anchor="t" anchorCtr="0" compatLnSpc="1">
            <a:prstTxWarp prst="textNoShape">
              <a:avLst/>
            </a:prstTxWarp>
          </a:bodyPr>
          <a:lstStyle>
            <a:lvl1pPr algn="r" defTabSz="912813">
              <a:defRPr sz="11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7913" y="736600"/>
            <a:ext cx="4716462" cy="3651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638675"/>
            <a:ext cx="5029200" cy="437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081" tIns="45541" rIns="91081" bIns="455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Clique para editar os estilos do texto mestre</a:t>
            </a:r>
          </a:p>
          <a:p>
            <a:pPr lvl="1"/>
            <a:r>
              <a:rPr lang="en-US" altLang="en-US" noProof="0"/>
              <a:t>Segundo nível</a:t>
            </a:r>
          </a:p>
          <a:p>
            <a:pPr lvl="2"/>
            <a:r>
              <a:rPr lang="en-US" altLang="en-US" noProof="0"/>
              <a:t>Terceiro nível</a:t>
            </a:r>
          </a:p>
          <a:p>
            <a:pPr lvl="3"/>
            <a:r>
              <a:rPr lang="en-US" altLang="en-US" noProof="0"/>
              <a:t>Quarto nível</a:t>
            </a:r>
          </a:p>
          <a:p>
            <a:pPr lvl="4"/>
            <a:r>
              <a:rPr lang="en-US" altLang="en-US" noProof="0"/>
              <a:t>Quinto nível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59888"/>
            <a:ext cx="297021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081" tIns="45541" rIns="91081" bIns="45541" numCol="1" anchor="b" anchorCtr="0" compatLnSpc="1">
            <a:prstTxWarp prst="textNoShape">
              <a:avLst/>
            </a:prstTxWarp>
          </a:bodyPr>
          <a:lstStyle>
            <a:lvl1pPr defTabSz="912813">
              <a:defRPr sz="11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259888"/>
            <a:ext cx="2970212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081" tIns="45541" rIns="91081" bIns="45541" numCol="1" anchor="b" anchorCtr="0" compatLnSpc="1">
            <a:prstTxWarp prst="textNoShape">
              <a:avLst/>
            </a:prstTxWarp>
          </a:bodyPr>
          <a:lstStyle>
            <a:lvl1pPr algn="r" defTabSz="912813">
              <a:defRPr sz="11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5671697-9131-4749-9FE4-D73BD77E0B0A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2523536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6925" y="2555875"/>
            <a:ext cx="9036050" cy="1765300"/>
          </a:xfrm>
        </p:spPr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3850" y="4664075"/>
            <a:ext cx="7442200" cy="21018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723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068016"/>
            <a:ext cx="9639300" cy="5791200"/>
          </a:xfrm>
        </p:spPr>
        <p:txBody>
          <a:bodyPr vert="eaVert"/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1709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79929" y="1447800"/>
            <a:ext cx="2409825" cy="6324600"/>
          </a:xfrm>
        </p:spPr>
        <p:txBody>
          <a:bodyPr vert="eaVert"/>
          <a:lstStyle/>
          <a:p>
            <a:r>
              <a:rPr lang="pt-BR" dirty="0"/>
              <a:t>Click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edit</a:t>
            </a:r>
            <a:r>
              <a:rPr lang="pt-BR" dirty="0"/>
              <a:t> Master </a:t>
            </a:r>
            <a:r>
              <a:rPr lang="pt-BR" dirty="0" err="1"/>
              <a:t>title</a:t>
            </a:r>
            <a:r>
              <a:rPr lang="pt-BR" dirty="0"/>
              <a:t> </a:t>
            </a:r>
            <a:r>
              <a:rPr lang="pt-BR" dirty="0" err="1"/>
              <a:t>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0454" y="1447800"/>
            <a:ext cx="7077075" cy="6324600"/>
          </a:xfrm>
        </p:spPr>
        <p:txBody>
          <a:bodyPr vert="eaVert"/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473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447800"/>
            <a:ext cx="9639300" cy="533400"/>
          </a:xfrm>
        </p:spPr>
        <p:txBody>
          <a:bodyPr/>
          <a:lstStyle/>
          <a:p>
            <a:r>
              <a:rPr lang="pt-BR" dirty="0"/>
              <a:t>Click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edit</a:t>
            </a:r>
            <a:r>
              <a:rPr lang="pt-BR" dirty="0"/>
              <a:t> Master </a:t>
            </a:r>
            <a:r>
              <a:rPr lang="pt-BR" dirty="0" err="1"/>
              <a:t>title</a:t>
            </a:r>
            <a:r>
              <a:rPr lang="pt-BR" dirty="0"/>
              <a:t> </a:t>
            </a:r>
            <a:r>
              <a:rPr lang="pt-B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2068016"/>
            <a:ext cx="9639300" cy="5791200"/>
          </a:xfrm>
        </p:spPr>
        <p:txBody>
          <a:bodyPr/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5926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87963"/>
            <a:ext cx="9036050" cy="1635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3322712"/>
            <a:ext cx="9036050" cy="18002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867963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447800"/>
            <a:ext cx="9639300" cy="533400"/>
          </a:xfrm>
        </p:spPr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2068016"/>
            <a:ext cx="474345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Click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edit</a:t>
            </a:r>
            <a:r>
              <a:rPr lang="pt-BR" dirty="0"/>
              <a:t> Master </a:t>
            </a:r>
            <a:r>
              <a:rPr lang="pt-BR" dirty="0" err="1"/>
              <a:t>text</a:t>
            </a:r>
            <a:r>
              <a:rPr lang="pt-BR" dirty="0"/>
              <a:t> </a:t>
            </a:r>
            <a:r>
              <a:rPr lang="pt-BR" dirty="0" err="1"/>
              <a:t>styles</a:t>
            </a:r>
            <a:endParaRPr lang="pt-BR" dirty="0"/>
          </a:p>
          <a:p>
            <a:pPr lvl="1"/>
            <a:r>
              <a:rPr lang="pt-BR" dirty="0" err="1"/>
              <a:t>Second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  <a:p>
            <a:pPr lvl="2"/>
            <a:r>
              <a:rPr lang="pt-BR" dirty="0" err="1"/>
              <a:t>Third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  <a:p>
            <a:pPr lvl="3"/>
            <a:r>
              <a:rPr lang="pt-BR" dirty="0" err="1"/>
              <a:t>Fourth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  <a:p>
            <a:pPr lvl="4"/>
            <a:r>
              <a:rPr lang="pt-BR" dirty="0" err="1"/>
              <a:t>Fifth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1150" y="2068016"/>
            <a:ext cx="474345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Click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edit</a:t>
            </a:r>
            <a:r>
              <a:rPr lang="pt-BR" dirty="0"/>
              <a:t> Master </a:t>
            </a:r>
            <a:r>
              <a:rPr lang="pt-BR" dirty="0" err="1"/>
              <a:t>text</a:t>
            </a:r>
            <a:r>
              <a:rPr lang="pt-BR" dirty="0"/>
              <a:t> </a:t>
            </a:r>
            <a:r>
              <a:rPr lang="pt-BR" dirty="0" err="1"/>
              <a:t>styles</a:t>
            </a:r>
            <a:endParaRPr lang="pt-BR" dirty="0"/>
          </a:p>
          <a:p>
            <a:pPr lvl="1"/>
            <a:r>
              <a:rPr lang="pt-BR" dirty="0" err="1"/>
              <a:t>Second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  <a:p>
            <a:pPr lvl="2"/>
            <a:r>
              <a:rPr lang="pt-BR" dirty="0" err="1"/>
              <a:t>Third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  <a:p>
            <a:pPr lvl="3"/>
            <a:r>
              <a:rPr lang="pt-BR" dirty="0" err="1"/>
              <a:t>Fourth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  <a:p>
            <a:pPr lvl="4"/>
            <a:r>
              <a:rPr lang="pt-BR" dirty="0" err="1"/>
              <a:t>Fifth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569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3" y="1841500"/>
            <a:ext cx="4695825" cy="768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3" y="2829321"/>
            <a:ext cx="4695825" cy="4741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99088" y="1841500"/>
            <a:ext cx="4699000" cy="768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99088" y="2829321"/>
            <a:ext cx="4699000" cy="4741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8517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4710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52280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3" y="1338584"/>
            <a:ext cx="3497262" cy="13954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075" y="1338584"/>
            <a:ext cx="5942013" cy="66646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813" y="2733997"/>
            <a:ext cx="3497262" cy="52692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496012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800" y="6369849"/>
            <a:ext cx="6378575" cy="679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2800" y="1330970"/>
            <a:ext cx="6378575" cy="493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800" y="7149465"/>
            <a:ext cx="6378575" cy="9667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379854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2068513"/>
            <a:ext cx="96393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829" tIns="51413" rIns="102829" bIns="514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Item Principal</a:t>
            </a:r>
          </a:p>
          <a:p>
            <a:pPr lvl="1"/>
            <a:r>
              <a:rPr lang="en-US" altLang="en-US"/>
              <a:t>Item Secundário</a:t>
            </a:r>
          </a:p>
          <a:p>
            <a:pPr lvl="2"/>
            <a:r>
              <a:rPr lang="en-US" altLang="en-US"/>
              <a:t>Terceiro nível</a:t>
            </a:r>
          </a:p>
          <a:p>
            <a:pPr lvl="3"/>
            <a:r>
              <a:rPr lang="en-US" altLang="en-US"/>
              <a:t>Quarto nível</a:t>
            </a:r>
          </a:p>
          <a:p>
            <a:pPr lvl="4"/>
            <a:r>
              <a:rPr lang="en-US" altLang="en-US"/>
              <a:t>Quinto nível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1447800"/>
            <a:ext cx="96393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829" tIns="51413" rIns="102829" bIns="514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Título</a:t>
            </a: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885590F8-8D81-4FCE-B968-850F8C94F9CE}"/>
              </a:ext>
            </a:extLst>
          </p:cNvPr>
          <p:cNvSpPr/>
          <p:nvPr userDrawn="1"/>
        </p:nvSpPr>
        <p:spPr>
          <a:xfrm>
            <a:off x="5314950" y="415925"/>
            <a:ext cx="5265738" cy="3921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defRPr/>
            </a:pPr>
            <a:r>
              <a:rPr lang="en-US" sz="2000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C206 – </a:t>
            </a:r>
            <a:r>
              <a:rPr lang="en-US" sz="2000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Programação</a:t>
            </a:r>
            <a:r>
              <a:rPr lang="en-US" sz="2000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000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Orientada</a:t>
            </a:r>
            <a:r>
              <a:rPr lang="en-US" sz="2000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a </a:t>
            </a:r>
            <a:r>
              <a:rPr lang="en-US" sz="2000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Objetos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ransition/>
  <p:txStyles>
    <p:titleStyle>
      <a:lvl1pPr algn="l" defTabSz="10287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10287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charset="0"/>
          <a:ea typeface="MS PGothic" panose="020B0600070205080204" pitchFamily="34" charset="-128"/>
          <a:cs typeface="ＭＳ Ｐゴシック" charset="0"/>
        </a:defRPr>
      </a:lvl2pPr>
      <a:lvl3pPr algn="l" defTabSz="10287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charset="0"/>
          <a:ea typeface="MS PGothic" panose="020B0600070205080204" pitchFamily="34" charset="-128"/>
          <a:cs typeface="ＭＳ Ｐゴシック" charset="0"/>
        </a:defRPr>
      </a:lvl3pPr>
      <a:lvl4pPr algn="l" defTabSz="10287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charset="0"/>
          <a:ea typeface="MS PGothic" panose="020B0600070205080204" pitchFamily="34" charset="-128"/>
          <a:cs typeface="ＭＳ Ｐゴシック" charset="0"/>
        </a:defRPr>
      </a:lvl4pPr>
      <a:lvl5pPr algn="l" defTabSz="10287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charset="0"/>
          <a:ea typeface="MS PGothic" panose="020B0600070205080204" pitchFamily="34" charset="-128"/>
          <a:cs typeface="ＭＳ Ｐゴシック" charset="0"/>
        </a:defRPr>
      </a:lvl5pPr>
      <a:lvl6pPr marL="457200" algn="l" defTabSz="10287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charset="0"/>
          <a:ea typeface="ＭＳ Ｐゴシック" charset="0"/>
        </a:defRPr>
      </a:lvl6pPr>
      <a:lvl7pPr marL="914400" algn="l" defTabSz="10287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charset="0"/>
          <a:ea typeface="ＭＳ Ｐゴシック" charset="0"/>
        </a:defRPr>
      </a:lvl7pPr>
      <a:lvl8pPr marL="1371600" algn="l" defTabSz="10287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charset="0"/>
          <a:ea typeface="ＭＳ Ｐゴシック" charset="0"/>
        </a:defRPr>
      </a:lvl8pPr>
      <a:lvl9pPr marL="1828800" algn="l" defTabSz="10287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charset="0"/>
          <a:ea typeface="ＭＳ Ｐゴシック" charset="0"/>
        </a:defRPr>
      </a:lvl9pPr>
    </p:titleStyle>
    <p:bodyStyle>
      <a:lvl1pPr marL="385763" indent="-385763" algn="l" defTabSz="10287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ü"/>
        <a:defRPr sz="2700">
          <a:solidFill>
            <a:schemeClr val="tx2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836613" indent="-322263" algn="l" defTabSz="10287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ú"/>
        <a:defRPr sz="2500">
          <a:solidFill>
            <a:schemeClr val="tx2"/>
          </a:solidFill>
          <a:latin typeface="+mn-lt"/>
          <a:ea typeface="MS PGothic" panose="020B0600070205080204" pitchFamily="34" charset="-128"/>
        </a:defRPr>
      </a:lvl2pPr>
      <a:lvl3pPr marL="1285875" indent="-257175" algn="l" defTabSz="10287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2"/>
          </a:solidFill>
          <a:latin typeface="+mn-lt"/>
          <a:ea typeface="MS PGothic" panose="020B0600070205080204" pitchFamily="34" charset="-128"/>
        </a:defRPr>
      </a:lvl3pPr>
      <a:lvl4pPr marL="1800225" indent="-257175" algn="l" defTabSz="1028700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2"/>
          </a:solidFill>
          <a:latin typeface="+mn-lt"/>
          <a:ea typeface="MS PGothic" panose="020B0600070205080204" pitchFamily="34" charset="-128"/>
        </a:defRPr>
      </a:lvl4pPr>
      <a:lvl5pPr marL="2314575" indent="-258763" algn="l" defTabSz="1028700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2"/>
          </a:solidFill>
          <a:latin typeface="+mn-lt"/>
          <a:ea typeface="MS PGothic" panose="020B0600070205080204" pitchFamily="34" charset="-128"/>
        </a:defRPr>
      </a:lvl5pPr>
      <a:lvl6pPr marL="2771775" indent="-258763" algn="l" defTabSz="1028700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2"/>
          </a:solidFill>
          <a:latin typeface="+mn-lt"/>
          <a:ea typeface="+mn-ea"/>
        </a:defRPr>
      </a:lvl6pPr>
      <a:lvl7pPr marL="3228975" indent="-258763" algn="l" defTabSz="1028700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2"/>
          </a:solidFill>
          <a:latin typeface="+mn-lt"/>
          <a:ea typeface="+mn-ea"/>
        </a:defRPr>
      </a:lvl7pPr>
      <a:lvl8pPr marL="3686175" indent="-258763" algn="l" defTabSz="1028700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2"/>
          </a:solidFill>
          <a:latin typeface="+mn-lt"/>
          <a:ea typeface="+mn-ea"/>
        </a:defRPr>
      </a:lvl8pPr>
      <a:lvl9pPr marL="4143375" indent="-258763" algn="l" defTabSz="1028700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oracle.com/javase/8/docs/api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 algn="ctr">
              <a:defRPr/>
            </a:pPr>
            <a:r>
              <a:rPr lang="en-US" sz="4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S PGothic"/>
              </a:rPr>
              <a:t>Pacotes</a:t>
            </a: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S PGothic"/>
              </a:rPr>
              <a:t> e API do Java</a:t>
            </a:r>
            <a:endParaRPr lang="pt-BR" sz="4000" b="1" dirty="0">
              <a:latin typeface="Arial" charset="0"/>
              <a:ea typeface="+mj-ea"/>
              <a:cs typeface="+mj-cs"/>
            </a:endParaRPr>
          </a:p>
        </p:txBody>
      </p:sp>
      <p:sp>
        <p:nvSpPr>
          <p:cNvPr id="15363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S PGothic"/>
              </a:rPr>
              <a:t>Capítulo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S PGothic"/>
              </a:rPr>
              <a:t> X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organizar nossas classes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068815"/>
            <a:ext cx="8124825" cy="29527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712" y="4690864"/>
            <a:ext cx="4048566" cy="3372171"/>
          </a:xfrm>
          <a:prstGeom prst="rect">
            <a:avLst/>
          </a:prstGeom>
        </p:spPr>
      </p:pic>
      <p:sp>
        <p:nvSpPr>
          <p:cNvPr id="8" name="CustomShape 3"/>
          <p:cNvSpPr/>
          <p:nvPr/>
        </p:nvSpPr>
        <p:spPr>
          <a:xfrm>
            <a:off x="4954909" y="3442595"/>
            <a:ext cx="3665215" cy="439784"/>
          </a:xfrm>
          <a:prstGeom prst="ellipse">
            <a:avLst/>
          </a:prstGeom>
          <a:noFill/>
          <a:ln w="3816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Retângulo 8"/>
          <p:cNvSpPr/>
          <p:nvPr/>
        </p:nvSpPr>
        <p:spPr>
          <a:xfrm>
            <a:off x="5963022" y="3055115"/>
            <a:ext cx="19960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err="1">
                <a:latin typeface="Arial" panose="020B0604020202020204" pitchFamily="34" charset="0"/>
              </a:rPr>
              <a:t>fully</a:t>
            </a:r>
            <a:r>
              <a:rPr lang="pt-BR" sz="1600" dirty="0">
                <a:latin typeface="Arial" panose="020B0604020202020204" pitchFamily="34" charset="0"/>
              </a:rPr>
              <a:t> </a:t>
            </a:r>
            <a:r>
              <a:rPr lang="pt-BR" sz="1600" dirty="0" err="1">
                <a:latin typeface="Arial" panose="020B0604020202020204" pitchFamily="34" charset="0"/>
              </a:rPr>
              <a:t>qualified</a:t>
            </a:r>
            <a:r>
              <a:rPr lang="pt-BR" sz="1600" dirty="0">
                <a:latin typeface="Arial" panose="020B0604020202020204" pitchFamily="34" charset="0"/>
              </a:rPr>
              <a:t> </a:t>
            </a:r>
            <a:r>
              <a:rPr lang="pt-BR" sz="1600" dirty="0" err="1">
                <a:latin typeface="Arial" panose="020B0604020202020204" pitchFamily="34" charset="0"/>
              </a:rPr>
              <a:t>name</a:t>
            </a:r>
            <a:r>
              <a:rPr lang="pt-BR" sz="1600" dirty="0">
                <a:latin typeface="Arial" panose="020B0604020202020204" pitchFamily="34" charset="0"/>
              </a:rPr>
              <a:t> </a:t>
            </a:r>
            <a:endParaRPr lang="pt-BR" sz="1600" dirty="0"/>
          </a:p>
        </p:txBody>
      </p:sp>
      <p:sp>
        <p:nvSpPr>
          <p:cNvPr id="10" name="CustomShape 2"/>
          <p:cNvSpPr/>
          <p:nvPr/>
        </p:nvSpPr>
        <p:spPr>
          <a:xfrm>
            <a:off x="558601" y="5854968"/>
            <a:ext cx="3770280" cy="149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Sempre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que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possível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evite o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acesso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através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do Fully Qualified Name,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prefira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importar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as classes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através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do </a:t>
            </a:r>
            <a:r>
              <a:rPr lang="en-US" sz="2000" b="0" strike="noStrike" spc="-1" dirty="0">
                <a:solidFill>
                  <a:srgbClr val="0000E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que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deve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logo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após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declaração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do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pacote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676461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Conhecendo melhor o 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que é </a:t>
            </a:r>
            <a:r>
              <a:rPr lang="en-US" dirty="0" err="1"/>
              <a:t>uma</a:t>
            </a:r>
            <a:r>
              <a:rPr lang="en-US" dirty="0"/>
              <a:t> API (</a:t>
            </a:r>
            <a:r>
              <a:rPr lang="en-US" b="1" u="sng" dirty="0"/>
              <a:t>A</a:t>
            </a:r>
            <a:r>
              <a:rPr lang="en-US" dirty="0"/>
              <a:t>pplication </a:t>
            </a:r>
            <a:r>
              <a:rPr lang="en-US" b="1" u="sng" dirty="0"/>
              <a:t>P</a:t>
            </a:r>
            <a:r>
              <a:rPr lang="en-US" dirty="0"/>
              <a:t>rogramming </a:t>
            </a:r>
            <a:r>
              <a:rPr lang="en-US" b="1" u="sng" dirty="0"/>
              <a:t>I</a:t>
            </a:r>
            <a:r>
              <a:rPr lang="en-US" dirty="0"/>
              <a:t>nterface)?</a:t>
            </a:r>
          </a:p>
          <a:p>
            <a:pPr lvl="1" algn="just"/>
            <a:r>
              <a:rPr lang="en-US" sz="2400" dirty="0"/>
              <a:t>É um </a:t>
            </a:r>
            <a:r>
              <a:rPr lang="en-US" sz="2400" dirty="0" err="1"/>
              <a:t>conjunto</a:t>
            </a:r>
            <a:r>
              <a:rPr lang="en-US" sz="2400" dirty="0"/>
              <a:t> de </a:t>
            </a:r>
            <a:r>
              <a:rPr lang="en-US" sz="2400" dirty="0" err="1"/>
              <a:t>rotinas</a:t>
            </a:r>
            <a:r>
              <a:rPr lang="en-US" sz="2400" dirty="0"/>
              <a:t>, classes, </a:t>
            </a:r>
            <a:r>
              <a:rPr lang="en-US" sz="2400" dirty="0" err="1"/>
              <a:t>protocolos</a:t>
            </a:r>
            <a:r>
              <a:rPr lang="en-US" sz="2400" dirty="0"/>
              <a:t> e </a:t>
            </a:r>
            <a:r>
              <a:rPr lang="en-US" sz="2400" dirty="0" err="1"/>
              <a:t>ferramentas</a:t>
            </a:r>
            <a:r>
              <a:rPr lang="en-US" sz="2400" dirty="0"/>
              <a:t> para a </a:t>
            </a:r>
            <a:r>
              <a:rPr lang="en-US" sz="2400" dirty="0" err="1"/>
              <a:t>construção</a:t>
            </a:r>
            <a:r>
              <a:rPr lang="en-US" sz="2400" dirty="0"/>
              <a:t> de </a:t>
            </a:r>
            <a:r>
              <a:rPr lang="en-US" sz="2400" i="1" dirty="0" err="1"/>
              <a:t>softwares</a:t>
            </a:r>
            <a:r>
              <a:rPr lang="en-US" sz="2400" dirty="0"/>
              <a:t>.</a:t>
            </a:r>
            <a:endParaRPr lang="pt-BR" sz="2400" dirty="0"/>
          </a:p>
          <a:p>
            <a:pPr lvl="1" algn="just"/>
            <a:r>
              <a:rPr lang="pt-BR" sz="2400" dirty="0"/>
              <a:t>Assim como uma interface gráfica torna mais fácil para as pessoas usarem </a:t>
            </a:r>
            <a:r>
              <a:rPr lang="pt-BR" sz="2400" i="1" dirty="0"/>
              <a:t>softwares</a:t>
            </a:r>
            <a:r>
              <a:rPr lang="pt-BR" sz="2400" dirty="0"/>
              <a:t>, as </a:t>
            </a:r>
            <a:r>
              <a:rPr lang="pt-BR" sz="2400" dirty="0" err="1"/>
              <a:t>APIs</a:t>
            </a:r>
            <a:r>
              <a:rPr lang="pt-BR" sz="2400" dirty="0"/>
              <a:t> tornam mais fácil para os desenvolvedores a utilização de certas tecnologias na construção de aplicações. Pois, ela somente expõe os objetos ou ações abstraindo assim a forma como eles são implementados, facilitando muito o a criação de novas aplicações.</a:t>
            </a:r>
          </a:p>
          <a:p>
            <a:pPr lvl="1" algn="just"/>
            <a:endParaRPr lang="en-US" sz="2400" dirty="0"/>
          </a:p>
          <a:p>
            <a:pPr lvl="1" algn="just"/>
            <a:endParaRPr lang="en-US" sz="2400" dirty="0"/>
          </a:p>
          <a:p>
            <a:pPr marL="514350" lvl="1" indent="0" algn="just">
              <a:buNone/>
            </a:pPr>
            <a:r>
              <a:rPr lang="en-US" sz="2400" dirty="0"/>
              <a:t>Fonte: </a:t>
            </a:r>
            <a:r>
              <a:rPr lang="en-US" sz="2400" dirty="0" err="1"/>
              <a:t>wikipedia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7749964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Conhecendo melhor o 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No link: </a:t>
            </a:r>
            <a:r>
              <a:rPr lang="en-US" sz="2400" dirty="0">
                <a:hlinkClick r:id="rId2"/>
              </a:rPr>
              <a:t>https://docs.oracle.com/javase/8/docs/api/</a:t>
            </a:r>
            <a:r>
              <a:rPr lang="en-US" sz="2400" dirty="0"/>
              <a:t> </a:t>
            </a:r>
            <a:r>
              <a:rPr lang="en-US" sz="2400" dirty="0" err="1"/>
              <a:t>você</a:t>
            </a:r>
            <a:r>
              <a:rPr lang="en-US" sz="2400" dirty="0"/>
              <a:t> </a:t>
            </a:r>
            <a:r>
              <a:rPr lang="en-US" sz="2400" dirty="0" err="1"/>
              <a:t>encontra</a:t>
            </a:r>
            <a:r>
              <a:rPr lang="en-US" sz="2400" dirty="0"/>
              <a:t> a API da </a:t>
            </a:r>
            <a:r>
              <a:rPr lang="en-US" sz="2400" dirty="0" err="1"/>
              <a:t>linguagem</a:t>
            </a:r>
            <a:r>
              <a:rPr lang="en-US" sz="2400" dirty="0"/>
              <a:t> Java</a:t>
            </a:r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59" y="2941463"/>
            <a:ext cx="9203382" cy="5174376"/>
          </a:xfrm>
          <a:prstGeom prst="rect">
            <a:avLst/>
          </a:prstGeom>
        </p:spPr>
      </p:pic>
      <p:sp>
        <p:nvSpPr>
          <p:cNvPr id="5" name="CustomShape 3"/>
          <p:cNvSpPr/>
          <p:nvPr/>
        </p:nvSpPr>
        <p:spPr>
          <a:xfrm>
            <a:off x="495300" y="3322712"/>
            <a:ext cx="1080121" cy="343643"/>
          </a:xfrm>
          <a:prstGeom prst="ellipse">
            <a:avLst/>
          </a:prstGeom>
          <a:noFill/>
          <a:ln w="3816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3"/>
          <p:cNvSpPr/>
          <p:nvPr/>
        </p:nvSpPr>
        <p:spPr>
          <a:xfrm>
            <a:off x="495299" y="4461403"/>
            <a:ext cx="1080121" cy="343643"/>
          </a:xfrm>
          <a:prstGeom prst="ellipse">
            <a:avLst/>
          </a:prstGeom>
          <a:noFill/>
          <a:ln w="3816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88140583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Conhecendo melhor o Java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43" y="2322785"/>
            <a:ext cx="9869057" cy="5548635"/>
          </a:xfrm>
          <a:prstGeom prst="rect">
            <a:avLst/>
          </a:prstGeom>
        </p:spPr>
      </p:pic>
      <p:sp>
        <p:nvSpPr>
          <p:cNvPr id="9" name="CustomShape 3"/>
          <p:cNvSpPr/>
          <p:nvPr/>
        </p:nvSpPr>
        <p:spPr>
          <a:xfrm rot="5400000">
            <a:off x="5350954" y="2422612"/>
            <a:ext cx="360040" cy="1296144"/>
          </a:xfrm>
          <a:prstGeom prst="rightBrace">
            <a:avLst>
              <a:gd name="adj1" fmla="val 8333"/>
              <a:gd name="adj2" fmla="val 25504"/>
            </a:avLst>
          </a:prstGeom>
          <a:noFill/>
          <a:ln w="3816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3"/>
          <p:cNvSpPr/>
          <p:nvPr/>
        </p:nvSpPr>
        <p:spPr>
          <a:xfrm rot="5400000">
            <a:off x="3270125" y="2358010"/>
            <a:ext cx="1065313" cy="3024336"/>
          </a:xfrm>
          <a:prstGeom prst="rect">
            <a:avLst/>
          </a:prstGeom>
          <a:noFill/>
          <a:ln w="3816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3"/>
          <p:cNvSpPr/>
          <p:nvPr/>
        </p:nvSpPr>
        <p:spPr>
          <a:xfrm rot="2409744">
            <a:off x="4135886" y="4576976"/>
            <a:ext cx="1632992" cy="1143744"/>
          </a:xfrm>
          <a:prstGeom prst="stripedRightArrow">
            <a:avLst/>
          </a:prstGeom>
          <a:solidFill>
            <a:schemeClr val="bg1"/>
          </a:solidFill>
          <a:ln w="3816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/>
          <p:cNvSpPr/>
          <p:nvPr/>
        </p:nvSpPr>
        <p:spPr>
          <a:xfrm>
            <a:off x="5338936" y="5707793"/>
            <a:ext cx="3770280" cy="149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Mostra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qual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classe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ela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herda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neste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caso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Object</a:t>
            </a:r>
          </a:p>
          <a:p>
            <a:pPr algn="just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Exibe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também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quais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interfaces a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classe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questão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implementa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CustomShape 2"/>
          <p:cNvSpPr/>
          <p:nvPr/>
        </p:nvSpPr>
        <p:spPr>
          <a:xfrm>
            <a:off x="5560130" y="3253872"/>
            <a:ext cx="4147308" cy="149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800" b="1" u="sng" spc="-1" dirty="0">
                <a:solidFill>
                  <a:srgbClr val="000000"/>
                </a:solidFill>
                <a:latin typeface="Arial"/>
              </a:rPr>
              <a:t>FIELD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atributos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classe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geralmente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estáticos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constantes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800" b="1" u="sng" spc="-1" dirty="0">
                <a:solidFill>
                  <a:srgbClr val="000000"/>
                </a:solidFill>
              </a:rPr>
              <a:t>CONSTR</a:t>
            </a:r>
            <a:r>
              <a:rPr lang="en-US" sz="1800" spc="-1" dirty="0">
                <a:solidFill>
                  <a:srgbClr val="000000"/>
                </a:solidFill>
              </a:rPr>
              <a:t>: </a:t>
            </a:r>
            <a:r>
              <a:rPr lang="en-US" sz="1800" spc="-1" dirty="0" err="1">
                <a:solidFill>
                  <a:srgbClr val="000000"/>
                </a:solidFill>
              </a:rPr>
              <a:t>construtores</a:t>
            </a:r>
            <a:r>
              <a:rPr lang="en-US" sz="1800" spc="-1" dirty="0">
                <a:solidFill>
                  <a:srgbClr val="000000"/>
                </a:solidFill>
              </a:rPr>
              <a:t> e </a:t>
            </a:r>
            <a:r>
              <a:rPr lang="en-US" sz="1800" spc="-1" dirty="0" err="1">
                <a:solidFill>
                  <a:srgbClr val="000000"/>
                </a:solidFill>
              </a:rPr>
              <a:t>suas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</a:rPr>
              <a:t>sobrecargas</a:t>
            </a:r>
            <a:endParaRPr lang="en-US" sz="1800" spc="-1" dirty="0">
              <a:solidFill>
                <a:srgbClr val="000000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sz="1800" b="1" u="sng" strike="noStrike" spc="-1" dirty="0">
                <a:solidFill>
                  <a:srgbClr val="000000"/>
                </a:solidFill>
                <a:latin typeface="Arial"/>
              </a:rPr>
              <a:t>METHOD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descreve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todos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métodos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48941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pacote</a:t>
            </a:r>
            <a:r>
              <a:rPr lang="en-US" dirty="0"/>
              <a:t> java.io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Controla a entrada e saída de dados</a:t>
            </a:r>
          </a:p>
          <a:p>
            <a:pPr lvl="1"/>
            <a:r>
              <a:rPr lang="pt-BR" dirty="0" err="1"/>
              <a:t>FileInputStream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/>
              <a:t>lê fluxo de bytes de um </a:t>
            </a:r>
            <a:r>
              <a:rPr lang="pt-BR" u="sng" dirty="0"/>
              <a:t>File</a:t>
            </a:r>
          </a:p>
          <a:p>
            <a:pPr lvl="1"/>
            <a:r>
              <a:rPr lang="pt-BR" dirty="0" err="1"/>
              <a:t>InputStreamReader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transforma os bytes em códigos Unicode</a:t>
            </a:r>
          </a:p>
          <a:p>
            <a:pPr lvl="1"/>
            <a:r>
              <a:rPr lang="pt-BR" dirty="0" err="1">
                <a:sym typeface="Wingdings" panose="05000000000000000000" pitchFamily="2" charset="2"/>
              </a:rPr>
              <a:t>BufferedReader</a:t>
            </a:r>
            <a:r>
              <a:rPr lang="pt-BR" dirty="0">
                <a:sym typeface="Wingdings" panose="05000000000000000000" pitchFamily="2" charset="2"/>
              </a:rPr>
              <a:t>  Buffer da Entrada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636852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pacote</a:t>
            </a:r>
            <a:r>
              <a:rPr lang="en-US" dirty="0"/>
              <a:t> java.io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514" y="1975210"/>
            <a:ext cx="8432598" cy="625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2325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pacote</a:t>
            </a:r>
            <a:r>
              <a:rPr lang="en-US" dirty="0"/>
              <a:t> java.io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Controla a entrada e saída de dados</a:t>
            </a:r>
          </a:p>
          <a:p>
            <a:pPr lvl="1"/>
            <a:r>
              <a:rPr lang="pt-BR" dirty="0" err="1"/>
              <a:t>FileOutputStream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escreve</a:t>
            </a:r>
            <a:r>
              <a:rPr lang="pt-BR" dirty="0"/>
              <a:t> fluxo de bytes de um </a:t>
            </a:r>
            <a:r>
              <a:rPr lang="pt-BR" u="sng" dirty="0"/>
              <a:t>File</a:t>
            </a:r>
          </a:p>
          <a:p>
            <a:pPr lvl="1"/>
            <a:r>
              <a:rPr lang="pt-BR" dirty="0" err="1"/>
              <a:t>OutputStreamReader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transforma códigos </a:t>
            </a:r>
            <a:r>
              <a:rPr lang="pt-BR" dirty="0" err="1">
                <a:sym typeface="Wingdings" panose="05000000000000000000" pitchFamily="2" charset="2"/>
              </a:rPr>
              <a:t>unicode</a:t>
            </a:r>
            <a:r>
              <a:rPr lang="pt-BR" dirty="0">
                <a:sym typeface="Wingdings" panose="05000000000000000000" pitchFamily="2" charset="2"/>
              </a:rPr>
              <a:t> em bytes</a:t>
            </a:r>
          </a:p>
          <a:p>
            <a:pPr lvl="1"/>
            <a:r>
              <a:rPr lang="pt-BR" dirty="0" err="1">
                <a:sym typeface="Wingdings" panose="05000000000000000000" pitchFamily="2" charset="2"/>
              </a:rPr>
              <a:t>BufferedWriter</a:t>
            </a:r>
            <a:r>
              <a:rPr lang="pt-BR" dirty="0">
                <a:sym typeface="Wingdings" panose="05000000000000000000" pitchFamily="2" charset="2"/>
              </a:rPr>
              <a:t>  Buffer de </a:t>
            </a:r>
            <a:r>
              <a:rPr lang="pt-BR" dirty="0" err="1">
                <a:sym typeface="Wingdings" panose="05000000000000000000" pitchFamily="2" charset="2"/>
              </a:rPr>
              <a:t>Saida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178748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pacote</a:t>
            </a:r>
            <a:r>
              <a:rPr lang="en-US" dirty="0"/>
              <a:t> java.io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75" y="2125216"/>
            <a:ext cx="9601350" cy="566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7463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pacote</a:t>
            </a:r>
            <a:r>
              <a:rPr lang="en-US" dirty="0"/>
              <a:t> </a:t>
            </a:r>
            <a:r>
              <a:rPr lang="en-US" dirty="0" err="1"/>
              <a:t>java.nio.file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Principal pacote da nova API para manipulação de arquivos (NIO.2)</a:t>
            </a:r>
          </a:p>
          <a:p>
            <a:r>
              <a:rPr lang="pt-BR" dirty="0"/>
              <a:t>Classe Path</a:t>
            </a:r>
          </a:p>
          <a:p>
            <a:pPr lvl="1"/>
            <a:r>
              <a:rPr lang="pt-BR" dirty="0"/>
              <a:t>Representa um caminho para um diretório ou arquivo, substituindo a classe </a:t>
            </a:r>
            <a:r>
              <a:rPr lang="pt-BR" b="1" dirty="0"/>
              <a:t>File</a:t>
            </a:r>
            <a:r>
              <a:rPr lang="pt-BR" dirty="0"/>
              <a:t> do pacote </a:t>
            </a:r>
            <a:r>
              <a:rPr lang="pt-BR" b="1" dirty="0"/>
              <a:t>java.io</a:t>
            </a:r>
          </a:p>
          <a:p>
            <a:pPr lvl="2"/>
            <a:r>
              <a:rPr lang="pt-BR" dirty="0"/>
              <a:t>Exemplo em SO baseado em Unix: /home/samuel/statusReport.pptx</a:t>
            </a:r>
          </a:p>
          <a:p>
            <a:pPr lvl="2"/>
            <a:r>
              <a:rPr lang="pt-BR" dirty="0"/>
              <a:t>Exemplo em Windows: C:\home\samuel\statusReport.pptx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590" y="5182919"/>
            <a:ext cx="6480720" cy="289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3238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para manipular arquivos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1" y="2530624"/>
            <a:ext cx="8933638" cy="4320480"/>
          </a:xfrm>
        </p:spPr>
      </p:pic>
    </p:spTree>
    <p:extLst>
      <p:ext uri="{BB962C8B-B14F-4D97-AF65-F5344CB8AC3E}">
        <p14:creationId xmlns:p14="http://schemas.microsoft.com/office/powerpoint/2010/main" val="248147608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sistema de vendas hipotético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98" y="1933351"/>
            <a:ext cx="9991163" cy="624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2997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para manipular arquivos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70" y="2530624"/>
            <a:ext cx="8113170" cy="4709043"/>
          </a:xfrm>
        </p:spPr>
      </p:pic>
    </p:spTree>
    <p:extLst>
      <p:ext uri="{BB962C8B-B14F-4D97-AF65-F5344CB8AC3E}">
        <p14:creationId xmlns:p14="http://schemas.microsoft.com/office/powerpoint/2010/main" val="2074927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84362" y="2052964"/>
            <a:ext cx="9861176" cy="494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1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Faça</a:t>
            </a:r>
            <a:r>
              <a:rPr lang="en-US" sz="1600" b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1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crítica</a:t>
            </a:r>
            <a:r>
              <a:rPr lang="en-US" sz="1600" b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das entradas de dados, </a:t>
            </a:r>
            <a:r>
              <a:rPr lang="en-US" sz="1600" b="1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armazene</a:t>
            </a:r>
            <a:r>
              <a:rPr lang="en-US" sz="1600" b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as </a:t>
            </a:r>
            <a:r>
              <a:rPr lang="en-US" sz="1600" b="1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informações</a:t>
            </a:r>
            <a:r>
              <a:rPr lang="en-US" sz="1600" b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 </a:t>
            </a:r>
            <a:r>
              <a:rPr lang="en-US" sz="1600" b="1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liste</a:t>
            </a:r>
            <a:r>
              <a:rPr lang="en-US" sz="1600" b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 </a:t>
            </a:r>
            <a:r>
              <a:rPr lang="en-US" sz="1600" b="1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conteúdo</a:t>
            </a:r>
            <a:r>
              <a:rPr lang="en-US" sz="1600" b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1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</a:t>
            </a:r>
            <a:r>
              <a:rPr lang="en-US" sz="1600" b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1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arquivo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0" algn="just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350" indent="-514350" algn="just" defTabSz="1028700">
              <a:spcBef>
                <a:spcPct val="20000"/>
              </a:spcBef>
              <a:buClr>
                <a:srgbClr val="808080"/>
              </a:buClr>
              <a:buFont typeface="+mj-lt"/>
              <a:buAutoNum type="arabicPeriod"/>
            </a:pP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Implemente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uma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calculadora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que realize as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seguintes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operações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entre 2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números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soma,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subtrair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dividir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multiplicar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(as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operações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realizadas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deverão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armazenadas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arquivo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ex.: “2 + 3 = 5”)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350" lvl="0" indent="-514350" algn="just" defTabSz="10287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+mj-lt"/>
              <a:buAutoNum type="arabicPeriod"/>
            </a:pPr>
            <a:endParaRPr lang="pt-BR" sz="1600" kern="0" dirty="0">
              <a:solidFill>
                <a:srgbClr val="000000"/>
              </a:solidFill>
            </a:endParaRPr>
          </a:p>
          <a:p>
            <a:pPr marL="514350" lvl="0" indent="-514350" algn="just" defTabSz="10287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+mj-lt"/>
              <a:buAutoNum type="arabicPeriod"/>
            </a:pPr>
            <a:r>
              <a:rPr lang="pt-BR" sz="1600" kern="0" dirty="0">
                <a:solidFill>
                  <a:srgbClr val="000000"/>
                </a:solidFill>
              </a:rPr>
              <a:t>Implemente um programa para o controle de inventário de equipamentos da sua empresa. Neste primeiro momento serão levantados notebooks e smartphones:</a:t>
            </a:r>
          </a:p>
          <a:p>
            <a:pPr marL="971550" lvl="1" indent="-514350" algn="just" defTabSz="10287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+mj-lt"/>
              <a:buAutoNum type="romanLcPeriod"/>
            </a:pPr>
            <a:r>
              <a:rPr lang="pt-BR" sz="1600" kern="0" dirty="0">
                <a:solidFill>
                  <a:srgbClr val="000000"/>
                </a:solidFill>
              </a:rPr>
              <a:t>Notebooks: Marca, modelo, matrícula do responsável e número de série do aparelho</a:t>
            </a:r>
          </a:p>
          <a:p>
            <a:pPr marL="971550" lvl="1" indent="-514350" algn="just" defTabSz="10287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+mj-lt"/>
              <a:buAutoNum type="romanLcPeriod"/>
            </a:pPr>
            <a:r>
              <a:rPr lang="pt-BR" sz="1600" kern="0" dirty="0">
                <a:solidFill>
                  <a:srgbClr val="000000"/>
                </a:solidFill>
              </a:rPr>
              <a:t>Smartphone: Marca, modelo, IMEI, Centro de Custo e matrícula do responsável</a:t>
            </a:r>
          </a:p>
          <a:p>
            <a:pPr marL="514350" indent="-514350" algn="just" defTabSz="1028700">
              <a:spcBef>
                <a:spcPct val="20000"/>
              </a:spcBef>
              <a:buClr>
                <a:srgbClr val="808080"/>
              </a:buClr>
              <a:buFont typeface="+mj-lt"/>
              <a:buAutoNum type="arabicPeriod"/>
            </a:pPr>
            <a:endParaRPr lang="pt-BR" sz="1600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350" indent="-514350" algn="just" defTabSz="1028700">
              <a:spcBef>
                <a:spcPct val="20000"/>
              </a:spcBef>
              <a:buClr>
                <a:srgbClr val="808080"/>
              </a:buClr>
              <a:buFont typeface="+mj-lt"/>
              <a:buAutoNum type="arabicPeriod"/>
            </a:pP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Você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trabalha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em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um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grande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varejista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e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foi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designado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para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criar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um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sistema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de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cadastro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das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filiais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da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empresa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.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Devido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ao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tamanho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de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algumas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filiais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elas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podem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implementar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uma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função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de Centro de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Distribuição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ou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seja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elas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recebem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as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mercadorias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dos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fornecedores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e as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transferem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para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unidades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menores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.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71550" lvl="1" indent="-514350" algn="just" defTabSz="1028700">
              <a:spcBef>
                <a:spcPct val="20000"/>
              </a:spcBef>
              <a:buClr>
                <a:srgbClr val="808080"/>
              </a:buClr>
              <a:buFont typeface="+mj-lt"/>
              <a:buAutoNum type="romanLcPeriod"/>
            </a:pP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Pessoa: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matrícula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nome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telefone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e e-mail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71640" lvl="1" indent="-514080" algn="just" eaLnBrk="1" fontAlgn="auto" hangingPunct="1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+mj-lt"/>
              <a:buAutoNum type="romanLcPeriod"/>
            </a:pP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Filial: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código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endereço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pessoa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responsável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71640" lvl="1" indent="-514080" algn="just" eaLnBrk="1" fontAlgn="auto" hangingPunct="1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+mj-lt"/>
              <a:buAutoNum type="romanLcPeriod"/>
            </a:pP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Mercadoria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: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código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descrição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e valor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71640" lvl="1" indent="-514080" algn="just" eaLnBrk="1" fontAlgn="auto" hangingPunct="1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+mj-lt"/>
              <a:buAutoNum type="romanLcPeriod"/>
            </a:pP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Centro de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Distribuição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: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transfere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várias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mercadorias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de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uma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filial para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outra</a:t>
            </a:r>
            <a:endParaRPr lang="pt-BR" sz="1600" kern="0" dirty="0">
              <a:solidFill>
                <a:srgbClr val="000000"/>
              </a:solidFill>
            </a:endParaRPr>
          </a:p>
        </p:txBody>
      </p:sp>
      <p:sp>
        <p:nvSpPr>
          <p:cNvPr id="7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Exercícios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92770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83552" y="2530624"/>
            <a:ext cx="986117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4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Crie um sistema de cadastro de pessoas utilizando de </a:t>
            </a:r>
            <a:r>
              <a:rPr lang="pt-BR" sz="2400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JOptionsPane</a:t>
            </a:r>
            <a:r>
              <a:rPr lang="pt-BR" sz="24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armazene os dados em um array e ao final salve os dados em um arquivo .</a:t>
            </a:r>
            <a:r>
              <a:rPr lang="pt-BR" sz="2400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txt</a:t>
            </a:r>
            <a:r>
              <a:rPr lang="pt-BR" sz="24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Quando o programa for aberto novamente deverá resgatar todos os dados já cadastrados.</a:t>
            </a:r>
          </a:p>
          <a:p>
            <a:pPr lvl="0" algn="just"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 sz="2400" u="sng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0" algn="just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4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Pessoa: Nome, Endereço.</a:t>
            </a:r>
          </a:p>
          <a:p>
            <a:pPr lvl="0" algn="just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4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Pessoa Física: CPF, Idade, Sexo.</a:t>
            </a:r>
          </a:p>
          <a:p>
            <a:pPr lvl="0" algn="just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4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Pessoa Jurídica: CNPJ, Ramo.</a:t>
            </a:r>
          </a:p>
          <a:p>
            <a:pPr lvl="0" algn="just"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 sz="2400" u="sng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0" algn="just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400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Obs</a:t>
            </a:r>
            <a:r>
              <a:rPr lang="pt-BR" sz="24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Não se esqueça da critica de dados, tratamento de exceções e encapsulamento de dados </a:t>
            </a:r>
            <a:endParaRPr lang="pt-BR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Exercícios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0800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sistema de vendas hipotético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38" y="2746648"/>
            <a:ext cx="3875442" cy="4023360"/>
          </a:xfrm>
          <a:prstGeom prst="rect">
            <a:avLst/>
          </a:prstGeom>
        </p:spPr>
      </p:pic>
      <p:sp>
        <p:nvSpPr>
          <p:cNvPr id="7" name="CustomShape 2"/>
          <p:cNvSpPr/>
          <p:nvPr/>
        </p:nvSpPr>
        <p:spPr>
          <a:xfrm>
            <a:off x="3894212" y="6375444"/>
            <a:ext cx="6240388" cy="1473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A </a:t>
            </a:r>
            <a:r>
              <a:rPr lang="en-US" sz="26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medida</a:t>
            </a: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que a </a:t>
            </a:r>
            <a:r>
              <a:rPr lang="en-US" sz="26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quantidade</a:t>
            </a: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 de classes </a:t>
            </a:r>
            <a:r>
              <a:rPr lang="en-US" sz="26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em</a:t>
            </a: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sz="26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nosso</a:t>
            </a: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Sistema </a:t>
            </a:r>
            <a:r>
              <a:rPr lang="en-US" sz="26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aumenta</a:t>
            </a: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, as </a:t>
            </a:r>
            <a:r>
              <a:rPr lang="en-US" sz="26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coisas</a:t>
            </a: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sz="26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não</a:t>
            </a: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sz="26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começam</a:t>
            </a: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a </a:t>
            </a:r>
            <a:r>
              <a:rPr lang="en-US" sz="26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ficar</a:t>
            </a: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sz="26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confusas</a:t>
            </a: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03642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organizar nossas classes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37" y="2539712"/>
            <a:ext cx="3251074" cy="4023360"/>
          </a:xfrm>
          <a:prstGeom prst="rect">
            <a:avLst/>
          </a:prstGeom>
        </p:spPr>
      </p:pic>
      <p:sp>
        <p:nvSpPr>
          <p:cNvPr id="7" name="CustomShape 2"/>
          <p:cNvSpPr/>
          <p:nvPr/>
        </p:nvSpPr>
        <p:spPr>
          <a:xfrm>
            <a:off x="5126089" y="3292743"/>
            <a:ext cx="3770280" cy="28752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facilitar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localização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informações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evitar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conflitos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nomes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controlar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acesso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nós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devemos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utilizar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pacotes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</a:p>
          <a:p>
            <a:pPr algn="just">
              <a:lnSpc>
                <a:spcPct val="100000"/>
              </a:lnSpc>
            </a:pP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algn="just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Existe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uma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forma “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padronizada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” de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organizarmos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nosso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código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Conhecida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arquiteutra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MVC.</a:t>
            </a:r>
          </a:p>
          <a:p>
            <a:pPr algn="just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algn="just">
              <a:lnSpc>
                <a:spcPct val="100000"/>
              </a:lnSpc>
            </a:pPr>
            <a:r>
              <a:rPr lang="en-US" sz="1200" b="1" u="sng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Informações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Classes, Interfaces,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Enumerações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Anotações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801251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organizar nossas classes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37" y="2539712"/>
            <a:ext cx="3251074" cy="4023360"/>
          </a:xfrm>
          <a:prstGeom prst="rect">
            <a:avLst/>
          </a:prstGeom>
        </p:spPr>
      </p:pic>
      <p:sp>
        <p:nvSpPr>
          <p:cNvPr id="9" name="CustomShape 3"/>
          <p:cNvSpPr/>
          <p:nvPr/>
        </p:nvSpPr>
        <p:spPr>
          <a:xfrm>
            <a:off x="1444622" y="3979981"/>
            <a:ext cx="2344334" cy="439784"/>
          </a:xfrm>
          <a:prstGeom prst="ellipse">
            <a:avLst/>
          </a:prstGeom>
          <a:noFill/>
          <a:ln w="3816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have Esquerda 5"/>
          <p:cNvSpPr/>
          <p:nvPr/>
        </p:nvSpPr>
        <p:spPr bwMode="auto">
          <a:xfrm>
            <a:off x="3957511" y="3538736"/>
            <a:ext cx="853383" cy="2376264"/>
          </a:xfrm>
          <a:prstGeom prst="leftBrace">
            <a:avLst>
              <a:gd name="adj1" fmla="val 8333"/>
              <a:gd name="adj2" fmla="val 27060"/>
            </a:avLst>
          </a:prstGeom>
          <a:ln>
            <a:solidFill>
              <a:srgbClr val="FFC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7FE3E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102829" tIns="51413" rIns="102829" bIns="51413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553619" y="3860634"/>
            <a:ext cx="3770280" cy="172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pacote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representa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dados e as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regras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negócio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nossa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aplicação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Geralmente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serve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uma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aproximação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do “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mundo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real”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2129109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organizar nossas classes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37" y="2539712"/>
            <a:ext cx="3251074" cy="4023360"/>
          </a:xfrm>
          <a:prstGeom prst="rect">
            <a:avLst/>
          </a:prstGeom>
        </p:spPr>
      </p:pic>
      <p:sp>
        <p:nvSpPr>
          <p:cNvPr id="10" name="CustomShape 3"/>
          <p:cNvSpPr/>
          <p:nvPr/>
        </p:nvSpPr>
        <p:spPr>
          <a:xfrm>
            <a:off x="1444622" y="5987008"/>
            <a:ext cx="2344334" cy="439784"/>
          </a:xfrm>
          <a:prstGeom prst="ellipse">
            <a:avLst/>
          </a:prstGeom>
          <a:noFill/>
          <a:ln w="3816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have Esquerda 6"/>
          <p:cNvSpPr/>
          <p:nvPr/>
        </p:nvSpPr>
        <p:spPr bwMode="auto">
          <a:xfrm>
            <a:off x="3957511" y="5554960"/>
            <a:ext cx="853383" cy="2376264"/>
          </a:xfrm>
          <a:prstGeom prst="leftBrace">
            <a:avLst>
              <a:gd name="adj1" fmla="val 8333"/>
              <a:gd name="adj2" fmla="val 27060"/>
            </a:avLst>
          </a:prstGeom>
          <a:ln>
            <a:solidFill>
              <a:srgbClr val="FFC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7FE3E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102829" tIns="51413" rIns="102829" bIns="51413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4553619" y="5777752"/>
            <a:ext cx="3770280" cy="2011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pacote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é o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responsável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pela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interação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com o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usuário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seja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onde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pode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visualizar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manipular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estados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dos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modelos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através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das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lógicas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negócio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316795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organizar nossas classes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37" y="2539712"/>
            <a:ext cx="3251074" cy="4023360"/>
          </a:xfrm>
          <a:prstGeom prst="rect">
            <a:avLst/>
          </a:prstGeom>
        </p:spPr>
      </p:pic>
      <p:sp>
        <p:nvSpPr>
          <p:cNvPr id="8" name="CustomShape 3"/>
          <p:cNvSpPr/>
          <p:nvPr/>
        </p:nvSpPr>
        <p:spPr>
          <a:xfrm>
            <a:off x="1444622" y="2869455"/>
            <a:ext cx="2344334" cy="439784"/>
          </a:xfrm>
          <a:prstGeom prst="ellipse">
            <a:avLst/>
          </a:prstGeom>
          <a:noFill/>
          <a:ln w="3816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have Esquerda 10"/>
          <p:cNvSpPr/>
          <p:nvPr/>
        </p:nvSpPr>
        <p:spPr bwMode="auto">
          <a:xfrm>
            <a:off x="3957511" y="2458616"/>
            <a:ext cx="853383" cy="2376264"/>
          </a:xfrm>
          <a:prstGeom prst="leftBrace">
            <a:avLst>
              <a:gd name="adj1" fmla="val 8333"/>
              <a:gd name="adj2" fmla="val 27060"/>
            </a:avLst>
          </a:prstGeom>
          <a:ln>
            <a:solidFill>
              <a:srgbClr val="FFC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7FE3E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102829" tIns="51413" rIns="102829" bIns="51413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553619" y="2681408"/>
            <a:ext cx="3770280" cy="2011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Controla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fluxo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da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aplicação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seja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traduz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as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intera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ções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do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usuário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ações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que o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modelo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irá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executar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Java, é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neste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pacote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que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eventos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 GUI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são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tratados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573375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organizar nossas classes</a:t>
            </a:r>
          </a:p>
        </p:txBody>
      </p:sp>
      <p:sp>
        <p:nvSpPr>
          <p:cNvPr id="13" name="Retângulo: Cantos Arredondados 12"/>
          <p:cNvSpPr/>
          <p:nvPr/>
        </p:nvSpPr>
        <p:spPr bwMode="auto">
          <a:xfrm>
            <a:off x="5819006" y="5266928"/>
            <a:ext cx="4320480" cy="219456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/>
          <a:extLst>
            <a:ext uri="{909E8E84-426E-40dd-AFC4-6F175D3DCCD1}">
              <a14:hiddenFill xmlns=""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7FE3E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2829" tIns="51413" rIns="102829" bIns="51413" numCol="1" rtlCol="0" anchor="t" anchorCtr="0" compatLnSpc="1">
            <a:prstTxWarp prst="textNoShape">
              <a:avLst/>
            </a:prstTxWarp>
          </a:bodyPr>
          <a:lstStyle/>
          <a:p>
            <a:pPr lvl="0" algn="ctr">
              <a:spcAft>
                <a:spcPts val="600"/>
              </a:spcAft>
            </a:pPr>
            <a:r>
              <a:rPr lang="en-US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charset="0"/>
                <a:ea typeface="ＭＳ Ｐゴシック" charset="0"/>
              </a:rPr>
              <a:t>Model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latin typeface="Tahoma" charset="0"/>
                <a:ea typeface="ＭＳ Ｐゴシック" charset="0"/>
              </a:rPr>
              <a:t>Encapsula</a:t>
            </a:r>
            <a:r>
              <a:rPr lang="en-US" sz="1600" dirty="0">
                <a:solidFill>
                  <a:srgbClr val="000000"/>
                </a:solidFill>
                <a:latin typeface="Tahoma" charset="0"/>
                <a:ea typeface="ＭＳ Ｐゴシック" charset="0"/>
              </a:rPr>
              <a:t> o </a:t>
            </a:r>
            <a:r>
              <a:rPr lang="en-US" sz="1600" dirty="0" err="1">
                <a:solidFill>
                  <a:srgbClr val="000000"/>
                </a:solidFill>
                <a:latin typeface="Tahoma" charset="0"/>
                <a:ea typeface="ＭＳ Ｐゴシック" charset="0"/>
              </a:rPr>
              <a:t>estado</a:t>
            </a:r>
            <a:r>
              <a:rPr lang="en-US" sz="1600" dirty="0">
                <a:solidFill>
                  <a:srgbClr val="000000"/>
                </a:solidFill>
                <a:latin typeface="Tahoma" charset="0"/>
                <a:ea typeface="ＭＳ Ｐゴシック" charset="0"/>
              </a:rPr>
              <a:t> da </a:t>
            </a:r>
            <a:r>
              <a:rPr lang="en-US" sz="1600" dirty="0" err="1">
                <a:solidFill>
                  <a:srgbClr val="000000"/>
                </a:solidFill>
                <a:latin typeface="Tahoma" charset="0"/>
                <a:ea typeface="ＭＳ Ｐゴシック" charset="0"/>
              </a:rPr>
              <a:t>aplicação</a:t>
            </a:r>
            <a:endParaRPr lang="en-US" sz="1600" dirty="0">
              <a:solidFill>
                <a:srgbClr val="000000"/>
              </a:solidFill>
              <a:latin typeface="Tahoma" charset="0"/>
              <a:ea typeface="ＭＳ Ｐゴシック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latin typeface="Tahoma" charset="0"/>
                <a:ea typeface="ＭＳ Ｐゴシック" charset="0"/>
              </a:rPr>
              <a:t>Responde</a:t>
            </a:r>
            <a:r>
              <a:rPr lang="en-US" sz="1600" dirty="0">
                <a:solidFill>
                  <a:srgbClr val="000000"/>
                </a:solidFill>
                <a:latin typeface="Tahoma" charset="0"/>
                <a:ea typeface="ＭＳ Ｐゴシック" charset="0"/>
              </a:rPr>
              <a:t> a </a:t>
            </a:r>
            <a:r>
              <a:rPr lang="en-US" sz="1600" dirty="0" err="1">
                <a:solidFill>
                  <a:srgbClr val="000000"/>
                </a:solidFill>
                <a:latin typeface="Tahoma" charset="0"/>
                <a:ea typeface="ＭＳ Ｐゴシック" charset="0"/>
              </a:rPr>
              <a:t>consultas</a:t>
            </a:r>
            <a:r>
              <a:rPr lang="en-US" sz="1600" dirty="0">
                <a:solidFill>
                  <a:srgbClr val="000000"/>
                </a:solidFill>
                <a:latin typeface="Tahoma" charset="0"/>
                <a:ea typeface="ＭＳ Ｐゴシック" charset="0"/>
              </a:rPr>
              <a:t> de </a:t>
            </a:r>
            <a:r>
              <a:rPr lang="pt-BR" sz="1600" dirty="0">
                <a:solidFill>
                  <a:srgbClr val="000000"/>
                </a:solidFill>
                <a:latin typeface="Tahoma" charset="0"/>
                <a:ea typeface="ＭＳ Ｐゴシック" charset="0"/>
              </a:rPr>
              <a:t>estado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latin typeface="Tahoma" charset="0"/>
                <a:ea typeface="ＭＳ Ｐゴシック" charset="0"/>
              </a:rPr>
              <a:t>Expõe</a:t>
            </a:r>
            <a:r>
              <a:rPr lang="en-US" sz="1600" dirty="0">
                <a:solidFill>
                  <a:srgbClr val="000000"/>
                </a:solidFill>
                <a:latin typeface="Tahoma" charset="0"/>
                <a:ea typeface="ＭＳ Ｐゴシック" charset="0"/>
              </a:rPr>
              <a:t> as </a:t>
            </a:r>
            <a:r>
              <a:rPr lang="en-US" sz="1600" dirty="0" err="1">
                <a:solidFill>
                  <a:srgbClr val="000000"/>
                </a:solidFill>
                <a:latin typeface="Tahoma" charset="0"/>
                <a:ea typeface="ＭＳ Ｐゴシック" charset="0"/>
              </a:rPr>
              <a:t>funcionalidades</a:t>
            </a:r>
            <a:r>
              <a:rPr lang="en-US" sz="1600" dirty="0">
                <a:solidFill>
                  <a:srgbClr val="000000"/>
                </a:solidFill>
                <a:latin typeface="Tahoma" charset="0"/>
                <a:ea typeface="ＭＳ Ｐゴシック" charset="0"/>
              </a:rPr>
              <a:t> da </a:t>
            </a:r>
            <a:r>
              <a:rPr lang="en-US" sz="1600" dirty="0" err="1">
                <a:solidFill>
                  <a:srgbClr val="000000"/>
                </a:solidFill>
                <a:latin typeface="Tahoma" charset="0"/>
                <a:ea typeface="ＭＳ Ｐゴシック" charset="0"/>
              </a:rPr>
              <a:t>aplicação</a:t>
            </a:r>
            <a:endParaRPr lang="en-US" sz="1600" dirty="0">
              <a:solidFill>
                <a:srgbClr val="000000"/>
              </a:solidFill>
              <a:latin typeface="Tahoma" charset="0"/>
              <a:ea typeface="ＭＳ Ｐゴシック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latin typeface="Tahoma" charset="0"/>
                <a:ea typeface="ＭＳ Ｐゴシック" charset="0"/>
              </a:rPr>
              <a:t>Alerta</a:t>
            </a:r>
            <a:r>
              <a:rPr lang="en-US" sz="1600" dirty="0">
                <a:solidFill>
                  <a:srgbClr val="000000"/>
                </a:solidFill>
                <a:latin typeface="Tahoma" charset="0"/>
                <a:ea typeface="ＭＳ Ｐゴシック" charset="0"/>
              </a:rPr>
              <a:t> a </a:t>
            </a:r>
            <a:r>
              <a:rPr lang="en-US" sz="1600" b="1" dirty="0">
                <a:solidFill>
                  <a:srgbClr val="000000"/>
                </a:solidFill>
                <a:latin typeface="Tahoma" charset="0"/>
                <a:ea typeface="ＭＳ Ｐゴシック" charset="0"/>
              </a:rPr>
              <a:t>view </a:t>
            </a:r>
            <a:r>
              <a:rPr lang="en-US" sz="1600" dirty="0">
                <a:solidFill>
                  <a:srgbClr val="000000"/>
                </a:solidFill>
                <a:latin typeface="Tahoma" charset="0"/>
                <a:ea typeface="ＭＳ Ｐゴシック" charset="0"/>
              </a:rPr>
              <a:t>das </a:t>
            </a:r>
            <a:r>
              <a:rPr lang="en-US" sz="1600" dirty="0" err="1">
                <a:solidFill>
                  <a:srgbClr val="000000"/>
                </a:solidFill>
                <a:latin typeface="Tahoma" charset="0"/>
                <a:ea typeface="ＭＳ Ｐゴシック" charset="0"/>
              </a:rPr>
              <a:t>mudanças</a:t>
            </a:r>
            <a:endParaRPr lang="pt-BR" sz="1600" dirty="0">
              <a:solidFill>
                <a:schemeClr val="tx1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475190" y="2856798"/>
            <a:ext cx="1552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Atualização</a:t>
            </a:r>
            <a:r>
              <a:rPr lang="en-US" sz="1600" dirty="0"/>
              <a:t> de </a:t>
            </a:r>
          </a:p>
          <a:p>
            <a:r>
              <a:rPr lang="en-US" sz="1600" dirty="0" err="1"/>
              <a:t>estados</a:t>
            </a:r>
            <a:endParaRPr lang="pt-BR" sz="16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838105" y="4682153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Ação</a:t>
            </a:r>
            <a:r>
              <a:rPr lang="en-US" sz="1600" dirty="0"/>
              <a:t> do</a:t>
            </a:r>
          </a:p>
          <a:p>
            <a:r>
              <a:rPr lang="en-US" sz="1600" dirty="0" err="1"/>
              <a:t>usuário</a:t>
            </a:r>
            <a:endParaRPr lang="pt-BR" sz="1600" dirty="0"/>
          </a:p>
        </p:txBody>
      </p:sp>
      <p:cxnSp>
        <p:nvCxnSpPr>
          <p:cNvPr id="22" name="Conector: Angulado 21"/>
          <p:cNvCxnSpPr/>
          <p:nvPr/>
        </p:nvCxnSpPr>
        <p:spPr bwMode="auto">
          <a:xfrm rot="10800000" flipV="1">
            <a:off x="1210494" y="3445242"/>
            <a:ext cx="1944216" cy="1821686"/>
          </a:xfrm>
          <a:prstGeom prst="bentConnector3">
            <a:avLst>
              <a:gd name="adj1" fmla="val 100516"/>
            </a:avLst>
          </a:prstGeom>
          <a:ln w="76200">
            <a:prstDash val="lgDash"/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7FE3E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onector: Angulado 23"/>
          <p:cNvCxnSpPr/>
          <p:nvPr/>
        </p:nvCxnSpPr>
        <p:spPr bwMode="auto">
          <a:xfrm rot="5400000" flipH="1" flipV="1">
            <a:off x="1784499" y="3947239"/>
            <a:ext cx="1418674" cy="1321748"/>
          </a:xfrm>
          <a:prstGeom prst="bentConnector3">
            <a:avLst>
              <a:gd name="adj1" fmla="val 101325"/>
            </a:avLst>
          </a:prstGeom>
          <a:ln w="76200"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7FE3E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tângulo: Cantos Arredondados 11"/>
          <p:cNvSpPr/>
          <p:nvPr/>
        </p:nvSpPr>
        <p:spPr bwMode="auto">
          <a:xfrm>
            <a:off x="490414" y="5266928"/>
            <a:ext cx="4320480" cy="219456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/>
          <a:extLst>
            <a:ext uri="{909E8E84-426E-40dd-AFC4-6F175D3DCCD1}">
              <a14:hiddenFill xmlns=""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7FE3E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2829" tIns="51413" rIns="102829" bIns="5141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26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charset="0"/>
                <a:ea typeface="ＭＳ Ｐゴシック" charset="0"/>
              </a:rPr>
              <a:t>View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 err="1">
                <a:solidFill>
                  <a:schemeClr val="tx1"/>
                </a:solidFill>
                <a:latin typeface="Tahoma" charset="0"/>
                <a:ea typeface="ＭＳ Ｐゴシック" charset="0"/>
              </a:rPr>
              <a:t>Exibe</a:t>
            </a:r>
            <a:r>
              <a:rPr lang="en-US" sz="1600" dirty="0">
                <a:solidFill>
                  <a:schemeClr val="tx1"/>
                </a:solidFill>
                <a:latin typeface="Tahoma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charset="0"/>
                <a:ea typeface="ＭＳ Ｐゴシック" charset="0"/>
              </a:rPr>
              <a:t>os</a:t>
            </a:r>
            <a:r>
              <a:rPr lang="en-US" sz="1600" dirty="0">
                <a:solidFill>
                  <a:schemeClr val="tx1"/>
                </a:solidFill>
                <a:latin typeface="Tahoma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charset="0"/>
                <a:ea typeface="ＭＳ Ｐゴシック" charset="0"/>
              </a:rPr>
              <a:t>modelos</a:t>
            </a:r>
            <a:endParaRPr lang="en-US" sz="1600" dirty="0">
              <a:solidFill>
                <a:schemeClr val="tx1"/>
              </a:solidFill>
              <a:latin typeface="Tahoma" charset="0"/>
              <a:ea typeface="ＭＳ Ｐゴシック" charset="0"/>
            </a:endParaRP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 err="1">
                <a:solidFill>
                  <a:schemeClr val="tx1"/>
                </a:solidFill>
                <a:latin typeface="Tahoma" charset="0"/>
                <a:ea typeface="ＭＳ Ｐゴシック" charset="0"/>
              </a:rPr>
              <a:t>Solicita</a:t>
            </a:r>
            <a:r>
              <a:rPr lang="en-US" sz="1600" dirty="0">
                <a:solidFill>
                  <a:schemeClr val="tx1"/>
                </a:solidFill>
                <a:latin typeface="Tahoma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charset="0"/>
                <a:ea typeface="ＭＳ Ｐゴシック" charset="0"/>
              </a:rPr>
              <a:t>atualizações</a:t>
            </a:r>
            <a:r>
              <a:rPr lang="en-US" sz="1600" dirty="0">
                <a:solidFill>
                  <a:schemeClr val="tx1"/>
                </a:solidFill>
                <a:latin typeface="Tahoma" charset="0"/>
                <a:ea typeface="ＭＳ Ｐゴシック" charset="0"/>
              </a:rPr>
              <a:t> para </a:t>
            </a:r>
            <a:r>
              <a:rPr lang="en-US" sz="1600" dirty="0" err="1">
                <a:solidFill>
                  <a:schemeClr val="tx1"/>
                </a:solidFill>
                <a:latin typeface="Tahoma" charset="0"/>
                <a:ea typeface="ＭＳ Ｐゴシック" charset="0"/>
              </a:rPr>
              <a:t>os</a:t>
            </a:r>
            <a:r>
              <a:rPr lang="en-US" sz="1600" dirty="0">
                <a:solidFill>
                  <a:schemeClr val="tx1"/>
                </a:solidFill>
                <a:latin typeface="Tahoma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charset="0"/>
                <a:ea typeface="ＭＳ Ｐゴシック" charset="0"/>
              </a:rPr>
              <a:t>modelos</a:t>
            </a:r>
            <a:endParaRPr lang="pt-BR" sz="1600" dirty="0">
              <a:solidFill>
                <a:schemeClr val="tx1"/>
              </a:solidFill>
              <a:latin typeface="Tahoma" charset="0"/>
              <a:ea typeface="ＭＳ Ｐゴシック" charset="0"/>
            </a:endParaRP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 err="1">
                <a:solidFill>
                  <a:schemeClr val="tx1"/>
                </a:solidFill>
                <a:latin typeface="Tahoma" charset="0"/>
                <a:ea typeface="ＭＳ Ｐゴシック" charset="0"/>
              </a:rPr>
              <a:t>Envia</a:t>
            </a:r>
            <a:r>
              <a:rPr lang="en-US" sz="1600" dirty="0">
                <a:solidFill>
                  <a:schemeClr val="tx1"/>
                </a:solidFill>
                <a:latin typeface="Tahoma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charset="0"/>
                <a:ea typeface="ＭＳ Ｐゴシック" charset="0"/>
              </a:rPr>
              <a:t>ações</a:t>
            </a:r>
            <a:r>
              <a:rPr lang="en-US" sz="1600" dirty="0">
                <a:solidFill>
                  <a:schemeClr val="tx1"/>
                </a:solidFill>
                <a:latin typeface="Tahoma" charset="0"/>
                <a:ea typeface="ＭＳ Ｐゴシック" charset="0"/>
              </a:rPr>
              <a:t> para o </a:t>
            </a:r>
            <a:r>
              <a:rPr lang="en-US" sz="1600" b="1" dirty="0">
                <a:solidFill>
                  <a:schemeClr val="tx1"/>
                </a:solidFill>
                <a:latin typeface="Tahoma" charset="0"/>
                <a:ea typeface="ＭＳ Ｐゴシック" charset="0"/>
              </a:rPr>
              <a:t>controller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 err="1">
                <a:solidFill>
                  <a:schemeClr val="tx1"/>
                </a:solidFill>
                <a:latin typeface="Tahoma" charset="0"/>
                <a:ea typeface="ＭＳ Ｐゴシック" charset="0"/>
              </a:rPr>
              <a:t>Permite</a:t>
            </a:r>
            <a:r>
              <a:rPr lang="en-US" sz="1600" dirty="0">
                <a:solidFill>
                  <a:schemeClr val="tx1"/>
                </a:solidFill>
                <a:latin typeface="Tahoma" charset="0"/>
                <a:ea typeface="ＭＳ Ｐゴシック" charset="0"/>
              </a:rPr>
              <a:t> que o </a:t>
            </a:r>
            <a:r>
              <a:rPr lang="en-US" sz="1600" b="1" dirty="0">
                <a:solidFill>
                  <a:schemeClr val="tx1"/>
                </a:solidFill>
                <a:latin typeface="Tahoma" charset="0"/>
                <a:ea typeface="ＭＳ Ｐゴシック" charset="0"/>
              </a:rPr>
              <a:t>controller </a:t>
            </a:r>
            <a:r>
              <a:rPr lang="en-US" sz="1600" dirty="0" err="1">
                <a:solidFill>
                  <a:schemeClr val="tx1"/>
                </a:solidFill>
                <a:latin typeface="Tahoma" charset="0"/>
                <a:ea typeface="ＭＳ Ｐゴシック" charset="0"/>
              </a:rPr>
              <a:t>selecione</a:t>
            </a:r>
            <a:r>
              <a:rPr lang="en-US" sz="1600" dirty="0">
                <a:solidFill>
                  <a:schemeClr val="tx1"/>
                </a:solidFill>
                <a:latin typeface="Tahoma" charset="0"/>
                <a:ea typeface="ＭＳ Ｐゴシック" charset="0"/>
              </a:rPr>
              <a:t> a </a:t>
            </a:r>
            <a:r>
              <a:rPr lang="en-US" sz="1600" b="1" dirty="0">
                <a:solidFill>
                  <a:schemeClr val="tx1"/>
                </a:solidFill>
                <a:latin typeface="Tahoma" charset="0"/>
                <a:ea typeface="ＭＳ Ｐゴシック" charset="0"/>
              </a:rPr>
              <a:t>view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9" name="Retângulo: Cantos Arredondados 8"/>
          <p:cNvSpPr/>
          <p:nvPr/>
        </p:nvSpPr>
        <p:spPr bwMode="auto">
          <a:xfrm>
            <a:off x="3154710" y="2386608"/>
            <a:ext cx="4320480" cy="219456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/>
          <a:extLst>
            <a:ext uri="{909E8E84-426E-40dd-AFC4-6F175D3DCCD1}">
              <a14:hiddenFill xmlns=""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7FE3E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2829" tIns="51413" rIns="102829" bIns="51413" numCol="1" rtlCol="0" anchor="t" anchorCtr="0" compatLnSpc="1">
            <a:prstTxWarp prst="textNoShape">
              <a:avLst/>
            </a:prstTxWarp>
          </a:bodyPr>
          <a:lstStyle/>
          <a:p>
            <a:pPr lvl="0" algn="ctr">
              <a:spcAft>
                <a:spcPts val="600"/>
              </a:spcAft>
            </a:pPr>
            <a:r>
              <a:rPr lang="en-US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charset="0"/>
                <a:ea typeface="ＭＳ Ｐゴシック" charset="0"/>
              </a:rPr>
              <a:t>Controller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latin typeface="Tahoma" charset="0"/>
                <a:ea typeface="ＭＳ Ｐゴシック" charset="0"/>
              </a:rPr>
              <a:t>Definie</a:t>
            </a:r>
            <a:r>
              <a:rPr lang="en-US" sz="1600" dirty="0">
                <a:solidFill>
                  <a:srgbClr val="000000"/>
                </a:solidFill>
                <a:latin typeface="Tahoma" charset="0"/>
                <a:ea typeface="ＭＳ Ｐゴシック" charset="0"/>
              </a:rPr>
              <a:t> o </a:t>
            </a:r>
            <a:r>
              <a:rPr lang="en-US" sz="1600" dirty="0" err="1">
                <a:solidFill>
                  <a:srgbClr val="000000"/>
                </a:solidFill>
                <a:latin typeface="Tahoma" charset="0"/>
                <a:ea typeface="ＭＳ Ｐゴシック" charset="0"/>
              </a:rPr>
              <a:t>comportamento</a:t>
            </a:r>
            <a:r>
              <a:rPr lang="en-US" sz="1600" dirty="0">
                <a:solidFill>
                  <a:srgbClr val="000000"/>
                </a:solidFill>
                <a:latin typeface="Tahoma" charset="0"/>
                <a:ea typeface="ＭＳ Ｐゴシック" charset="0"/>
              </a:rPr>
              <a:t> da </a:t>
            </a:r>
            <a:r>
              <a:rPr lang="en-US" sz="1600" dirty="0" err="1">
                <a:solidFill>
                  <a:srgbClr val="000000"/>
                </a:solidFill>
                <a:latin typeface="Tahoma" charset="0"/>
                <a:ea typeface="ＭＳ Ｐゴシック" charset="0"/>
              </a:rPr>
              <a:t>aplicação</a:t>
            </a:r>
            <a:endParaRPr lang="en-US" sz="1600" dirty="0">
              <a:solidFill>
                <a:srgbClr val="000000"/>
              </a:solidFill>
              <a:latin typeface="Tahoma" charset="0"/>
              <a:ea typeface="ＭＳ Ｐゴシック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latin typeface="Tahoma" charset="0"/>
                <a:ea typeface="ＭＳ Ｐゴシック" charset="0"/>
              </a:rPr>
              <a:t>Relaciona</a:t>
            </a:r>
            <a:r>
              <a:rPr lang="en-US" sz="1600" dirty="0">
                <a:solidFill>
                  <a:srgbClr val="000000"/>
                </a:solidFill>
                <a:latin typeface="Tahoma" charset="0"/>
                <a:ea typeface="ＭＳ Ｐゴシック" charset="0"/>
              </a:rPr>
              <a:t> as </a:t>
            </a:r>
            <a:r>
              <a:rPr lang="en-US" sz="1600" dirty="0" err="1">
                <a:solidFill>
                  <a:srgbClr val="000000"/>
                </a:solidFill>
                <a:latin typeface="Tahoma" charset="0"/>
                <a:ea typeface="ＭＳ Ｐゴシック" charset="0"/>
              </a:rPr>
              <a:t>ações</a:t>
            </a:r>
            <a:r>
              <a:rPr lang="en-US" sz="1600" dirty="0">
                <a:solidFill>
                  <a:srgbClr val="000000"/>
                </a:solidFill>
                <a:latin typeface="Tahoma" charset="0"/>
                <a:ea typeface="ＭＳ Ｐゴシック" charset="0"/>
              </a:rPr>
              <a:t> dos </a:t>
            </a:r>
            <a:r>
              <a:rPr lang="en-US" sz="1600" dirty="0" err="1">
                <a:solidFill>
                  <a:srgbClr val="000000"/>
                </a:solidFill>
                <a:latin typeface="Tahoma" charset="0"/>
                <a:ea typeface="ＭＳ Ｐゴシック" charset="0"/>
              </a:rPr>
              <a:t>usuários</a:t>
            </a:r>
            <a:r>
              <a:rPr lang="en-US" sz="1600" dirty="0">
                <a:solidFill>
                  <a:srgbClr val="000000"/>
                </a:solidFill>
                <a:latin typeface="Tahoma" charset="0"/>
                <a:ea typeface="ＭＳ Ｐゴシック" charset="0"/>
              </a:rPr>
              <a:t> com as </a:t>
            </a:r>
            <a:r>
              <a:rPr lang="en-US" sz="1600" dirty="0" err="1">
                <a:solidFill>
                  <a:srgbClr val="000000"/>
                </a:solidFill>
                <a:latin typeface="Tahoma" charset="0"/>
                <a:ea typeface="ＭＳ Ｐゴシック" charset="0"/>
              </a:rPr>
              <a:t>atualizações</a:t>
            </a:r>
            <a:r>
              <a:rPr lang="en-US" sz="1600" dirty="0">
                <a:solidFill>
                  <a:srgbClr val="000000"/>
                </a:solidFill>
                <a:latin typeface="Tahoma" charset="0"/>
                <a:ea typeface="ＭＳ Ｐゴシック" charset="0"/>
              </a:rPr>
              <a:t> no </a:t>
            </a:r>
            <a:r>
              <a:rPr lang="en-US" sz="1600" b="1" dirty="0">
                <a:solidFill>
                  <a:srgbClr val="000000"/>
                </a:solidFill>
                <a:latin typeface="Tahoma" charset="0"/>
                <a:ea typeface="ＭＳ Ｐゴシック" charset="0"/>
              </a:rPr>
              <a:t>model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latin typeface="Tahoma" charset="0"/>
                <a:ea typeface="ＭＳ Ｐゴシック" charset="0"/>
              </a:rPr>
              <a:t>Seleciona</a:t>
            </a:r>
            <a:r>
              <a:rPr lang="en-US" sz="1600" dirty="0">
                <a:solidFill>
                  <a:srgbClr val="000000"/>
                </a:solidFill>
                <a:latin typeface="Tahoma" charset="0"/>
                <a:ea typeface="ＭＳ Ｐゴシック" charset="0"/>
              </a:rPr>
              <a:t> a </a:t>
            </a:r>
            <a:r>
              <a:rPr lang="en-US" sz="1600" b="1" dirty="0">
                <a:solidFill>
                  <a:srgbClr val="000000"/>
                </a:solidFill>
                <a:latin typeface="Tahoma" charset="0"/>
                <a:ea typeface="ＭＳ Ｐゴシック" charset="0"/>
              </a:rPr>
              <a:t>view</a:t>
            </a:r>
            <a:r>
              <a:rPr lang="en-US" sz="1600" dirty="0">
                <a:solidFill>
                  <a:srgbClr val="000000"/>
                </a:solidFill>
                <a:latin typeface="Tahoma" charset="0"/>
                <a:ea typeface="ＭＳ Ｐゴシック" charset="0"/>
              </a:rPr>
              <a:t> para </a:t>
            </a:r>
            <a:r>
              <a:rPr lang="en-US" sz="1600" dirty="0" err="1">
                <a:solidFill>
                  <a:srgbClr val="000000"/>
                </a:solidFill>
                <a:latin typeface="Tahoma" charset="0"/>
                <a:ea typeface="ＭＳ Ｐゴシック" charset="0"/>
              </a:rPr>
              <a:t>resposta</a:t>
            </a:r>
            <a:endParaRPr lang="en-US" sz="1600" dirty="0">
              <a:solidFill>
                <a:srgbClr val="000000"/>
              </a:solidFill>
              <a:latin typeface="Tahoma" charset="0"/>
              <a:ea typeface="ＭＳ Ｐゴシック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ahoma" charset="0"/>
                <a:ea typeface="ＭＳ Ｐゴシック" charset="0"/>
              </a:rPr>
              <a:t>Uma para </a:t>
            </a:r>
            <a:r>
              <a:rPr lang="en-US" sz="1600" dirty="0" err="1">
                <a:solidFill>
                  <a:srgbClr val="000000"/>
                </a:solidFill>
                <a:latin typeface="Tahoma" charset="0"/>
                <a:ea typeface="ＭＳ Ｐゴシック" charset="0"/>
              </a:rPr>
              <a:t>cada</a:t>
            </a:r>
            <a:r>
              <a:rPr lang="en-US" sz="1600" dirty="0">
                <a:solidFill>
                  <a:srgbClr val="000000"/>
                </a:solidFill>
                <a:latin typeface="Tahoma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charset="0"/>
                <a:ea typeface="ＭＳ Ｐゴシック" charset="0"/>
              </a:rPr>
              <a:t>funcionalidade</a:t>
            </a:r>
            <a:r>
              <a:rPr lang="en-US" sz="1600" dirty="0">
                <a:solidFill>
                  <a:srgbClr val="000000"/>
                </a:solidFill>
                <a:latin typeface="Tahoma" charset="0"/>
                <a:ea typeface="ＭＳ Ｐゴシック" charset="0"/>
              </a:rPr>
              <a:t> da </a:t>
            </a:r>
            <a:r>
              <a:rPr lang="en-US" sz="1600" dirty="0" err="1">
                <a:solidFill>
                  <a:srgbClr val="000000"/>
                </a:solidFill>
                <a:latin typeface="Tahoma" charset="0"/>
                <a:ea typeface="ＭＳ Ｐゴシック" charset="0"/>
              </a:rPr>
              <a:t>aplicação</a:t>
            </a:r>
            <a:endParaRPr lang="pt-BR" sz="1600" dirty="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1197290" y="2797447"/>
            <a:ext cx="1944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err="1"/>
              <a:t>Atualização</a:t>
            </a:r>
            <a:r>
              <a:rPr lang="en-US" sz="1600" dirty="0"/>
              <a:t> de</a:t>
            </a:r>
          </a:p>
          <a:p>
            <a:pPr algn="r"/>
            <a:r>
              <a:rPr lang="en-US" sz="1600" dirty="0" err="1"/>
              <a:t>componentes</a:t>
            </a:r>
            <a:r>
              <a:rPr lang="en-US" sz="1600" dirty="0"/>
              <a:t> (</a:t>
            </a:r>
            <a:r>
              <a:rPr lang="en-US" sz="1600" dirty="0" err="1"/>
              <a:t>tela</a:t>
            </a:r>
            <a:r>
              <a:rPr lang="en-US" sz="1600" dirty="0"/>
              <a:t>)</a:t>
            </a:r>
            <a:endParaRPr lang="pt-BR" sz="1600" dirty="0"/>
          </a:p>
        </p:txBody>
      </p:sp>
      <p:cxnSp>
        <p:nvCxnSpPr>
          <p:cNvPr id="32" name="Conector: Angulado 31"/>
          <p:cNvCxnSpPr>
            <a:stCxn id="9" idx="3"/>
          </p:cNvCxnSpPr>
          <p:nvPr/>
        </p:nvCxnSpPr>
        <p:spPr bwMode="auto">
          <a:xfrm>
            <a:off x="7475190" y="3483888"/>
            <a:ext cx="1587059" cy="1783040"/>
          </a:xfrm>
          <a:prstGeom prst="bentConnector2">
            <a:avLst/>
          </a:prstGeom>
          <a:ln w="76200">
            <a:prstDash val="lgDash"/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7FE3E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Conector: Angulado 37"/>
          <p:cNvCxnSpPr/>
          <p:nvPr/>
        </p:nvCxnSpPr>
        <p:spPr bwMode="auto">
          <a:xfrm rot="16200000" flipV="1">
            <a:off x="7438164" y="3948540"/>
            <a:ext cx="1257630" cy="1205513"/>
          </a:xfrm>
          <a:prstGeom prst="bentConnector3">
            <a:avLst>
              <a:gd name="adj1" fmla="val 101165"/>
            </a:avLst>
          </a:prstGeom>
          <a:ln w="76200"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7FE3E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7297308" y="4682153"/>
            <a:ext cx="1343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err="1"/>
              <a:t>Mudança</a:t>
            </a:r>
            <a:r>
              <a:rPr lang="en-US" sz="1600" dirty="0"/>
              <a:t> de </a:t>
            </a:r>
          </a:p>
          <a:p>
            <a:pPr algn="r"/>
            <a:r>
              <a:rPr lang="en-US" sz="1600" dirty="0" err="1"/>
              <a:t>estados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61452724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organizar nossas classes</a:t>
            </a:r>
          </a:p>
        </p:txBody>
      </p:sp>
      <p:sp>
        <p:nvSpPr>
          <p:cNvPr id="4" name="CustomShape 2"/>
          <p:cNvSpPr/>
          <p:nvPr/>
        </p:nvSpPr>
        <p:spPr>
          <a:xfrm>
            <a:off x="850454" y="2463416"/>
            <a:ext cx="3770280" cy="149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Através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da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palavra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reservada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>
                <a:solidFill>
                  <a:srgbClr val="0000E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package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indicamos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onde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está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nossa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/interface,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deve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 </a:t>
            </a:r>
            <a:r>
              <a:rPr lang="en-US" sz="1800" b="0" u="sng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primeira</a:t>
            </a:r>
            <a:r>
              <a:rPr lang="en-US" sz="1800" b="0" u="sng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u="sng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linha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da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nossa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782" y="4351376"/>
            <a:ext cx="4874242" cy="206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434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Apresentação em branc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99"/>
      </a:hlink>
      <a:folHlink>
        <a:srgbClr val="B2B2B2"/>
      </a:folHlink>
    </a:clrScheme>
    <a:fontScheme name="Apresentação em branco">
      <a:majorFont>
        <a:latin typeface="Tahoma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rgbClr val="003366"/>
              </a:solidFill>
            </a14:hiddenFill>
          </a:ext>
          <a:ext uri="{91240B29-F687-4f45-9708-019B960494DF}">
            <a14:hiddenLine xmlns="" xmlns:a14="http://schemas.microsoft.com/office/drawing/2010/main" w="12700" cap="flat" cmpd="sng" algn="ctr">
              <a:solidFill>
                <a:srgbClr val="7FE3E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02829" tIns="51413" rIns="102829" bIns="51413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rgbClr val="003366"/>
              </a:solidFill>
            </a14:hiddenFill>
          </a:ext>
          <a:ext uri="{91240B29-F687-4f45-9708-019B960494DF}">
            <a14:hiddenLine xmlns="" xmlns:a14="http://schemas.microsoft.com/office/drawing/2010/main" w="12700" cap="flat" cmpd="sng" algn="ctr">
              <a:solidFill>
                <a:srgbClr val="7FE3E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02829" tIns="51413" rIns="102829" bIns="51413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Apresentação em branc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ção em branc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ção em branc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ção em branc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ção em branc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ção em branc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ção em branc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Office\Modelos\Apresentação em branco.pot</Template>
  <TotalTime>21889</TotalTime>
  <Words>914</Words>
  <Application>Microsoft Office PowerPoint</Application>
  <PresentationFormat>Personalizar</PresentationFormat>
  <Paragraphs>107</Paragraphs>
  <Slides>22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Tahoma</vt:lpstr>
      <vt:lpstr>Times New Roman</vt:lpstr>
      <vt:lpstr>Wingdings</vt:lpstr>
      <vt:lpstr>Apresentação em branco</vt:lpstr>
      <vt:lpstr>Pacotes e API do Java</vt:lpstr>
      <vt:lpstr>Um sistema de vendas hipotético</vt:lpstr>
      <vt:lpstr>Um sistema de vendas hipotético</vt:lpstr>
      <vt:lpstr>Como organizar nossas classes</vt:lpstr>
      <vt:lpstr>Como organizar nossas classes</vt:lpstr>
      <vt:lpstr>Como organizar nossas classes</vt:lpstr>
      <vt:lpstr>Como organizar nossas classes</vt:lpstr>
      <vt:lpstr>Como organizar nossas classes</vt:lpstr>
      <vt:lpstr>Como organizar nossas classes</vt:lpstr>
      <vt:lpstr>Como organizar nossas classes</vt:lpstr>
      <vt:lpstr>Conhecendo melhor o Java</vt:lpstr>
      <vt:lpstr>Conhecendo melhor o Java</vt:lpstr>
      <vt:lpstr>Conhecendo melhor o Java</vt:lpstr>
      <vt:lpstr>O pacote java.io</vt:lpstr>
      <vt:lpstr>O pacote java.io</vt:lpstr>
      <vt:lpstr>O pacote java.io</vt:lpstr>
      <vt:lpstr>O pacote java.io</vt:lpstr>
      <vt:lpstr>O pacote java.nio.file</vt:lpstr>
      <vt:lpstr>Classes para manipular arquivos</vt:lpstr>
      <vt:lpstr>Classes para manipular arquivos</vt:lpstr>
      <vt:lpstr>Apresentação do PowerPoint</vt:lpstr>
      <vt:lpstr>Apresentação do PowerPoint</vt:lpstr>
    </vt:vector>
  </TitlesOfParts>
  <Company>DECOM - FEEC - UNICAMP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creator>Felipe Miranda</dc:creator>
  <cp:lastModifiedBy>Samuel da Cruz Souza</cp:lastModifiedBy>
  <cp:revision>3459</cp:revision>
  <cp:lastPrinted>1999-09-01T13:45:01Z</cp:lastPrinted>
  <dcterms:created xsi:type="dcterms:W3CDTF">1998-03-25T00:18:48Z</dcterms:created>
  <dcterms:modified xsi:type="dcterms:W3CDTF">2019-05-06T14:43:09Z</dcterms:modified>
</cp:coreProperties>
</file>