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2" r:id="rId4"/>
    <p:sldId id="298" r:id="rId5"/>
    <p:sldId id="299" r:id="rId6"/>
    <p:sldId id="300" r:id="rId7"/>
    <p:sldId id="280" r:id="rId8"/>
    <p:sldId id="267" r:id="rId9"/>
    <p:sldId id="268" r:id="rId10"/>
    <p:sldId id="269" r:id="rId11"/>
    <p:sldId id="270" r:id="rId12"/>
    <p:sldId id="286" r:id="rId13"/>
    <p:sldId id="271" r:id="rId14"/>
    <p:sldId id="272" r:id="rId15"/>
    <p:sldId id="266" r:id="rId16"/>
    <p:sldId id="258" r:id="rId17"/>
    <p:sldId id="259" r:id="rId18"/>
    <p:sldId id="260" r:id="rId19"/>
    <p:sldId id="261" r:id="rId20"/>
    <p:sldId id="263" r:id="rId21"/>
    <p:sldId id="264" r:id="rId22"/>
    <p:sldId id="274" r:id="rId23"/>
    <p:sldId id="273" r:id="rId24"/>
    <p:sldId id="276" r:id="rId25"/>
    <p:sldId id="277" r:id="rId26"/>
    <p:sldId id="278" r:id="rId27"/>
    <p:sldId id="279" r:id="rId28"/>
    <p:sldId id="281" r:id="rId29"/>
    <p:sldId id="297" r:id="rId30"/>
    <p:sldId id="284" r:id="rId31"/>
    <p:sldId id="287" r:id="rId32"/>
    <p:sldId id="291" r:id="rId33"/>
    <p:sldId id="288" r:id="rId34"/>
    <p:sldId id="293" r:id="rId35"/>
    <p:sldId id="294" r:id="rId36"/>
    <p:sldId id="295" r:id="rId37"/>
    <p:sldId id="296" r:id="rId38"/>
    <p:sldId id="285" r:id="rId39"/>
    <p:sldId id="265" r:id="rId40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BAF5-97A6-46AA-9F86-1832678FB28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693863" y="1257300"/>
            <a:ext cx="43846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B24C6-A8DD-4C54-AF3A-F66146CE3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97040" y="2556000"/>
            <a:ext cx="9035280" cy="818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B93ED816-7AFA-459B-BC84-F361DD48BD90}"/>
              </a:ext>
            </a:extLst>
          </p:cNvPr>
          <p:cNvSpPr/>
          <p:nvPr userDrawn="1"/>
        </p:nvSpPr>
        <p:spPr>
          <a:xfrm>
            <a:off x="5314680" y="403969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etbeans.org/downloads/8.2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797040" y="2556000"/>
            <a:ext cx="9035280" cy="17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/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Introdução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ao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 Java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1593720" y="4664160"/>
            <a:ext cx="7441560" cy="21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Capítulo</a:t>
            </a:r>
            <a:r>
              <a:rPr lang="en-US" sz="27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I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Instalando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 JDK no Windows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0" y="3611101"/>
            <a:ext cx="4981575" cy="38004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500" y="1936260"/>
            <a:ext cx="48958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1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Instalando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 JDK no Windows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77" y="2744325"/>
            <a:ext cx="5739245" cy="43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65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Instalando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 JDK no Windows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0" y="2185888"/>
            <a:ext cx="10353660" cy="551081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2948" y="7544669"/>
            <a:ext cx="1051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com a JAVA_HOME do Windows </a:t>
            </a:r>
            <a:r>
              <a:rPr lang="en-US" dirty="0" err="1"/>
              <a:t>vá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Paine de </a:t>
            </a:r>
            <a:r>
              <a:rPr lang="en-US" dirty="0" err="1"/>
              <a:t>Controle</a:t>
            </a:r>
            <a:r>
              <a:rPr lang="en-US" dirty="0"/>
              <a:t> &gt; </a:t>
            </a:r>
            <a:r>
              <a:rPr lang="en-US" dirty="0" err="1"/>
              <a:t>Propriedades</a:t>
            </a:r>
            <a:r>
              <a:rPr lang="en-US" dirty="0"/>
              <a:t> do Sistema &gt; </a:t>
            </a:r>
            <a:r>
              <a:rPr lang="en-US" dirty="0" err="1"/>
              <a:t>Variáveis</a:t>
            </a:r>
            <a:r>
              <a:rPr lang="en-US" dirty="0"/>
              <a:t> de </a:t>
            </a:r>
            <a:r>
              <a:rPr lang="en-US" dirty="0" err="1"/>
              <a:t>Ambiente</a:t>
            </a:r>
            <a:r>
              <a:rPr lang="en-US" dirty="0"/>
              <a:t> e </a:t>
            </a:r>
            <a:r>
              <a:rPr lang="en-US" dirty="0" err="1"/>
              <a:t>altere</a:t>
            </a:r>
            <a:r>
              <a:rPr lang="en-US" dirty="0"/>
              <a:t> a Path para o </a:t>
            </a:r>
            <a:r>
              <a:rPr lang="en-US" dirty="0" err="1"/>
              <a:t>diretório</a:t>
            </a:r>
            <a:r>
              <a:rPr lang="en-US" dirty="0"/>
              <a:t> de </a:t>
            </a:r>
            <a:r>
              <a:rPr lang="en-US" dirty="0" err="1"/>
              <a:t>instalação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JDK</a:t>
            </a:r>
          </a:p>
        </p:txBody>
      </p:sp>
    </p:spTree>
    <p:extLst>
      <p:ext uri="{BB962C8B-B14F-4D97-AF65-F5344CB8AC3E}">
        <p14:creationId xmlns:p14="http://schemas.microsoft.com/office/powerpoint/2010/main" val="6839930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Instalando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Netbeans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 Windows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FA2076-766E-4EA7-8720-3E4D0B0A9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43" y="2698417"/>
            <a:ext cx="564911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744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Instalando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Netbeans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 Windows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F4BC82-B95D-4C5A-BB5C-CB84544C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0" y="2727950"/>
            <a:ext cx="4274856" cy="225033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110DF41-B060-4C48-B368-7E03207CE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53" y="3063544"/>
            <a:ext cx="563006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860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Preparando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no Linux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Imagem 45"/>
          <p:cNvPicPr/>
          <p:nvPr/>
        </p:nvPicPr>
        <p:blipFill>
          <a:blip r:embed="rId2"/>
          <a:stretch/>
        </p:blipFill>
        <p:spPr>
          <a:xfrm>
            <a:off x="4788131" y="3426578"/>
            <a:ext cx="3715429" cy="35062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731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Instalando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 JDK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16080" y="2696040"/>
            <a:ext cx="749844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padrão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versão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instalada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a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OpenJDK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Imagem 45"/>
          <p:cNvPicPr/>
          <p:nvPr/>
        </p:nvPicPr>
        <p:blipFill>
          <a:blip r:embed="rId2"/>
          <a:stretch/>
        </p:blipFill>
        <p:spPr>
          <a:xfrm>
            <a:off x="7516440" y="1664280"/>
            <a:ext cx="2633040" cy="2633040"/>
          </a:xfrm>
          <a:prstGeom prst="rect">
            <a:avLst/>
          </a:prstGeom>
          <a:ln>
            <a:noFill/>
          </a:ln>
        </p:spPr>
      </p:pic>
      <p:pic>
        <p:nvPicPr>
          <p:cNvPr id="47" name="Imagem 46"/>
          <p:cNvPicPr/>
          <p:nvPr/>
        </p:nvPicPr>
        <p:blipFill>
          <a:blip r:embed="rId3"/>
          <a:stretch/>
        </p:blipFill>
        <p:spPr>
          <a:xfrm>
            <a:off x="384480" y="3838320"/>
            <a:ext cx="6941160" cy="35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Instalando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 JDK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16080" y="2696040"/>
            <a:ext cx="749844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Instalando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pacote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.rpm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Imagem 49"/>
          <p:cNvPicPr/>
          <p:nvPr/>
        </p:nvPicPr>
        <p:blipFill>
          <a:blip r:embed="rId2"/>
          <a:stretch/>
        </p:blipFill>
        <p:spPr>
          <a:xfrm>
            <a:off x="7516440" y="1664280"/>
            <a:ext cx="2633040" cy="2633040"/>
          </a:xfrm>
          <a:prstGeom prst="rect">
            <a:avLst/>
          </a:prstGeom>
          <a:ln>
            <a:noFill/>
          </a:ln>
        </p:spPr>
      </p:pic>
      <p:pic>
        <p:nvPicPr>
          <p:cNvPr id="51" name="Imagem 50"/>
          <p:cNvPicPr/>
          <p:nvPr/>
        </p:nvPicPr>
        <p:blipFill>
          <a:blip r:embed="rId3"/>
          <a:stretch/>
        </p:blipFill>
        <p:spPr>
          <a:xfrm>
            <a:off x="365760" y="3399120"/>
            <a:ext cx="6126480" cy="419040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640080" y="7132680"/>
            <a:ext cx="512028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Uvh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desinstala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última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versão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atualiza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pacote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necessário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exibindo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 log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Instalando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 JDK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16080" y="2696040"/>
            <a:ext cx="749844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o alternatives para “java” e “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javac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Imagem 54"/>
          <p:cNvPicPr/>
          <p:nvPr/>
        </p:nvPicPr>
        <p:blipFill>
          <a:blip r:embed="rId2"/>
          <a:stretch/>
        </p:blipFill>
        <p:spPr>
          <a:xfrm>
            <a:off x="365760" y="4519502"/>
            <a:ext cx="9343800" cy="3556454"/>
          </a:xfrm>
          <a:prstGeom prst="rect">
            <a:avLst/>
          </a:prstGeom>
          <a:ln>
            <a:noFill/>
          </a:ln>
        </p:spPr>
      </p:pic>
      <p:pic>
        <p:nvPicPr>
          <p:cNvPr id="56" name="Imagem 55"/>
          <p:cNvPicPr/>
          <p:nvPr/>
        </p:nvPicPr>
        <p:blipFill>
          <a:blip r:embed="rId3"/>
          <a:stretch/>
        </p:blipFill>
        <p:spPr>
          <a:xfrm>
            <a:off x="7516440" y="1664280"/>
            <a:ext cx="2633040" cy="2633040"/>
          </a:xfrm>
          <a:prstGeom prst="rect">
            <a:avLst/>
          </a:prstGeom>
          <a:ln>
            <a:noFill/>
          </a:ln>
        </p:spPr>
      </p:pic>
      <p:sp>
        <p:nvSpPr>
          <p:cNvPr id="57" name="CustomShape 3"/>
          <p:cNvSpPr/>
          <p:nvPr/>
        </p:nvSpPr>
        <p:spPr>
          <a:xfrm>
            <a:off x="437760" y="3361420"/>
            <a:ext cx="9144000" cy="109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 = alternatives --install /usr/bin/java java /usr/java/jdk1.8.0_101/jre/bin/java 200000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Javac = alternatives --install /usr/bin/javac javac /usr/java/jdk1.8.0_101/bin/javac 200000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Instalando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 JDK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316080" y="2696040"/>
            <a:ext cx="749844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a JAVA_HOME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Imagem 59"/>
          <p:cNvPicPr/>
          <p:nvPr/>
        </p:nvPicPr>
        <p:blipFill>
          <a:blip r:embed="rId2"/>
          <a:stretch/>
        </p:blipFill>
        <p:spPr>
          <a:xfrm>
            <a:off x="274320" y="3497400"/>
            <a:ext cx="8091720" cy="4549320"/>
          </a:xfrm>
          <a:prstGeom prst="rect">
            <a:avLst/>
          </a:prstGeom>
          <a:ln>
            <a:noFill/>
          </a:ln>
        </p:spPr>
      </p:pic>
      <p:pic>
        <p:nvPicPr>
          <p:cNvPr id="61" name="Imagem 60"/>
          <p:cNvPicPr/>
          <p:nvPr/>
        </p:nvPicPr>
        <p:blipFill>
          <a:blip r:embed="rId3"/>
          <a:stretch/>
        </p:blipFill>
        <p:spPr>
          <a:xfrm>
            <a:off x="7516440" y="1664280"/>
            <a:ext cx="2633040" cy="263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Preparando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nosso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ambiente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3105334"/>
            <a:ext cx="9566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que iremos instalar ?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Kit de Desenvolvimento Java – </a:t>
            </a:r>
            <a:r>
              <a:rPr lang="pt-BR" sz="2400" dirty="0" err="1"/>
              <a:t>jdk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ambiente de desenvolvimento integrado, IDE - </a:t>
            </a:r>
            <a:r>
              <a:rPr lang="pt-BR" sz="2400" dirty="0" err="1"/>
              <a:t>NetBeans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Instalando o Netbeans no Linux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16080" y="2696040"/>
            <a:ext cx="7498440" cy="1011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 o script de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instalação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atenção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 as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permissões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chmod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Imagem 68"/>
          <p:cNvPicPr/>
          <p:nvPr/>
        </p:nvPicPr>
        <p:blipFill>
          <a:blip r:embed="rId2"/>
          <a:stretch/>
        </p:blipFill>
        <p:spPr>
          <a:xfrm>
            <a:off x="7516440" y="1664280"/>
            <a:ext cx="2633040" cy="2633040"/>
          </a:xfrm>
          <a:prstGeom prst="rect">
            <a:avLst/>
          </a:prstGeom>
          <a:ln>
            <a:noFill/>
          </a:ln>
        </p:spPr>
      </p:pic>
      <p:pic>
        <p:nvPicPr>
          <p:cNvPr id="70" name="Imagem 69"/>
          <p:cNvPicPr/>
          <p:nvPr/>
        </p:nvPicPr>
        <p:blipFill>
          <a:blip r:embed="rId3"/>
          <a:stretch/>
        </p:blipFill>
        <p:spPr>
          <a:xfrm>
            <a:off x="245880" y="4116240"/>
            <a:ext cx="6828120" cy="383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Instalando o Netbeans no Linux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16080" y="2696040"/>
            <a:ext cx="749844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Agora é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só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executar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545760" y="3769167"/>
            <a:ext cx="7268760" cy="4086360"/>
          </a:xfrm>
          <a:prstGeom prst="rect">
            <a:avLst/>
          </a:prstGeom>
          <a:ln>
            <a:noFill/>
          </a:ln>
        </p:spPr>
      </p:pic>
      <p:pic>
        <p:nvPicPr>
          <p:cNvPr id="74" name="Imagem 73"/>
          <p:cNvPicPr/>
          <p:nvPr/>
        </p:nvPicPr>
        <p:blipFill>
          <a:blip r:embed="rId3"/>
          <a:stretch/>
        </p:blipFill>
        <p:spPr>
          <a:xfrm>
            <a:off x="7516440" y="1664280"/>
            <a:ext cx="2633040" cy="263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Conhecendo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Netbeans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2" y="3200400"/>
            <a:ext cx="83724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25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Conhecendo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Netbeans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8ACB92-CA5C-47EB-B44B-297C3A3D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" y="2256587"/>
            <a:ext cx="10511490" cy="56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04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Criando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um novo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projeto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Java 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AD32C1-0C86-448F-9397-763E03277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66"/>
          <a:stretch/>
        </p:blipFill>
        <p:spPr>
          <a:xfrm>
            <a:off x="192997" y="2468520"/>
            <a:ext cx="10243906" cy="53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72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Criando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um novo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projeto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Java 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685A0B-F0AA-43DA-80B5-38BB765B8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7"/>
          <a:stretch/>
        </p:blipFill>
        <p:spPr>
          <a:xfrm>
            <a:off x="347912" y="2468520"/>
            <a:ext cx="9933176" cy="531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98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9E9C8C-F553-4974-976E-4A2D3A62D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55"/>
          <a:stretch/>
        </p:blipFill>
        <p:spPr>
          <a:xfrm>
            <a:off x="327107" y="2527076"/>
            <a:ext cx="9770533" cy="5160657"/>
          </a:xfrm>
          <a:prstGeom prst="rect">
            <a:avLst/>
          </a:prstGeom>
        </p:spPr>
      </p:pic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Criando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um novo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projeto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Java 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4848167" y="2387863"/>
            <a:ext cx="2294313" cy="1172455"/>
          </a:xfrm>
          <a:prstGeom prst="wedgeRoundRectCallout">
            <a:avLst>
              <a:gd name="adj1" fmla="val -20833"/>
              <a:gd name="adj2" fmla="val 72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Nome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1781695" y="5987941"/>
            <a:ext cx="2294313" cy="1172455"/>
          </a:xfrm>
          <a:prstGeom prst="wedgeRoundRectCallout">
            <a:avLst>
              <a:gd name="adj1" fmla="val 45109"/>
              <a:gd name="adj2" fmla="val -750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Marcar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opção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27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05AB90-76D8-48F6-9866-C77A6D08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2"/>
          <a:stretch/>
        </p:blipFill>
        <p:spPr>
          <a:xfrm>
            <a:off x="499607" y="2468520"/>
            <a:ext cx="9629785" cy="5162810"/>
          </a:xfrm>
          <a:prstGeom prst="rect">
            <a:avLst/>
          </a:prstGeom>
        </p:spPr>
      </p:pic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Criando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um novo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projeto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Java 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5314499" y="5761081"/>
            <a:ext cx="2294313" cy="1172455"/>
          </a:xfrm>
          <a:prstGeom prst="wedgeRoundRectCallout">
            <a:avLst>
              <a:gd name="adj1" fmla="val -81703"/>
              <a:gd name="adj2" fmla="val -466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Escreva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8734564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2796161-6E8A-46C8-A82F-92136F2A9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50"/>
          <a:stretch/>
        </p:blipFill>
        <p:spPr>
          <a:xfrm>
            <a:off x="335875" y="2468520"/>
            <a:ext cx="9957250" cy="5225967"/>
          </a:xfrm>
          <a:prstGeom prst="rect">
            <a:avLst/>
          </a:prstGeom>
        </p:spPr>
      </p:pic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Compilando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projeto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Java 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3020187" y="3909048"/>
            <a:ext cx="2294313" cy="1172455"/>
          </a:xfrm>
          <a:prstGeom prst="wedgeRoundRectCallout">
            <a:avLst>
              <a:gd name="adj1" fmla="val -81703"/>
              <a:gd name="adj2" fmla="val -466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Prefira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limpar</a:t>
            </a:r>
            <a:r>
              <a:rPr lang="en-US" dirty="0"/>
              <a:t> e </a:t>
            </a:r>
            <a:r>
              <a:rPr lang="en-US" dirty="0" err="1"/>
              <a:t>compilar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34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7D4902-EE23-4B8A-AF4B-B2AB72717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2"/>
          <a:stretch/>
        </p:blipFill>
        <p:spPr>
          <a:xfrm>
            <a:off x="265455" y="2374562"/>
            <a:ext cx="10098090" cy="5413882"/>
          </a:xfrm>
          <a:prstGeom prst="rect">
            <a:avLst/>
          </a:prstGeom>
        </p:spPr>
      </p:pic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Compilando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projeto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Java 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1525743" y="3528572"/>
            <a:ext cx="2294313" cy="1172455"/>
          </a:xfrm>
          <a:prstGeom prst="wedgeRoundRectCallout">
            <a:avLst>
              <a:gd name="adj1" fmla="val 44506"/>
              <a:gd name="adj2" fmla="val -929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 </a:t>
            </a:r>
            <a:r>
              <a:rPr lang="en-US" dirty="0" err="1"/>
              <a:t>executar</a:t>
            </a:r>
            <a:r>
              <a:rPr lang="en-US" dirty="0"/>
              <a:t>, clique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aperte</a:t>
            </a:r>
            <a:r>
              <a:rPr lang="en-US" dirty="0"/>
              <a:t> F6</a:t>
            </a:r>
          </a:p>
        </p:txBody>
      </p:sp>
    </p:spTree>
    <p:extLst>
      <p:ext uri="{BB962C8B-B14F-4D97-AF65-F5344CB8AC3E}">
        <p14:creationId xmlns:p14="http://schemas.microsoft.com/office/powerpoint/2010/main" val="2008727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Preparando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nosso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ambiente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518080" y="5486400"/>
            <a:ext cx="639720" cy="2377080"/>
          </a:xfrm>
          <a:custGeom>
            <a:avLst/>
            <a:gdLst/>
            <a:ahLst/>
            <a:cxnLst/>
            <a:rect l="l" t="t" r="r" b="b"/>
            <a:pathLst>
              <a:path w="1780" h="6606">
                <a:moveTo>
                  <a:pt x="0" y="0"/>
                </a:moveTo>
                <a:cubicBezTo>
                  <a:pt x="444" y="0"/>
                  <a:pt x="889" y="275"/>
                  <a:pt x="889" y="550"/>
                </a:cubicBezTo>
                <a:lnTo>
                  <a:pt x="889" y="2752"/>
                </a:lnTo>
                <a:cubicBezTo>
                  <a:pt x="889" y="3027"/>
                  <a:pt x="1334" y="3302"/>
                  <a:pt x="1779" y="3302"/>
                </a:cubicBezTo>
                <a:cubicBezTo>
                  <a:pt x="1334" y="3302"/>
                  <a:pt x="889" y="3577"/>
                  <a:pt x="889" y="3852"/>
                </a:cubicBezTo>
                <a:lnTo>
                  <a:pt x="889" y="6054"/>
                </a:lnTo>
                <a:cubicBezTo>
                  <a:pt x="889" y="6329"/>
                  <a:pt x="444" y="6605"/>
                  <a:pt x="0" y="6605"/>
                </a:cubicBezTo>
              </a:path>
            </a:pathLst>
          </a:custGeom>
          <a:noFill/>
          <a:ln w="5724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99147" y="2276280"/>
            <a:ext cx="749844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Baixar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JDK </a:t>
            </a:r>
            <a:r>
              <a:rPr lang="en-US" sz="2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aqui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2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Versão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8)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6298560" y="6343920"/>
            <a:ext cx="3657240" cy="67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Escolher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seu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Aceitar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5D6E19-2F6E-4B8E-9754-FB9DB9DC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11" y="2810933"/>
            <a:ext cx="4642590" cy="508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15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E866137-C4A2-4BCA-9F27-8716568BC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50"/>
          <a:stretch/>
        </p:blipFill>
        <p:spPr>
          <a:xfrm>
            <a:off x="293451" y="2231452"/>
            <a:ext cx="10042098" cy="5270499"/>
          </a:xfrm>
          <a:prstGeom prst="rect">
            <a:avLst/>
          </a:prstGeom>
        </p:spPr>
      </p:pic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Compilando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projeto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Java 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3749139" y="6825600"/>
            <a:ext cx="2549340" cy="1172455"/>
          </a:xfrm>
          <a:prstGeom prst="wedgeRoundRectCallout">
            <a:avLst>
              <a:gd name="adj1" fmla="val -70904"/>
              <a:gd name="adj2" fmla="val -537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</a:t>
            </a:r>
            <a:r>
              <a:rPr lang="en-US" dirty="0" err="1"/>
              <a:t>texto</a:t>
            </a:r>
            <a:r>
              <a:rPr lang="en-US" dirty="0"/>
              <a:t> é </a:t>
            </a:r>
            <a:r>
              <a:rPr lang="en-US" dirty="0" err="1"/>
              <a:t>exibido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janela</a:t>
            </a:r>
            <a:r>
              <a:rPr lang="en-US" dirty="0"/>
              <a:t> output da IDE</a:t>
            </a:r>
          </a:p>
        </p:txBody>
      </p:sp>
    </p:spTree>
    <p:extLst>
      <p:ext uri="{BB962C8B-B14F-4D97-AF65-F5344CB8AC3E}">
        <p14:creationId xmlns:p14="http://schemas.microsoft.com/office/powerpoint/2010/main" val="2043023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C80D4E-1A6C-493E-8C08-033293B83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2"/>
          <a:stretch/>
        </p:blipFill>
        <p:spPr>
          <a:xfrm>
            <a:off x="265905" y="2278067"/>
            <a:ext cx="10098090" cy="5413882"/>
          </a:xfrm>
          <a:prstGeom prst="rect">
            <a:avLst/>
          </a:prstGeom>
        </p:spPr>
      </p:pic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Utilizando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saída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padrão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no Java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823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Fazendo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mão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1360" y="2468520"/>
            <a:ext cx="95662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Crie uma pasta na Área de Trabalho;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Abra o </a:t>
            </a:r>
            <a:r>
              <a:rPr lang="pt-BR" sz="2000" dirty="0" err="1"/>
              <a:t>Notepad</a:t>
            </a:r>
            <a:r>
              <a:rPr lang="pt-BR" sz="2000" dirty="0"/>
              <a:t> (Bloco de Notas);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Escreva o seguinte programa;</a:t>
            </a:r>
          </a:p>
          <a:p>
            <a:endParaRPr lang="pt-BR" dirty="0"/>
          </a:p>
          <a:p>
            <a:r>
              <a:rPr lang="pt-BR" dirty="0"/>
              <a:t>	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5760" y="3440707"/>
            <a:ext cx="889022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HelloWorld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00000F"/>
                </a:solidFill>
                <a:latin typeface="Arial Unicode MS" panose="020B0604020202020204" pitchFamily="34" charset="-128"/>
              </a:rPr>
              <a:t>	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[]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i="1" dirty="0">
                <a:solidFill>
                  <a:srgbClr val="666666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System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println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1661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116611"/>
                </a:solidFill>
                <a:effectLst/>
                <a:latin typeface="Arial Unicode MS" panose="020B0604020202020204" pitchFamily="34" charset="-128"/>
              </a:rPr>
              <a:t>Hello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16611"/>
                </a:solidFill>
                <a:effectLst/>
                <a:latin typeface="Arial Unicode MS" panose="020B0604020202020204" pitchFamily="34" charset="-128"/>
              </a:rPr>
              <a:t>, World"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1360" y="5656698"/>
            <a:ext cx="956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Salve o arquivo dentro da pasta criada como HelloWorld.java</a:t>
            </a:r>
          </a:p>
        </p:txBody>
      </p:sp>
    </p:spTree>
    <p:extLst>
      <p:ext uri="{BB962C8B-B14F-4D97-AF65-F5344CB8AC3E}">
        <p14:creationId xmlns:p14="http://schemas.microsoft.com/office/powerpoint/2010/main" val="38310068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59" y="1268533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Comandos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javac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e java (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sem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pacote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8044DCC-79E4-4F6C-81CB-5AE401B2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87" y="2148417"/>
            <a:ext cx="83534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333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Curiosidade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8457" y="2468520"/>
            <a:ext cx="8997043" cy="5369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0" y="2254177"/>
            <a:ext cx="5487166" cy="4286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9" y="2682862"/>
            <a:ext cx="8480707" cy="50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31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Curiosidade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8457" y="2468520"/>
            <a:ext cx="8997043" cy="5369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0" y="2261163"/>
            <a:ext cx="7306354" cy="557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39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Curiosidade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8457" y="2468520"/>
            <a:ext cx="8997043" cy="5369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0" y="2713792"/>
            <a:ext cx="9137261" cy="305019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1360" y="7282543"/>
            <a:ext cx="972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 retirada do </a:t>
            </a:r>
            <a:r>
              <a:rPr lang="pt-BR" dirty="0" err="1"/>
              <a:t>StackOverflow</a:t>
            </a:r>
            <a:endParaRPr lang="pt-BR" dirty="0"/>
          </a:p>
          <a:p>
            <a:r>
              <a:rPr lang="pt-BR" dirty="0"/>
              <a:t>https://pt.stackoverflow.com/questions/93048/o-que-significa-public-static-void-mainstring-args</a:t>
            </a:r>
          </a:p>
        </p:txBody>
      </p:sp>
    </p:spTree>
    <p:extLst>
      <p:ext uri="{BB962C8B-B14F-4D97-AF65-F5344CB8AC3E}">
        <p14:creationId xmlns:p14="http://schemas.microsoft.com/office/powerpoint/2010/main" val="32855270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Conhecendo </a:t>
            </a:r>
            <a:r>
              <a:rPr lang="pt-BR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JavaDoc</a:t>
            </a:r>
            <a:r>
              <a:rPr lang="pt-BR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para esclarecer duvidas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8457" y="2468520"/>
            <a:ext cx="8997043" cy="5369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1360" y="7282543"/>
            <a:ext cx="97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https://docs.oracle.com/javase/8/docs/api/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4075" b="5168"/>
          <a:stretch/>
        </p:blipFill>
        <p:spPr>
          <a:xfrm>
            <a:off x="531359" y="2210031"/>
            <a:ext cx="9429069" cy="48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5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Exercícios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5025" y="2527072"/>
            <a:ext cx="10380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Instale</a:t>
            </a:r>
            <a:r>
              <a:rPr lang="en-US" dirty="0"/>
              <a:t> o </a:t>
            </a:r>
            <a:r>
              <a:rPr lang="en-US" dirty="0" err="1"/>
              <a:t>Netbeans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“</a:t>
            </a:r>
            <a:r>
              <a:rPr lang="en-US" dirty="0" err="1"/>
              <a:t>PrimeiraAula</a:t>
            </a:r>
            <a:r>
              <a:rPr lang="en-US" dirty="0"/>
              <a:t>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Faça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imprima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aula de POO com Java”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Agora </a:t>
            </a:r>
            <a:r>
              <a:rPr lang="en-US" dirty="0" err="1"/>
              <a:t>altere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para que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imprima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aula de POO com Java.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Netbeans</a:t>
            </a:r>
            <a:r>
              <a:rPr lang="en-US" dirty="0"/>
              <a:t>!”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 err="1"/>
              <a:t>Desafio</a:t>
            </a:r>
            <a:r>
              <a:rPr lang="en-US" b="1" u="sng" dirty="0"/>
              <a:t>:</a:t>
            </a:r>
            <a:r>
              <a:rPr lang="en-US" dirty="0"/>
              <a:t> </a:t>
            </a:r>
            <a:r>
              <a:rPr lang="en-US" dirty="0" err="1"/>
              <a:t>imprima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do </a:t>
            </a:r>
            <a:r>
              <a:rPr lang="en-US" dirty="0" err="1"/>
              <a:t>exercício</a:t>
            </a:r>
            <a:r>
              <a:rPr lang="en-US" dirty="0"/>
              <a:t> 4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de </a:t>
            </a:r>
            <a:r>
              <a:rPr lang="en-US" dirty="0" err="1"/>
              <a:t>impressão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9391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97040" y="2556000"/>
            <a:ext cx="9035280" cy="17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Obrigado!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593720" y="4664160"/>
            <a:ext cx="7441560" cy="21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Preparando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nosso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ambiente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299147" y="2276280"/>
            <a:ext cx="749844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Será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necessário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criar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Oracle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3717D9A-96A4-47FC-A375-5027145C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72" y="2790783"/>
            <a:ext cx="3999656" cy="5315204"/>
          </a:xfrm>
          <a:prstGeom prst="rect">
            <a:avLst/>
          </a:prstGeom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A91381E-96D1-4DDA-9D4A-1F37A1895AB6}"/>
              </a:ext>
            </a:extLst>
          </p:cNvPr>
          <p:cNvSpPr/>
          <p:nvPr/>
        </p:nvSpPr>
        <p:spPr>
          <a:xfrm rot="3687335">
            <a:off x="7750204" y="5799663"/>
            <a:ext cx="589446" cy="1999141"/>
          </a:xfrm>
          <a:prstGeom prst="downArrow">
            <a:avLst>
              <a:gd name="adj1" fmla="val 44840"/>
              <a:gd name="adj2" fmla="val 725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1730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Preparando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nosso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ambiente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2826" y="2201333"/>
            <a:ext cx="10063616" cy="624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Preencha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todos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seus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dados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pessoas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depois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clique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Criar</a:t>
            </a:r>
            <a:r>
              <a:rPr lang="en-US" sz="27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</a:t>
            </a:r>
            <a:endParaRPr lang="en-US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9B7F0D-8BCC-446B-86DB-FDA851E73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7"/>
          <a:stretch/>
        </p:blipFill>
        <p:spPr>
          <a:xfrm>
            <a:off x="2761192" y="6025793"/>
            <a:ext cx="7715250" cy="2087713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AFA5EF2F-201C-43BC-81F2-C1E373E651F0}"/>
              </a:ext>
            </a:extLst>
          </p:cNvPr>
          <p:cNvSpPr/>
          <p:nvPr/>
        </p:nvSpPr>
        <p:spPr>
          <a:xfrm rot="17159906">
            <a:off x="2704070" y="6334444"/>
            <a:ext cx="589446" cy="1999141"/>
          </a:xfrm>
          <a:prstGeom prst="downArrow">
            <a:avLst>
              <a:gd name="adj1" fmla="val 44840"/>
              <a:gd name="adj2" fmla="val 725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715AF3-FAEC-4CE8-A188-00ECA5A5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0" y="2949670"/>
            <a:ext cx="80105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578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Preparando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nosso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ambiente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566284" y="4114800"/>
            <a:ext cx="10063616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Após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criar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clicar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2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iciar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sessão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 download </a:t>
            </a:r>
            <a:r>
              <a:rPr lang="en-US" sz="2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irá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começar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automáticamente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1185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Preparando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nosso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ambiente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531360" y="2267140"/>
            <a:ext cx="9566280" cy="4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Baixar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en-US" sz="2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netbeans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https://netbeans.org/downloads/8.2/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F7C24D-AE3E-41C8-8BFF-936BA5FC9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54" y="2669900"/>
            <a:ext cx="8220891" cy="538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182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Preparando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no Windows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20" y="3358536"/>
            <a:ext cx="7930342" cy="4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634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Instalando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 JDK no Windows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5" y="2261062"/>
            <a:ext cx="4885038" cy="36478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29" y="3580015"/>
            <a:ext cx="5067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726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21236</TotalTime>
  <Words>560</Words>
  <Application>Microsoft Office PowerPoint</Application>
  <PresentationFormat>Personalizar</PresentationFormat>
  <Paragraphs>91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9" baseType="lpstr">
      <vt:lpstr>MS PGothic</vt:lpstr>
      <vt:lpstr>MS PGothic</vt:lpstr>
      <vt:lpstr>Arial</vt:lpstr>
      <vt:lpstr>Arial Unicode MS</vt:lpstr>
      <vt:lpstr>Calibri</vt:lpstr>
      <vt:lpstr>DejaVu Sans</vt:lpstr>
      <vt:lpstr>Symbol</vt:lpstr>
      <vt:lpstr>Tahoma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Felipe Miranda</dc:creator>
  <dc:description/>
  <cp:lastModifiedBy>Samuel da Cruz Souza</cp:lastModifiedBy>
  <cp:revision>3465</cp:revision>
  <cp:lastPrinted>1999-09-01T13:45:01Z</cp:lastPrinted>
  <dcterms:created xsi:type="dcterms:W3CDTF">1998-03-25T00:18:48Z</dcterms:created>
  <dcterms:modified xsi:type="dcterms:W3CDTF">2019-08-03T21:15:26Z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