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9" r:id="rId4"/>
    <p:sldId id="28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9" r:id="rId14"/>
    <p:sldId id="278" r:id="rId15"/>
    <p:sldId id="279" r:id="rId16"/>
    <p:sldId id="280" r:id="rId17"/>
    <p:sldId id="285" r:id="rId18"/>
    <p:sldId id="286" r:id="rId19"/>
    <p:sldId id="281" r:id="rId20"/>
    <p:sldId id="282" r:id="rId21"/>
    <p:sldId id="283" r:id="rId22"/>
    <p:sldId id="284" r:id="rId23"/>
    <p:sldId id="288" r:id="rId24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BAF5-97A6-46AA-9F86-1832678FB28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24C6-A8DD-4C54-AF3A-F66146CE3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97040" y="2556000"/>
            <a:ext cx="9035280" cy="818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629" y="1477322"/>
            <a:ext cx="9566639" cy="5024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630" y="2256840"/>
            <a:ext cx="9566640" cy="5593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9D79B98B-8942-4A7F-AD04-8F257491FA64}"/>
              </a:ext>
            </a:extLst>
          </p:cNvPr>
          <p:cNvSpPr/>
          <p:nvPr userDrawn="1"/>
        </p:nvSpPr>
        <p:spPr>
          <a:xfrm>
            <a:off x="5314948" y="37944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elum.com.br/apostila-java-orientacao-objetos/variaveis-primitivas-e-controle-de-fluxo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trabalhando-com-string-string-em-java/21737" TargetMode="External"/><Relationship Id="rId2" Type="http://schemas.openxmlformats.org/officeDocument/2006/relationships/hyperlink" Target="https://www.devmedia.com.br/java-string-manipulando-metodos-da-classe-string/29862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Variáveis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Primitivas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</a:t>
            </a:r>
          </a:p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Controle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Fluxo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II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Conhecendo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Printf</a:t>
            </a:r>
            <a:endParaRPr lang="en-US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20B16E9-E343-4795-8BD0-762014496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2607"/>
              </p:ext>
            </p:extLst>
          </p:nvPr>
        </p:nvGraphicFramePr>
        <p:xfrm>
          <a:off x="654049" y="2303325"/>
          <a:ext cx="9361805" cy="354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2605">
                  <a:extLst>
                    <a:ext uri="{9D8B030D-6E8A-4147-A177-3AD203B41FA5}">
                      <a16:colId xmlns:a16="http://schemas.microsoft.com/office/drawing/2014/main" val="2878209017"/>
                    </a:ext>
                  </a:extLst>
                </a:gridCol>
                <a:gridCol w="7569200">
                  <a:extLst>
                    <a:ext uri="{9D8B030D-6E8A-4147-A177-3AD203B41FA5}">
                      <a16:colId xmlns:a16="http://schemas.microsoft.com/office/drawing/2014/main" val="3054528371"/>
                    </a:ext>
                  </a:extLst>
                </a:gridCol>
              </a:tblGrid>
              <a:tr h="39317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Conversor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4830782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0706985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ponto flutuante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499457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594957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Quebra de linha (Recomendado pela Oracle ao invés de \n)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289582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Fixa a saída em 6 caracteres, adicionando zeros se necessário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9106633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o sinal (positivo ou negativo)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5882704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3 casas depois da vírgula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732638"/>
                  </a:ext>
                </a:extLst>
              </a:tr>
              <a:tr h="3931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8 casas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748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37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F0C434-0925-4DCC-B84A-F8D9126A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29" y="2258668"/>
            <a:ext cx="7735441" cy="49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35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Entrada de dados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12E605-D420-455F-9A50-25D73EFB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63" y="1403999"/>
            <a:ext cx="6324685" cy="64361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CA115A-EC34-43C4-916A-E1BF4887C343}"/>
              </a:ext>
            </a:extLst>
          </p:cNvPr>
          <p:cNvSpPr txBox="1"/>
          <p:nvPr/>
        </p:nvSpPr>
        <p:spPr>
          <a:xfrm>
            <a:off x="169333" y="2304835"/>
            <a:ext cx="3603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entrada de dados via dispositivo padrão (terminal) utilizamos da classe Scanner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B32121-D3BC-48AB-97A4-6E57C36FA48A}"/>
              </a:ext>
            </a:extLst>
          </p:cNvPr>
          <p:cNvSpPr txBox="1"/>
          <p:nvPr/>
        </p:nvSpPr>
        <p:spPr>
          <a:xfrm>
            <a:off x="169333" y="4114800"/>
            <a:ext cx="360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Não se esqueça do </a:t>
            </a:r>
            <a:r>
              <a:rPr lang="pt-BR" sz="2400" dirty="0" err="1"/>
              <a:t>import</a:t>
            </a:r>
            <a:r>
              <a:rPr lang="pt-BR" sz="2400" dirty="0"/>
              <a:t>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F11802-3ABB-479F-8326-77197FF1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5372369"/>
            <a:ext cx="3453427" cy="300298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665D771-514C-4320-B650-C9FC2EC1C167}"/>
              </a:ext>
            </a:extLst>
          </p:cNvPr>
          <p:cNvSpPr/>
          <p:nvPr/>
        </p:nvSpPr>
        <p:spPr>
          <a:xfrm>
            <a:off x="0" y="5080000"/>
            <a:ext cx="3772955" cy="965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331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Entrada de dados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ler variáveis do tipo char, nós utilizamos uma </a:t>
            </a:r>
            <a:r>
              <a:rPr lang="pt-BR" sz="2400" dirty="0" err="1"/>
              <a:t>String</a:t>
            </a:r>
            <a:r>
              <a:rPr lang="pt-BR" sz="2400" dirty="0"/>
              <a:t> auxiliar e pegamos apenas sua primeira letra e convertemos em char através do método </a:t>
            </a:r>
            <a:r>
              <a:rPr lang="pt-BR" sz="2400" dirty="0" err="1"/>
              <a:t>charAt</a:t>
            </a:r>
            <a:r>
              <a:rPr lang="pt-BR" sz="24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7FDFA6-1AA1-4883-A41D-DCCA84CF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21" y="3651798"/>
            <a:ext cx="6482657" cy="2515658"/>
          </a:xfrm>
          <a:prstGeom prst="rect">
            <a:avLst/>
          </a:prstGeom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60B4E001-39C2-4236-8432-2A239FB5BB10}"/>
              </a:ext>
            </a:extLst>
          </p:cNvPr>
          <p:cNvSpPr/>
          <p:nvPr/>
        </p:nvSpPr>
        <p:spPr>
          <a:xfrm>
            <a:off x="5554133" y="6634144"/>
            <a:ext cx="4893733" cy="1392256"/>
          </a:xfrm>
          <a:prstGeom prst="wedgeEllipseCallout">
            <a:avLst>
              <a:gd name="adj1" fmla="val -45024"/>
              <a:gd name="adj2" fmla="val -8674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número indicado no método indica em qual posição vamos pegar a letra, neste caso a primeira letra na posição 0</a:t>
            </a:r>
          </a:p>
        </p:txBody>
      </p:sp>
    </p:spTree>
    <p:extLst>
      <p:ext uri="{BB962C8B-B14F-4D97-AF65-F5344CB8AC3E}">
        <p14:creationId xmlns:p14="http://schemas.microsoft.com/office/powerpoint/2010/main" val="886919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Controle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Fluxo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AB2937-6C4C-46E7-97D7-C7B96F609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4526"/>
              </p:ext>
            </p:extLst>
          </p:nvPr>
        </p:nvGraphicFramePr>
        <p:xfrm>
          <a:off x="6573197" y="2128358"/>
          <a:ext cx="3771900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45884544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65591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6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2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ou igual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7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4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ou igual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92668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7898B44-545F-44A4-AF58-306F7C20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3" y="2065867"/>
            <a:ext cx="6329704" cy="27208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BD82FE-5EB4-4FCA-A8C7-748F0BA4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38" y="5448596"/>
            <a:ext cx="5740759" cy="2008475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45C62E-9381-40C5-89B9-CA684E9C5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89845"/>
              </p:ext>
            </p:extLst>
          </p:nvPr>
        </p:nvGraphicFramePr>
        <p:xfrm>
          <a:off x="284803" y="5713080"/>
          <a:ext cx="3762264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81132">
                  <a:extLst>
                    <a:ext uri="{9D8B030D-6E8A-4147-A177-3AD203B41FA5}">
                      <a16:colId xmlns:a16="http://schemas.microsoft.com/office/drawing/2014/main" val="4210431834"/>
                    </a:ext>
                  </a:extLst>
                </a:gridCol>
                <a:gridCol w="1881132">
                  <a:extLst>
                    <a:ext uri="{9D8B030D-6E8A-4147-A177-3AD203B41FA5}">
                      <a16:colId xmlns:a16="http://schemas.microsoft.com/office/drawing/2014/main" val="62468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4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02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Operador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Ternário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Muito útil quando se deseja atribuir um valor a uma variável dependendo de uma condição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1D6E03-4F40-41A5-BDC5-A56B4B6DC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0" y="3636558"/>
            <a:ext cx="9796279" cy="31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25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Estruturas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repetição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80028" y="2116461"/>
            <a:ext cx="956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While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63CDC6-12B6-4E58-B834-9DB9173F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8" y="2714407"/>
            <a:ext cx="7434111" cy="3670708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BE448E2-FAE5-456F-B7BB-B6A3FF7F4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10158"/>
              </p:ext>
            </p:extLst>
          </p:nvPr>
        </p:nvGraphicFramePr>
        <p:xfrm>
          <a:off x="6011332" y="5588453"/>
          <a:ext cx="413854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9270">
                  <a:extLst>
                    <a:ext uri="{9D8B030D-6E8A-4147-A177-3AD203B41FA5}">
                      <a16:colId xmlns:a16="http://schemas.microsoft.com/office/drawing/2014/main" val="2426620927"/>
                    </a:ext>
                  </a:extLst>
                </a:gridCol>
                <a:gridCol w="2069270">
                  <a:extLst>
                    <a:ext uri="{9D8B030D-6E8A-4147-A177-3AD203B41FA5}">
                      <a16:colId xmlns:a16="http://schemas.microsoft.com/office/drawing/2014/main" val="3104366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6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0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8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7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Estruturas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repetição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80028" y="2116461"/>
            <a:ext cx="956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For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B33109-1E53-4489-AA65-D08E2671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44" y="2842883"/>
            <a:ext cx="8476911" cy="33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6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Estruturas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repetição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80028" y="2116461"/>
            <a:ext cx="956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Switch-Case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5AF394-F2B2-4F95-BA79-93D6A466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690275"/>
            <a:ext cx="6623257" cy="4982634"/>
          </a:xfrm>
          <a:prstGeom prst="rect">
            <a:avLst/>
          </a:prstGeom>
        </p:spPr>
      </p:pic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6E2DB749-371E-4B8B-98EA-D1AED0A19E67}"/>
              </a:ext>
            </a:extLst>
          </p:cNvPr>
          <p:cNvSpPr/>
          <p:nvPr/>
        </p:nvSpPr>
        <p:spPr>
          <a:xfrm>
            <a:off x="7154617" y="4701871"/>
            <a:ext cx="3141418" cy="1776098"/>
          </a:xfrm>
          <a:prstGeom prst="wedgeRectCallout">
            <a:avLst>
              <a:gd name="adj1" fmla="val -80947"/>
              <a:gd name="adj2" fmla="val 964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Caso nenhuma das opções seja a correta o bloco default é executado </a:t>
            </a:r>
          </a:p>
        </p:txBody>
      </p:sp>
    </p:spTree>
    <p:extLst>
      <p:ext uri="{BB962C8B-B14F-4D97-AF65-F5344CB8AC3E}">
        <p14:creationId xmlns:p14="http://schemas.microsoft.com/office/powerpoint/2010/main" val="3315462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Operadores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6224" y="5310301"/>
            <a:ext cx="192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Aplicável somente em inteiros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F9ED00-E6FD-4DD6-A8D7-6FC33FEC3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1500"/>
              </p:ext>
            </p:extLst>
          </p:nvPr>
        </p:nvGraphicFramePr>
        <p:xfrm>
          <a:off x="3290440" y="2280624"/>
          <a:ext cx="6807200" cy="4544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534">
                  <a:extLst>
                    <a:ext uri="{9D8B030D-6E8A-4147-A177-3AD203B41FA5}">
                      <a16:colId xmlns:a16="http://schemas.microsoft.com/office/drawing/2014/main" val="1421629600"/>
                    </a:ext>
                  </a:extLst>
                </a:gridCol>
                <a:gridCol w="5164666">
                  <a:extLst>
                    <a:ext uri="{9D8B030D-6E8A-4147-A177-3AD203B41FA5}">
                      <a16:colId xmlns:a16="http://schemas.microsoft.com/office/drawing/2014/main" val="1845266288"/>
                    </a:ext>
                  </a:extLst>
                </a:gridCol>
              </a:tblGrid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</a:rPr>
                        <a:t>Operador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07788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30191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Complemento (Inverte valor de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58306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90510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13354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95781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5076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9588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Lógica E (bit a bit)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9508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Lógica OU (bit a bit)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92760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^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Lógica XOR (bit a bit)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934584"/>
                  </a:ext>
                </a:extLst>
              </a:tr>
              <a:tr h="3716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Inversor (bit a bit)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79086"/>
                  </a:ext>
                </a:extLst>
              </a:tr>
            </a:tbl>
          </a:graphicData>
        </a:graphic>
      </p:graphicFrame>
      <p:sp>
        <p:nvSpPr>
          <p:cNvPr id="4" name="Chave Esquerda 3">
            <a:extLst>
              <a:ext uri="{FF2B5EF4-FFF2-40B4-BE49-F238E27FC236}">
                <a16:creationId xmlns:a16="http://schemas.microsoft.com/office/drawing/2014/main" id="{A80A92F0-BD23-45F3-A458-2827D32436D5}"/>
              </a:ext>
            </a:extLst>
          </p:cNvPr>
          <p:cNvSpPr/>
          <p:nvPr/>
        </p:nvSpPr>
        <p:spPr>
          <a:xfrm>
            <a:off x="2437345" y="4995333"/>
            <a:ext cx="558800" cy="1830267"/>
          </a:xfrm>
          <a:prstGeom prst="leftBrace">
            <a:avLst>
              <a:gd name="adj1" fmla="val 32575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20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Algumas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Informações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Inferência de tipo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Em algumas linguagens não é necessário informar o tipo da variável em sua criação. </a:t>
            </a:r>
            <a:r>
              <a:rPr lang="pt-BR" sz="2400" dirty="0" err="1"/>
              <a:t>Ex</a:t>
            </a:r>
            <a:r>
              <a:rPr lang="pt-BR" sz="2400" dirty="0"/>
              <a:t>: Python, </a:t>
            </a:r>
            <a:r>
              <a:rPr lang="pt-BR" sz="2400" dirty="0" err="1"/>
              <a:t>JavaScript</a:t>
            </a:r>
            <a:r>
              <a:rPr lang="pt-BR" sz="2400" dirty="0"/>
              <a:t> e </a:t>
            </a:r>
            <a:r>
              <a:rPr lang="pt-BR" sz="2400" dirty="0" err="1"/>
              <a:t>MatLab</a:t>
            </a:r>
            <a:r>
              <a:rPr lang="pt-BR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Case </a:t>
            </a:r>
            <a:r>
              <a:rPr lang="pt-BR" sz="2400" dirty="0" err="1"/>
              <a:t>Sensitive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Diferencia letras maiúsculas de minúsculas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Tipagem Forte e Fraca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Uma linguagem se denomina de tipagem forte quando não é possível realizar operações com variáveis de tipos diferentes.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Tipagem Forte: Java e Python.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Tipagem Fraca: PHP e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Mateiral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Apoio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698934"/>
            <a:ext cx="956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hlinkClick r:id="rId2"/>
              </a:rPr>
              <a:t>Variáveis Primitivas e Controle de Fluxo - </a:t>
            </a:r>
            <a:r>
              <a:rPr lang="pt-BR" sz="2400" dirty="0" err="1">
                <a:hlinkClick r:id="rId2"/>
              </a:rPr>
              <a:t>Caelum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4840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De acordo com a opção do usuário imprima a tabela verdade do operador desejado. ( E ou </a:t>
            </a:r>
            <a:r>
              <a:rPr lang="pt-BR" sz="2400" dirty="0" err="1"/>
              <a:t>OU</a:t>
            </a:r>
            <a:r>
              <a:rPr lang="pt-BR" sz="2400" dirty="0"/>
              <a:t> 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Leia 4 valores inteiros A, B, C e D. A seguir, se B for maior do que C e se D for maior do que A, e a soma de C com D for maior que a soma de A e B e se C e D, ambos, forem positivos e se a variável A for par escrever a mensagem "Valores aceitos", senão escrever "Valores </a:t>
            </a:r>
            <a:r>
              <a:rPr lang="pt-BR" sz="2400" dirty="0" err="1"/>
              <a:t>nao</a:t>
            </a:r>
            <a:r>
              <a:rPr lang="pt-BR" sz="2400" dirty="0"/>
              <a:t> aceitos". (fonte: </a:t>
            </a:r>
            <a:r>
              <a:rPr lang="pt-BR" sz="2400" b="1" dirty="0"/>
              <a:t>URI 1035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 programa que calcule o IMC (Índice de Massa Corporal) e mostre o grau de obesidade de acordo com o resultado. Fórmula do </a:t>
            </a:r>
            <a:r>
              <a:rPr lang="pt-BR" sz="2400" dirty="0" err="1"/>
              <a:t>imc</a:t>
            </a:r>
            <a:r>
              <a:rPr lang="pt-BR" sz="2400" dirty="0"/>
              <a:t>  = ( peso / altura² ). Dica: pesquise sobre a </a:t>
            </a:r>
            <a:r>
              <a:rPr lang="pt-BR" sz="2400" i="1" dirty="0"/>
              <a:t>Tabela IMC </a:t>
            </a:r>
            <a:r>
              <a:rPr lang="pt-BR" sz="2400" dirty="0"/>
              <a:t>para saber os graus de obesidade.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Faça uma calculadora que dado 2 números informados pelo usuário realize as seguintes operações (de acordo com a opção do usuário): soma, subtração, multiplicação, divisão e exponencial.</a:t>
            </a:r>
          </a:p>
        </p:txBody>
      </p:sp>
    </p:spTree>
    <p:extLst>
      <p:ext uri="{BB962C8B-B14F-4D97-AF65-F5344CB8AC3E}">
        <p14:creationId xmlns:p14="http://schemas.microsoft.com/office/powerpoint/2010/main" val="3527092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400" dirty="0"/>
              <a:t>Faça um programa que permita ao usuário entrar com as notas de NP1 e NP2. Após ler estas notas, mostre a média final em um número inteiro.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pt-BR" sz="2400" dirty="0"/>
              <a:t>Dentro de uma determinada empresa, alguns funcionários tem seus salários baseados no Salário Mínimo e outros funcionários ganham por hora. Dado que o Salário Mínimo atual é de R$ 998,00 e o preço da hora de trabalho é de R$ 9,30, calcule o salário mensal dos seguintes funcionários: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Gerente : 3 salários mínimos.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Engenheiro : 7 salários mínimos.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Serviços terceirizados : 8h/dia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pt-BR" sz="2400" dirty="0"/>
              <a:t>Dado um valor em R$, calcule quantas viagens de ônibus são possíveis. Suponha que o preço seja R$ 2,75 cada passagem.</a:t>
            </a:r>
          </a:p>
          <a:p>
            <a:pPr marL="457200" indent="-457200">
              <a:buFont typeface="+mj-lt"/>
              <a:buAutoNum type="arabicPeriod" startAt="5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559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5C1EC-79B9-4699-92D6-9B1522D8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10" y="3232440"/>
            <a:ext cx="9035280" cy="1764720"/>
          </a:xfrm>
        </p:spPr>
        <p:txBody>
          <a:bodyPr/>
          <a:lstStyle/>
          <a:p>
            <a:pPr algn="ctr"/>
            <a:r>
              <a:rPr lang="pt-BR" sz="32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7188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Variáveis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No Java existem dois tipos de variáveis, as </a:t>
            </a:r>
            <a:r>
              <a:rPr lang="pt-BR" sz="2400" b="1" u="sng" dirty="0"/>
              <a:t>Primitivas</a:t>
            </a:r>
            <a:r>
              <a:rPr lang="pt-BR" sz="2400" dirty="0"/>
              <a:t> e as de </a:t>
            </a:r>
            <a:r>
              <a:rPr lang="pt-BR" sz="2400" b="1" u="sng" dirty="0"/>
              <a:t>Referência</a:t>
            </a:r>
          </a:p>
          <a:p>
            <a:endParaRPr lang="pt-BR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Primitivas: nome associado a um espaço de memória.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Referência: nome associado a um ponteiro que aponta para um espaço de memória. Referenciando um objeto.</a:t>
            </a:r>
          </a:p>
          <a:p>
            <a:pPr algn="ctr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ABF660-CD1F-4ADE-8C60-537661907884}"/>
              </a:ext>
            </a:extLst>
          </p:cNvPr>
          <p:cNvSpPr txBox="1"/>
          <p:nvPr/>
        </p:nvSpPr>
        <p:spPr>
          <a:xfrm>
            <a:off x="531360" y="2258668"/>
            <a:ext cx="956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6CD4A-ACF7-4C7D-B6E6-CFBDADEA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56" y="4189458"/>
            <a:ext cx="7186787" cy="4436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E913B9-E37D-44B2-AF2A-EE5F9807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83" y="5780390"/>
            <a:ext cx="7956733" cy="4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3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8BAF5-0112-467A-9B40-8D944E73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40" y="1472267"/>
            <a:ext cx="9667760" cy="593600"/>
          </a:xfrm>
        </p:spPr>
        <p:txBody>
          <a:bodyPr/>
          <a:lstStyle/>
          <a:p>
            <a:r>
              <a:rPr lang="pt-BR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Comentários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7A286D-ACFC-4048-91ED-C8E44802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5" y="2802062"/>
            <a:ext cx="9239030" cy="33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Algumas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convenções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para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variáveis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Uma declaração de variável por linha, seguida de comentário;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Nome de variáveis: devem começar com letras (minúsculas), $ ou _; Se for um nome composto as primeiras letras das palavras subsequentes devem ser maiúsculas;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Nome de constantes: devem ser sempre maiúsculas. Usa-se </a:t>
            </a:r>
            <a:r>
              <a:rPr lang="pt-BR" sz="2400" dirty="0" err="1"/>
              <a:t>underline</a:t>
            </a:r>
            <a:r>
              <a:rPr lang="pt-BR" sz="2400" dirty="0"/>
              <a:t> ( _ ) para separar nomes compostos;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E98CA9-7D04-4F27-A51F-535DB5C2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03" y="4965612"/>
            <a:ext cx="5714894" cy="4498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E19EAA-99CF-40B6-82A5-4F670B00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75" y="2760230"/>
            <a:ext cx="6689150" cy="9087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CDA585-61B2-4EF6-837B-19E1E3F59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45" y="6605515"/>
            <a:ext cx="6679104" cy="4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0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Tipos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Primitivos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AECFD-D1AA-4BC2-B26F-0C928A1C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5" y="2258668"/>
            <a:ext cx="10045330" cy="50226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B9AC7D-CC4B-47D9-8BE4-B41BC6FF73B0}"/>
              </a:ext>
            </a:extLst>
          </p:cNvPr>
          <p:cNvSpPr txBox="1"/>
          <p:nvPr/>
        </p:nvSpPr>
        <p:spPr>
          <a:xfrm>
            <a:off x="291834" y="7474133"/>
            <a:ext cx="100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-2^(numero de bits - 1) até 2^(numero de bits - 1) - 1</a:t>
            </a:r>
          </a:p>
        </p:txBody>
      </p:sp>
    </p:spTree>
    <p:extLst>
      <p:ext uri="{BB962C8B-B14F-4D97-AF65-F5344CB8AC3E}">
        <p14:creationId xmlns:p14="http://schemas.microsoft.com/office/powerpoint/2010/main" val="4002093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Classe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 err="1"/>
              <a:t>String</a:t>
            </a:r>
            <a:r>
              <a:rPr lang="pt-BR" sz="3200" dirty="0"/>
              <a:t> não é um tipo de variável e sim uma classe. Por isso ela é escrita com a primeira letra maiúscula. Esta classe é dotada de vários atributos e métodos que facilitam muito a nossa vida.</a:t>
            </a:r>
          </a:p>
          <a:p>
            <a:endParaRPr lang="pt-BR" sz="3200" dirty="0"/>
          </a:p>
          <a:p>
            <a:endParaRPr lang="pt-BR" sz="3200" dirty="0"/>
          </a:p>
          <a:p>
            <a:pPr algn="ctr"/>
            <a:r>
              <a:rPr lang="pt-BR" sz="3200" dirty="0">
                <a:hlinkClick r:id="rId2"/>
              </a:rPr>
              <a:t>Manipulando métodos da classe </a:t>
            </a:r>
            <a:r>
              <a:rPr lang="pt-BR" sz="3200" dirty="0" err="1">
                <a:hlinkClick r:id="rId2"/>
              </a:rPr>
              <a:t>String</a:t>
            </a:r>
            <a:endParaRPr lang="pt-BR" sz="3200" dirty="0"/>
          </a:p>
          <a:p>
            <a:endParaRPr lang="pt-BR" sz="3200" dirty="0"/>
          </a:p>
          <a:p>
            <a:pPr algn="ctr"/>
            <a:r>
              <a:rPr lang="pt-BR" sz="3200" dirty="0">
                <a:hlinkClick r:id="rId3"/>
              </a:rPr>
              <a:t>Trabalhando </a:t>
            </a:r>
            <a:r>
              <a:rPr lang="pt-BR" sz="3200" dirty="0" err="1">
                <a:hlinkClick r:id="rId3"/>
              </a:rPr>
              <a:t>String</a:t>
            </a:r>
            <a:r>
              <a:rPr lang="pt-BR" sz="3200" dirty="0">
                <a:hlinkClick r:id="rId3"/>
              </a:rPr>
              <a:t> em Java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126231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Exemplos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promoção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e casting (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conversion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849B62-371B-49F2-95DD-BD36664A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7" y="2065867"/>
            <a:ext cx="9686712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2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66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casting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2258668"/>
            <a:ext cx="9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026" name="Picture 2" descr="http://www.universidadejava.com.br/images/2011-06-15-java-casting-tipos-primitivos-01.png">
            <a:extLst>
              <a:ext uri="{FF2B5EF4-FFF2-40B4-BE49-F238E27FC236}">
                <a16:creationId xmlns:a16="http://schemas.microsoft.com/office/drawing/2014/main" id="{F9402631-2C33-49CF-8776-A7ED68D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" y="2674166"/>
            <a:ext cx="106299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9452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23678</TotalTime>
  <Words>882</Words>
  <Application>Microsoft Office PowerPoint</Application>
  <PresentationFormat>Personalizar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DejaVu Sans</vt:lpstr>
      <vt:lpstr>Symbol</vt:lpstr>
      <vt:lpstr>Tahoma</vt:lpstr>
      <vt:lpstr>Wingdings</vt:lpstr>
      <vt:lpstr>POO</vt:lpstr>
      <vt:lpstr>Apresentação do PowerPoint</vt:lpstr>
      <vt:lpstr>Apresentação do PowerPoint</vt:lpstr>
      <vt:lpstr>Apresentação do PowerPoint</vt:lpstr>
      <vt:lpstr>Comentários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 Cruz</dc:creator>
  <dc:description/>
  <cp:lastModifiedBy>Samuel da Cruz Souza</cp:lastModifiedBy>
  <cp:revision>3514</cp:revision>
  <cp:lastPrinted>1999-09-01T13:45:01Z</cp:lastPrinted>
  <dcterms:created xsi:type="dcterms:W3CDTF">1998-03-25T00:18:48Z</dcterms:created>
  <dcterms:modified xsi:type="dcterms:W3CDTF">2019-08-08T00:46:27Z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