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304" r:id="rId12"/>
    <p:sldId id="305" r:id="rId13"/>
    <p:sldId id="306" r:id="rId14"/>
    <p:sldId id="298" r:id="rId15"/>
    <p:sldId id="299" r:id="rId16"/>
    <p:sldId id="300" r:id="rId17"/>
    <p:sldId id="301" r:id="rId18"/>
    <p:sldId id="302" r:id="rId19"/>
    <p:sldId id="303" r:id="rId20"/>
    <p:sldId id="288" r:id="rId21"/>
  </p:sldIdLst>
  <p:sldSz cx="10629900" cy="82296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uel da Cruz Souza" initials="SdCS" lastIdx="1" clrIdx="0">
    <p:extLst>
      <p:ext uri="{19B8F6BF-5375-455C-9EA6-DF929625EA0E}">
        <p15:presenceInfo xmlns:p15="http://schemas.microsoft.com/office/powerpoint/2012/main" userId="Samuel da Cruz Souz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41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da Cruz Souza" userId="503d825e-7b57-4df0-8330-bee2d043709f" providerId="ADAL" clId="{FE0622FD-C25C-4C28-9691-A5ABAA4E5785}"/>
    <pc:docChg chg="undo custSel addSld delSld modSld">
      <pc:chgData name="Samuel da Cruz Souza" userId="503d825e-7b57-4df0-8330-bee2d043709f" providerId="ADAL" clId="{FE0622FD-C25C-4C28-9691-A5ABAA4E5785}" dt="2019-08-15T00:35:19.441" v="1066" actId="20577"/>
      <pc:docMkLst>
        <pc:docMk/>
      </pc:docMkLst>
      <pc:sldChg chg="modSp">
        <pc:chgData name="Samuel da Cruz Souza" userId="503d825e-7b57-4df0-8330-bee2d043709f" providerId="ADAL" clId="{FE0622FD-C25C-4C28-9691-A5ABAA4E5785}" dt="2019-08-15T00:02:25.358" v="73" actId="13926"/>
        <pc:sldMkLst>
          <pc:docMk/>
          <pc:sldMk cId="1335818437" sldId="301"/>
        </pc:sldMkLst>
        <pc:spChg chg="mod">
          <ac:chgData name="Samuel da Cruz Souza" userId="503d825e-7b57-4df0-8330-bee2d043709f" providerId="ADAL" clId="{FE0622FD-C25C-4C28-9691-A5ABAA4E5785}" dt="2019-08-15T00:02:25.358" v="73" actId="13926"/>
          <ac:spMkLst>
            <pc:docMk/>
            <pc:sldMk cId="1335818437" sldId="301"/>
            <ac:spMk id="3" creationId="{33C32C4A-213C-4752-B5A9-E164F9E39D4F}"/>
          </ac:spMkLst>
        </pc:spChg>
      </pc:sldChg>
      <pc:sldChg chg="modSp">
        <pc:chgData name="Samuel da Cruz Souza" userId="503d825e-7b57-4df0-8330-bee2d043709f" providerId="ADAL" clId="{FE0622FD-C25C-4C28-9691-A5ABAA4E5785}" dt="2019-08-15T00:00:56.246" v="72" actId="13926"/>
        <pc:sldMkLst>
          <pc:docMk/>
          <pc:sldMk cId="2626075186" sldId="302"/>
        </pc:sldMkLst>
        <pc:spChg chg="mod">
          <ac:chgData name="Samuel da Cruz Souza" userId="503d825e-7b57-4df0-8330-bee2d043709f" providerId="ADAL" clId="{FE0622FD-C25C-4C28-9691-A5ABAA4E5785}" dt="2019-08-15T00:00:56.246" v="72" actId="13926"/>
          <ac:spMkLst>
            <pc:docMk/>
            <pc:sldMk cId="2626075186" sldId="302"/>
            <ac:spMk id="3" creationId="{C68D009D-CA12-42D9-857A-1D925E567D01}"/>
          </ac:spMkLst>
        </pc:spChg>
      </pc:sldChg>
      <pc:sldChg chg="addSp modSp add">
        <pc:chgData name="Samuel da Cruz Souza" userId="503d825e-7b57-4df0-8330-bee2d043709f" providerId="ADAL" clId="{FE0622FD-C25C-4C28-9691-A5ABAA4E5785}" dt="2019-08-15T00:30:12.422" v="862" actId="20577"/>
        <pc:sldMkLst>
          <pc:docMk/>
          <pc:sldMk cId="1760216021" sldId="304"/>
        </pc:sldMkLst>
        <pc:spChg chg="mod">
          <ac:chgData name="Samuel da Cruz Souza" userId="503d825e-7b57-4df0-8330-bee2d043709f" providerId="ADAL" clId="{FE0622FD-C25C-4C28-9691-A5ABAA4E5785}" dt="2019-08-15T00:30:12.422" v="862" actId="20577"/>
          <ac:spMkLst>
            <pc:docMk/>
            <pc:sldMk cId="1760216021" sldId="304"/>
            <ac:spMk id="2" creationId="{6270C016-B083-4A03-83AA-24A611786E58}"/>
          </ac:spMkLst>
        </pc:spChg>
        <pc:spChg chg="mod">
          <ac:chgData name="Samuel da Cruz Souza" userId="503d825e-7b57-4df0-8330-bee2d043709f" providerId="ADAL" clId="{FE0622FD-C25C-4C28-9691-A5ABAA4E5785}" dt="2019-08-15T00:06:57.515" v="361" actId="20577"/>
          <ac:spMkLst>
            <pc:docMk/>
            <pc:sldMk cId="1760216021" sldId="304"/>
            <ac:spMk id="3" creationId="{88535A12-1EBA-4597-B3EF-9EC1B81BC629}"/>
          </ac:spMkLst>
        </pc:spChg>
        <pc:picChg chg="add mod">
          <ac:chgData name="Samuel da Cruz Souza" userId="503d825e-7b57-4df0-8330-bee2d043709f" providerId="ADAL" clId="{FE0622FD-C25C-4C28-9691-A5ABAA4E5785}" dt="2019-08-15T00:25:08.378" v="621" actId="1076"/>
          <ac:picMkLst>
            <pc:docMk/>
            <pc:sldMk cId="1760216021" sldId="304"/>
            <ac:picMk id="4" creationId="{FBF8B084-0CB4-445F-B9DA-9226FB1FA522}"/>
          </ac:picMkLst>
        </pc:picChg>
        <pc:picChg chg="add mod">
          <ac:chgData name="Samuel da Cruz Souza" userId="503d825e-7b57-4df0-8330-bee2d043709f" providerId="ADAL" clId="{FE0622FD-C25C-4C28-9691-A5ABAA4E5785}" dt="2019-08-15T00:19:19.119" v="620" actId="1076"/>
          <ac:picMkLst>
            <pc:docMk/>
            <pc:sldMk cId="1760216021" sldId="304"/>
            <ac:picMk id="5" creationId="{784A3F00-F91F-4471-84BA-51238BCEE6A3}"/>
          </ac:picMkLst>
        </pc:picChg>
      </pc:sldChg>
      <pc:sldChg chg="modSp add del">
        <pc:chgData name="Samuel da Cruz Souza" userId="503d825e-7b57-4df0-8330-bee2d043709f" providerId="ADAL" clId="{FE0622FD-C25C-4C28-9691-A5ABAA4E5785}" dt="2019-08-15T00:09:00.267" v="364" actId="2696"/>
        <pc:sldMkLst>
          <pc:docMk/>
          <pc:sldMk cId="492754300" sldId="305"/>
        </pc:sldMkLst>
        <pc:spChg chg="mod">
          <ac:chgData name="Samuel da Cruz Souza" userId="503d825e-7b57-4df0-8330-bee2d043709f" providerId="ADAL" clId="{FE0622FD-C25C-4C28-9691-A5ABAA4E5785}" dt="2019-08-15T00:08:53.407" v="363" actId="1076"/>
          <ac:spMkLst>
            <pc:docMk/>
            <pc:sldMk cId="492754300" sldId="305"/>
            <ac:spMk id="3" creationId="{88535A12-1EBA-4597-B3EF-9EC1B81BC629}"/>
          </ac:spMkLst>
        </pc:spChg>
      </pc:sldChg>
      <pc:sldChg chg="addSp delSp modSp add">
        <pc:chgData name="Samuel da Cruz Souza" userId="503d825e-7b57-4df0-8330-bee2d043709f" providerId="ADAL" clId="{FE0622FD-C25C-4C28-9691-A5ABAA4E5785}" dt="2019-08-15T00:34:49.416" v="1048" actId="1076"/>
        <pc:sldMkLst>
          <pc:docMk/>
          <pc:sldMk cId="1873567960" sldId="305"/>
        </pc:sldMkLst>
        <pc:spChg chg="mod">
          <ac:chgData name="Samuel da Cruz Souza" userId="503d825e-7b57-4df0-8330-bee2d043709f" providerId="ADAL" clId="{FE0622FD-C25C-4C28-9691-A5ABAA4E5785}" dt="2019-08-15T00:30:19.378" v="863"/>
          <ac:spMkLst>
            <pc:docMk/>
            <pc:sldMk cId="1873567960" sldId="305"/>
            <ac:spMk id="2" creationId="{56B49984-D8CA-40DE-8DAF-3B7835AD5590}"/>
          </ac:spMkLst>
        </pc:spChg>
        <pc:spChg chg="mod">
          <ac:chgData name="Samuel da Cruz Souza" userId="503d825e-7b57-4df0-8330-bee2d043709f" providerId="ADAL" clId="{FE0622FD-C25C-4C28-9691-A5ABAA4E5785}" dt="2019-08-15T00:30:31.257" v="865" actId="20577"/>
          <ac:spMkLst>
            <pc:docMk/>
            <pc:sldMk cId="1873567960" sldId="305"/>
            <ac:spMk id="3" creationId="{1CA98DD4-A6AE-476A-AB44-D5CB731CA453}"/>
          </ac:spMkLst>
        </pc:spChg>
        <pc:spChg chg="add mod">
          <ac:chgData name="Samuel da Cruz Souza" userId="503d825e-7b57-4df0-8330-bee2d043709f" providerId="ADAL" clId="{FE0622FD-C25C-4C28-9691-A5ABAA4E5785}" dt="2019-08-15T00:33:02.963" v="1026" actId="122"/>
          <ac:spMkLst>
            <pc:docMk/>
            <pc:sldMk cId="1873567960" sldId="305"/>
            <ac:spMk id="7" creationId="{E528469F-1CB5-4134-B267-8A86A46CE2FD}"/>
          </ac:spMkLst>
        </pc:spChg>
        <pc:spChg chg="add mod">
          <ac:chgData name="Samuel da Cruz Souza" userId="503d825e-7b57-4df0-8330-bee2d043709f" providerId="ADAL" clId="{FE0622FD-C25C-4C28-9691-A5ABAA4E5785}" dt="2019-08-15T00:27:40.404" v="700" actId="1076"/>
          <ac:spMkLst>
            <pc:docMk/>
            <pc:sldMk cId="1873567960" sldId="305"/>
            <ac:spMk id="8" creationId="{FA1C74D4-6B42-487F-83EC-798FD5DAD53F}"/>
          </ac:spMkLst>
        </pc:spChg>
        <pc:spChg chg="add mod">
          <ac:chgData name="Samuel da Cruz Souza" userId="503d825e-7b57-4df0-8330-bee2d043709f" providerId="ADAL" clId="{FE0622FD-C25C-4C28-9691-A5ABAA4E5785}" dt="2019-08-15T00:33:50.956" v="1034" actId="1076"/>
          <ac:spMkLst>
            <pc:docMk/>
            <pc:sldMk cId="1873567960" sldId="305"/>
            <ac:spMk id="9" creationId="{191F45E9-D4B7-4FFF-B359-B7F68A1E64E0}"/>
          </ac:spMkLst>
        </pc:spChg>
        <pc:spChg chg="add del mod">
          <ac:chgData name="Samuel da Cruz Souza" userId="503d825e-7b57-4df0-8330-bee2d043709f" providerId="ADAL" clId="{FE0622FD-C25C-4C28-9691-A5ABAA4E5785}" dt="2019-08-15T00:34:15.161" v="1038" actId="478"/>
          <ac:spMkLst>
            <pc:docMk/>
            <pc:sldMk cId="1873567960" sldId="305"/>
            <ac:spMk id="10" creationId="{876433E3-C76D-414E-B4CD-C311945EBBE1}"/>
          </ac:spMkLst>
        </pc:spChg>
        <pc:spChg chg="add del mod">
          <ac:chgData name="Samuel da Cruz Souza" userId="503d825e-7b57-4df0-8330-bee2d043709f" providerId="ADAL" clId="{FE0622FD-C25C-4C28-9691-A5ABAA4E5785}" dt="2019-08-15T00:34:37.086" v="1043" actId="478"/>
          <ac:spMkLst>
            <pc:docMk/>
            <pc:sldMk cId="1873567960" sldId="305"/>
            <ac:spMk id="11" creationId="{FEEDFD28-2BC8-4E7E-B71F-99F778CDF5F7}"/>
          </ac:spMkLst>
        </pc:spChg>
        <pc:spChg chg="add mod">
          <ac:chgData name="Samuel da Cruz Souza" userId="503d825e-7b57-4df0-8330-bee2d043709f" providerId="ADAL" clId="{FE0622FD-C25C-4C28-9691-A5ABAA4E5785}" dt="2019-08-15T00:34:49.416" v="1048" actId="1076"/>
          <ac:spMkLst>
            <pc:docMk/>
            <pc:sldMk cId="1873567960" sldId="305"/>
            <ac:spMk id="12" creationId="{6D4BEC47-ECEE-49B7-9BE6-A50D257CD711}"/>
          </ac:spMkLst>
        </pc:spChg>
        <pc:picChg chg="add del mod">
          <ac:chgData name="Samuel da Cruz Souza" userId="503d825e-7b57-4df0-8330-bee2d043709f" providerId="ADAL" clId="{FE0622FD-C25C-4C28-9691-A5ABAA4E5785}" dt="2019-08-15T00:25:56.299" v="626" actId="478"/>
          <ac:picMkLst>
            <pc:docMk/>
            <pc:sldMk cId="1873567960" sldId="305"/>
            <ac:picMk id="4" creationId="{0546B630-617E-4D61-8AFD-4A8BC0DBDA92}"/>
          </ac:picMkLst>
        </pc:picChg>
        <pc:picChg chg="add mod">
          <ac:chgData name="Samuel da Cruz Souza" userId="503d825e-7b57-4df0-8330-bee2d043709f" providerId="ADAL" clId="{FE0622FD-C25C-4C28-9691-A5ABAA4E5785}" dt="2019-08-15T00:26:04.830" v="630" actId="1076"/>
          <ac:picMkLst>
            <pc:docMk/>
            <pc:sldMk cId="1873567960" sldId="305"/>
            <ac:picMk id="5" creationId="{09B26918-DF54-4457-92B8-30065BD3F4B0}"/>
          </ac:picMkLst>
        </pc:picChg>
        <pc:picChg chg="add mod">
          <ac:chgData name="Samuel da Cruz Souza" userId="503d825e-7b57-4df0-8330-bee2d043709f" providerId="ADAL" clId="{FE0622FD-C25C-4C28-9691-A5ABAA4E5785}" dt="2019-08-15T00:26:41.434" v="634" actId="1076"/>
          <ac:picMkLst>
            <pc:docMk/>
            <pc:sldMk cId="1873567960" sldId="305"/>
            <ac:picMk id="6" creationId="{0C54B4D1-D7FD-465D-9E64-E0A324CB1DAE}"/>
          </ac:picMkLst>
        </pc:picChg>
      </pc:sldChg>
      <pc:sldChg chg="addSp delSp modSp add">
        <pc:chgData name="Samuel da Cruz Souza" userId="503d825e-7b57-4df0-8330-bee2d043709f" providerId="ADAL" clId="{FE0622FD-C25C-4C28-9691-A5ABAA4E5785}" dt="2019-08-15T00:35:19.441" v="1066" actId="20577"/>
        <pc:sldMkLst>
          <pc:docMk/>
          <pc:sldMk cId="4203366458" sldId="306"/>
        </pc:sldMkLst>
        <pc:spChg chg="mod">
          <ac:chgData name="Samuel da Cruz Souza" userId="503d825e-7b57-4df0-8330-bee2d043709f" providerId="ADAL" clId="{FE0622FD-C25C-4C28-9691-A5ABAA4E5785}" dt="2019-08-15T00:35:19.441" v="1066" actId="20577"/>
          <ac:spMkLst>
            <pc:docMk/>
            <pc:sldMk cId="4203366458" sldId="306"/>
            <ac:spMk id="2" creationId="{E9A30965-6D68-476F-8393-C5A21A054399}"/>
          </ac:spMkLst>
        </pc:spChg>
        <pc:spChg chg="mod">
          <ac:chgData name="Samuel da Cruz Souza" userId="503d825e-7b57-4df0-8330-bee2d043709f" providerId="ADAL" clId="{FE0622FD-C25C-4C28-9691-A5ABAA4E5785}" dt="2019-08-15T00:32:04.173" v="996" actId="20577"/>
          <ac:spMkLst>
            <pc:docMk/>
            <pc:sldMk cId="4203366458" sldId="306"/>
            <ac:spMk id="3" creationId="{32A8B9A3-8136-49AD-B6AD-D0AE569E101B}"/>
          </ac:spMkLst>
        </pc:spChg>
        <pc:picChg chg="add del mod">
          <ac:chgData name="Samuel da Cruz Souza" userId="503d825e-7b57-4df0-8330-bee2d043709f" providerId="ADAL" clId="{FE0622FD-C25C-4C28-9691-A5ABAA4E5785}" dt="2019-08-15T00:28:34.663" v="726" actId="478"/>
          <ac:picMkLst>
            <pc:docMk/>
            <pc:sldMk cId="4203366458" sldId="306"/>
            <ac:picMk id="4" creationId="{E17D6032-11D8-4FF7-8E08-2883B2D2855C}"/>
          </ac:picMkLst>
        </pc:picChg>
        <pc:picChg chg="add mod">
          <ac:chgData name="Samuel da Cruz Souza" userId="503d825e-7b57-4df0-8330-bee2d043709f" providerId="ADAL" clId="{FE0622FD-C25C-4C28-9691-A5ABAA4E5785}" dt="2019-08-15T00:32:09.390" v="997" actId="1076"/>
          <ac:picMkLst>
            <pc:docMk/>
            <pc:sldMk cId="4203366458" sldId="306"/>
            <ac:picMk id="5" creationId="{EA8C05A1-BADC-47E8-BC22-C9504A9035D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8BAF5-97A6-46AA-9F86-1832678FB28B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693863" y="1257300"/>
            <a:ext cx="43846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B24C6-A8DD-4C54-AF3A-F66146CE3B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00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97040" y="2556000"/>
            <a:ext cx="9035280" cy="1764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31360" y="4418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97040" y="2556000"/>
            <a:ext cx="9035280" cy="1764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43348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3136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31360" y="1531440"/>
            <a:ext cx="9566640" cy="628436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2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/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31360" y="2301765"/>
            <a:ext cx="9566640" cy="5628289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72736" y="1499710"/>
            <a:ext cx="9684425" cy="6444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2400" baseline="0"/>
            </a:lvl1pPr>
          </a:lstStyle>
          <a:p>
            <a:pPr algn="ctr"/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72737" y="2270234"/>
            <a:ext cx="9684425" cy="56440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/>
            </a:lvl1pPr>
          </a:lstStyle>
          <a:p>
            <a:pPr algn="ctr"/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97040" y="2556000"/>
            <a:ext cx="9035280" cy="1764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97040" y="2556000"/>
            <a:ext cx="9035280" cy="1764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97040" y="2556000"/>
            <a:ext cx="9035280" cy="1764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797040" y="2556000"/>
            <a:ext cx="9035280" cy="8181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97040" y="2556000"/>
            <a:ext cx="9035280" cy="1764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3136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97040" y="2556000"/>
            <a:ext cx="9035280" cy="1764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43348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97040" y="2556000"/>
            <a:ext cx="9035280" cy="1764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31360" y="4418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31629" y="1477322"/>
            <a:ext cx="9566639" cy="502436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Título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31630" y="2256840"/>
            <a:ext cx="9566640" cy="55933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84E5FE9C-2E5E-4849-A766-B4BEF761AAB3}"/>
              </a:ext>
            </a:extLst>
          </p:cNvPr>
          <p:cNvSpPr/>
          <p:nvPr userDrawn="1"/>
        </p:nvSpPr>
        <p:spPr>
          <a:xfrm>
            <a:off x="5314948" y="379440"/>
            <a:ext cx="5264010" cy="39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C206 –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Programação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Orientada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a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Objetos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797040" y="2555999"/>
            <a:ext cx="9035280" cy="29642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2960" tIns="51480" rIns="102960" bIns="51480" anchor="ctr"/>
          <a:lstStyle/>
          <a:p>
            <a:pPr algn="ctr"/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Introdução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a 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Orientação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à 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Objetos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Capitulo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III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CF858-5DED-46A8-9740-D5CA1DA03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Sobrecarga de métodos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BB36D83-B7B4-4FD6-BD21-CE97CA64E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60" y="2159875"/>
            <a:ext cx="6660762" cy="573105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618C2E4-775F-4295-A3E7-1C753A54EDF8}"/>
              </a:ext>
            </a:extLst>
          </p:cNvPr>
          <p:cNvSpPr txBox="1"/>
          <p:nvPr/>
        </p:nvSpPr>
        <p:spPr>
          <a:xfrm>
            <a:off x="6389600" y="1845658"/>
            <a:ext cx="3708400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i="1" dirty="0"/>
              <a:t>Assinatura de um método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pt-BR" sz="2400" dirty="0"/>
              <a:t>Nome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pt-BR" sz="2400" dirty="0"/>
              <a:t>Parâmetro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9E58D8C-0A2D-489B-84FE-3543103722EF}"/>
              </a:ext>
            </a:extLst>
          </p:cNvPr>
          <p:cNvSpPr/>
          <p:nvPr/>
        </p:nvSpPr>
        <p:spPr>
          <a:xfrm>
            <a:off x="880533" y="4639733"/>
            <a:ext cx="5926667" cy="205842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86534DA-E419-47FE-87F0-17EFA3F69710}"/>
              </a:ext>
            </a:extLst>
          </p:cNvPr>
          <p:cNvSpPr txBox="1"/>
          <p:nvPr/>
        </p:nvSpPr>
        <p:spPr>
          <a:xfrm>
            <a:off x="6807200" y="5183614"/>
            <a:ext cx="370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Sobrecarga:</a:t>
            </a:r>
          </a:p>
          <a:p>
            <a:pPr algn="ctr"/>
            <a:r>
              <a:rPr lang="pt-BR" sz="2400" dirty="0"/>
              <a:t>Diferentes parâmetros</a:t>
            </a:r>
          </a:p>
        </p:txBody>
      </p:sp>
    </p:spTree>
    <p:extLst>
      <p:ext uri="{BB962C8B-B14F-4D97-AF65-F5344CB8AC3E}">
        <p14:creationId xmlns:p14="http://schemas.microsoft.com/office/powerpoint/2010/main" val="2923497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70C016-B083-4A03-83AA-24A611786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método </a:t>
            </a:r>
            <a:r>
              <a:rPr lang="pt-BR" dirty="0" err="1"/>
              <a:t>toString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535A12-1EBA-4597-B3EF-9EC1B81BC629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	O método </a:t>
            </a:r>
            <a:r>
              <a:rPr lang="pt-BR" i="1" dirty="0" err="1"/>
              <a:t>toString</a:t>
            </a:r>
            <a:r>
              <a:rPr lang="pt-BR" i="1" dirty="0"/>
              <a:t>() </a:t>
            </a:r>
            <a:r>
              <a:rPr lang="pt-BR" dirty="0"/>
              <a:t>“transforma” de alguma forma a sua classe em uma </a:t>
            </a:r>
            <a:r>
              <a:rPr lang="pt-BR" dirty="0" err="1"/>
              <a:t>String</a:t>
            </a:r>
            <a:r>
              <a:rPr lang="pt-BR" dirty="0"/>
              <a:t>, ou seja, ele retorna em uma frase ou palavra o conteúdo da sua classe.</a:t>
            </a:r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i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BF8B084-0CB4-445F-B9DA-9226FB1FA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015" y="3867741"/>
            <a:ext cx="6999330" cy="86853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84A3F00-F91F-4471-84BA-51238BCEE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547" y="5241480"/>
            <a:ext cx="9032266" cy="199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216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B49984-D8CA-40DE-8DAF-3B7835AD5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método </a:t>
            </a:r>
            <a:r>
              <a:rPr lang="pt-BR" dirty="0" err="1"/>
              <a:t>toString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A98DD4-A6AE-476A-AB44-D5CB731CA453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	Ao reescrever o método, podemos usá-lo para mostrar os atributos de nossa classe.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9B26918-DF54-4457-92B8-30065BD3F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60" y="3658296"/>
            <a:ext cx="2144879" cy="303986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C54B4D1-D7FD-465D-9E64-E0A324CB1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923" y="3658296"/>
            <a:ext cx="5703077" cy="318622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528469F-1CB5-4134-B267-8A86A46CE2FD}"/>
              </a:ext>
            </a:extLst>
          </p:cNvPr>
          <p:cNvSpPr txBox="1"/>
          <p:nvPr/>
        </p:nvSpPr>
        <p:spPr>
          <a:xfrm>
            <a:off x="390001" y="6840049"/>
            <a:ext cx="2427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atalho ALT + INSERT</a:t>
            </a:r>
          </a:p>
          <a:p>
            <a:pPr algn="ctr"/>
            <a:r>
              <a:rPr lang="pt-BR" dirty="0"/>
              <a:t>(dentro da classe)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A1C74D4-6B42-487F-83EC-798FD5DAD53F}"/>
              </a:ext>
            </a:extLst>
          </p:cNvPr>
          <p:cNvSpPr txBox="1"/>
          <p:nvPr/>
        </p:nvSpPr>
        <p:spPr>
          <a:xfrm>
            <a:off x="6236933" y="6944775"/>
            <a:ext cx="2911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Selecionar atributos</a:t>
            </a:r>
          </a:p>
        </p:txBody>
      </p:sp>
      <p:sp>
        <p:nvSpPr>
          <p:cNvPr id="9" name="Seta: para Baixo 8">
            <a:extLst>
              <a:ext uri="{FF2B5EF4-FFF2-40B4-BE49-F238E27FC236}">
                <a16:creationId xmlns:a16="http://schemas.microsoft.com/office/drawing/2014/main" id="{191F45E9-D4B7-4FFF-B359-B7F68A1E64E0}"/>
              </a:ext>
            </a:extLst>
          </p:cNvPr>
          <p:cNvSpPr/>
          <p:nvPr/>
        </p:nvSpPr>
        <p:spPr>
          <a:xfrm rot="3554583">
            <a:off x="2855206" y="4980398"/>
            <a:ext cx="451243" cy="954334"/>
          </a:xfrm>
          <a:prstGeom prst="downArrow">
            <a:avLst>
              <a:gd name="adj1" fmla="val 4559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: para Baixo 11">
            <a:extLst>
              <a:ext uri="{FF2B5EF4-FFF2-40B4-BE49-F238E27FC236}">
                <a16:creationId xmlns:a16="http://schemas.microsoft.com/office/drawing/2014/main" id="{6D4BEC47-ECEE-49B7-9BE6-A50D257CD711}"/>
              </a:ext>
            </a:extLst>
          </p:cNvPr>
          <p:cNvSpPr/>
          <p:nvPr/>
        </p:nvSpPr>
        <p:spPr>
          <a:xfrm rot="7578763">
            <a:off x="8922954" y="6591866"/>
            <a:ext cx="451243" cy="954334"/>
          </a:xfrm>
          <a:prstGeom prst="downArrow">
            <a:avLst>
              <a:gd name="adj1" fmla="val 4559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3567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30965-6D68-476F-8393-C5A21A054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método </a:t>
            </a:r>
            <a:r>
              <a:rPr lang="pt-BR" dirty="0" err="1"/>
              <a:t>toString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2A8B9A3-8136-49AD-B6AD-D0AE569E101B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	Por padrão o próprio Java te dá uma sugestão para mostrar os atributos.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A8C05A1-BADC-47E8-BC22-C9504A903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26" y="3457408"/>
            <a:ext cx="9412908" cy="177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366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A01390-9416-473F-9047-CF36865CF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59" y="1330843"/>
            <a:ext cx="9566640" cy="628436"/>
          </a:xfrm>
        </p:spPr>
        <p:txBody>
          <a:bodyPr/>
          <a:lstStyle/>
          <a:p>
            <a:r>
              <a:rPr lang="pt-BR" dirty="0"/>
              <a:t>Entendendo melhor os tipos de referência (Objetos)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2B9B577-E595-47B7-8586-345BC7562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59" y="2085664"/>
            <a:ext cx="4150591" cy="453828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E4C6368-43C5-4AA8-BA0B-17BA47445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67" y="6750334"/>
            <a:ext cx="4252078" cy="95305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39C5ACF-7157-4778-9B9C-A8620CB77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3409" y="2043730"/>
            <a:ext cx="4356069" cy="465443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B9E7532-CEA7-4EB8-99D2-D627664F48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7222" y="6819643"/>
            <a:ext cx="4575613" cy="975803"/>
          </a:xfrm>
          <a:prstGeom prst="rect">
            <a:avLst/>
          </a:prstGeom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A5D3C97D-0250-412E-8FC4-2CE562D7E01C}"/>
              </a:ext>
            </a:extLst>
          </p:cNvPr>
          <p:cNvCxnSpPr/>
          <p:nvPr/>
        </p:nvCxnSpPr>
        <p:spPr>
          <a:xfrm>
            <a:off x="5092679" y="2024410"/>
            <a:ext cx="0" cy="606972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060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F300BF-E919-4488-A490-FE04E5497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Entendendo melhor os tipos de referência (Objetos)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0D79C01-525A-4E48-B6E7-6C5E101CB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60" y="2159876"/>
            <a:ext cx="5118174" cy="57141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62EF664-602D-4650-968D-36AFB21D3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898" y="2159877"/>
            <a:ext cx="4097102" cy="4037724"/>
          </a:xfrm>
          <a:prstGeom prst="rect">
            <a:avLst/>
          </a:prstGeom>
        </p:spPr>
      </p:pic>
      <p:sp>
        <p:nvSpPr>
          <p:cNvPr id="8" name="Balão de Fala: Retângulo 7">
            <a:extLst>
              <a:ext uri="{FF2B5EF4-FFF2-40B4-BE49-F238E27FC236}">
                <a16:creationId xmlns:a16="http://schemas.microsoft.com/office/drawing/2014/main" id="{78A3EAE2-2855-4ADE-A465-A2E125AE6742}"/>
              </a:ext>
            </a:extLst>
          </p:cNvPr>
          <p:cNvSpPr/>
          <p:nvPr/>
        </p:nvSpPr>
        <p:spPr>
          <a:xfrm>
            <a:off x="6000898" y="6707653"/>
            <a:ext cx="3871235" cy="863601"/>
          </a:xfrm>
          <a:prstGeom prst="wedgeRectCallout">
            <a:avLst>
              <a:gd name="adj1" fmla="val -83820"/>
              <a:gd name="adj2" fmla="val 21323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Qual a saída?</a:t>
            </a:r>
          </a:p>
        </p:txBody>
      </p:sp>
    </p:spTree>
    <p:extLst>
      <p:ext uri="{BB962C8B-B14F-4D97-AF65-F5344CB8AC3E}">
        <p14:creationId xmlns:p14="http://schemas.microsoft.com/office/powerpoint/2010/main" val="937569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F3EE76-7EAE-4DC1-AEB0-79D0C775B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Entendendo melhor os tipos de referência (Objetos)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EB764F4-6603-4719-958A-23AFF1B34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049" y="2159876"/>
            <a:ext cx="6703802" cy="139612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ED72656-69BD-4944-9073-002363C1D6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816"/>
          <a:stretch/>
        </p:blipFill>
        <p:spPr>
          <a:xfrm>
            <a:off x="531360" y="3623734"/>
            <a:ext cx="5359432" cy="4199466"/>
          </a:xfrm>
          <a:prstGeom prst="rect">
            <a:avLst/>
          </a:prstGeom>
        </p:spPr>
      </p:pic>
      <p:sp>
        <p:nvSpPr>
          <p:cNvPr id="6" name="Balão de Fala: Retângulo 5">
            <a:extLst>
              <a:ext uri="{FF2B5EF4-FFF2-40B4-BE49-F238E27FC236}">
                <a16:creationId xmlns:a16="http://schemas.microsoft.com/office/drawing/2014/main" id="{51DE32E6-7EE2-4B1D-8AD3-DF4347A2368A}"/>
              </a:ext>
            </a:extLst>
          </p:cNvPr>
          <p:cNvSpPr/>
          <p:nvPr/>
        </p:nvSpPr>
        <p:spPr>
          <a:xfrm>
            <a:off x="531360" y="5537200"/>
            <a:ext cx="1636107" cy="372533"/>
          </a:xfrm>
          <a:prstGeom prst="wedgeRectCallout">
            <a:avLst>
              <a:gd name="adj1" fmla="val 103365"/>
              <a:gd name="adj2" fmla="val -2840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5C7D129-5204-471E-BBA1-8483B8A80407}"/>
              </a:ext>
            </a:extLst>
          </p:cNvPr>
          <p:cNvSpPr txBox="1"/>
          <p:nvPr/>
        </p:nvSpPr>
        <p:spPr>
          <a:xfrm>
            <a:off x="2910526" y="5400300"/>
            <a:ext cx="2777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Passagem de f2 como referência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68024A4-B0BB-46B8-A3CC-1FE0F07F1C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5286" y="3861271"/>
            <a:ext cx="3552714" cy="153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435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9D8D36-48F2-4DF5-82A9-16C866F4D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C32C4A-213C-4752-B5A9-E164F9E39D4F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531360" y="2159875"/>
            <a:ext cx="9566640" cy="5781857"/>
          </a:xfrm>
        </p:spPr>
        <p:txBody>
          <a:bodyPr anchor="t"/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Implemente uma classe Calculadora e crie métodos que realizem as seguintes operações: Soma, Subtração, Divisão e Multiplicação.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Você foi contratado para implementar o controle de estoque em uma pequena fábrica de peças de automóveis, que é responsável pela montagem dos motores de diversos modelos de carros. Neste primeiro momento o projeto irá entregar apenas o cadastro dos materiais que contém as seguintes informações: código de série, código do material, nome do material, categoria do material e quantidade.</a:t>
            </a:r>
            <a:br>
              <a:rPr lang="pt-BR" dirty="0"/>
            </a:br>
            <a:r>
              <a:rPr lang="pt-BR" dirty="0"/>
              <a:t>Crie no mínimo três objetos diferentes, preencha seus atributos e mostre na saída os valores atribuídos.</a:t>
            </a:r>
          </a:p>
        </p:txBody>
      </p:sp>
    </p:spTree>
    <p:extLst>
      <p:ext uri="{BB962C8B-B14F-4D97-AF65-F5344CB8AC3E}">
        <p14:creationId xmlns:p14="http://schemas.microsoft.com/office/powerpoint/2010/main" val="1335818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B50BDB-9918-45A2-B02A-033E33782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8D009D-CA12-42D9-857A-1D925E567D0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531360" y="2159876"/>
            <a:ext cx="9566640" cy="5883456"/>
          </a:xfrm>
        </p:spPr>
        <p:txBody>
          <a:bodyPr anchor="t"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3"/>
            </a:pPr>
            <a:r>
              <a:rPr lang="pt-BR" dirty="0"/>
              <a:t>Crie uma aplicação em Java para gerenciar carros em geral.</a:t>
            </a:r>
            <a:br>
              <a:rPr lang="pt-BR" dirty="0"/>
            </a:br>
            <a:r>
              <a:rPr lang="pt-BR" dirty="0"/>
              <a:t>	Cada carro </a:t>
            </a:r>
            <a:r>
              <a:rPr lang="pt-BR" b="1" dirty="0"/>
              <a:t>contém</a:t>
            </a:r>
            <a:r>
              <a:rPr lang="pt-BR" dirty="0"/>
              <a:t> </a:t>
            </a:r>
            <a:r>
              <a:rPr lang="pt-BR" i="1" dirty="0"/>
              <a:t>uma cor, marca, modelo, velocidade máxima </a:t>
            </a:r>
            <a:r>
              <a:rPr lang="pt-BR" dirty="0"/>
              <a:t>e</a:t>
            </a:r>
            <a:r>
              <a:rPr lang="pt-BR" i="1" dirty="0"/>
              <a:t> velocidade atual</a:t>
            </a:r>
            <a:r>
              <a:rPr lang="pt-BR" dirty="0"/>
              <a:t>. Os carros também </a:t>
            </a:r>
            <a:r>
              <a:rPr lang="pt-BR" b="1" dirty="0"/>
              <a:t>possuem</a:t>
            </a:r>
            <a:r>
              <a:rPr lang="pt-BR" dirty="0"/>
              <a:t> </a:t>
            </a:r>
            <a:r>
              <a:rPr lang="pt-BR" i="1" dirty="0"/>
              <a:t>motor</a:t>
            </a:r>
            <a:r>
              <a:rPr lang="pt-BR" dirty="0"/>
              <a:t>, que por sua vez tem como </a:t>
            </a:r>
            <a:r>
              <a:rPr lang="pt-BR" b="1" dirty="0"/>
              <a:t>atributo</a:t>
            </a:r>
            <a:r>
              <a:rPr lang="pt-BR" dirty="0"/>
              <a:t> </a:t>
            </a:r>
            <a:r>
              <a:rPr lang="pt-BR" i="1" dirty="0"/>
              <a:t>potência</a:t>
            </a:r>
            <a:r>
              <a:rPr lang="pt-BR" dirty="0"/>
              <a:t> e </a:t>
            </a:r>
            <a:r>
              <a:rPr lang="pt-BR" i="1" dirty="0"/>
              <a:t>tipo</a:t>
            </a:r>
            <a:r>
              <a:rPr lang="pt-BR" dirty="0"/>
              <a:t>. </a:t>
            </a:r>
            <a:br>
              <a:rPr lang="pt-BR" dirty="0"/>
            </a:br>
            <a:r>
              <a:rPr lang="pt-BR" dirty="0"/>
              <a:t>	Os carros podem ser </a:t>
            </a:r>
            <a:r>
              <a:rPr lang="pt-BR" i="1" dirty="0"/>
              <a:t>ligados</a:t>
            </a:r>
            <a:r>
              <a:rPr lang="pt-BR" dirty="0"/>
              <a:t> e também podem </a:t>
            </a:r>
            <a:r>
              <a:rPr lang="pt-BR" i="1" dirty="0"/>
              <a:t>acelerar</a:t>
            </a:r>
            <a:r>
              <a:rPr lang="pt-BR" dirty="0"/>
              <a:t>.</a:t>
            </a:r>
            <a:br>
              <a:rPr lang="pt-BR" dirty="0"/>
            </a:br>
            <a:r>
              <a:rPr lang="pt-BR" dirty="0"/>
              <a:t>	Sobrescreva o método </a:t>
            </a:r>
            <a:r>
              <a:rPr lang="pt-BR" i="1" dirty="0" err="1"/>
              <a:t>toString</a:t>
            </a:r>
            <a:r>
              <a:rPr lang="pt-BR" i="1" dirty="0"/>
              <a:t>()</a:t>
            </a:r>
            <a:r>
              <a:rPr lang="pt-BR" dirty="0"/>
              <a:t> para mostrar as informações atuais do carro.</a:t>
            </a:r>
          </a:p>
          <a:p>
            <a:pPr>
              <a:lnSpc>
                <a:spcPct val="100000"/>
              </a:lnSpc>
            </a:pPr>
            <a:endParaRPr lang="pt-BR"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/>
              <a:t>Crie no mínimo três objetos diferentes e preencha seus atributos.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/>
              <a:t>Chame todos os métodos para todos os objetos criados.</a:t>
            </a:r>
          </a:p>
        </p:txBody>
      </p:sp>
    </p:spTree>
    <p:extLst>
      <p:ext uri="{BB962C8B-B14F-4D97-AF65-F5344CB8AC3E}">
        <p14:creationId xmlns:p14="http://schemas.microsoft.com/office/powerpoint/2010/main" val="2626075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B50BDB-9918-45A2-B02A-033E33782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8D009D-CA12-42D9-857A-1D925E567D0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531360" y="2159876"/>
            <a:ext cx="9566640" cy="5883456"/>
          </a:xfrm>
        </p:spPr>
        <p:txBody>
          <a:bodyPr anchor="t"/>
          <a:lstStyle/>
          <a:p>
            <a:endParaRPr lang="pt-BR" dirty="0"/>
          </a:p>
          <a:p>
            <a:pPr marL="514350" indent="-514350">
              <a:buFont typeface="+mj-lt"/>
              <a:buAutoNum type="arabicPeriod" startAt="4"/>
            </a:pPr>
            <a:r>
              <a:rPr lang="pt-BR" dirty="0"/>
              <a:t>O departamento de Marketing gostaria de fazer um controle das campanhas que são vinculadas pela empresa, para isso foi solicitada a criação de um software que faça o cadastro de todas as propagandas lançadas.</a:t>
            </a:r>
            <a:br>
              <a:rPr lang="pt-BR" dirty="0"/>
            </a:br>
            <a:r>
              <a:rPr lang="pt-BR" dirty="0"/>
              <a:t>	As informações para controle são: código de identificação, nome do projeto, título da campanha, custo e autor.</a:t>
            </a:r>
            <a:br>
              <a:rPr lang="pt-BR" dirty="0"/>
            </a:br>
            <a:r>
              <a:rPr lang="pt-BR" dirty="0"/>
              <a:t>	Geralmente os autores das campanhas são empresas contratadas e para estes casos devemos armazenar o nome da empresa, CNPJ, contato e telefone.</a:t>
            </a:r>
          </a:p>
        </p:txBody>
      </p:sp>
    </p:spTree>
    <p:extLst>
      <p:ext uri="{BB962C8B-B14F-4D97-AF65-F5344CB8AC3E}">
        <p14:creationId xmlns:p14="http://schemas.microsoft.com/office/powerpoint/2010/main" val="394908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72D39-93E4-4D1E-9007-99447D46F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Revisão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30C7E98-0B01-46A7-8E3B-479939F08BC3}"/>
              </a:ext>
            </a:extLst>
          </p:cNvPr>
          <p:cNvSpPr txBox="1"/>
          <p:nvPr/>
        </p:nvSpPr>
        <p:spPr>
          <a:xfrm>
            <a:off x="531360" y="2159876"/>
            <a:ext cx="956664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sz="2800" dirty="0"/>
              <a:t>Classe: Abstração lógica de uma entidade (</a:t>
            </a:r>
            <a:r>
              <a:rPr lang="pt-BR" sz="2800" dirty="0" err="1"/>
              <a:t>reita</a:t>
            </a:r>
            <a:r>
              <a:rPr lang="pt-BR" sz="2800" dirty="0"/>
              <a:t>, forma);</a:t>
            </a:r>
          </a:p>
          <a:p>
            <a:endParaRPr lang="pt-BR" sz="28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sz="2800" dirty="0"/>
              <a:t>Objeto: “materialização” de uma classe (bolo de cenoura, fusca);</a:t>
            </a:r>
          </a:p>
          <a:p>
            <a:endParaRPr lang="pt-BR" sz="28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sz="2800" dirty="0"/>
              <a:t>Instância: processo que permita a existência do objeto na memória;</a:t>
            </a:r>
          </a:p>
          <a:p>
            <a:endParaRPr lang="pt-BR" sz="28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sz="2800" dirty="0"/>
              <a:t>Atributos: características de cada objeto (cor, saldo, idade);</a:t>
            </a:r>
          </a:p>
          <a:p>
            <a:endParaRPr lang="pt-BR" sz="28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sz="2800" dirty="0"/>
              <a:t>Métodos: ações realizadas, funções de cada objeto (andar, calcular área);</a:t>
            </a:r>
          </a:p>
        </p:txBody>
      </p:sp>
    </p:spTree>
    <p:extLst>
      <p:ext uri="{BB962C8B-B14F-4D97-AF65-F5344CB8AC3E}">
        <p14:creationId xmlns:p14="http://schemas.microsoft.com/office/powerpoint/2010/main" val="767129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C5C1EC-79B9-4699-92D6-9B1522D89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310" y="3232440"/>
            <a:ext cx="9035280" cy="1764720"/>
          </a:xfrm>
        </p:spPr>
        <p:txBody>
          <a:bodyPr/>
          <a:lstStyle/>
          <a:p>
            <a:pPr algn="ctr"/>
            <a:r>
              <a:rPr lang="pt-BR" sz="3200" b="1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971889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8328A2-84FA-4411-A95E-91A739C52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nossa própria Classe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F381A7C-3AAF-4574-AD39-82D2E46CE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026" y="2159876"/>
            <a:ext cx="7427307" cy="577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812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1EB9C-8964-4897-9D1C-1E247AFEC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nossa própria Classe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5E44C02-19DA-4E82-B137-36E793DB3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60" y="2925193"/>
            <a:ext cx="7639613" cy="5304407"/>
          </a:xfrm>
          <a:prstGeom prst="rect">
            <a:avLst/>
          </a:prstGeom>
        </p:spPr>
      </p:pic>
      <p:sp>
        <p:nvSpPr>
          <p:cNvPr id="5" name="Balão de Fala: Retângulo com Cantos Arredondados 4">
            <a:extLst>
              <a:ext uri="{FF2B5EF4-FFF2-40B4-BE49-F238E27FC236}">
                <a16:creationId xmlns:a16="http://schemas.microsoft.com/office/drawing/2014/main" id="{889FC21C-3760-4F55-9387-7CB7ACCC2F17}"/>
              </a:ext>
            </a:extLst>
          </p:cNvPr>
          <p:cNvSpPr/>
          <p:nvPr/>
        </p:nvSpPr>
        <p:spPr>
          <a:xfrm>
            <a:off x="6518249" y="1319979"/>
            <a:ext cx="3743351" cy="1351214"/>
          </a:xfrm>
          <a:prstGeom prst="wedgeRoundRectCallout">
            <a:avLst>
              <a:gd name="adj1" fmla="val -95304"/>
              <a:gd name="adj2" fmla="val 118676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/>
              <a:t>Não utilizar espaços;</a:t>
            </a:r>
          </a:p>
          <a:p>
            <a:pPr algn="ctr"/>
            <a:r>
              <a:rPr lang="pt-BR" sz="2400" dirty="0"/>
              <a:t>Primeira letra Maiúscula;</a:t>
            </a:r>
          </a:p>
        </p:txBody>
      </p:sp>
    </p:spTree>
    <p:extLst>
      <p:ext uri="{BB962C8B-B14F-4D97-AF65-F5344CB8AC3E}">
        <p14:creationId xmlns:p14="http://schemas.microsoft.com/office/powerpoint/2010/main" val="3403481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A31A2D-6173-4EDC-8975-523C967C6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nossa própria Classe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E1A6E54-62A5-4238-977C-C29807E82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57" y="2211560"/>
            <a:ext cx="9840753" cy="571235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FEADB2D-61FC-4790-9DCA-CD9C2CA2ABA7}"/>
              </a:ext>
            </a:extLst>
          </p:cNvPr>
          <p:cNvSpPr txBox="1"/>
          <p:nvPr/>
        </p:nvSpPr>
        <p:spPr>
          <a:xfrm>
            <a:off x="1165488" y="7606267"/>
            <a:ext cx="166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Fim da classe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98E707A-35CB-49CB-993D-FD12AFD5ADB1}"/>
              </a:ext>
            </a:extLst>
          </p:cNvPr>
          <p:cNvSpPr/>
          <p:nvPr/>
        </p:nvSpPr>
        <p:spPr>
          <a:xfrm>
            <a:off x="3672114" y="2152068"/>
            <a:ext cx="377372" cy="369332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5310879C-C573-4067-9922-22C2DF63877C}"/>
              </a:ext>
            </a:extLst>
          </p:cNvPr>
          <p:cNvCxnSpPr>
            <a:cxnSpLocks/>
          </p:cNvCxnSpPr>
          <p:nvPr/>
        </p:nvCxnSpPr>
        <p:spPr>
          <a:xfrm flipV="1">
            <a:off x="4049486" y="2336734"/>
            <a:ext cx="504000" cy="0"/>
          </a:xfrm>
          <a:prstGeom prst="straightConnector1">
            <a:avLst/>
          </a:prstGeom>
          <a:ln w="47625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F620C6DB-1CFF-4AAC-B034-9E9852F24F2B}"/>
              </a:ext>
            </a:extLst>
          </p:cNvPr>
          <p:cNvSpPr/>
          <p:nvPr/>
        </p:nvSpPr>
        <p:spPr>
          <a:xfrm>
            <a:off x="284117" y="7597577"/>
            <a:ext cx="377372" cy="369332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E9DE0977-9E20-4FFB-A334-76BCEDC0EE5F}"/>
              </a:ext>
            </a:extLst>
          </p:cNvPr>
          <p:cNvCxnSpPr>
            <a:stCxn id="13" idx="6"/>
          </p:cNvCxnSpPr>
          <p:nvPr/>
        </p:nvCxnSpPr>
        <p:spPr>
          <a:xfrm flipV="1">
            <a:off x="661488" y="7780207"/>
            <a:ext cx="504000" cy="0"/>
          </a:xfrm>
          <a:prstGeom prst="straightConnector1">
            <a:avLst/>
          </a:prstGeom>
          <a:ln w="47625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466462F-000C-4B90-9660-0D691A637773}"/>
              </a:ext>
            </a:extLst>
          </p:cNvPr>
          <p:cNvSpPr txBox="1"/>
          <p:nvPr/>
        </p:nvSpPr>
        <p:spPr>
          <a:xfrm>
            <a:off x="4553486" y="2168566"/>
            <a:ext cx="1775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Início da classe</a:t>
            </a:r>
          </a:p>
        </p:txBody>
      </p:sp>
      <p:sp>
        <p:nvSpPr>
          <p:cNvPr id="17" name="Chave Direita 16">
            <a:extLst>
              <a:ext uri="{FF2B5EF4-FFF2-40B4-BE49-F238E27FC236}">
                <a16:creationId xmlns:a16="http://schemas.microsoft.com/office/drawing/2014/main" id="{943EABE2-71FC-4EFF-ABFE-079AAA68A1A5}"/>
              </a:ext>
            </a:extLst>
          </p:cNvPr>
          <p:cNvSpPr/>
          <p:nvPr/>
        </p:nvSpPr>
        <p:spPr>
          <a:xfrm>
            <a:off x="3149600" y="2830286"/>
            <a:ext cx="406400" cy="1132114"/>
          </a:xfrm>
          <a:prstGeom prst="rightBrac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4B5A3E4-5608-44B8-8904-7C7800DBDB8A}"/>
              </a:ext>
            </a:extLst>
          </p:cNvPr>
          <p:cNvSpPr/>
          <p:nvPr/>
        </p:nvSpPr>
        <p:spPr>
          <a:xfrm>
            <a:off x="3889829" y="2780505"/>
            <a:ext cx="3619909" cy="11818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Os atributos da Classe são suas características.</a:t>
            </a:r>
          </a:p>
          <a:p>
            <a:pPr algn="ctr"/>
            <a:r>
              <a:rPr lang="pt-BR" b="1" i="1" dirty="0">
                <a:solidFill>
                  <a:schemeClr val="tx1"/>
                </a:solidFill>
              </a:rPr>
              <a:t>*O que tem um funcionário?*</a:t>
            </a:r>
            <a:r>
              <a:rPr lang="pt-BR" b="1" i="1" dirty="0"/>
              <a:t>?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79AE8F3A-B567-4E59-8B7A-94CF8D55E124}"/>
              </a:ext>
            </a:extLst>
          </p:cNvPr>
          <p:cNvSpPr/>
          <p:nvPr/>
        </p:nvSpPr>
        <p:spPr>
          <a:xfrm>
            <a:off x="6328946" y="5893819"/>
            <a:ext cx="3309257" cy="11818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Os métodos da Classe são ações ou Comportamento.</a:t>
            </a:r>
          </a:p>
          <a:p>
            <a:pPr algn="ctr"/>
            <a:r>
              <a:rPr lang="pt-BR" b="1" i="1" dirty="0">
                <a:solidFill>
                  <a:schemeClr val="tx1"/>
                </a:solidFill>
              </a:rPr>
              <a:t>*O que faz um funcionário?*</a:t>
            </a:r>
            <a:endParaRPr lang="pt-BR" b="1" i="1" dirty="0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2C471C3F-C41D-42F9-901E-8C49DCA09122}"/>
              </a:ext>
            </a:extLst>
          </p:cNvPr>
          <p:cNvSpPr/>
          <p:nvPr/>
        </p:nvSpPr>
        <p:spPr>
          <a:xfrm>
            <a:off x="769257" y="3643086"/>
            <a:ext cx="1901372" cy="369332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have Esquerda 3">
            <a:extLst>
              <a:ext uri="{FF2B5EF4-FFF2-40B4-BE49-F238E27FC236}">
                <a16:creationId xmlns:a16="http://schemas.microsoft.com/office/drawing/2014/main" id="{7CE40542-FBDC-490E-A98A-56A6BD9B3482}"/>
              </a:ext>
            </a:extLst>
          </p:cNvPr>
          <p:cNvSpPr/>
          <p:nvPr/>
        </p:nvSpPr>
        <p:spPr>
          <a:xfrm>
            <a:off x="437605" y="4601029"/>
            <a:ext cx="377371" cy="2685125"/>
          </a:xfrm>
          <a:prstGeom prst="leftBrac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2304EB3-E973-408B-AA8B-A2DF3715EECE}"/>
              </a:ext>
            </a:extLst>
          </p:cNvPr>
          <p:cNvSpPr txBox="1"/>
          <p:nvPr/>
        </p:nvSpPr>
        <p:spPr>
          <a:xfrm>
            <a:off x="2277979" y="36430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32332C1E-EC39-42A0-8D81-F6ECA76352F2}"/>
              </a:ext>
            </a:extLst>
          </p:cNvPr>
          <p:cNvSpPr/>
          <p:nvPr/>
        </p:nvSpPr>
        <p:spPr>
          <a:xfrm>
            <a:off x="7639278" y="3046854"/>
            <a:ext cx="2744672" cy="69897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Relacionamento entre classes</a:t>
            </a:r>
          </a:p>
        </p:txBody>
      </p:sp>
      <p:cxnSp>
        <p:nvCxnSpPr>
          <p:cNvPr id="24" name="Conector: Curvo 23">
            <a:extLst>
              <a:ext uri="{FF2B5EF4-FFF2-40B4-BE49-F238E27FC236}">
                <a16:creationId xmlns:a16="http://schemas.microsoft.com/office/drawing/2014/main" id="{6168BDD7-21F9-4A5B-BCC0-23E312446739}"/>
              </a:ext>
            </a:extLst>
          </p:cNvPr>
          <p:cNvCxnSpPr>
            <a:stCxn id="30" idx="4"/>
            <a:endCxn id="21" idx="4"/>
          </p:cNvCxnSpPr>
          <p:nvPr/>
        </p:nvCxnSpPr>
        <p:spPr>
          <a:xfrm rot="5400000" flipH="1" flipV="1">
            <a:off x="5232484" y="233289"/>
            <a:ext cx="266587" cy="7291671"/>
          </a:xfrm>
          <a:prstGeom prst="curvedConnector3">
            <a:avLst>
              <a:gd name="adj1" fmla="val -151944"/>
            </a:avLst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113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B1AE12-CA5E-4C28-9069-07FC0CC61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nossa própria Classe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9B448CA-3D3E-4130-BD3A-DB406419BD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6" t="33318" b="10910"/>
          <a:stretch/>
        </p:blipFill>
        <p:spPr>
          <a:xfrm>
            <a:off x="531360" y="3512274"/>
            <a:ext cx="9566640" cy="3185886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8E60A282-6E60-4E8C-BF33-9FFD11B40254}"/>
              </a:ext>
            </a:extLst>
          </p:cNvPr>
          <p:cNvSpPr/>
          <p:nvPr/>
        </p:nvSpPr>
        <p:spPr>
          <a:xfrm>
            <a:off x="667657" y="3958771"/>
            <a:ext cx="827314" cy="31205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4FFE41BD-611A-48D5-A898-EE96885D83CB}"/>
              </a:ext>
            </a:extLst>
          </p:cNvPr>
          <p:cNvCxnSpPr/>
          <p:nvPr/>
        </p:nvCxnSpPr>
        <p:spPr>
          <a:xfrm>
            <a:off x="1335314" y="5791200"/>
            <a:ext cx="2641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26C0F5E6-1F3E-443E-933A-2BD475598933}"/>
              </a:ext>
            </a:extLst>
          </p:cNvPr>
          <p:cNvCxnSpPr/>
          <p:nvPr/>
        </p:nvCxnSpPr>
        <p:spPr>
          <a:xfrm>
            <a:off x="4194629" y="5660571"/>
            <a:ext cx="112032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6AE6859-5C5D-469E-8A7B-2398478C81E4}"/>
              </a:ext>
            </a:extLst>
          </p:cNvPr>
          <p:cNvSpPr txBox="1"/>
          <p:nvPr/>
        </p:nvSpPr>
        <p:spPr>
          <a:xfrm>
            <a:off x="5446782" y="5475905"/>
            <a:ext cx="184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Variável local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1CFA5C4-C3FF-4072-B97E-0CC009851E97}"/>
              </a:ext>
            </a:extLst>
          </p:cNvPr>
          <p:cNvCxnSpPr/>
          <p:nvPr/>
        </p:nvCxnSpPr>
        <p:spPr>
          <a:xfrm>
            <a:off x="2902857" y="4270828"/>
            <a:ext cx="145142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B40E77D-FD8C-4396-84AC-ADEE40DD8154}"/>
              </a:ext>
            </a:extLst>
          </p:cNvPr>
          <p:cNvSpPr txBox="1"/>
          <p:nvPr/>
        </p:nvSpPr>
        <p:spPr>
          <a:xfrm>
            <a:off x="4470400" y="3512274"/>
            <a:ext cx="2554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Parâmetro do método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C4F3BDA-6BA3-42A5-84BE-35E812BD7B31}"/>
              </a:ext>
            </a:extLst>
          </p:cNvPr>
          <p:cNvSpPr txBox="1"/>
          <p:nvPr/>
        </p:nvSpPr>
        <p:spPr>
          <a:xfrm>
            <a:off x="1349828" y="2771915"/>
            <a:ext cx="2278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Tipo de retorno do método</a:t>
            </a:r>
          </a:p>
        </p:txBody>
      </p:sp>
      <p:cxnSp>
        <p:nvCxnSpPr>
          <p:cNvPr id="19" name="Conector: Angulado 18">
            <a:extLst>
              <a:ext uri="{FF2B5EF4-FFF2-40B4-BE49-F238E27FC236}">
                <a16:creationId xmlns:a16="http://schemas.microsoft.com/office/drawing/2014/main" id="{F14B19AD-CDF8-451C-A7E7-E5C445812305}"/>
              </a:ext>
            </a:extLst>
          </p:cNvPr>
          <p:cNvCxnSpPr>
            <a:stCxn id="7" idx="2"/>
            <a:endCxn id="17" idx="1"/>
          </p:cNvCxnSpPr>
          <p:nvPr/>
        </p:nvCxnSpPr>
        <p:spPr>
          <a:xfrm rot="10800000" flipH="1">
            <a:off x="667656" y="3095082"/>
            <a:ext cx="682171" cy="1019719"/>
          </a:xfrm>
          <a:prstGeom prst="bentConnector3">
            <a:avLst>
              <a:gd name="adj1" fmla="val -33511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B7DCD21B-F737-4B17-8DB0-17F94CA68A3D}"/>
              </a:ext>
            </a:extLst>
          </p:cNvPr>
          <p:cNvCxnSpPr/>
          <p:nvPr/>
        </p:nvCxnSpPr>
        <p:spPr>
          <a:xfrm>
            <a:off x="786063" y="5475905"/>
            <a:ext cx="7089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2ED01D8A-9871-4135-9187-0C9F1E36165B}"/>
              </a:ext>
            </a:extLst>
          </p:cNvPr>
          <p:cNvCxnSpPr>
            <a:cxnSpLocks/>
          </p:cNvCxnSpPr>
          <p:nvPr/>
        </p:nvCxnSpPr>
        <p:spPr>
          <a:xfrm>
            <a:off x="1335314" y="6414368"/>
            <a:ext cx="79828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Angulado 26">
            <a:extLst>
              <a:ext uri="{FF2B5EF4-FFF2-40B4-BE49-F238E27FC236}">
                <a16:creationId xmlns:a16="http://schemas.microsoft.com/office/drawing/2014/main" id="{246FCD66-0192-4008-B303-FF18C2F66578}"/>
              </a:ext>
            </a:extLst>
          </p:cNvPr>
          <p:cNvCxnSpPr/>
          <p:nvPr/>
        </p:nvCxnSpPr>
        <p:spPr>
          <a:xfrm flipV="1">
            <a:off x="3628571" y="3657600"/>
            <a:ext cx="725715" cy="224006"/>
          </a:xfrm>
          <a:prstGeom prst="bentConnector3">
            <a:avLst>
              <a:gd name="adj1" fmla="val 136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270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FFD9A8-A18E-4CAD-A746-A1EE68137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Instanciando Objetos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343A472-E423-43B2-9C58-8D69FAE35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944" y="2159876"/>
            <a:ext cx="9017471" cy="5608427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C0AD2F67-D30C-46FE-BCF6-4B9D0E0AD213}"/>
              </a:ext>
            </a:extLst>
          </p:cNvPr>
          <p:cNvSpPr/>
          <p:nvPr/>
        </p:nvSpPr>
        <p:spPr>
          <a:xfrm>
            <a:off x="1235242" y="4363453"/>
            <a:ext cx="3272590" cy="89835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Balão de Fala: Oval 6">
            <a:extLst>
              <a:ext uri="{FF2B5EF4-FFF2-40B4-BE49-F238E27FC236}">
                <a16:creationId xmlns:a16="http://schemas.microsoft.com/office/drawing/2014/main" id="{BBBC5BA5-69EB-404E-AB9F-69F1D88779E9}"/>
              </a:ext>
            </a:extLst>
          </p:cNvPr>
          <p:cNvSpPr/>
          <p:nvPr/>
        </p:nvSpPr>
        <p:spPr>
          <a:xfrm>
            <a:off x="6250290" y="3408005"/>
            <a:ext cx="3710417" cy="1556084"/>
          </a:xfrm>
          <a:prstGeom prst="wedgeEllipseCallout">
            <a:avLst>
              <a:gd name="adj1" fmla="val -88275"/>
              <a:gd name="adj2" fmla="val 4379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Acessando um atributo da classe através do operador de seção </a:t>
            </a:r>
            <a:r>
              <a:rPr lang="pt-BR" b="1" dirty="0">
                <a:solidFill>
                  <a:schemeClr val="tx1"/>
                </a:solidFill>
              </a:rPr>
              <a:t>“.”</a:t>
            </a:r>
          </a:p>
        </p:txBody>
      </p:sp>
    </p:spTree>
    <p:extLst>
      <p:ext uri="{BB962C8B-B14F-4D97-AF65-F5344CB8AC3E}">
        <p14:creationId xmlns:p14="http://schemas.microsoft.com/office/powerpoint/2010/main" val="2431104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C1F29B-F9A2-4667-BAAA-30C48F090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Invocando (ou chamando) métodos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8A06B1E-E34E-473E-B256-CE2B76657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60" y="2159877"/>
            <a:ext cx="9566640" cy="356108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14697D8-3A1D-4EC6-8F92-8EEE2814E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60" y="5980423"/>
            <a:ext cx="7116931" cy="1832081"/>
          </a:xfrm>
          <a:prstGeom prst="rect">
            <a:avLst/>
          </a:prstGeom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F912B8B9-5061-49D0-B80A-D2ED8B85FDC3}"/>
              </a:ext>
            </a:extLst>
          </p:cNvPr>
          <p:cNvCxnSpPr/>
          <p:nvPr/>
        </p:nvCxnSpPr>
        <p:spPr>
          <a:xfrm>
            <a:off x="531360" y="5926226"/>
            <a:ext cx="95666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have Direita 9">
            <a:extLst>
              <a:ext uri="{FF2B5EF4-FFF2-40B4-BE49-F238E27FC236}">
                <a16:creationId xmlns:a16="http://schemas.microsoft.com/office/drawing/2014/main" id="{89201EDD-A10A-4FE8-8029-26F349238B77}"/>
              </a:ext>
            </a:extLst>
          </p:cNvPr>
          <p:cNvSpPr/>
          <p:nvPr/>
        </p:nvSpPr>
        <p:spPr>
          <a:xfrm>
            <a:off x="5086080" y="3218113"/>
            <a:ext cx="228870" cy="610937"/>
          </a:xfrm>
          <a:prstGeom prst="rightBrace">
            <a:avLst>
              <a:gd name="adj1" fmla="val 8333"/>
              <a:gd name="adj2" fmla="val 48115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C75C2BA-F149-4E7E-9EF3-A243718C4DF0}"/>
              </a:ext>
            </a:extLst>
          </p:cNvPr>
          <p:cNvSpPr txBox="1"/>
          <p:nvPr/>
        </p:nvSpPr>
        <p:spPr>
          <a:xfrm>
            <a:off x="5565491" y="3056573"/>
            <a:ext cx="416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Métodos que retornam valores precisam ser armazenados em uma variável</a:t>
            </a:r>
          </a:p>
        </p:txBody>
      </p:sp>
      <p:sp>
        <p:nvSpPr>
          <p:cNvPr id="12" name="Chave Direita 11">
            <a:extLst>
              <a:ext uri="{FF2B5EF4-FFF2-40B4-BE49-F238E27FC236}">
                <a16:creationId xmlns:a16="http://schemas.microsoft.com/office/drawing/2014/main" id="{474AE938-C43C-4B3E-9BD0-0CE1B226347A}"/>
              </a:ext>
            </a:extLst>
          </p:cNvPr>
          <p:cNvSpPr/>
          <p:nvPr/>
        </p:nvSpPr>
        <p:spPr>
          <a:xfrm>
            <a:off x="3701143" y="4114800"/>
            <a:ext cx="271236" cy="486229"/>
          </a:xfrm>
          <a:prstGeom prst="rightBrace">
            <a:avLst>
              <a:gd name="adj1" fmla="val 8333"/>
              <a:gd name="adj2" fmla="val 48115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D19B5E8-AFBA-41F1-B185-8A85BF1F78C0}"/>
              </a:ext>
            </a:extLst>
          </p:cNvPr>
          <p:cNvSpPr txBox="1"/>
          <p:nvPr/>
        </p:nvSpPr>
        <p:spPr>
          <a:xfrm>
            <a:off x="4089824" y="4182180"/>
            <a:ext cx="323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Métodos sem retorno </a:t>
            </a:r>
          </a:p>
        </p:txBody>
      </p:sp>
      <p:sp>
        <p:nvSpPr>
          <p:cNvPr id="16" name="Estrela: 12 Pontas 15">
            <a:extLst>
              <a:ext uri="{FF2B5EF4-FFF2-40B4-BE49-F238E27FC236}">
                <a16:creationId xmlns:a16="http://schemas.microsoft.com/office/drawing/2014/main" id="{4EE26D8B-643D-47B2-93E0-8DB1E2755BF7}"/>
              </a:ext>
            </a:extLst>
          </p:cNvPr>
          <p:cNvSpPr/>
          <p:nvPr/>
        </p:nvSpPr>
        <p:spPr>
          <a:xfrm>
            <a:off x="6554700" y="1347339"/>
            <a:ext cx="3941233" cy="1516684"/>
          </a:xfrm>
          <a:prstGeom prst="star12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Também utilizamos do “.” para acessar métodos</a:t>
            </a:r>
          </a:p>
        </p:txBody>
      </p:sp>
    </p:spTree>
    <p:extLst>
      <p:ext uri="{BB962C8B-B14F-4D97-AF65-F5344CB8AC3E}">
        <p14:creationId xmlns:p14="http://schemas.microsoft.com/office/powerpoint/2010/main" val="3144924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0A405E-2DFF-4289-8218-2520C7F01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Inicializando Objetos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5F8B735-2CDD-4E4E-97AD-1AD89697BA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523"/>
          <a:stretch/>
        </p:blipFill>
        <p:spPr>
          <a:xfrm>
            <a:off x="79416" y="4417697"/>
            <a:ext cx="4797384" cy="62843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B0B37A7-D76F-44B2-9C4E-0F781816E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922" y="2717005"/>
            <a:ext cx="6749978" cy="4658255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A6826C10-4622-4901-84EB-45F8A7A07D2D}"/>
              </a:ext>
            </a:extLst>
          </p:cNvPr>
          <p:cNvSpPr/>
          <p:nvPr/>
        </p:nvSpPr>
        <p:spPr>
          <a:xfrm>
            <a:off x="1238250" y="4295775"/>
            <a:ext cx="2333625" cy="8477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3428173A-D842-4D22-B873-E51FC0BDC8F1}"/>
              </a:ext>
            </a:extLst>
          </p:cNvPr>
          <p:cNvSpPr/>
          <p:nvPr/>
        </p:nvSpPr>
        <p:spPr>
          <a:xfrm>
            <a:off x="3571875" y="4536176"/>
            <a:ext cx="742950" cy="391477"/>
          </a:xfrm>
          <a:prstGeom prst="rightArrow">
            <a:avLst>
              <a:gd name="adj1" fmla="val 35402"/>
              <a:gd name="adj2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8F7674A-9191-41C9-8E45-42F58C3B39B3}"/>
              </a:ext>
            </a:extLst>
          </p:cNvPr>
          <p:cNvSpPr txBox="1"/>
          <p:nvPr/>
        </p:nvSpPr>
        <p:spPr>
          <a:xfrm>
            <a:off x="531359" y="2733939"/>
            <a:ext cx="26351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Chamada ao Construtor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B828C2A-55EF-4BF0-88A0-DFFF55F27EB1}"/>
              </a:ext>
            </a:extLst>
          </p:cNvPr>
          <p:cNvSpPr txBox="1"/>
          <p:nvPr/>
        </p:nvSpPr>
        <p:spPr>
          <a:xfrm>
            <a:off x="133278" y="5261979"/>
            <a:ext cx="38100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O Construtor é um método que é chamado sempre que instanciamos uma Classe.</a:t>
            </a:r>
          </a:p>
          <a:p>
            <a:endParaRPr lang="pt-BR" sz="2000" dirty="0"/>
          </a:p>
          <a:p>
            <a:pPr algn="ctr"/>
            <a:r>
              <a:rPr lang="pt-BR" sz="2000" b="1" i="1" dirty="0"/>
              <a:t>O Construtor sempre terá o mesmo nome da Classe.</a:t>
            </a:r>
          </a:p>
          <a:p>
            <a:pPr algn="ctr"/>
            <a:endParaRPr lang="pt-BR" sz="2000" b="1" i="1" dirty="0"/>
          </a:p>
          <a:p>
            <a:pPr algn="ctr"/>
            <a:r>
              <a:rPr lang="pt-BR" sz="2000" dirty="0"/>
              <a:t>Por padrão o Construtor vem vazio, porém podemos editá-lo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CBD9B50-61A4-4F44-B9F7-55CF2C93630B}"/>
              </a:ext>
            </a:extLst>
          </p:cNvPr>
          <p:cNvSpPr txBox="1"/>
          <p:nvPr/>
        </p:nvSpPr>
        <p:spPr>
          <a:xfrm>
            <a:off x="8111066" y="1792109"/>
            <a:ext cx="1691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Atalho:</a:t>
            </a:r>
          </a:p>
          <a:p>
            <a:r>
              <a:rPr lang="pt-BR" dirty="0"/>
              <a:t>ALT + INSERT</a:t>
            </a:r>
          </a:p>
        </p:txBody>
      </p:sp>
      <p:sp>
        <p:nvSpPr>
          <p:cNvPr id="7" name="Estrela: 10 Pontas 6">
            <a:extLst>
              <a:ext uri="{FF2B5EF4-FFF2-40B4-BE49-F238E27FC236}">
                <a16:creationId xmlns:a16="http://schemas.microsoft.com/office/drawing/2014/main" id="{F82ABB1B-50F4-4D17-B8CC-7AAB0A97CEFA}"/>
              </a:ext>
            </a:extLst>
          </p:cNvPr>
          <p:cNvSpPr/>
          <p:nvPr/>
        </p:nvSpPr>
        <p:spPr>
          <a:xfrm>
            <a:off x="7603067" y="1405467"/>
            <a:ext cx="2635172" cy="1473200"/>
          </a:xfrm>
          <a:prstGeom prst="star10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638112"/>
      </p:ext>
    </p:extLst>
  </p:cSld>
  <p:clrMapOvr>
    <a:masterClrMapping/>
  </p:clrMapOvr>
</p:sld>
</file>

<file path=ppt/theme/theme1.xml><?xml version="1.0" encoding="utf-8"?>
<a:theme xmlns:a="http://schemas.openxmlformats.org/drawingml/2006/main" name="PO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Office\Modelos\Apresentação em branco.pot</Template>
  <TotalTime>24476</TotalTime>
  <Words>441</Words>
  <Application>Microsoft Office PowerPoint</Application>
  <PresentationFormat>Personalizar</PresentationFormat>
  <Paragraphs>82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8" baseType="lpstr">
      <vt:lpstr>ＭＳ Ｐゴシック</vt:lpstr>
      <vt:lpstr>Arial</vt:lpstr>
      <vt:lpstr>Calibri</vt:lpstr>
      <vt:lpstr>DejaVu Sans</vt:lpstr>
      <vt:lpstr>Symbol</vt:lpstr>
      <vt:lpstr>Tahoma</vt:lpstr>
      <vt:lpstr>Wingdings</vt:lpstr>
      <vt:lpstr>POO</vt:lpstr>
      <vt:lpstr>Apresentação do PowerPoint</vt:lpstr>
      <vt:lpstr>Revisão</vt:lpstr>
      <vt:lpstr>Criando nossa própria Classe</vt:lpstr>
      <vt:lpstr>Criando nossa própria Classe</vt:lpstr>
      <vt:lpstr>Criando nossa própria Classe</vt:lpstr>
      <vt:lpstr>Criando nossa própria Classe</vt:lpstr>
      <vt:lpstr>Instanciando Objetos</vt:lpstr>
      <vt:lpstr>Invocando (ou chamando) métodos</vt:lpstr>
      <vt:lpstr>Inicializando Objetos</vt:lpstr>
      <vt:lpstr>Sobrecarga de métodos</vt:lpstr>
      <vt:lpstr>O método toString</vt:lpstr>
      <vt:lpstr>O método toString</vt:lpstr>
      <vt:lpstr>O método toString</vt:lpstr>
      <vt:lpstr>Entendendo melhor os tipos de referência (Objetos)</vt:lpstr>
      <vt:lpstr>Entendendo melhor os tipos de referência (Objetos)</vt:lpstr>
      <vt:lpstr>Entendendo melhor os tipos de referência (Objetos)</vt:lpstr>
      <vt:lpstr>Exercícios</vt:lpstr>
      <vt:lpstr>Exercícios</vt:lpstr>
      <vt:lpstr>Exercícios</vt:lpstr>
      <vt:lpstr>Obrigado!</vt:lpstr>
    </vt:vector>
  </TitlesOfParts>
  <Company>DECOM - FEEC - UNICAMP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sem título</dc:title>
  <dc:subject/>
  <dc:creator>samuel.souza@gec.inatel.br</dc:creator>
  <dc:description/>
  <cp:lastModifiedBy>Samuel da Cruz Souza</cp:lastModifiedBy>
  <cp:revision>3556</cp:revision>
  <cp:lastPrinted>1999-09-01T13:45:01Z</cp:lastPrinted>
  <dcterms:created xsi:type="dcterms:W3CDTF">1998-03-25T00:18:48Z</dcterms:created>
  <dcterms:modified xsi:type="dcterms:W3CDTF">2019-08-15T00:35:26Z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DECOM - FEEC - UNICAMP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Personalizar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</vt:i4>
  </property>
</Properties>
</file>