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muel Cruz" initials="SC" lastIdx="1" clrIdx="0">
    <p:extLst>
      <p:ext uri="{19B8F6BF-5375-455C-9EA6-DF929625EA0E}">
        <p15:presenceInfo xmlns:p15="http://schemas.microsoft.com/office/powerpoint/2012/main" userId="d46c1069f6b0ed5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D2301-3E79-4A8B-9897-806A1EDBAE22}" type="datetimeFigureOut">
              <a:rPr lang="pt-BR" smtClean="0"/>
              <a:t>03/04/2019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CAB7A1D-9389-48D8-BFB6-7388B2CDF1F6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3535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D2301-3E79-4A8B-9897-806A1EDBAE22}" type="datetimeFigureOut">
              <a:rPr lang="pt-BR" smtClean="0"/>
              <a:t>03/04/2019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B7A1D-9389-48D8-BFB6-7388B2CDF1F6}" type="slidenum">
              <a:rPr lang="pt-BR" smtClean="0"/>
              <a:t>‹nº›</a:t>
            </a:fld>
            <a:endParaRPr lang="pt-BR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3269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D2301-3E79-4A8B-9897-806A1EDBAE22}" type="datetimeFigureOut">
              <a:rPr lang="pt-BR" smtClean="0"/>
              <a:t>03/04/2019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B7A1D-9389-48D8-BFB6-7388B2CDF1F6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3395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D2301-3E79-4A8B-9897-806A1EDBAE22}" type="datetimeFigureOut">
              <a:rPr lang="pt-BR" smtClean="0"/>
              <a:t>03/04/2019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B7A1D-9389-48D8-BFB6-7388B2CDF1F6}" type="slidenum">
              <a:rPr lang="pt-BR" smtClean="0"/>
              <a:t>‹nº›</a:t>
            </a:fld>
            <a:endParaRPr lang="pt-BR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9378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D2301-3E79-4A8B-9897-806A1EDBAE22}" type="datetimeFigureOut">
              <a:rPr lang="pt-BR" smtClean="0"/>
              <a:t>03/04/2019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B7A1D-9389-48D8-BFB6-7388B2CDF1F6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8466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D2301-3E79-4A8B-9897-806A1EDBAE22}" type="datetimeFigureOut">
              <a:rPr lang="pt-BR" smtClean="0"/>
              <a:t>03/04/2019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B7A1D-9389-48D8-BFB6-7388B2CDF1F6}" type="slidenum">
              <a:rPr lang="pt-BR" smtClean="0"/>
              <a:t>‹nº›</a:t>
            </a:fld>
            <a:endParaRPr lang="pt-BR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6256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D2301-3E79-4A8B-9897-806A1EDBAE22}" type="datetimeFigureOut">
              <a:rPr lang="pt-BR" smtClean="0"/>
              <a:t>03/04/2019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B7A1D-9389-48D8-BFB6-7388B2CDF1F6}" type="slidenum">
              <a:rPr lang="pt-BR" smtClean="0"/>
              <a:t>‹nº›</a:t>
            </a:fld>
            <a:endParaRPr lang="pt-BR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0113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D2301-3E79-4A8B-9897-806A1EDBAE22}" type="datetimeFigureOut">
              <a:rPr lang="pt-BR" smtClean="0"/>
              <a:t>03/04/2019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B7A1D-9389-48D8-BFB6-7388B2CDF1F6}" type="slidenum">
              <a:rPr lang="pt-BR" smtClean="0"/>
              <a:t>‹nº›</a:t>
            </a:fld>
            <a:endParaRPr lang="pt-BR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997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D2301-3E79-4A8B-9897-806A1EDBAE22}" type="datetimeFigureOut">
              <a:rPr lang="pt-BR" smtClean="0"/>
              <a:t>03/04/2019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B7A1D-9389-48D8-BFB6-7388B2CDF1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1717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D2301-3E79-4A8B-9897-806A1EDBAE22}" type="datetimeFigureOut">
              <a:rPr lang="pt-BR" smtClean="0"/>
              <a:t>03/04/2019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B7A1D-9389-48D8-BFB6-7388B2CDF1F6}" type="slidenum">
              <a:rPr lang="pt-BR" smtClean="0"/>
              <a:t>‹nº›</a:t>
            </a:fld>
            <a:endParaRPr lang="pt-BR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5682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F3D2301-3E79-4A8B-9897-806A1EDBAE22}" type="datetimeFigureOut">
              <a:rPr lang="pt-BR" smtClean="0"/>
              <a:t>03/04/2019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B7A1D-9389-48D8-BFB6-7388B2CDF1F6}" type="slidenum">
              <a:rPr lang="pt-BR" smtClean="0"/>
              <a:t>‹nº›</a:t>
            </a:fld>
            <a:endParaRPr lang="pt-BR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7147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D2301-3E79-4A8B-9897-806A1EDBAE22}" type="datetimeFigureOut">
              <a:rPr lang="pt-BR" smtClean="0"/>
              <a:t>03/04/2019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CAB7A1D-9389-48D8-BFB6-7388B2CDF1F6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5505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401BA6-937E-445C-8ED1-1F9414B8F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020417"/>
            <a:ext cx="9603275" cy="833337"/>
          </a:xfrm>
        </p:spPr>
        <p:txBody>
          <a:bodyPr>
            <a:normAutofit/>
          </a:bodyPr>
          <a:lstStyle/>
          <a:p>
            <a:pPr algn="ctr"/>
            <a:r>
              <a:rPr lang="pt-BR" sz="4400" dirty="0"/>
              <a:t>Herança e polimorfismo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E4DBDD9-73D3-4D8D-8AAE-8F6F23F3A93E}"/>
              </a:ext>
            </a:extLst>
          </p:cNvPr>
          <p:cNvSpPr txBox="1"/>
          <p:nvPr/>
        </p:nvSpPr>
        <p:spPr>
          <a:xfrm>
            <a:off x="4923182" y="2194101"/>
            <a:ext cx="2345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Samuel Cruz</a:t>
            </a:r>
          </a:p>
        </p:txBody>
      </p:sp>
    </p:spTree>
    <p:extLst>
      <p:ext uri="{BB962C8B-B14F-4D97-AF65-F5344CB8AC3E}">
        <p14:creationId xmlns:p14="http://schemas.microsoft.com/office/powerpoint/2010/main" val="2479724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58C04E-1C17-455F-A187-370265A78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4400" dirty="0"/>
              <a:t>Reescrita de métodos</a:t>
            </a: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7D49F69-06AF-408A-913D-234C53F74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0460" y="2307471"/>
            <a:ext cx="6651079" cy="3746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248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58C04E-1C17-455F-A187-370265A78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4400" dirty="0"/>
              <a:t>polimorfismo</a:t>
            </a:r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0414FDC-DC63-4EA7-BF42-53D79DD5BEF9}"/>
              </a:ext>
            </a:extLst>
          </p:cNvPr>
          <p:cNvSpPr txBox="1"/>
          <p:nvPr/>
        </p:nvSpPr>
        <p:spPr>
          <a:xfrm>
            <a:off x="5014422" y="1948070"/>
            <a:ext cx="21631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Poli = muitas</a:t>
            </a:r>
          </a:p>
          <a:p>
            <a:r>
              <a:rPr lang="pt-BR" sz="2400" dirty="0" err="1"/>
              <a:t>Morfo</a:t>
            </a:r>
            <a:r>
              <a:rPr lang="pt-BR" sz="2400" dirty="0"/>
              <a:t> = formas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45A6E84-C447-4CE0-9FA9-39E1CA8617D2}"/>
              </a:ext>
            </a:extLst>
          </p:cNvPr>
          <p:cNvSpPr txBox="1"/>
          <p:nvPr/>
        </p:nvSpPr>
        <p:spPr>
          <a:xfrm>
            <a:off x="1822278" y="3013501"/>
            <a:ext cx="85474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Polimorfismo é a capacidade de um Objeto poder ser referenciado de várias formas.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47980C4-640C-470F-A9BE-8E5C006B3D62}"/>
              </a:ext>
            </a:extLst>
          </p:cNvPr>
          <p:cNvSpPr txBox="1"/>
          <p:nvPr/>
        </p:nvSpPr>
        <p:spPr>
          <a:xfrm>
            <a:off x="1822278" y="4078932"/>
            <a:ext cx="85474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Existem vários tipos de polimorfismo, dentre eles está o de Sobreposição e Sobrecarga.</a:t>
            </a:r>
          </a:p>
        </p:txBody>
      </p:sp>
    </p:spTree>
    <p:extLst>
      <p:ext uri="{BB962C8B-B14F-4D97-AF65-F5344CB8AC3E}">
        <p14:creationId xmlns:p14="http://schemas.microsoft.com/office/powerpoint/2010/main" val="2352627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58C04E-1C17-455F-A187-370265A78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4400" dirty="0"/>
              <a:t>polimorfismo</a:t>
            </a:r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A5AD5E9-88D4-4C01-9681-0722CD269AA4}"/>
              </a:ext>
            </a:extLst>
          </p:cNvPr>
          <p:cNvSpPr txBox="1"/>
          <p:nvPr/>
        </p:nvSpPr>
        <p:spPr>
          <a:xfrm>
            <a:off x="1451579" y="1973023"/>
            <a:ext cx="96032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Sobreposição: permite referenciar um objeto de uma subclasse como</a:t>
            </a:r>
          </a:p>
          <a:p>
            <a:r>
              <a:rPr lang="pt-BR" sz="2400" dirty="0"/>
              <a:t>um objeto da superclasse. Também é possível sobrescrever métodos herdados.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FBD73A9-30DD-488F-A3F2-F79B34CBF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811" y="3429000"/>
            <a:ext cx="7880378" cy="2061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553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58C04E-1C17-455F-A187-370265A78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4400" dirty="0"/>
              <a:t>polimorfismo</a:t>
            </a:r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E1C4F92-7F3C-454F-8E5C-255D087491C0}"/>
              </a:ext>
            </a:extLst>
          </p:cNvPr>
          <p:cNvSpPr txBox="1"/>
          <p:nvPr/>
        </p:nvSpPr>
        <p:spPr>
          <a:xfrm>
            <a:off x="1451579" y="1853754"/>
            <a:ext cx="96032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Sobrecarga: Permite ter vários métodos com o mesmo nome, diferenciando-os pela sua assinatura, quantidade e tipos de parâmetros.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E6BD526-25CD-41EB-A7EA-6127AC53B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798" y="3254595"/>
            <a:ext cx="11716404" cy="1254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990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B910B8-5BD1-4B09-8569-5950FB724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Projeto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8929A7B-BE8D-4998-81EE-466BC2974684}"/>
              </a:ext>
            </a:extLst>
          </p:cNvPr>
          <p:cNvSpPr txBox="1"/>
          <p:nvPr/>
        </p:nvSpPr>
        <p:spPr>
          <a:xfrm>
            <a:off x="1451579" y="2186609"/>
            <a:ext cx="96032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Máximo de 3 pessoas – Quem faz Banco de dados na mesma equipe;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Deve ser um sistema de cadastro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Deve possuir no mínimo 3 </a:t>
            </a:r>
            <a:r>
              <a:rPr lang="pt-BR" dirty="0" err="1"/>
              <a:t>CRUDs</a:t>
            </a:r>
            <a:r>
              <a:rPr lang="pt-BR" dirty="0"/>
              <a:t> (cadastro, listagem, atualização e remoção);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Deve persistir os dados (arquivo .</a:t>
            </a:r>
            <a:r>
              <a:rPr lang="pt-BR" dirty="0" err="1"/>
              <a:t>txt</a:t>
            </a:r>
            <a:r>
              <a:rPr lang="pt-BR" dirty="0"/>
              <a:t> ou Banco de Dados);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Temas/Equipes devem ser decididas até dia 10/04;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Deve ser apresentado junto com o projeto um documento, contendo a descrição do projeto, classes utilizadas e ação que cada classe realiza;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Entra do projeto por e-mail até dia 13/06</a:t>
            </a:r>
          </a:p>
        </p:txBody>
      </p:sp>
    </p:spTree>
    <p:extLst>
      <p:ext uri="{BB962C8B-B14F-4D97-AF65-F5344CB8AC3E}">
        <p14:creationId xmlns:p14="http://schemas.microsoft.com/office/powerpoint/2010/main" val="42150835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BBC7667-C352-4842-9AFD-E5C16AD00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8454B2E-D2DB-42C2-A224-BCEC47B86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B61146-1CF0-40E1-B66E-C22BD9207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3DDF0C0-FE44-471F-9713-22B920755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916" y="2206543"/>
            <a:ext cx="9089865" cy="1222457"/>
          </a:xfrm>
        </p:spPr>
        <p:txBody>
          <a:bodyPr vert="horz" lIns="91440" tIns="45720" rIns="91440" bIns="0" rtlCol="0" anchor="b">
            <a:normAutofit/>
          </a:bodyPr>
          <a:lstStyle/>
          <a:p>
            <a:pPr algn="ctr"/>
            <a:r>
              <a:rPr lang="en-US" sz="6600" dirty="0" err="1"/>
              <a:t>Obrigado</a:t>
            </a:r>
            <a:r>
              <a:rPr lang="en-US" sz="6600" dirty="0"/>
              <a:t> !!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AE5065C-30A9-480A-9E93-74CC14902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76728" y="4735528"/>
            <a:ext cx="864301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8" name="Picture 20">
            <a:extLst>
              <a:ext uri="{FF2B5EF4-FFF2-40B4-BE49-F238E27FC236}">
                <a16:creationId xmlns:a16="http://schemas.microsoft.com/office/drawing/2014/main" id="{2F948680-1810-4961-805C-D0C28E7E93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57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851FB9-1CC7-4BEC-9227-172CC74D7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Pilares da programação orientada à objetos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4C30511-C21A-458B-9A58-3B555AEE3C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412" y="2224709"/>
            <a:ext cx="4985176" cy="350023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9E1A9AD7-B94C-4ADF-8A40-E0E0BA63F22C}"/>
              </a:ext>
            </a:extLst>
          </p:cNvPr>
          <p:cNvSpPr txBox="1"/>
          <p:nvPr/>
        </p:nvSpPr>
        <p:spPr>
          <a:xfrm>
            <a:off x="0" y="6488668"/>
            <a:ext cx="2944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Fonte: www.devmedia.com.br</a:t>
            </a:r>
          </a:p>
        </p:txBody>
      </p:sp>
    </p:spTree>
    <p:extLst>
      <p:ext uri="{BB962C8B-B14F-4D97-AF65-F5344CB8AC3E}">
        <p14:creationId xmlns:p14="http://schemas.microsoft.com/office/powerpoint/2010/main" val="3224324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58C04E-1C17-455F-A187-370265A78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4400" dirty="0"/>
              <a:t>Herança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207B791-82BA-4C14-8615-DACE824CE0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761" y="2078313"/>
            <a:ext cx="4907648" cy="2613163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15477B4F-4317-4744-A234-5FD625A39A0C}"/>
              </a:ext>
            </a:extLst>
          </p:cNvPr>
          <p:cNvSpPr txBox="1"/>
          <p:nvPr/>
        </p:nvSpPr>
        <p:spPr>
          <a:xfrm>
            <a:off x="5622408" y="2553375"/>
            <a:ext cx="65695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Herança é o direito de herdar, ou seja, receber características</a:t>
            </a:r>
          </a:p>
          <a:p>
            <a:pPr algn="ctr"/>
            <a:r>
              <a:rPr lang="pt-BR" sz="2400" dirty="0"/>
              <a:t>e/ou comportamentos</a:t>
            </a:r>
          </a:p>
          <a:p>
            <a:pPr algn="ctr"/>
            <a:r>
              <a:rPr lang="pt-BR" sz="2400" dirty="0"/>
              <a:t> de uma situação anterior.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A0D7D03-104D-4B05-83FA-448450D9D949}"/>
              </a:ext>
            </a:extLst>
          </p:cNvPr>
          <p:cNvSpPr txBox="1"/>
          <p:nvPr/>
        </p:nvSpPr>
        <p:spPr>
          <a:xfrm>
            <a:off x="6513916" y="4598097"/>
            <a:ext cx="49633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/>
              <a:t>“Ela herdou ... da mãe”</a:t>
            </a:r>
          </a:p>
        </p:txBody>
      </p:sp>
    </p:spTree>
    <p:extLst>
      <p:ext uri="{BB962C8B-B14F-4D97-AF65-F5344CB8AC3E}">
        <p14:creationId xmlns:p14="http://schemas.microsoft.com/office/powerpoint/2010/main" val="1995282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58C04E-1C17-455F-A187-370265A78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4400" dirty="0"/>
              <a:t>Herança</a:t>
            </a: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4A490A3-A6C8-4115-B6DD-49B13C2A9846}"/>
              </a:ext>
            </a:extLst>
          </p:cNvPr>
          <p:cNvSpPr txBox="1"/>
          <p:nvPr/>
        </p:nvSpPr>
        <p:spPr>
          <a:xfrm>
            <a:off x="1451578" y="1823937"/>
            <a:ext cx="96032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O mesmo conceito é utilizado em POO.  As classes podem ser mães de outras classes, assim suas filhas herdam todas as características (atributos) e comportamentos (métodos)</a:t>
            </a:r>
          </a:p>
          <a:p>
            <a:r>
              <a:rPr lang="pt-BR" sz="2400" dirty="0"/>
              <a:t>Este conceito é bastante utilizado para evitar a repetição de código</a:t>
            </a:r>
          </a:p>
        </p:txBody>
      </p:sp>
    </p:spTree>
    <p:extLst>
      <p:ext uri="{BB962C8B-B14F-4D97-AF65-F5344CB8AC3E}">
        <p14:creationId xmlns:p14="http://schemas.microsoft.com/office/powerpoint/2010/main" val="3794222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58C04E-1C17-455F-A187-370265A78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4400" dirty="0"/>
              <a:t>Herança</a:t>
            </a: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4A490A3-A6C8-4115-B6DD-49B13C2A9846}"/>
              </a:ext>
            </a:extLst>
          </p:cNvPr>
          <p:cNvSpPr txBox="1"/>
          <p:nvPr/>
        </p:nvSpPr>
        <p:spPr>
          <a:xfrm>
            <a:off x="1451578" y="1823937"/>
            <a:ext cx="9603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Exemplo: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E900658-DBC4-4C23-82F2-DED1E75A3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802" y="3560666"/>
            <a:ext cx="3445037" cy="2334094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350DE239-5E98-4E11-A0F5-14E02F997F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5428" y="3560666"/>
            <a:ext cx="3445037" cy="2225531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3AB8B44D-0DBF-4927-93D1-1BD9DE2D08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2054" y="3560666"/>
            <a:ext cx="3445037" cy="2306953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DF96BF1B-E636-48B0-90FC-458DA5396B9F}"/>
              </a:ext>
            </a:extLst>
          </p:cNvPr>
          <p:cNvSpPr txBox="1"/>
          <p:nvPr/>
        </p:nvSpPr>
        <p:spPr>
          <a:xfrm>
            <a:off x="1451576" y="2285602"/>
            <a:ext cx="96032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É possível perceber que existem características e comportamentos em comum dentre as classes citadas</a:t>
            </a:r>
          </a:p>
        </p:txBody>
      </p:sp>
    </p:spTree>
    <p:extLst>
      <p:ext uri="{BB962C8B-B14F-4D97-AF65-F5344CB8AC3E}">
        <p14:creationId xmlns:p14="http://schemas.microsoft.com/office/powerpoint/2010/main" val="154330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58C04E-1C17-455F-A187-370265A78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4400" dirty="0"/>
              <a:t>Herança</a:t>
            </a: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6F5B185-FCFF-452D-A1E5-1DB066E5C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4109"/>
            <a:ext cx="4134044" cy="4803891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4DA0CB95-AF23-4C48-AC8B-2EDDE4A106ED}"/>
              </a:ext>
            </a:extLst>
          </p:cNvPr>
          <p:cNvSpPr txBox="1"/>
          <p:nvPr/>
        </p:nvSpPr>
        <p:spPr>
          <a:xfrm>
            <a:off x="5194852" y="2054109"/>
            <a:ext cx="58600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Sendo assim, é possível criar uma classe genérica que contenha todos estes atributos e métodos em comum.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4C0547B-FD5A-42B9-8B6D-71A0730C680A}"/>
              </a:ext>
            </a:extLst>
          </p:cNvPr>
          <p:cNvSpPr txBox="1"/>
          <p:nvPr/>
        </p:nvSpPr>
        <p:spPr>
          <a:xfrm>
            <a:off x="5194852" y="3254438"/>
            <a:ext cx="586000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A seta representa que as classes Aluno, Funcionário e Professor são filhas da classe Pessoa. Elas </a:t>
            </a:r>
            <a:r>
              <a:rPr lang="pt-BR" sz="2400" i="1" u="sng" dirty="0"/>
              <a:t>estendem</a:t>
            </a:r>
            <a:r>
              <a:rPr lang="pt-BR" sz="2400" dirty="0"/>
              <a:t> todos os atributos e métodos da classe mãe e adicionam mais algumas características. </a:t>
            </a:r>
          </a:p>
        </p:txBody>
      </p:sp>
    </p:spTree>
    <p:extLst>
      <p:ext uri="{BB962C8B-B14F-4D97-AF65-F5344CB8AC3E}">
        <p14:creationId xmlns:p14="http://schemas.microsoft.com/office/powerpoint/2010/main" val="1989656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58C04E-1C17-455F-A187-370265A78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4400" dirty="0"/>
              <a:t>Herança</a:t>
            </a:r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F3676D23-929A-4E4B-B51A-6ECE4A55B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0612" y="3151937"/>
            <a:ext cx="6030775" cy="1929848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BC962CF4-CB1A-4CE6-BA0A-4452FDE77C12}"/>
              </a:ext>
            </a:extLst>
          </p:cNvPr>
          <p:cNvSpPr txBox="1"/>
          <p:nvPr/>
        </p:nvSpPr>
        <p:spPr>
          <a:xfrm>
            <a:off x="2790826" y="2087347"/>
            <a:ext cx="69247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Para dizer que uma classe é filha de outra, em Java se usa a palavra </a:t>
            </a:r>
            <a:r>
              <a:rPr lang="pt-BR" sz="2400" i="1" u="sng" dirty="0" err="1"/>
              <a:t>extends</a:t>
            </a:r>
            <a:r>
              <a:rPr lang="pt-BR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86717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58C04E-1C17-455F-A187-370265A78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4400" dirty="0"/>
              <a:t>Herança</a:t>
            </a: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FB5F7BE-F2B5-4AB3-AB60-28A9B5D64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4911" y="2033588"/>
            <a:ext cx="6542178" cy="4019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774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58C04E-1C17-455F-A187-370265A78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4400" dirty="0"/>
              <a:t>Reescrita de métodos</a:t>
            </a: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E5A22AF-5D4D-4F78-8202-342774EA8B4D}"/>
              </a:ext>
            </a:extLst>
          </p:cNvPr>
          <p:cNvSpPr txBox="1"/>
          <p:nvPr/>
        </p:nvSpPr>
        <p:spPr>
          <a:xfrm>
            <a:off x="1451579" y="1972261"/>
            <a:ext cx="96032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Em alguns casos, uma subclasse pode precisar de uma implementação diferente que sua classe mãe realiza. É possível que a subclasse possa reescrever o método para fazer sua própria implementação.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95F3264-D8A3-4675-9D14-0A7F49014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0053" y="3742325"/>
            <a:ext cx="2611894" cy="200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292531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a">
  <a:themeElements>
    <a:clrScheme name="Galeri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</TotalTime>
  <Words>398</Words>
  <Application>Microsoft Office PowerPoint</Application>
  <PresentationFormat>Widescreen</PresentationFormat>
  <Paragraphs>43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8" baseType="lpstr">
      <vt:lpstr>Arial</vt:lpstr>
      <vt:lpstr>Gill Sans MT</vt:lpstr>
      <vt:lpstr>Galeria</vt:lpstr>
      <vt:lpstr>Herança e polimorfismo</vt:lpstr>
      <vt:lpstr>Pilares da programação orientada à objetos</vt:lpstr>
      <vt:lpstr>Herança</vt:lpstr>
      <vt:lpstr>Herança</vt:lpstr>
      <vt:lpstr>Herança</vt:lpstr>
      <vt:lpstr>Herança</vt:lpstr>
      <vt:lpstr>Herança</vt:lpstr>
      <vt:lpstr>Herança</vt:lpstr>
      <vt:lpstr>Reescrita de métodos</vt:lpstr>
      <vt:lpstr>Reescrita de métodos</vt:lpstr>
      <vt:lpstr>polimorfismo</vt:lpstr>
      <vt:lpstr>polimorfismo</vt:lpstr>
      <vt:lpstr>polimorfismo</vt:lpstr>
      <vt:lpstr>Projeto</vt:lpstr>
      <vt:lpstr>Obrigado 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Herança e polimorfismo</dc:title>
  <dc:creator>Samuel Cruz</dc:creator>
  <cp:lastModifiedBy>Samuel da Cruz Souza</cp:lastModifiedBy>
  <cp:revision>7</cp:revision>
  <dcterms:created xsi:type="dcterms:W3CDTF">2019-01-27T18:18:21Z</dcterms:created>
  <dcterms:modified xsi:type="dcterms:W3CDTF">2019-04-03T16:52:47Z</dcterms:modified>
</cp:coreProperties>
</file>