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60" r:id="rId3"/>
    <p:sldId id="261" r:id="rId4"/>
    <p:sldId id="262" r:id="rId5"/>
    <p:sldId id="263" r:id="rId6"/>
    <p:sldId id="264" r:id="rId7"/>
    <p:sldId id="265" r:id="rId8"/>
    <p:sldId id="266" r:id="rId9"/>
    <p:sldId id="267" r:id="rId10"/>
    <p:sldId id="268" r:id="rId11"/>
    <p:sldId id="269" r:id="rId12"/>
    <p:sldId id="270" r:id="rId13"/>
    <p:sldId id="271" r:id="rId14"/>
    <p:sldId id="273" r:id="rId15"/>
    <p:sldId id="274" r:id="rId16"/>
    <p:sldId id="275" r:id="rId17"/>
    <p:sldId id="276" r:id="rId18"/>
    <p:sldId id="277" r:id="rId19"/>
    <p:sldId id="278" r:id="rId20"/>
    <p:sldId id="284" r:id="rId21"/>
    <p:sldId id="285" r:id="rId22"/>
    <p:sldId id="286" r:id="rId23"/>
    <p:sldId id="287" r:id="rId24"/>
    <p:sldId id="288"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873C1C2-7605-E54B-148E-6A0D68D8BE93}" name="Uttrina" initials="U" userId="Uttrina"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34949"/>
    <a:srgbClr val="2207C1"/>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2529" autoAdjust="0"/>
  </p:normalViewPr>
  <p:slideViewPr>
    <p:cSldViewPr snapToGrid="0">
      <p:cViewPr>
        <p:scale>
          <a:sx n="33" d="100"/>
          <a:sy n="33" d="100"/>
        </p:scale>
        <p:origin x="2886" y="1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1A7C7-3CCE-4D0A-9053-AB38A0FDB4F1}" type="datetimeFigureOut">
              <a:rPr lang="en-US" smtClean="0"/>
              <a:t>6/24/2025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E70796-187D-4D88-A828-5EA3826D11DC}" type="slidenum">
              <a:rPr lang="en-US" smtClean="0"/>
              <a:t>‹#›</a:t>
            </a:fld>
            <a:endParaRPr lang="en-US"/>
          </a:p>
        </p:txBody>
      </p:sp>
    </p:spTree>
    <p:extLst>
      <p:ext uri="{BB962C8B-B14F-4D97-AF65-F5344CB8AC3E}">
        <p14:creationId xmlns:p14="http://schemas.microsoft.com/office/powerpoint/2010/main" val="2335132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E70796-187D-4D88-A828-5EA3826D11DC}" type="slidenum">
              <a:rPr lang="en-US" smtClean="0"/>
              <a:t>6</a:t>
            </a:fld>
            <a:endParaRPr lang="en-US"/>
          </a:p>
        </p:txBody>
      </p:sp>
    </p:spTree>
    <p:extLst>
      <p:ext uri="{BB962C8B-B14F-4D97-AF65-F5344CB8AC3E}">
        <p14:creationId xmlns:p14="http://schemas.microsoft.com/office/powerpoint/2010/main" val="669242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BDCC5-F8EA-DB91-54AB-20859B91F2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5824FA-CDFE-17A4-7A5E-75D8AB9DA8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70BCCA-9573-BD99-DA45-53B966E2CE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0A331F-5326-1A65-7628-00F4050B58B9}"/>
              </a:ext>
            </a:extLst>
          </p:cNvPr>
          <p:cNvSpPr>
            <a:spLocks noGrp="1"/>
          </p:cNvSpPr>
          <p:nvPr>
            <p:ph type="sldNum" sz="quarter" idx="5"/>
          </p:nvPr>
        </p:nvSpPr>
        <p:spPr/>
        <p:txBody>
          <a:bodyPr/>
          <a:lstStyle/>
          <a:p>
            <a:fld id="{6EE70796-187D-4D88-A828-5EA3826D11DC}" type="slidenum">
              <a:rPr lang="en-US" smtClean="0"/>
              <a:t>15</a:t>
            </a:fld>
            <a:endParaRPr lang="en-US"/>
          </a:p>
        </p:txBody>
      </p:sp>
    </p:spTree>
    <p:extLst>
      <p:ext uri="{BB962C8B-B14F-4D97-AF65-F5344CB8AC3E}">
        <p14:creationId xmlns:p14="http://schemas.microsoft.com/office/powerpoint/2010/main" val="2325569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50485-5DB4-D203-B5DB-587DA56CE5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74F02C-07C4-006B-01B4-819744B03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83F03B-5A08-BF38-987A-B98487D280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D564E8-04D1-62AC-DF74-977FB7F32F66}"/>
              </a:ext>
            </a:extLst>
          </p:cNvPr>
          <p:cNvSpPr>
            <a:spLocks noGrp="1"/>
          </p:cNvSpPr>
          <p:nvPr>
            <p:ph type="sldNum" sz="quarter" idx="5"/>
          </p:nvPr>
        </p:nvSpPr>
        <p:spPr/>
        <p:txBody>
          <a:bodyPr/>
          <a:lstStyle/>
          <a:p>
            <a:fld id="{6EE70796-187D-4D88-A828-5EA3826D11DC}" type="slidenum">
              <a:rPr lang="en-US" smtClean="0"/>
              <a:t>16</a:t>
            </a:fld>
            <a:endParaRPr lang="en-US"/>
          </a:p>
        </p:txBody>
      </p:sp>
    </p:spTree>
    <p:extLst>
      <p:ext uri="{BB962C8B-B14F-4D97-AF65-F5344CB8AC3E}">
        <p14:creationId xmlns:p14="http://schemas.microsoft.com/office/powerpoint/2010/main" val="3951974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2179F-51D0-FB14-AD36-B7BA5A94CE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C0125F-3BFC-CB15-F7AD-7126628ED8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B87410-482E-A9AA-708D-83812AE070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FD0ED0-1CC1-9A59-3B36-366837E6DC85}"/>
              </a:ext>
            </a:extLst>
          </p:cNvPr>
          <p:cNvSpPr>
            <a:spLocks noGrp="1"/>
          </p:cNvSpPr>
          <p:nvPr>
            <p:ph type="sldNum" sz="quarter" idx="5"/>
          </p:nvPr>
        </p:nvSpPr>
        <p:spPr/>
        <p:txBody>
          <a:bodyPr/>
          <a:lstStyle/>
          <a:p>
            <a:fld id="{6EE70796-187D-4D88-A828-5EA3826D11DC}" type="slidenum">
              <a:rPr lang="en-US" smtClean="0"/>
              <a:t>17</a:t>
            </a:fld>
            <a:endParaRPr lang="en-US"/>
          </a:p>
        </p:txBody>
      </p:sp>
    </p:spTree>
    <p:extLst>
      <p:ext uri="{BB962C8B-B14F-4D97-AF65-F5344CB8AC3E}">
        <p14:creationId xmlns:p14="http://schemas.microsoft.com/office/powerpoint/2010/main" val="2548067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69007-8D0F-E4BC-20B1-3AB4F8B6D2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7AA7B7-E946-FCC3-B9E1-82E323F5C2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418F60-62AC-D17D-D609-C7B92FC43C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29DD2A-2B80-A45F-CF59-94161CBF38EB}"/>
              </a:ext>
            </a:extLst>
          </p:cNvPr>
          <p:cNvSpPr>
            <a:spLocks noGrp="1"/>
          </p:cNvSpPr>
          <p:nvPr>
            <p:ph type="sldNum" sz="quarter" idx="5"/>
          </p:nvPr>
        </p:nvSpPr>
        <p:spPr/>
        <p:txBody>
          <a:bodyPr/>
          <a:lstStyle/>
          <a:p>
            <a:fld id="{6EE70796-187D-4D88-A828-5EA3826D11DC}" type="slidenum">
              <a:rPr lang="en-US" smtClean="0"/>
              <a:t>18</a:t>
            </a:fld>
            <a:endParaRPr lang="en-US"/>
          </a:p>
        </p:txBody>
      </p:sp>
    </p:spTree>
    <p:extLst>
      <p:ext uri="{BB962C8B-B14F-4D97-AF65-F5344CB8AC3E}">
        <p14:creationId xmlns:p14="http://schemas.microsoft.com/office/powerpoint/2010/main" val="1947645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2C499-BBC2-D468-953B-17C71CF117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408D66-B00B-B4E3-601F-0B779BA31B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4FB001-C9FE-594C-74C3-69E0E279BC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7B751A-FECB-0661-5330-59405CCA759E}"/>
              </a:ext>
            </a:extLst>
          </p:cNvPr>
          <p:cNvSpPr>
            <a:spLocks noGrp="1"/>
          </p:cNvSpPr>
          <p:nvPr>
            <p:ph type="sldNum" sz="quarter" idx="5"/>
          </p:nvPr>
        </p:nvSpPr>
        <p:spPr/>
        <p:txBody>
          <a:bodyPr/>
          <a:lstStyle/>
          <a:p>
            <a:fld id="{6EE70796-187D-4D88-A828-5EA3826D11DC}" type="slidenum">
              <a:rPr lang="en-US" smtClean="0"/>
              <a:t>19</a:t>
            </a:fld>
            <a:endParaRPr lang="en-US"/>
          </a:p>
        </p:txBody>
      </p:sp>
    </p:spTree>
    <p:extLst>
      <p:ext uri="{BB962C8B-B14F-4D97-AF65-F5344CB8AC3E}">
        <p14:creationId xmlns:p14="http://schemas.microsoft.com/office/powerpoint/2010/main" val="4149860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2AA69-FBDD-04F3-BA92-BD8E30DE5F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77957D-B2F1-B4A1-F907-47B88A7FAF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15FF2B-D230-9989-9AEF-89D67E092C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FF4BF9-921D-AD68-754B-2E0AA74E6A42}"/>
              </a:ext>
            </a:extLst>
          </p:cNvPr>
          <p:cNvSpPr>
            <a:spLocks noGrp="1"/>
          </p:cNvSpPr>
          <p:nvPr>
            <p:ph type="sldNum" sz="quarter" idx="5"/>
          </p:nvPr>
        </p:nvSpPr>
        <p:spPr/>
        <p:txBody>
          <a:bodyPr/>
          <a:lstStyle/>
          <a:p>
            <a:fld id="{6EE70796-187D-4D88-A828-5EA3826D11DC}" type="slidenum">
              <a:rPr lang="en-US" smtClean="0"/>
              <a:t>20</a:t>
            </a:fld>
            <a:endParaRPr lang="en-US"/>
          </a:p>
        </p:txBody>
      </p:sp>
    </p:spTree>
    <p:extLst>
      <p:ext uri="{BB962C8B-B14F-4D97-AF65-F5344CB8AC3E}">
        <p14:creationId xmlns:p14="http://schemas.microsoft.com/office/powerpoint/2010/main" val="902623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E30B8-7E90-9404-F8BE-15C99A18C2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528A1F-EFD4-2857-3527-1685005C5A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0DEC9D-113E-CD5F-81F7-D3F30CF701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DAB895-9768-3738-DE3E-F29DD93C6ABC}"/>
              </a:ext>
            </a:extLst>
          </p:cNvPr>
          <p:cNvSpPr>
            <a:spLocks noGrp="1"/>
          </p:cNvSpPr>
          <p:nvPr>
            <p:ph type="sldNum" sz="quarter" idx="5"/>
          </p:nvPr>
        </p:nvSpPr>
        <p:spPr/>
        <p:txBody>
          <a:bodyPr/>
          <a:lstStyle/>
          <a:p>
            <a:fld id="{6EE70796-187D-4D88-A828-5EA3826D11DC}" type="slidenum">
              <a:rPr lang="en-US" smtClean="0"/>
              <a:t>21</a:t>
            </a:fld>
            <a:endParaRPr lang="en-US"/>
          </a:p>
        </p:txBody>
      </p:sp>
    </p:spTree>
    <p:extLst>
      <p:ext uri="{BB962C8B-B14F-4D97-AF65-F5344CB8AC3E}">
        <p14:creationId xmlns:p14="http://schemas.microsoft.com/office/powerpoint/2010/main" val="1120933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F2FB3-18BC-66C1-F0D7-0B818B8BD6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B25A31-2C62-F29D-941F-42937A6160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0D5484-9B2B-7B1A-4CF3-A313A5CD4C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8B9BDD-510D-09EB-67E6-FAB71F92F7EA}"/>
              </a:ext>
            </a:extLst>
          </p:cNvPr>
          <p:cNvSpPr>
            <a:spLocks noGrp="1"/>
          </p:cNvSpPr>
          <p:nvPr>
            <p:ph type="sldNum" sz="quarter" idx="5"/>
          </p:nvPr>
        </p:nvSpPr>
        <p:spPr/>
        <p:txBody>
          <a:bodyPr/>
          <a:lstStyle/>
          <a:p>
            <a:fld id="{6EE70796-187D-4D88-A828-5EA3826D11DC}" type="slidenum">
              <a:rPr lang="en-US" smtClean="0"/>
              <a:t>22</a:t>
            </a:fld>
            <a:endParaRPr lang="en-US"/>
          </a:p>
        </p:txBody>
      </p:sp>
    </p:spTree>
    <p:extLst>
      <p:ext uri="{BB962C8B-B14F-4D97-AF65-F5344CB8AC3E}">
        <p14:creationId xmlns:p14="http://schemas.microsoft.com/office/powerpoint/2010/main" val="2663620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78C69-2550-C078-EEF2-2CAC941864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836F84-6E1D-9684-D519-4027E9E988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5B8F5F-C8EC-1FA7-68D8-571EB1D132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5943F0-AD96-B655-29D0-A769EC544113}"/>
              </a:ext>
            </a:extLst>
          </p:cNvPr>
          <p:cNvSpPr>
            <a:spLocks noGrp="1"/>
          </p:cNvSpPr>
          <p:nvPr>
            <p:ph type="sldNum" sz="quarter" idx="5"/>
          </p:nvPr>
        </p:nvSpPr>
        <p:spPr/>
        <p:txBody>
          <a:bodyPr/>
          <a:lstStyle/>
          <a:p>
            <a:fld id="{6EE70796-187D-4D88-A828-5EA3826D11DC}" type="slidenum">
              <a:rPr lang="en-US" smtClean="0"/>
              <a:t>23</a:t>
            </a:fld>
            <a:endParaRPr lang="en-US"/>
          </a:p>
        </p:txBody>
      </p:sp>
    </p:spTree>
    <p:extLst>
      <p:ext uri="{BB962C8B-B14F-4D97-AF65-F5344CB8AC3E}">
        <p14:creationId xmlns:p14="http://schemas.microsoft.com/office/powerpoint/2010/main" val="1364387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9A06F-F5A4-D0F4-70C4-EE7CF3EEA0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ACAD72-2267-3A1C-DCA5-4EBFA5E0C1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7ED088-982F-5475-E7F7-AF32645B8E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C07721-51CA-092F-ADDC-2A5C3776133F}"/>
              </a:ext>
            </a:extLst>
          </p:cNvPr>
          <p:cNvSpPr>
            <a:spLocks noGrp="1"/>
          </p:cNvSpPr>
          <p:nvPr>
            <p:ph type="sldNum" sz="quarter" idx="5"/>
          </p:nvPr>
        </p:nvSpPr>
        <p:spPr/>
        <p:txBody>
          <a:bodyPr/>
          <a:lstStyle/>
          <a:p>
            <a:fld id="{6EE70796-187D-4D88-A828-5EA3826D11DC}" type="slidenum">
              <a:rPr lang="en-US" smtClean="0"/>
              <a:t>24</a:t>
            </a:fld>
            <a:endParaRPr lang="en-US"/>
          </a:p>
        </p:txBody>
      </p:sp>
    </p:spTree>
    <p:extLst>
      <p:ext uri="{BB962C8B-B14F-4D97-AF65-F5344CB8AC3E}">
        <p14:creationId xmlns:p14="http://schemas.microsoft.com/office/powerpoint/2010/main" val="2633517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FEA24-C425-C6D7-A330-7FBA39BCEC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9A907D-77E7-C803-BC10-A622F9E47C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00258D-CF89-63EB-9408-3CBD693EF6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38CC86-D10F-EDB7-9811-3CD43D74CBE2}"/>
              </a:ext>
            </a:extLst>
          </p:cNvPr>
          <p:cNvSpPr>
            <a:spLocks noGrp="1"/>
          </p:cNvSpPr>
          <p:nvPr>
            <p:ph type="sldNum" sz="quarter" idx="5"/>
          </p:nvPr>
        </p:nvSpPr>
        <p:spPr/>
        <p:txBody>
          <a:bodyPr/>
          <a:lstStyle/>
          <a:p>
            <a:fld id="{6EE70796-187D-4D88-A828-5EA3826D11DC}" type="slidenum">
              <a:rPr lang="en-US" smtClean="0"/>
              <a:t>7</a:t>
            </a:fld>
            <a:endParaRPr lang="en-US"/>
          </a:p>
        </p:txBody>
      </p:sp>
    </p:spTree>
    <p:extLst>
      <p:ext uri="{BB962C8B-B14F-4D97-AF65-F5344CB8AC3E}">
        <p14:creationId xmlns:p14="http://schemas.microsoft.com/office/powerpoint/2010/main" val="3907633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21FC9-0FEA-41E5-CC54-05A0744D93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2ECF2D-B0B1-D17C-FE39-459F3BE27A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FACCF4-FA78-FA77-82A1-D74E9FDD31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0D8950-EF53-06C3-92DA-CBC24C9149BA}"/>
              </a:ext>
            </a:extLst>
          </p:cNvPr>
          <p:cNvSpPr>
            <a:spLocks noGrp="1"/>
          </p:cNvSpPr>
          <p:nvPr>
            <p:ph type="sldNum" sz="quarter" idx="5"/>
          </p:nvPr>
        </p:nvSpPr>
        <p:spPr/>
        <p:txBody>
          <a:bodyPr/>
          <a:lstStyle/>
          <a:p>
            <a:fld id="{6EE70796-187D-4D88-A828-5EA3826D11DC}" type="slidenum">
              <a:rPr lang="en-US" smtClean="0"/>
              <a:t>25</a:t>
            </a:fld>
            <a:endParaRPr lang="en-US"/>
          </a:p>
        </p:txBody>
      </p:sp>
    </p:spTree>
    <p:extLst>
      <p:ext uri="{BB962C8B-B14F-4D97-AF65-F5344CB8AC3E}">
        <p14:creationId xmlns:p14="http://schemas.microsoft.com/office/powerpoint/2010/main" val="2232170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240AA-A213-D11D-5FA4-E35AD5FA52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E9A810-29A5-BDE3-8559-D60C67483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804501-AFA7-36A5-FB73-AD396052D8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1CC337-CE14-407A-4453-FAD2999CD8B0}"/>
              </a:ext>
            </a:extLst>
          </p:cNvPr>
          <p:cNvSpPr>
            <a:spLocks noGrp="1"/>
          </p:cNvSpPr>
          <p:nvPr>
            <p:ph type="sldNum" sz="quarter" idx="5"/>
          </p:nvPr>
        </p:nvSpPr>
        <p:spPr/>
        <p:txBody>
          <a:bodyPr/>
          <a:lstStyle/>
          <a:p>
            <a:fld id="{6EE70796-187D-4D88-A828-5EA3826D11DC}" type="slidenum">
              <a:rPr lang="en-US" smtClean="0"/>
              <a:t>26</a:t>
            </a:fld>
            <a:endParaRPr lang="en-US"/>
          </a:p>
        </p:txBody>
      </p:sp>
    </p:spTree>
    <p:extLst>
      <p:ext uri="{BB962C8B-B14F-4D97-AF65-F5344CB8AC3E}">
        <p14:creationId xmlns:p14="http://schemas.microsoft.com/office/powerpoint/2010/main" val="4130138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CE600-31D9-EFD8-988A-DC58DA1A16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9B5D9D-E8AB-7C30-6740-87BBB6E22B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DD8C46-559C-6C30-1C6C-BDFE2B29E6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74E89E-E921-4434-B0AE-01FDA2E7D6FC}"/>
              </a:ext>
            </a:extLst>
          </p:cNvPr>
          <p:cNvSpPr>
            <a:spLocks noGrp="1"/>
          </p:cNvSpPr>
          <p:nvPr>
            <p:ph type="sldNum" sz="quarter" idx="5"/>
          </p:nvPr>
        </p:nvSpPr>
        <p:spPr/>
        <p:txBody>
          <a:bodyPr/>
          <a:lstStyle/>
          <a:p>
            <a:fld id="{6EE70796-187D-4D88-A828-5EA3826D11DC}" type="slidenum">
              <a:rPr lang="en-US" smtClean="0"/>
              <a:t>27</a:t>
            </a:fld>
            <a:endParaRPr lang="en-US"/>
          </a:p>
        </p:txBody>
      </p:sp>
    </p:spTree>
    <p:extLst>
      <p:ext uri="{BB962C8B-B14F-4D97-AF65-F5344CB8AC3E}">
        <p14:creationId xmlns:p14="http://schemas.microsoft.com/office/powerpoint/2010/main" val="2375959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A84B0-C58F-1792-B7E8-4CEE0EDDB2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21491C-C8EB-B2F5-0DE4-34C3A3ECBB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599A8D-2DB3-1B39-6F6D-55C2B408BC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B04841-9CE7-FC1D-503E-B8C8E2D506EF}"/>
              </a:ext>
            </a:extLst>
          </p:cNvPr>
          <p:cNvSpPr>
            <a:spLocks noGrp="1"/>
          </p:cNvSpPr>
          <p:nvPr>
            <p:ph type="sldNum" sz="quarter" idx="5"/>
          </p:nvPr>
        </p:nvSpPr>
        <p:spPr/>
        <p:txBody>
          <a:bodyPr/>
          <a:lstStyle/>
          <a:p>
            <a:fld id="{6EE70796-187D-4D88-A828-5EA3826D11DC}" type="slidenum">
              <a:rPr lang="en-US" smtClean="0"/>
              <a:t>8</a:t>
            </a:fld>
            <a:endParaRPr lang="en-US"/>
          </a:p>
        </p:txBody>
      </p:sp>
    </p:spTree>
    <p:extLst>
      <p:ext uri="{BB962C8B-B14F-4D97-AF65-F5344CB8AC3E}">
        <p14:creationId xmlns:p14="http://schemas.microsoft.com/office/powerpoint/2010/main" val="285641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13DA3-D4AC-C8A0-607B-5336C9DDA9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1D83F3-37B8-80D8-23CE-0A2CA0FD57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511CCF-2988-129F-B406-77F91754ED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8FE487-2828-FCE2-770E-3379FB11A882}"/>
              </a:ext>
            </a:extLst>
          </p:cNvPr>
          <p:cNvSpPr>
            <a:spLocks noGrp="1"/>
          </p:cNvSpPr>
          <p:nvPr>
            <p:ph type="sldNum" sz="quarter" idx="5"/>
          </p:nvPr>
        </p:nvSpPr>
        <p:spPr/>
        <p:txBody>
          <a:bodyPr/>
          <a:lstStyle/>
          <a:p>
            <a:fld id="{6EE70796-187D-4D88-A828-5EA3826D11DC}" type="slidenum">
              <a:rPr lang="en-US" smtClean="0"/>
              <a:t>9</a:t>
            </a:fld>
            <a:endParaRPr lang="en-US"/>
          </a:p>
        </p:txBody>
      </p:sp>
    </p:spTree>
    <p:extLst>
      <p:ext uri="{BB962C8B-B14F-4D97-AF65-F5344CB8AC3E}">
        <p14:creationId xmlns:p14="http://schemas.microsoft.com/office/powerpoint/2010/main" val="4237067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ED24C-EFA9-8EA4-BAD2-1B0F47ACCF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EDE03A-FCB0-0C50-D4FE-FC7DAC2F50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4F88B3-AA5B-2F4F-DC0B-2017556811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5AA69E-8557-8BAD-C867-5E616B8E5E75}"/>
              </a:ext>
            </a:extLst>
          </p:cNvPr>
          <p:cNvSpPr>
            <a:spLocks noGrp="1"/>
          </p:cNvSpPr>
          <p:nvPr>
            <p:ph type="sldNum" sz="quarter" idx="5"/>
          </p:nvPr>
        </p:nvSpPr>
        <p:spPr/>
        <p:txBody>
          <a:bodyPr/>
          <a:lstStyle/>
          <a:p>
            <a:fld id="{6EE70796-187D-4D88-A828-5EA3826D11DC}" type="slidenum">
              <a:rPr lang="en-US" smtClean="0"/>
              <a:t>10</a:t>
            </a:fld>
            <a:endParaRPr lang="en-US"/>
          </a:p>
        </p:txBody>
      </p:sp>
    </p:spTree>
    <p:extLst>
      <p:ext uri="{BB962C8B-B14F-4D97-AF65-F5344CB8AC3E}">
        <p14:creationId xmlns:p14="http://schemas.microsoft.com/office/powerpoint/2010/main" val="3705400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D969F-879D-AF2C-2FCF-69C512A15C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13FB43-C6B6-729F-A583-BA2B1818D0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47A065-1AC4-5496-ABFD-3A1F219BB5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C28610-FA04-BA8C-FB97-9AAF6A5EBE51}"/>
              </a:ext>
            </a:extLst>
          </p:cNvPr>
          <p:cNvSpPr>
            <a:spLocks noGrp="1"/>
          </p:cNvSpPr>
          <p:nvPr>
            <p:ph type="sldNum" sz="quarter" idx="5"/>
          </p:nvPr>
        </p:nvSpPr>
        <p:spPr/>
        <p:txBody>
          <a:bodyPr/>
          <a:lstStyle/>
          <a:p>
            <a:fld id="{6EE70796-187D-4D88-A828-5EA3826D11DC}" type="slidenum">
              <a:rPr lang="en-US" smtClean="0"/>
              <a:t>11</a:t>
            </a:fld>
            <a:endParaRPr lang="en-US"/>
          </a:p>
        </p:txBody>
      </p:sp>
    </p:spTree>
    <p:extLst>
      <p:ext uri="{BB962C8B-B14F-4D97-AF65-F5344CB8AC3E}">
        <p14:creationId xmlns:p14="http://schemas.microsoft.com/office/powerpoint/2010/main" val="2090237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74640-3033-6A1F-D3D4-48BAA2E19F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73DDDE-4679-9EFC-A518-28CCB333EA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CECAD6-D586-81BD-5F53-4807813EB8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BD0F11-4C99-8822-CF23-4BA03BA708ED}"/>
              </a:ext>
            </a:extLst>
          </p:cNvPr>
          <p:cNvSpPr>
            <a:spLocks noGrp="1"/>
          </p:cNvSpPr>
          <p:nvPr>
            <p:ph type="sldNum" sz="quarter" idx="5"/>
          </p:nvPr>
        </p:nvSpPr>
        <p:spPr/>
        <p:txBody>
          <a:bodyPr/>
          <a:lstStyle/>
          <a:p>
            <a:fld id="{6EE70796-187D-4D88-A828-5EA3826D11DC}" type="slidenum">
              <a:rPr lang="en-US" smtClean="0"/>
              <a:t>12</a:t>
            </a:fld>
            <a:endParaRPr lang="en-US"/>
          </a:p>
        </p:txBody>
      </p:sp>
    </p:spTree>
    <p:extLst>
      <p:ext uri="{BB962C8B-B14F-4D97-AF65-F5344CB8AC3E}">
        <p14:creationId xmlns:p14="http://schemas.microsoft.com/office/powerpoint/2010/main" val="4173406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C9D82-AE26-F641-E438-54AB6FE016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CA135F-9F61-0962-0721-11DEA8319C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D1A05F-0830-ADC3-A1E9-ACA36C01B8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1BD924-84FC-5FA4-918A-F8BDB3F56AB3}"/>
              </a:ext>
            </a:extLst>
          </p:cNvPr>
          <p:cNvSpPr>
            <a:spLocks noGrp="1"/>
          </p:cNvSpPr>
          <p:nvPr>
            <p:ph type="sldNum" sz="quarter" idx="5"/>
          </p:nvPr>
        </p:nvSpPr>
        <p:spPr/>
        <p:txBody>
          <a:bodyPr/>
          <a:lstStyle/>
          <a:p>
            <a:fld id="{6EE70796-187D-4D88-A828-5EA3826D11DC}" type="slidenum">
              <a:rPr lang="en-US" smtClean="0"/>
              <a:t>13</a:t>
            </a:fld>
            <a:endParaRPr lang="en-US"/>
          </a:p>
        </p:txBody>
      </p:sp>
    </p:spTree>
    <p:extLst>
      <p:ext uri="{BB962C8B-B14F-4D97-AF65-F5344CB8AC3E}">
        <p14:creationId xmlns:p14="http://schemas.microsoft.com/office/powerpoint/2010/main" val="3587643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E70796-187D-4D88-A828-5EA3826D11DC}" type="slidenum">
              <a:rPr lang="en-US" smtClean="0"/>
              <a:t>14</a:t>
            </a:fld>
            <a:endParaRPr lang="en-US"/>
          </a:p>
        </p:txBody>
      </p:sp>
    </p:spTree>
    <p:extLst>
      <p:ext uri="{BB962C8B-B14F-4D97-AF65-F5344CB8AC3E}">
        <p14:creationId xmlns:p14="http://schemas.microsoft.com/office/powerpoint/2010/main" val="173179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309C-CC6C-4011-D378-EFD9ECBC3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E06336-6B6F-CE22-BBB8-574CEC2C79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5DA5E1-A048-AC27-AAFB-A3D0E2117A07}"/>
              </a:ext>
            </a:extLst>
          </p:cNvPr>
          <p:cNvSpPr>
            <a:spLocks noGrp="1"/>
          </p:cNvSpPr>
          <p:nvPr>
            <p:ph type="dt" sz="half" idx="10"/>
          </p:nvPr>
        </p:nvSpPr>
        <p:spPr/>
        <p:txBody>
          <a:bodyPr/>
          <a:lstStyle/>
          <a:p>
            <a:fld id="{8B2073CF-7AA6-48A8-8761-158375E0F38F}" type="datetimeFigureOut">
              <a:rPr lang="en-US" smtClean="0"/>
              <a:t>6/24/2025</a:t>
            </a:fld>
            <a:endParaRPr lang="en-US"/>
          </a:p>
        </p:txBody>
      </p:sp>
      <p:sp>
        <p:nvSpPr>
          <p:cNvPr id="5" name="Footer Placeholder 4">
            <a:extLst>
              <a:ext uri="{FF2B5EF4-FFF2-40B4-BE49-F238E27FC236}">
                <a16:creationId xmlns:a16="http://schemas.microsoft.com/office/drawing/2014/main" id="{EB28B88A-8998-14F6-D28F-315291BF3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F9283-A457-504C-E3C0-41BB062E7C7F}"/>
              </a:ext>
            </a:extLst>
          </p:cNvPr>
          <p:cNvSpPr>
            <a:spLocks noGrp="1"/>
          </p:cNvSpPr>
          <p:nvPr>
            <p:ph type="sldNum" sz="quarter" idx="12"/>
          </p:nvPr>
        </p:nvSpPr>
        <p:spPr/>
        <p:txBody>
          <a:bodyPr/>
          <a:lstStyle/>
          <a:p>
            <a:fld id="{E4C23A06-818F-44A2-8986-30DF9173B926}" type="slidenum">
              <a:rPr lang="en-US" smtClean="0"/>
              <a:t>‹#›</a:t>
            </a:fld>
            <a:endParaRPr lang="en-US"/>
          </a:p>
        </p:txBody>
      </p:sp>
    </p:spTree>
    <p:extLst>
      <p:ext uri="{BB962C8B-B14F-4D97-AF65-F5344CB8AC3E}">
        <p14:creationId xmlns:p14="http://schemas.microsoft.com/office/powerpoint/2010/main" val="340824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A2119-9755-439E-4C95-A803BF9DC8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EB76F9-33FA-07D5-6CA0-49AEF59F58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B62CD-2338-6444-0488-4761F829EB23}"/>
              </a:ext>
            </a:extLst>
          </p:cNvPr>
          <p:cNvSpPr>
            <a:spLocks noGrp="1"/>
          </p:cNvSpPr>
          <p:nvPr>
            <p:ph type="dt" sz="half" idx="10"/>
          </p:nvPr>
        </p:nvSpPr>
        <p:spPr/>
        <p:txBody>
          <a:bodyPr/>
          <a:lstStyle/>
          <a:p>
            <a:fld id="{8B2073CF-7AA6-48A8-8761-158375E0F38F}" type="datetimeFigureOut">
              <a:rPr lang="en-US" smtClean="0"/>
              <a:t>6/24/2025</a:t>
            </a:fld>
            <a:endParaRPr lang="en-US"/>
          </a:p>
        </p:txBody>
      </p:sp>
      <p:sp>
        <p:nvSpPr>
          <p:cNvPr id="5" name="Footer Placeholder 4">
            <a:extLst>
              <a:ext uri="{FF2B5EF4-FFF2-40B4-BE49-F238E27FC236}">
                <a16:creationId xmlns:a16="http://schemas.microsoft.com/office/drawing/2014/main" id="{09706A38-10E2-4353-94DB-509BBBBAF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5F4FD2-C732-EA85-490A-04E91C91D1B5}"/>
              </a:ext>
            </a:extLst>
          </p:cNvPr>
          <p:cNvSpPr>
            <a:spLocks noGrp="1"/>
          </p:cNvSpPr>
          <p:nvPr>
            <p:ph type="sldNum" sz="quarter" idx="12"/>
          </p:nvPr>
        </p:nvSpPr>
        <p:spPr/>
        <p:txBody>
          <a:bodyPr/>
          <a:lstStyle/>
          <a:p>
            <a:fld id="{E4C23A06-818F-44A2-8986-30DF9173B926}" type="slidenum">
              <a:rPr lang="en-US" smtClean="0"/>
              <a:t>‹#›</a:t>
            </a:fld>
            <a:endParaRPr lang="en-US"/>
          </a:p>
        </p:txBody>
      </p:sp>
    </p:spTree>
    <p:extLst>
      <p:ext uri="{BB962C8B-B14F-4D97-AF65-F5344CB8AC3E}">
        <p14:creationId xmlns:p14="http://schemas.microsoft.com/office/powerpoint/2010/main" val="2828441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46BC9-C320-687E-DF99-F111F27574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18F65B-3731-D797-A773-E52DD8552F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4BAA42-9C87-BB08-65D1-AFE9090378E7}"/>
              </a:ext>
            </a:extLst>
          </p:cNvPr>
          <p:cNvSpPr>
            <a:spLocks noGrp="1"/>
          </p:cNvSpPr>
          <p:nvPr>
            <p:ph type="dt" sz="half" idx="10"/>
          </p:nvPr>
        </p:nvSpPr>
        <p:spPr/>
        <p:txBody>
          <a:bodyPr/>
          <a:lstStyle/>
          <a:p>
            <a:fld id="{8B2073CF-7AA6-48A8-8761-158375E0F38F}" type="datetimeFigureOut">
              <a:rPr lang="en-US" smtClean="0"/>
              <a:t>6/24/2025</a:t>
            </a:fld>
            <a:endParaRPr lang="en-US"/>
          </a:p>
        </p:txBody>
      </p:sp>
      <p:sp>
        <p:nvSpPr>
          <p:cNvPr id="5" name="Footer Placeholder 4">
            <a:extLst>
              <a:ext uri="{FF2B5EF4-FFF2-40B4-BE49-F238E27FC236}">
                <a16:creationId xmlns:a16="http://schemas.microsoft.com/office/drawing/2014/main" id="{292B575D-A87B-A5E5-C0F1-A88ABD5312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EB8AE9-FE9D-8CC8-280B-B06C40DE339E}"/>
              </a:ext>
            </a:extLst>
          </p:cNvPr>
          <p:cNvSpPr>
            <a:spLocks noGrp="1"/>
          </p:cNvSpPr>
          <p:nvPr>
            <p:ph type="sldNum" sz="quarter" idx="12"/>
          </p:nvPr>
        </p:nvSpPr>
        <p:spPr/>
        <p:txBody>
          <a:bodyPr/>
          <a:lstStyle/>
          <a:p>
            <a:fld id="{E4C23A06-818F-44A2-8986-30DF9173B926}" type="slidenum">
              <a:rPr lang="en-US" smtClean="0"/>
              <a:t>‹#›</a:t>
            </a:fld>
            <a:endParaRPr lang="en-US"/>
          </a:p>
        </p:txBody>
      </p:sp>
    </p:spTree>
    <p:extLst>
      <p:ext uri="{BB962C8B-B14F-4D97-AF65-F5344CB8AC3E}">
        <p14:creationId xmlns:p14="http://schemas.microsoft.com/office/powerpoint/2010/main" val="23458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5855-CBDA-7EBE-5C27-09D0E3293A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C382EE-5506-2E12-946F-DB6131557A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17E38-2C2A-C1A8-1142-4CDA32F6054E}"/>
              </a:ext>
            </a:extLst>
          </p:cNvPr>
          <p:cNvSpPr>
            <a:spLocks noGrp="1"/>
          </p:cNvSpPr>
          <p:nvPr>
            <p:ph type="dt" sz="half" idx="10"/>
          </p:nvPr>
        </p:nvSpPr>
        <p:spPr/>
        <p:txBody>
          <a:bodyPr/>
          <a:lstStyle/>
          <a:p>
            <a:fld id="{8B2073CF-7AA6-48A8-8761-158375E0F38F}" type="datetimeFigureOut">
              <a:rPr lang="en-US" smtClean="0"/>
              <a:t>6/24/2025</a:t>
            </a:fld>
            <a:endParaRPr lang="en-US"/>
          </a:p>
        </p:txBody>
      </p:sp>
      <p:sp>
        <p:nvSpPr>
          <p:cNvPr id="5" name="Footer Placeholder 4">
            <a:extLst>
              <a:ext uri="{FF2B5EF4-FFF2-40B4-BE49-F238E27FC236}">
                <a16:creationId xmlns:a16="http://schemas.microsoft.com/office/drawing/2014/main" id="{2D05C6DE-33F9-60ED-924D-840617FC6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D26ECD-4E75-E7D1-1270-43878FCA112D}"/>
              </a:ext>
            </a:extLst>
          </p:cNvPr>
          <p:cNvSpPr>
            <a:spLocks noGrp="1"/>
          </p:cNvSpPr>
          <p:nvPr>
            <p:ph type="sldNum" sz="quarter" idx="12"/>
          </p:nvPr>
        </p:nvSpPr>
        <p:spPr/>
        <p:txBody>
          <a:bodyPr/>
          <a:lstStyle/>
          <a:p>
            <a:fld id="{E4C23A06-818F-44A2-8986-30DF9173B926}" type="slidenum">
              <a:rPr lang="en-US" smtClean="0"/>
              <a:t>‹#›</a:t>
            </a:fld>
            <a:endParaRPr lang="en-US"/>
          </a:p>
        </p:txBody>
      </p:sp>
    </p:spTree>
    <p:extLst>
      <p:ext uri="{BB962C8B-B14F-4D97-AF65-F5344CB8AC3E}">
        <p14:creationId xmlns:p14="http://schemas.microsoft.com/office/powerpoint/2010/main" val="281446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B136-1515-66C4-48F5-88AC11C793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CE4D33-3227-81C3-6A2B-AC802779A8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DB6C06-F4AC-AFAF-ACF3-7D916D9AA262}"/>
              </a:ext>
            </a:extLst>
          </p:cNvPr>
          <p:cNvSpPr>
            <a:spLocks noGrp="1"/>
          </p:cNvSpPr>
          <p:nvPr>
            <p:ph type="dt" sz="half" idx="10"/>
          </p:nvPr>
        </p:nvSpPr>
        <p:spPr/>
        <p:txBody>
          <a:bodyPr/>
          <a:lstStyle/>
          <a:p>
            <a:fld id="{8B2073CF-7AA6-48A8-8761-158375E0F38F}" type="datetimeFigureOut">
              <a:rPr lang="en-US" smtClean="0"/>
              <a:t>6/24/2025</a:t>
            </a:fld>
            <a:endParaRPr lang="en-US"/>
          </a:p>
        </p:txBody>
      </p:sp>
      <p:sp>
        <p:nvSpPr>
          <p:cNvPr id="5" name="Footer Placeholder 4">
            <a:extLst>
              <a:ext uri="{FF2B5EF4-FFF2-40B4-BE49-F238E27FC236}">
                <a16:creationId xmlns:a16="http://schemas.microsoft.com/office/drawing/2014/main" id="{FB0246F7-818E-95C0-E7B1-621D459C2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18F3D-A1AE-887B-302C-CBFD6D61BD69}"/>
              </a:ext>
            </a:extLst>
          </p:cNvPr>
          <p:cNvSpPr>
            <a:spLocks noGrp="1"/>
          </p:cNvSpPr>
          <p:nvPr>
            <p:ph type="sldNum" sz="quarter" idx="12"/>
          </p:nvPr>
        </p:nvSpPr>
        <p:spPr/>
        <p:txBody>
          <a:bodyPr/>
          <a:lstStyle/>
          <a:p>
            <a:fld id="{E4C23A06-818F-44A2-8986-30DF9173B926}" type="slidenum">
              <a:rPr lang="en-US" smtClean="0"/>
              <a:t>‹#›</a:t>
            </a:fld>
            <a:endParaRPr lang="en-US"/>
          </a:p>
        </p:txBody>
      </p:sp>
    </p:spTree>
    <p:extLst>
      <p:ext uri="{BB962C8B-B14F-4D97-AF65-F5344CB8AC3E}">
        <p14:creationId xmlns:p14="http://schemas.microsoft.com/office/powerpoint/2010/main" val="1653280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E46CD-FC76-DD84-7D88-89C9E5A82E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06C19-E4B3-F79D-B404-3D8AE165DE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409483-DDD2-99F0-1B04-7F4C232770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4D449A-5EEF-7460-076D-4A278C529678}"/>
              </a:ext>
            </a:extLst>
          </p:cNvPr>
          <p:cNvSpPr>
            <a:spLocks noGrp="1"/>
          </p:cNvSpPr>
          <p:nvPr>
            <p:ph type="dt" sz="half" idx="10"/>
          </p:nvPr>
        </p:nvSpPr>
        <p:spPr/>
        <p:txBody>
          <a:bodyPr/>
          <a:lstStyle/>
          <a:p>
            <a:fld id="{8B2073CF-7AA6-48A8-8761-158375E0F38F}" type="datetimeFigureOut">
              <a:rPr lang="en-US" smtClean="0"/>
              <a:t>6/24/2025</a:t>
            </a:fld>
            <a:endParaRPr lang="en-US"/>
          </a:p>
        </p:txBody>
      </p:sp>
      <p:sp>
        <p:nvSpPr>
          <p:cNvPr id="6" name="Footer Placeholder 5">
            <a:extLst>
              <a:ext uri="{FF2B5EF4-FFF2-40B4-BE49-F238E27FC236}">
                <a16:creationId xmlns:a16="http://schemas.microsoft.com/office/drawing/2014/main" id="{5DB77DB4-8ABD-D9C2-233E-55D78B8F3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8A72F-6721-93C8-9EF1-3593CDD73B5D}"/>
              </a:ext>
            </a:extLst>
          </p:cNvPr>
          <p:cNvSpPr>
            <a:spLocks noGrp="1"/>
          </p:cNvSpPr>
          <p:nvPr>
            <p:ph type="sldNum" sz="quarter" idx="12"/>
          </p:nvPr>
        </p:nvSpPr>
        <p:spPr/>
        <p:txBody>
          <a:bodyPr/>
          <a:lstStyle/>
          <a:p>
            <a:fld id="{E4C23A06-818F-44A2-8986-30DF9173B926}" type="slidenum">
              <a:rPr lang="en-US" smtClean="0"/>
              <a:t>‹#›</a:t>
            </a:fld>
            <a:endParaRPr lang="en-US"/>
          </a:p>
        </p:txBody>
      </p:sp>
    </p:spTree>
    <p:extLst>
      <p:ext uri="{BB962C8B-B14F-4D97-AF65-F5344CB8AC3E}">
        <p14:creationId xmlns:p14="http://schemas.microsoft.com/office/powerpoint/2010/main" val="103163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1CCCB-81DD-E5C1-8D00-20753D7D85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F25C53-070C-250C-EC6D-9CA3A99BAE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989EC7-B733-40DE-54B7-B6374E906F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317CD5-C39B-2E4E-D528-8F490F870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26477-D59D-1233-712B-B1979CBDEC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8359D9-0EAC-326C-123E-B139BC48E70D}"/>
              </a:ext>
            </a:extLst>
          </p:cNvPr>
          <p:cNvSpPr>
            <a:spLocks noGrp="1"/>
          </p:cNvSpPr>
          <p:nvPr>
            <p:ph type="dt" sz="half" idx="10"/>
          </p:nvPr>
        </p:nvSpPr>
        <p:spPr/>
        <p:txBody>
          <a:bodyPr/>
          <a:lstStyle/>
          <a:p>
            <a:fld id="{8B2073CF-7AA6-48A8-8761-158375E0F38F}" type="datetimeFigureOut">
              <a:rPr lang="en-US" smtClean="0"/>
              <a:t>6/24/2025</a:t>
            </a:fld>
            <a:endParaRPr lang="en-US"/>
          </a:p>
        </p:txBody>
      </p:sp>
      <p:sp>
        <p:nvSpPr>
          <p:cNvPr id="8" name="Footer Placeholder 7">
            <a:extLst>
              <a:ext uri="{FF2B5EF4-FFF2-40B4-BE49-F238E27FC236}">
                <a16:creationId xmlns:a16="http://schemas.microsoft.com/office/drawing/2014/main" id="{1A605426-43AD-E47F-DFB1-B639BE0F6F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1F8ADE-4FEF-EAE5-839E-0A14CF83C2F2}"/>
              </a:ext>
            </a:extLst>
          </p:cNvPr>
          <p:cNvSpPr>
            <a:spLocks noGrp="1"/>
          </p:cNvSpPr>
          <p:nvPr>
            <p:ph type="sldNum" sz="quarter" idx="12"/>
          </p:nvPr>
        </p:nvSpPr>
        <p:spPr/>
        <p:txBody>
          <a:bodyPr/>
          <a:lstStyle/>
          <a:p>
            <a:fld id="{E4C23A06-818F-44A2-8986-30DF9173B926}" type="slidenum">
              <a:rPr lang="en-US" smtClean="0"/>
              <a:t>‹#›</a:t>
            </a:fld>
            <a:endParaRPr lang="en-US"/>
          </a:p>
        </p:txBody>
      </p:sp>
    </p:spTree>
    <p:extLst>
      <p:ext uri="{BB962C8B-B14F-4D97-AF65-F5344CB8AC3E}">
        <p14:creationId xmlns:p14="http://schemas.microsoft.com/office/powerpoint/2010/main" val="88068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7092-E9D8-F6AE-E8BE-F26B4D24CF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18C851-8FEB-4649-4DAD-DF2BBA0288FB}"/>
              </a:ext>
            </a:extLst>
          </p:cNvPr>
          <p:cNvSpPr>
            <a:spLocks noGrp="1"/>
          </p:cNvSpPr>
          <p:nvPr>
            <p:ph type="dt" sz="half" idx="10"/>
          </p:nvPr>
        </p:nvSpPr>
        <p:spPr/>
        <p:txBody>
          <a:bodyPr/>
          <a:lstStyle/>
          <a:p>
            <a:fld id="{8B2073CF-7AA6-48A8-8761-158375E0F38F}" type="datetimeFigureOut">
              <a:rPr lang="en-US" smtClean="0"/>
              <a:t>6/24/2025</a:t>
            </a:fld>
            <a:endParaRPr lang="en-US"/>
          </a:p>
        </p:txBody>
      </p:sp>
      <p:sp>
        <p:nvSpPr>
          <p:cNvPr id="4" name="Footer Placeholder 3">
            <a:extLst>
              <a:ext uri="{FF2B5EF4-FFF2-40B4-BE49-F238E27FC236}">
                <a16:creationId xmlns:a16="http://schemas.microsoft.com/office/drawing/2014/main" id="{712A9402-1A25-AFC7-30E1-C65567D532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BC5ED7-D535-48C1-201F-D88432C6EEDE}"/>
              </a:ext>
            </a:extLst>
          </p:cNvPr>
          <p:cNvSpPr>
            <a:spLocks noGrp="1"/>
          </p:cNvSpPr>
          <p:nvPr>
            <p:ph type="sldNum" sz="quarter" idx="12"/>
          </p:nvPr>
        </p:nvSpPr>
        <p:spPr/>
        <p:txBody>
          <a:bodyPr/>
          <a:lstStyle/>
          <a:p>
            <a:fld id="{E4C23A06-818F-44A2-8986-30DF9173B926}" type="slidenum">
              <a:rPr lang="en-US" smtClean="0"/>
              <a:t>‹#›</a:t>
            </a:fld>
            <a:endParaRPr lang="en-US"/>
          </a:p>
        </p:txBody>
      </p:sp>
    </p:spTree>
    <p:extLst>
      <p:ext uri="{BB962C8B-B14F-4D97-AF65-F5344CB8AC3E}">
        <p14:creationId xmlns:p14="http://schemas.microsoft.com/office/powerpoint/2010/main" val="163251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74886-110D-6E39-C3CD-A1C15C270BF0}"/>
              </a:ext>
            </a:extLst>
          </p:cNvPr>
          <p:cNvSpPr>
            <a:spLocks noGrp="1"/>
          </p:cNvSpPr>
          <p:nvPr>
            <p:ph type="dt" sz="half" idx="10"/>
          </p:nvPr>
        </p:nvSpPr>
        <p:spPr/>
        <p:txBody>
          <a:bodyPr/>
          <a:lstStyle/>
          <a:p>
            <a:fld id="{8B2073CF-7AA6-48A8-8761-158375E0F38F}" type="datetimeFigureOut">
              <a:rPr lang="en-US" smtClean="0"/>
              <a:t>6/24/2025</a:t>
            </a:fld>
            <a:endParaRPr lang="en-US"/>
          </a:p>
        </p:txBody>
      </p:sp>
      <p:sp>
        <p:nvSpPr>
          <p:cNvPr id="3" name="Footer Placeholder 2">
            <a:extLst>
              <a:ext uri="{FF2B5EF4-FFF2-40B4-BE49-F238E27FC236}">
                <a16:creationId xmlns:a16="http://schemas.microsoft.com/office/drawing/2014/main" id="{C2E40DD0-221E-7990-63D4-5D652598A4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51EACD-C581-8F13-2158-EF545B60EC1D}"/>
              </a:ext>
            </a:extLst>
          </p:cNvPr>
          <p:cNvSpPr>
            <a:spLocks noGrp="1"/>
          </p:cNvSpPr>
          <p:nvPr>
            <p:ph type="sldNum" sz="quarter" idx="12"/>
          </p:nvPr>
        </p:nvSpPr>
        <p:spPr/>
        <p:txBody>
          <a:bodyPr/>
          <a:lstStyle/>
          <a:p>
            <a:fld id="{E4C23A06-818F-44A2-8986-30DF9173B926}" type="slidenum">
              <a:rPr lang="en-US" smtClean="0"/>
              <a:t>‹#›</a:t>
            </a:fld>
            <a:endParaRPr lang="en-US"/>
          </a:p>
        </p:txBody>
      </p:sp>
    </p:spTree>
    <p:extLst>
      <p:ext uri="{BB962C8B-B14F-4D97-AF65-F5344CB8AC3E}">
        <p14:creationId xmlns:p14="http://schemas.microsoft.com/office/powerpoint/2010/main" val="3060055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ACFA-BE28-D707-4579-91A37C9938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D52998-94A6-0B6D-4807-E4AF52E6A8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8F6E51-90DB-C46E-026C-418D16F01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6A438-B3F4-73E4-19B8-D18B5D1CF79E}"/>
              </a:ext>
            </a:extLst>
          </p:cNvPr>
          <p:cNvSpPr>
            <a:spLocks noGrp="1"/>
          </p:cNvSpPr>
          <p:nvPr>
            <p:ph type="dt" sz="half" idx="10"/>
          </p:nvPr>
        </p:nvSpPr>
        <p:spPr/>
        <p:txBody>
          <a:bodyPr/>
          <a:lstStyle/>
          <a:p>
            <a:fld id="{8B2073CF-7AA6-48A8-8761-158375E0F38F}" type="datetimeFigureOut">
              <a:rPr lang="en-US" smtClean="0"/>
              <a:t>6/24/2025</a:t>
            </a:fld>
            <a:endParaRPr lang="en-US"/>
          </a:p>
        </p:txBody>
      </p:sp>
      <p:sp>
        <p:nvSpPr>
          <p:cNvPr id="6" name="Footer Placeholder 5">
            <a:extLst>
              <a:ext uri="{FF2B5EF4-FFF2-40B4-BE49-F238E27FC236}">
                <a16:creationId xmlns:a16="http://schemas.microsoft.com/office/drawing/2014/main" id="{28E3942E-96D8-68C7-CE88-8E8C68B64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78FE55-5435-62BC-9701-CA6837048D79}"/>
              </a:ext>
            </a:extLst>
          </p:cNvPr>
          <p:cNvSpPr>
            <a:spLocks noGrp="1"/>
          </p:cNvSpPr>
          <p:nvPr>
            <p:ph type="sldNum" sz="quarter" idx="12"/>
          </p:nvPr>
        </p:nvSpPr>
        <p:spPr/>
        <p:txBody>
          <a:bodyPr/>
          <a:lstStyle/>
          <a:p>
            <a:fld id="{E4C23A06-818F-44A2-8986-30DF9173B926}" type="slidenum">
              <a:rPr lang="en-US" smtClean="0"/>
              <a:t>‹#›</a:t>
            </a:fld>
            <a:endParaRPr lang="en-US"/>
          </a:p>
        </p:txBody>
      </p:sp>
    </p:spTree>
    <p:extLst>
      <p:ext uri="{BB962C8B-B14F-4D97-AF65-F5344CB8AC3E}">
        <p14:creationId xmlns:p14="http://schemas.microsoft.com/office/powerpoint/2010/main" val="4275889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8765-23D2-5E6E-AA2A-01A14D222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12E0CE-08EF-1D1C-39C5-74A39AF16E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0C96AA-512B-24E7-9529-E5FC812028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DA9D3-22F0-96F0-0D81-12BD1052D634}"/>
              </a:ext>
            </a:extLst>
          </p:cNvPr>
          <p:cNvSpPr>
            <a:spLocks noGrp="1"/>
          </p:cNvSpPr>
          <p:nvPr>
            <p:ph type="dt" sz="half" idx="10"/>
          </p:nvPr>
        </p:nvSpPr>
        <p:spPr/>
        <p:txBody>
          <a:bodyPr/>
          <a:lstStyle/>
          <a:p>
            <a:fld id="{8B2073CF-7AA6-48A8-8761-158375E0F38F}" type="datetimeFigureOut">
              <a:rPr lang="en-US" smtClean="0"/>
              <a:t>6/24/2025</a:t>
            </a:fld>
            <a:endParaRPr lang="en-US"/>
          </a:p>
        </p:txBody>
      </p:sp>
      <p:sp>
        <p:nvSpPr>
          <p:cNvPr id="6" name="Footer Placeholder 5">
            <a:extLst>
              <a:ext uri="{FF2B5EF4-FFF2-40B4-BE49-F238E27FC236}">
                <a16:creationId xmlns:a16="http://schemas.microsoft.com/office/drawing/2014/main" id="{F194CFBA-D558-7883-6975-46995408D4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F71D43-3AA8-431B-65F7-2682D3210FDF}"/>
              </a:ext>
            </a:extLst>
          </p:cNvPr>
          <p:cNvSpPr>
            <a:spLocks noGrp="1"/>
          </p:cNvSpPr>
          <p:nvPr>
            <p:ph type="sldNum" sz="quarter" idx="12"/>
          </p:nvPr>
        </p:nvSpPr>
        <p:spPr/>
        <p:txBody>
          <a:bodyPr/>
          <a:lstStyle/>
          <a:p>
            <a:fld id="{E4C23A06-818F-44A2-8986-30DF9173B926}" type="slidenum">
              <a:rPr lang="en-US" smtClean="0"/>
              <a:t>‹#›</a:t>
            </a:fld>
            <a:endParaRPr lang="en-US"/>
          </a:p>
        </p:txBody>
      </p:sp>
    </p:spTree>
    <p:extLst>
      <p:ext uri="{BB962C8B-B14F-4D97-AF65-F5344CB8AC3E}">
        <p14:creationId xmlns:p14="http://schemas.microsoft.com/office/powerpoint/2010/main" val="3533278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524669-22CF-CEEF-1DDD-324555085B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7CFD43-2420-B908-A977-F01E1B52D6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17E1A-B1EB-8E93-4A4C-502B4D33DC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2073CF-7AA6-48A8-8761-158375E0F38F}" type="datetimeFigureOut">
              <a:rPr lang="en-US" smtClean="0"/>
              <a:t>6/24/2025</a:t>
            </a:fld>
            <a:endParaRPr lang="en-US"/>
          </a:p>
        </p:txBody>
      </p:sp>
      <p:sp>
        <p:nvSpPr>
          <p:cNvPr id="5" name="Footer Placeholder 4">
            <a:extLst>
              <a:ext uri="{FF2B5EF4-FFF2-40B4-BE49-F238E27FC236}">
                <a16:creationId xmlns:a16="http://schemas.microsoft.com/office/drawing/2014/main" id="{B888703B-7C3B-DA7F-4D77-4FB5AC0A30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C7E27C9-1CB5-A0C8-D362-191249E8F4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C23A06-818F-44A2-8986-30DF9173B926}" type="slidenum">
              <a:rPr lang="en-US" smtClean="0"/>
              <a:t>‹#›</a:t>
            </a:fld>
            <a:endParaRPr lang="en-US"/>
          </a:p>
        </p:txBody>
      </p:sp>
    </p:spTree>
    <p:extLst>
      <p:ext uri="{BB962C8B-B14F-4D97-AF65-F5344CB8AC3E}">
        <p14:creationId xmlns:p14="http://schemas.microsoft.com/office/powerpoint/2010/main" val="3901962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JP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JP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jpg"/></Relationships>
</file>

<file path=ppt/slides/_rels/slide10.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77.svg"/><Relationship Id="rId3" Type="http://schemas.openxmlformats.org/officeDocument/2006/relationships/image" Target="../media/image80.jpeg"/><Relationship Id="rId7" Type="http://schemas.openxmlformats.org/officeDocument/2006/relationships/image" Target="../media/image84.svg"/><Relationship Id="rId12" Type="http://schemas.openxmlformats.org/officeDocument/2006/relationships/image" Target="../media/image7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3.png"/><Relationship Id="rId11" Type="http://schemas.openxmlformats.org/officeDocument/2006/relationships/image" Target="../media/image75.svg"/><Relationship Id="rId5" Type="http://schemas.openxmlformats.org/officeDocument/2006/relationships/image" Target="../media/image82.svg"/><Relationship Id="rId15" Type="http://schemas.openxmlformats.org/officeDocument/2006/relationships/image" Target="../media/image79.svg"/><Relationship Id="rId10" Type="http://schemas.openxmlformats.org/officeDocument/2006/relationships/image" Target="../media/image74.png"/><Relationship Id="rId4" Type="http://schemas.openxmlformats.org/officeDocument/2006/relationships/image" Target="../media/image81.png"/><Relationship Id="rId9" Type="http://schemas.openxmlformats.org/officeDocument/2006/relationships/image" Target="../media/image86.svg"/><Relationship Id="rId14" Type="http://schemas.openxmlformats.org/officeDocument/2006/relationships/image" Target="../media/image78.png"/></Relationships>
</file>

<file path=ppt/slides/_rels/slide11.xml.rels><?xml version="1.0" encoding="UTF-8" standalone="yes"?>
<Relationships xmlns="http://schemas.openxmlformats.org/package/2006/relationships"><Relationship Id="rId8" Type="http://schemas.openxmlformats.org/officeDocument/2006/relationships/image" Target="../media/image86.svg"/><Relationship Id="rId3" Type="http://schemas.openxmlformats.org/officeDocument/2006/relationships/image" Target="../media/image81.png"/><Relationship Id="rId7" Type="http://schemas.openxmlformats.org/officeDocument/2006/relationships/image" Target="../media/image85.png"/><Relationship Id="rId12" Type="http://schemas.openxmlformats.org/officeDocument/2006/relationships/image" Target="../media/image39.sv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4.svg"/><Relationship Id="rId11" Type="http://schemas.openxmlformats.org/officeDocument/2006/relationships/image" Target="../media/image38.png"/><Relationship Id="rId5" Type="http://schemas.openxmlformats.org/officeDocument/2006/relationships/image" Target="../media/image83.png"/><Relationship Id="rId10" Type="http://schemas.openxmlformats.org/officeDocument/2006/relationships/image" Target="../media/image57.svg"/><Relationship Id="rId4" Type="http://schemas.openxmlformats.org/officeDocument/2006/relationships/image" Target="../media/image82.svg"/><Relationship Id="rId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86.svg"/><Relationship Id="rId13" Type="http://schemas.openxmlformats.org/officeDocument/2006/relationships/image" Target="../media/image87.jpeg"/><Relationship Id="rId18" Type="http://schemas.openxmlformats.org/officeDocument/2006/relationships/image" Target="../media/image92.jpeg"/><Relationship Id="rId3" Type="http://schemas.openxmlformats.org/officeDocument/2006/relationships/image" Target="../media/image81.png"/><Relationship Id="rId7" Type="http://schemas.openxmlformats.org/officeDocument/2006/relationships/image" Target="../media/image85.png"/><Relationship Id="rId12" Type="http://schemas.openxmlformats.org/officeDocument/2006/relationships/image" Target="../media/image39.svg"/><Relationship Id="rId17" Type="http://schemas.openxmlformats.org/officeDocument/2006/relationships/image" Target="../media/image91.jpeg"/><Relationship Id="rId2" Type="http://schemas.openxmlformats.org/officeDocument/2006/relationships/notesSlide" Target="../notesSlides/notesSlide7.xml"/><Relationship Id="rId16" Type="http://schemas.openxmlformats.org/officeDocument/2006/relationships/image" Target="../media/image90.jpeg"/><Relationship Id="rId1" Type="http://schemas.openxmlformats.org/officeDocument/2006/relationships/slideLayout" Target="../slideLayouts/slideLayout7.xml"/><Relationship Id="rId6" Type="http://schemas.openxmlformats.org/officeDocument/2006/relationships/image" Target="../media/image84.svg"/><Relationship Id="rId11" Type="http://schemas.openxmlformats.org/officeDocument/2006/relationships/image" Target="../media/image38.png"/><Relationship Id="rId5" Type="http://schemas.openxmlformats.org/officeDocument/2006/relationships/image" Target="../media/image83.png"/><Relationship Id="rId15" Type="http://schemas.openxmlformats.org/officeDocument/2006/relationships/image" Target="../media/image89.JPG"/><Relationship Id="rId10" Type="http://schemas.openxmlformats.org/officeDocument/2006/relationships/image" Target="../media/image57.svg"/><Relationship Id="rId4" Type="http://schemas.openxmlformats.org/officeDocument/2006/relationships/image" Target="../media/image82.svg"/><Relationship Id="rId9" Type="http://schemas.openxmlformats.org/officeDocument/2006/relationships/image" Target="../media/image56.png"/><Relationship Id="rId14" Type="http://schemas.openxmlformats.org/officeDocument/2006/relationships/image" Target="../media/image88.jpeg"/></Relationships>
</file>

<file path=ppt/slides/_rels/slide13.xml.rels><?xml version="1.0" encoding="UTF-8" standalone="yes"?>
<Relationships xmlns="http://schemas.openxmlformats.org/package/2006/relationships"><Relationship Id="rId8" Type="http://schemas.openxmlformats.org/officeDocument/2006/relationships/image" Target="../media/image88.jpeg"/><Relationship Id="rId13" Type="http://schemas.openxmlformats.org/officeDocument/2006/relationships/image" Target="../media/image96.svg"/><Relationship Id="rId18" Type="http://schemas.openxmlformats.org/officeDocument/2006/relationships/image" Target="../media/image92.jpeg"/><Relationship Id="rId3" Type="http://schemas.openxmlformats.org/officeDocument/2006/relationships/image" Target="../media/image87.jpeg"/><Relationship Id="rId7" Type="http://schemas.openxmlformats.org/officeDocument/2006/relationships/image" Target="../media/image39.svg"/><Relationship Id="rId12" Type="http://schemas.openxmlformats.org/officeDocument/2006/relationships/image" Target="../media/image95.png"/><Relationship Id="rId17" Type="http://schemas.openxmlformats.org/officeDocument/2006/relationships/image" Target="../media/image91.jpeg"/><Relationship Id="rId2" Type="http://schemas.openxmlformats.org/officeDocument/2006/relationships/notesSlide" Target="../notesSlides/notesSlide8.xml"/><Relationship Id="rId16" Type="http://schemas.openxmlformats.org/officeDocument/2006/relationships/image" Target="../media/image90.jpeg"/><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94.svg"/><Relationship Id="rId5" Type="http://schemas.openxmlformats.org/officeDocument/2006/relationships/image" Target="../media/image57.svg"/><Relationship Id="rId15" Type="http://schemas.openxmlformats.org/officeDocument/2006/relationships/image" Target="../media/image98.svg"/><Relationship Id="rId10" Type="http://schemas.openxmlformats.org/officeDocument/2006/relationships/image" Target="../media/image93.png"/><Relationship Id="rId4" Type="http://schemas.openxmlformats.org/officeDocument/2006/relationships/image" Target="../media/image56.png"/><Relationship Id="rId9" Type="http://schemas.openxmlformats.org/officeDocument/2006/relationships/image" Target="../media/image89.JPG"/><Relationship Id="rId14" Type="http://schemas.openxmlformats.org/officeDocument/2006/relationships/image" Target="../media/image97.png"/></Relationships>
</file>

<file path=ppt/slides/_rels/slide14.xml.rels><?xml version="1.0" encoding="UTF-8" standalone="yes"?>
<Relationships xmlns="http://schemas.openxmlformats.org/package/2006/relationships"><Relationship Id="rId8" Type="http://schemas.openxmlformats.org/officeDocument/2006/relationships/image" Target="../media/image98.svg"/><Relationship Id="rId13" Type="http://schemas.openxmlformats.org/officeDocument/2006/relationships/image" Target="../media/image87.jpeg"/><Relationship Id="rId18" Type="http://schemas.openxmlformats.org/officeDocument/2006/relationships/image" Target="../media/image92.jpeg"/><Relationship Id="rId3" Type="http://schemas.openxmlformats.org/officeDocument/2006/relationships/image" Target="../media/image93.png"/><Relationship Id="rId7" Type="http://schemas.openxmlformats.org/officeDocument/2006/relationships/image" Target="../media/image97.png"/><Relationship Id="rId12" Type="http://schemas.openxmlformats.org/officeDocument/2006/relationships/image" Target="../media/image102.svg"/><Relationship Id="rId17" Type="http://schemas.openxmlformats.org/officeDocument/2006/relationships/image" Target="../media/image91.jpeg"/><Relationship Id="rId2" Type="http://schemas.openxmlformats.org/officeDocument/2006/relationships/notesSlide" Target="../notesSlides/notesSlide9.xml"/><Relationship Id="rId16" Type="http://schemas.openxmlformats.org/officeDocument/2006/relationships/image" Target="../media/image90.jpeg"/><Relationship Id="rId1" Type="http://schemas.openxmlformats.org/officeDocument/2006/relationships/slideLayout" Target="../slideLayouts/slideLayout7.xml"/><Relationship Id="rId6" Type="http://schemas.openxmlformats.org/officeDocument/2006/relationships/image" Target="../media/image96.svg"/><Relationship Id="rId11" Type="http://schemas.openxmlformats.org/officeDocument/2006/relationships/image" Target="../media/image101.png"/><Relationship Id="rId5" Type="http://schemas.openxmlformats.org/officeDocument/2006/relationships/image" Target="../media/image95.png"/><Relationship Id="rId15" Type="http://schemas.openxmlformats.org/officeDocument/2006/relationships/image" Target="../media/image89.JPG"/><Relationship Id="rId10" Type="http://schemas.openxmlformats.org/officeDocument/2006/relationships/image" Target="../media/image100.svg"/><Relationship Id="rId4" Type="http://schemas.openxmlformats.org/officeDocument/2006/relationships/image" Target="../media/image94.svg"/><Relationship Id="rId9" Type="http://schemas.openxmlformats.org/officeDocument/2006/relationships/image" Target="../media/image99.png"/><Relationship Id="rId14" Type="http://schemas.openxmlformats.org/officeDocument/2006/relationships/image" Target="../media/image88.jpeg"/></Relationships>
</file>

<file path=ppt/slides/_rels/slide15.xml.rels><?xml version="1.0" encoding="UTF-8" standalone="yes"?>
<Relationships xmlns="http://schemas.openxmlformats.org/package/2006/relationships"><Relationship Id="rId8" Type="http://schemas.openxmlformats.org/officeDocument/2006/relationships/image" Target="../media/image98.svg"/><Relationship Id="rId13" Type="http://schemas.openxmlformats.org/officeDocument/2006/relationships/image" Target="../media/image91.jpeg"/><Relationship Id="rId3" Type="http://schemas.openxmlformats.org/officeDocument/2006/relationships/image" Target="../media/image93.png"/><Relationship Id="rId7" Type="http://schemas.openxmlformats.org/officeDocument/2006/relationships/image" Target="../media/image97.png"/><Relationship Id="rId12" Type="http://schemas.openxmlformats.org/officeDocument/2006/relationships/image" Target="../media/image102.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6.svg"/><Relationship Id="rId11" Type="http://schemas.openxmlformats.org/officeDocument/2006/relationships/image" Target="../media/image101.png"/><Relationship Id="rId5" Type="http://schemas.openxmlformats.org/officeDocument/2006/relationships/image" Target="../media/image95.png"/><Relationship Id="rId10" Type="http://schemas.openxmlformats.org/officeDocument/2006/relationships/image" Target="../media/image100.svg"/><Relationship Id="rId4" Type="http://schemas.openxmlformats.org/officeDocument/2006/relationships/image" Target="../media/image94.svg"/><Relationship Id="rId9" Type="http://schemas.openxmlformats.org/officeDocument/2006/relationships/image" Target="../media/image99.png"/><Relationship Id="rId14" Type="http://schemas.openxmlformats.org/officeDocument/2006/relationships/image" Target="../media/image92.jpeg"/></Relationships>
</file>

<file path=ppt/slides/_rels/slide16.xml.rels><?xml version="1.0" encoding="UTF-8" standalone="yes"?>
<Relationships xmlns="http://schemas.openxmlformats.org/package/2006/relationships"><Relationship Id="rId8" Type="http://schemas.openxmlformats.org/officeDocument/2006/relationships/image" Target="../media/image92.jpeg"/><Relationship Id="rId3" Type="http://schemas.openxmlformats.org/officeDocument/2006/relationships/image" Target="../media/image99.png"/><Relationship Id="rId7" Type="http://schemas.openxmlformats.org/officeDocument/2006/relationships/image" Target="../media/image91.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02.svg"/><Relationship Id="rId5" Type="http://schemas.openxmlformats.org/officeDocument/2006/relationships/image" Target="../media/image101.png"/><Relationship Id="rId4" Type="http://schemas.openxmlformats.org/officeDocument/2006/relationships/image" Target="../media/image100.svg"/><Relationship Id="rId9" Type="http://schemas.openxmlformats.org/officeDocument/2006/relationships/image" Target="../media/image90.jpeg"/></Relationships>
</file>

<file path=ppt/slides/_rels/slide17.xml.rels><?xml version="1.0" encoding="UTF-8" standalone="yes"?>
<Relationships xmlns="http://schemas.openxmlformats.org/package/2006/relationships"><Relationship Id="rId3" Type="http://schemas.openxmlformats.org/officeDocument/2006/relationships/image" Target="../media/image91.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9.JPG"/><Relationship Id="rId4" Type="http://schemas.openxmlformats.org/officeDocument/2006/relationships/image" Target="../media/image90.jpeg"/></Relationships>
</file>

<file path=ppt/slides/_rels/slide18.xml.rels><?xml version="1.0" encoding="UTF-8" standalone="yes"?>
<Relationships xmlns="http://schemas.openxmlformats.org/package/2006/relationships"><Relationship Id="rId3" Type="http://schemas.openxmlformats.org/officeDocument/2006/relationships/image" Target="../media/image89.JP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90.jpeg"/><Relationship Id="rId4" Type="http://schemas.openxmlformats.org/officeDocument/2006/relationships/image" Target="../media/image88.jpeg"/></Relationships>
</file>

<file path=ppt/slides/_rels/slide19.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87.jpeg"/><Relationship Id="rId4" Type="http://schemas.openxmlformats.org/officeDocument/2006/relationships/image" Target="../media/image89.JP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18" Type="http://schemas.openxmlformats.org/officeDocument/2006/relationships/image" Target="../media/image17.png"/><Relationship Id="rId3" Type="http://schemas.openxmlformats.org/officeDocument/2006/relationships/image" Target="../media/image23.svg"/><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6.svg"/><Relationship Id="rId2" Type="http://schemas.openxmlformats.org/officeDocument/2006/relationships/image" Target="../media/image22.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5" Type="http://schemas.openxmlformats.org/officeDocument/2006/relationships/image" Target="../media/image14.svg"/><Relationship Id="rId10" Type="http://schemas.openxmlformats.org/officeDocument/2006/relationships/image" Target="../media/image7.png"/><Relationship Id="rId19" Type="http://schemas.openxmlformats.org/officeDocument/2006/relationships/image" Target="../media/image18.svg"/><Relationship Id="rId4" Type="http://schemas.openxmlformats.org/officeDocument/2006/relationships/image" Target="../media/image1.png"/><Relationship Id="rId9" Type="http://schemas.openxmlformats.org/officeDocument/2006/relationships/image" Target="../media/image6.sv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88.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7.jpeg"/></Relationships>
</file>

<file path=ppt/slides/_rels/slide2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04.png"/></Relationships>
</file>

<file path=ppt/slides/_rels/slide2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8" Type="http://schemas.openxmlformats.org/officeDocument/2006/relationships/image" Target="../media/image110.svg"/><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108.svg"/><Relationship Id="rId5" Type="http://schemas.openxmlformats.org/officeDocument/2006/relationships/image" Target="../media/image107.png"/><Relationship Id="rId10" Type="http://schemas.openxmlformats.org/officeDocument/2006/relationships/image" Target="../media/image112.svg"/><Relationship Id="rId4" Type="http://schemas.openxmlformats.org/officeDocument/2006/relationships/image" Target="../media/image106.svg"/><Relationship Id="rId9" Type="http://schemas.openxmlformats.org/officeDocument/2006/relationships/image" Target="../media/image111.png"/></Relationships>
</file>

<file path=ppt/slides/_rels/slide26.xml.rels><?xml version="1.0" encoding="UTF-8" standalone="yes"?>
<Relationships xmlns="http://schemas.openxmlformats.org/package/2006/relationships"><Relationship Id="rId8" Type="http://schemas.openxmlformats.org/officeDocument/2006/relationships/image" Target="../media/image110.svg"/><Relationship Id="rId13" Type="http://schemas.openxmlformats.org/officeDocument/2006/relationships/image" Target="../media/image115.png"/><Relationship Id="rId3" Type="http://schemas.openxmlformats.org/officeDocument/2006/relationships/image" Target="../media/image105.png"/><Relationship Id="rId7" Type="http://schemas.openxmlformats.org/officeDocument/2006/relationships/image" Target="../media/image109.png"/><Relationship Id="rId12" Type="http://schemas.openxmlformats.org/officeDocument/2006/relationships/image" Target="../media/image114.svg"/><Relationship Id="rId2" Type="http://schemas.openxmlformats.org/officeDocument/2006/relationships/notesSlide" Target="../notesSlides/notesSlide21.xml"/><Relationship Id="rId16" Type="http://schemas.openxmlformats.org/officeDocument/2006/relationships/image" Target="../media/image118.svg"/><Relationship Id="rId1" Type="http://schemas.openxmlformats.org/officeDocument/2006/relationships/slideLayout" Target="../slideLayouts/slideLayout5.xml"/><Relationship Id="rId6" Type="http://schemas.openxmlformats.org/officeDocument/2006/relationships/image" Target="../media/image108.svg"/><Relationship Id="rId11" Type="http://schemas.openxmlformats.org/officeDocument/2006/relationships/image" Target="../media/image113.png"/><Relationship Id="rId5" Type="http://schemas.openxmlformats.org/officeDocument/2006/relationships/image" Target="../media/image107.png"/><Relationship Id="rId15" Type="http://schemas.openxmlformats.org/officeDocument/2006/relationships/image" Target="../media/image117.png"/><Relationship Id="rId10" Type="http://schemas.openxmlformats.org/officeDocument/2006/relationships/image" Target="../media/image112.svg"/><Relationship Id="rId4" Type="http://schemas.openxmlformats.org/officeDocument/2006/relationships/image" Target="../media/image106.svg"/><Relationship Id="rId9" Type="http://schemas.openxmlformats.org/officeDocument/2006/relationships/image" Target="../media/image111.png"/><Relationship Id="rId14" Type="http://schemas.openxmlformats.org/officeDocument/2006/relationships/image" Target="../media/image116.svg"/></Relationships>
</file>

<file path=ppt/slides/_rels/slide27.xml.rels><?xml version="1.0" encoding="UTF-8" standalone="yes"?>
<Relationships xmlns="http://schemas.openxmlformats.org/package/2006/relationships"><Relationship Id="rId8" Type="http://schemas.openxmlformats.org/officeDocument/2006/relationships/image" Target="../media/image118.svg"/><Relationship Id="rId3" Type="http://schemas.openxmlformats.org/officeDocument/2006/relationships/image" Target="../media/image115.png"/><Relationship Id="rId7" Type="http://schemas.openxmlformats.org/officeDocument/2006/relationships/image" Target="../media/image117.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14.svg"/><Relationship Id="rId5" Type="http://schemas.openxmlformats.org/officeDocument/2006/relationships/image" Target="../media/image113.png"/><Relationship Id="rId4" Type="http://schemas.openxmlformats.org/officeDocument/2006/relationships/image" Target="../media/image116.svg"/></Relationships>
</file>

<file path=ppt/slides/_rels/slide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 Id="rId9" Type="http://schemas.openxmlformats.org/officeDocument/2006/relationships/image" Target="../media/image31.svg"/></Relationships>
</file>

<file path=ppt/slides/_rels/slide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5.sv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svg"/></Relationships>
</file>

<file path=ppt/slides/_rels/slide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svg"/><Relationship Id="rId7" Type="http://schemas.openxmlformats.org/officeDocument/2006/relationships/image" Target="../media/image47.sv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 Id="rId9" Type="http://schemas.openxmlformats.org/officeDocument/2006/relationships/image" Target="../media/image49.svg"/></Relationships>
</file>

<file path=ppt/slides/_rels/slide6.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3.sv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s>
</file>

<file path=ppt/slides/_rels/slide7.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1.svg"/><Relationship Id="rId5" Type="http://schemas.openxmlformats.org/officeDocument/2006/relationships/image" Target="../media/image60.png"/><Relationship Id="rId10" Type="http://schemas.openxmlformats.org/officeDocument/2006/relationships/image" Target="../media/image65.svg"/><Relationship Id="rId4" Type="http://schemas.openxmlformats.org/officeDocument/2006/relationships/image" Target="../media/image59.svg"/><Relationship Id="rId9" Type="http://schemas.openxmlformats.org/officeDocument/2006/relationships/image" Target="../media/image64.png"/></Relationships>
</file>

<file path=ppt/slides/_rels/slide8.xml.rels><?xml version="1.0" encoding="UTF-8" standalone="yes"?>
<Relationships xmlns="http://schemas.openxmlformats.org/package/2006/relationships"><Relationship Id="rId8" Type="http://schemas.openxmlformats.org/officeDocument/2006/relationships/image" Target="../media/image71.sv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9.svg"/><Relationship Id="rId5" Type="http://schemas.openxmlformats.org/officeDocument/2006/relationships/image" Target="../media/image68.png"/><Relationship Id="rId10" Type="http://schemas.openxmlformats.org/officeDocument/2006/relationships/image" Target="../media/image73.svg"/><Relationship Id="rId4" Type="http://schemas.openxmlformats.org/officeDocument/2006/relationships/image" Target="../media/image67.svg"/><Relationship Id="rId9" Type="http://schemas.openxmlformats.org/officeDocument/2006/relationships/image" Target="../media/image72.png"/></Relationships>
</file>

<file path=ppt/slides/_rels/slide9.xml.rels><?xml version="1.0" encoding="UTF-8" standalone="yes"?>
<Relationships xmlns="http://schemas.openxmlformats.org/package/2006/relationships"><Relationship Id="rId8" Type="http://schemas.openxmlformats.org/officeDocument/2006/relationships/image" Target="../media/image79.sv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7.svg"/><Relationship Id="rId5" Type="http://schemas.openxmlformats.org/officeDocument/2006/relationships/image" Target="../media/image76.png"/><Relationship Id="rId4" Type="http://schemas.openxmlformats.org/officeDocument/2006/relationships/image" Target="../media/image75.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4000">
              <a:schemeClr val="accent1">
                <a:lumMod val="60000"/>
                <a:lumOff val="40000"/>
              </a:schemeClr>
            </a:gs>
            <a:gs pos="83000">
              <a:schemeClr val="accent1">
                <a:lumMod val="40000"/>
                <a:lumOff val="60000"/>
              </a:schemeClr>
            </a:gs>
            <a:gs pos="100000">
              <a:schemeClr val="accent1">
                <a:lumMod val="40000"/>
                <a:lumOff val="60000"/>
              </a:schemeClr>
            </a:gs>
          </a:gsLst>
          <a:lin ang="5400000" scaled="1"/>
        </a:gradFill>
        <a:effectLst/>
      </p:bgPr>
    </p:bg>
    <p:spTree>
      <p:nvGrpSpPr>
        <p:cNvPr id="1" name="">
          <a:extLst>
            <a:ext uri="{FF2B5EF4-FFF2-40B4-BE49-F238E27FC236}">
              <a16:creationId xmlns:a16="http://schemas.microsoft.com/office/drawing/2014/main" id="{C7AB0AD5-F519-EE6D-BA5F-CD4016F31F69}"/>
            </a:ext>
          </a:extLst>
        </p:cNvPr>
        <p:cNvGrpSpPr/>
        <p:nvPr/>
      </p:nvGrpSpPr>
      <p:grpSpPr>
        <a:xfrm>
          <a:off x="0" y="0"/>
          <a:ext cx="0" cy="0"/>
          <a:chOff x="0" y="0"/>
          <a:chExt cx="0" cy="0"/>
        </a:xfrm>
      </p:grpSpPr>
      <p:pic>
        <p:nvPicPr>
          <p:cNvPr id="3" name="Graphic 2" descr="Blockchain with solid fill">
            <a:extLst>
              <a:ext uri="{FF2B5EF4-FFF2-40B4-BE49-F238E27FC236}">
                <a16:creationId xmlns:a16="http://schemas.microsoft.com/office/drawing/2014/main" id="{7090BAFC-EF34-3351-8419-1EEDC15EB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37021">
            <a:off x="9269376" y="88506"/>
            <a:ext cx="2560320" cy="2560320"/>
          </a:xfrm>
          <a:prstGeom prst="rect">
            <a:avLst/>
          </a:prstGeom>
        </p:spPr>
      </p:pic>
      <p:pic>
        <p:nvPicPr>
          <p:cNvPr id="4" name="Graphic 3" descr="Optical disc with solid fill">
            <a:extLst>
              <a:ext uri="{FF2B5EF4-FFF2-40B4-BE49-F238E27FC236}">
                <a16:creationId xmlns:a16="http://schemas.microsoft.com/office/drawing/2014/main" id="{4C0978C7-9C77-D53D-1450-64480A7C97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90465">
            <a:off x="550859" y="513035"/>
            <a:ext cx="2259344" cy="2259344"/>
          </a:xfrm>
          <a:prstGeom prst="rect">
            <a:avLst/>
          </a:prstGeom>
        </p:spPr>
      </p:pic>
      <p:pic>
        <p:nvPicPr>
          <p:cNvPr id="5" name="Graphic 4" descr="Siren outline">
            <a:extLst>
              <a:ext uri="{FF2B5EF4-FFF2-40B4-BE49-F238E27FC236}">
                <a16:creationId xmlns:a16="http://schemas.microsoft.com/office/drawing/2014/main" id="{055DEA1B-31A9-546D-F8BD-2D21A8EE6D7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20722112">
            <a:off x="12369208" y="2662054"/>
            <a:ext cx="4163487" cy="4163487"/>
          </a:xfrm>
          <a:prstGeom prst="rect">
            <a:avLst/>
          </a:prstGeom>
        </p:spPr>
      </p:pic>
      <p:sp>
        <p:nvSpPr>
          <p:cNvPr id="7" name="TextBox 6">
            <a:extLst>
              <a:ext uri="{FF2B5EF4-FFF2-40B4-BE49-F238E27FC236}">
                <a16:creationId xmlns:a16="http://schemas.microsoft.com/office/drawing/2014/main" id="{558C6125-2F3A-4FB9-C2D4-06761115CC1C}"/>
              </a:ext>
            </a:extLst>
          </p:cNvPr>
          <p:cNvSpPr txBox="1"/>
          <p:nvPr/>
        </p:nvSpPr>
        <p:spPr>
          <a:xfrm rot="21282240">
            <a:off x="-1473700" y="766423"/>
            <a:ext cx="14949156" cy="1107996"/>
          </a:xfrm>
          <a:prstGeom prst="rect">
            <a:avLst/>
          </a:prstGeom>
          <a:noFill/>
        </p:spPr>
        <p:txBody>
          <a:bodyPr wrap="square" rtlCol="0">
            <a:spAutoFit/>
          </a:bodyPr>
          <a:lstStyle/>
          <a:p>
            <a:pPr algn="ctr"/>
            <a:r>
              <a:rPr lang="en-US" sz="6600" b="1" dirty="0">
                <a:solidFill>
                  <a:schemeClr val="bg2"/>
                </a:solidFill>
                <a:effectLst>
                  <a:outerShdw blurRad="38100" dist="38100" dir="2700000" algn="tl">
                    <a:srgbClr val="000000">
                      <a:alpha val="43137"/>
                    </a:srgbClr>
                  </a:outerShdw>
                </a:effectLst>
                <a:latin typeface="Tempus Sans ITC" panose="04020404030D07020202" pitchFamily="82" charset="0"/>
              </a:rPr>
              <a:t>Wireless Doorbell</a:t>
            </a:r>
          </a:p>
        </p:txBody>
      </p:sp>
      <p:sp>
        <p:nvSpPr>
          <p:cNvPr id="6" name="TextBox 5">
            <a:extLst>
              <a:ext uri="{FF2B5EF4-FFF2-40B4-BE49-F238E27FC236}">
                <a16:creationId xmlns:a16="http://schemas.microsoft.com/office/drawing/2014/main" id="{B0C22218-62ED-9D41-76AB-51A119B56CB4}"/>
              </a:ext>
            </a:extLst>
          </p:cNvPr>
          <p:cNvSpPr txBox="1"/>
          <p:nvPr/>
        </p:nvSpPr>
        <p:spPr>
          <a:xfrm>
            <a:off x="-1378578" y="-1756397"/>
            <a:ext cx="14949156" cy="1862048"/>
          </a:xfrm>
          <a:prstGeom prst="rect">
            <a:avLst/>
          </a:prstGeom>
          <a:noFill/>
        </p:spPr>
        <p:txBody>
          <a:bodyPr wrap="square" rtlCol="0">
            <a:spAutoFit/>
          </a:bodyPr>
          <a:lstStyle/>
          <a:p>
            <a:pPr algn="ctr"/>
            <a:r>
              <a:rPr lang="en-US" sz="11500" b="1" dirty="0">
                <a:solidFill>
                  <a:schemeClr val="bg2"/>
                </a:solidFill>
                <a:effectLst>
                  <a:outerShdw blurRad="38100" dist="38100" dir="2700000" algn="tl">
                    <a:srgbClr val="000000">
                      <a:alpha val="43137"/>
                    </a:srgbClr>
                  </a:outerShdw>
                </a:effectLst>
                <a:latin typeface="Tempus Sans ITC" panose="04020404030D07020202" pitchFamily="82" charset="0"/>
              </a:rPr>
              <a:t>Table Of Contents</a:t>
            </a:r>
          </a:p>
        </p:txBody>
      </p:sp>
      <p:pic>
        <p:nvPicPr>
          <p:cNvPr id="8" name="Graphic 7" descr="Checklist with solid fill">
            <a:extLst>
              <a:ext uri="{FF2B5EF4-FFF2-40B4-BE49-F238E27FC236}">
                <a16:creationId xmlns:a16="http://schemas.microsoft.com/office/drawing/2014/main" id="{DF3D819D-B26D-55AB-8F4E-1048B7D8B8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9274145">
            <a:off x="4702894" y="-4018047"/>
            <a:ext cx="1908645" cy="1908645"/>
          </a:xfrm>
          <a:prstGeom prst="rect">
            <a:avLst/>
          </a:prstGeom>
        </p:spPr>
      </p:pic>
      <p:pic>
        <p:nvPicPr>
          <p:cNvPr id="9" name="Graphic 8" descr="Open book with solid fill">
            <a:extLst>
              <a:ext uri="{FF2B5EF4-FFF2-40B4-BE49-F238E27FC236}">
                <a16:creationId xmlns:a16="http://schemas.microsoft.com/office/drawing/2014/main" id="{C9D40F96-CC7F-BC25-0413-B155CCC71F6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082823">
            <a:off x="-3371090" y="3801503"/>
            <a:ext cx="1916888" cy="1916888"/>
          </a:xfrm>
          <a:prstGeom prst="rect">
            <a:avLst/>
          </a:prstGeom>
        </p:spPr>
      </p:pic>
      <p:pic>
        <p:nvPicPr>
          <p:cNvPr id="10" name="Graphic 9" descr="Clipboard Mixed with solid fill">
            <a:extLst>
              <a:ext uri="{FF2B5EF4-FFF2-40B4-BE49-F238E27FC236}">
                <a16:creationId xmlns:a16="http://schemas.microsoft.com/office/drawing/2014/main" id="{9FD729A3-9BA9-5ADA-CB5D-A7D1E9C09C3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2625880">
            <a:off x="-3093118" y="7169656"/>
            <a:ext cx="2253403" cy="2253403"/>
          </a:xfrm>
          <a:prstGeom prst="rect">
            <a:avLst/>
          </a:prstGeom>
        </p:spPr>
      </p:pic>
      <p:pic>
        <p:nvPicPr>
          <p:cNvPr id="11" name="Graphic 10" descr="Presentation with checklist outline">
            <a:extLst>
              <a:ext uri="{FF2B5EF4-FFF2-40B4-BE49-F238E27FC236}">
                <a16:creationId xmlns:a16="http://schemas.microsoft.com/office/drawing/2014/main" id="{91928FE6-B528-10E9-EC3E-F61465F8E5E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19882464">
            <a:off x="9231220" y="7251004"/>
            <a:ext cx="3218296" cy="3047541"/>
          </a:xfrm>
          <a:prstGeom prst="rect">
            <a:avLst/>
          </a:prstGeom>
        </p:spPr>
      </p:pic>
      <p:pic>
        <p:nvPicPr>
          <p:cNvPr id="12" name="Graphic 11" descr="Postit Notes with solid fill">
            <a:extLst>
              <a:ext uri="{FF2B5EF4-FFF2-40B4-BE49-F238E27FC236}">
                <a16:creationId xmlns:a16="http://schemas.microsoft.com/office/drawing/2014/main" id="{9C9747C6-68F2-0D44-9C73-06D543EA26C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rot="738107">
            <a:off x="-2440360" y="-1261925"/>
            <a:ext cx="2123565" cy="2123565"/>
          </a:xfrm>
          <a:prstGeom prst="rect">
            <a:avLst/>
          </a:prstGeom>
        </p:spPr>
      </p:pic>
      <p:pic>
        <p:nvPicPr>
          <p:cNvPr id="13" name="Graphic 12" descr="Clipboard Partially Checked outline">
            <a:extLst>
              <a:ext uri="{FF2B5EF4-FFF2-40B4-BE49-F238E27FC236}">
                <a16:creationId xmlns:a16="http://schemas.microsoft.com/office/drawing/2014/main" id="{9104D2BA-C47D-D748-D705-0D1E5E3E0D9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20234396">
            <a:off x="12818575" y="102408"/>
            <a:ext cx="1683122" cy="1683122"/>
          </a:xfrm>
          <a:prstGeom prst="rect">
            <a:avLst/>
          </a:prstGeom>
        </p:spPr>
      </p:pic>
      <p:sp>
        <p:nvSpPr>
          <p:cNvPr id="14" name="TextBox 13">
            <a:extLst>
              <a:ext uri="{FF2B5EF4-FFF2-40B4-BE49-F238E27FC236}">
                <a16:creationId xmlns:a16="http://schemas.microsoft.com/office/drawing/2014/main" id="{7BE4D8ED-5E9E-041B-B0CE-49146AD2A1CC}"/>
              </a:ext>
            </a:extLst>
          </p:cNvPr>
          <p:cNvSpPr txBox="1"/>
          <p:nvPr/>
        </p:nvSpPr>
        <p:spPr>
          <a:xfrm>
            <a:off x="-36965" y="3959632"/>
            <a:ext cx="5080169"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latin typeface="Tempus Sans ITC" panose="04020404030D07020202" pitchFamily="82" charset="0"/>
              </a:rPr>
              <a:t>Organizers :</a:t>
            </a:r>
          </a:p>
        </p:txBody>
      </p:sp>
      <p:pic>
        <p:nvPicPr>
          <p:cNvPr id="16" name="Picture 15" descr="A blue and black logo&#10;&#10;AI-generated content may be incorrect.">
            <a:extLst>
              <a:ext uri="{FF2B5EF4-FFF2-40B4-BE49-F238E27FC236}">
                <a16:creationId xmlns:a16="http://schemas.microsoft.com/office/drawing/2014/main" id="{176AE323-DAF2-FAD2-F755-7A19DAD5E6C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76744" y="4899073"/>
            <a:ext cx="2262841" cy="905136"/>
          </a:xfrm>
          <a:prstGeom prst="rect">
            <a:avLst/>
          </a:prstGeom>
        </p:spPr>
      </p:pic>
      <p:sp>
        <p:nvSpPr>
          <p:cNvPr id="17" name="TextBox 16">
            <a:extLst>
              <a:ext uri="{FF2B5EF4-FFF2-40B4-BE49-F238E27FC236}">
                <a16:creationId xmlns:a16="http://schemas.microsoft.com/office/drawing/2014/main" id="{6DB738BF-FF5C-4CC6-6F8E-40324A8238B7}"/>
              </a:ext>
            </a:extLst>
          </p:cNvPr>
          <p:cNvSpPr txBox="1"/>
          <p:nvPr/>
        </p:nvSpPr>
        <p:spPr>
          <a:xfrm>
            <a:off x="864635" y="2917386"/>
            <a:ext cx="10462731" cy="830997"/>
          </a:xfrm>
          <a:prstGeom prst="rect">
            <a:avLst/>
          </a:prstGeom>
          <a:noFill/>
        </p:spPr>
        <p:txBody>
          <a:bodyPr wrap="square" rtlCol="0">
            <a:spAutoFit/>
          </a:bodyPr>
          <a:lstStyle/>
          <a:p>
            <a:r>
              <a:rPr lang="en-US" sz="2400" b="1" dirty="0">
                <a:latin typeface="Tempus Sans ITC" panose="04020404030D07020202" pitchFamily="82" charset="0"/>
              </a:rPr>
              <a:t>Presented by : Grisma Poudel, Yoshin Shrestha, Aarushi  Thapa, Prakriti Regmi, 		Trishna Thapa, Supriya Thapa, Uttrina Thapa</a:t>
            </a:r>
          </a:p>
        </p:txBody>
      </p:sp>
      <p:sp>
        <p:nvSpPr>
          <p:cNvPr id="19" name="TextBox 18">
            <a:extLst>
              <a:ext uri="{FF2B5EF4-FFF2-40B4-BE49-F238E27FC236}">
                <a16:creationId xmlns:a16="http://schemas.microsoft.com/office/drawing/2014/main" id="{D0A8503B-0C0A-28E8-9375-DAF13F785667}"/>
              </a:ext>
            </a:extLst>
          </p:cNvPr>
          <p:cNvSpPr txBox="1"/>
          <p:nvPr/>
        </p:nvSpPr>
        <p:spPr>
          <a:xfrm>
            <a:off x="6685455" y="3950732"/>
            <a:ext cx="5080169"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latin typeface="Tempus Sans ITC" panose="04020404030D07020202" pitchFamily="82" charset="0"/>
              </a:rPr>
              <a:t>Helper :</a:t>
            </a:r>
          </a:p>
        </p:txBody>
      </p:sp>
      <p:pic>
        <p:nvPicPr>
          <p:cNvPr id="21" name="Picture 20" descr="A drawing of a red and black line&#10;&#10;AI-generated content may be incorrect.">
            <a:extLst>
              <a:ext uri="{FF2B5EF4-FFF2-40B4-BE49-F238E27FC236}">
                <a16:creationId xmlns:a16="http://schemas.microsoft.com/office/drawing/2014/main" id="{9736E964-DC99-4173-2D51-A4B07D31CB1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8272513" y="4589858"/>
            <a:ext cx="1906052" cy="1676620"/>
          </a:xfrm>
          <a:prstGeom prst="rect">
            <a:avLst/>
          </a:prstGeom>
        </p:spPr>
      </p:pic>
      <p:sp>
        <p:nvSpPr>
          <p:cNvPr id="22" name="AutoShape 2">
            <a:extLst>
              <a:ext uri="{FF2B5EF4-FFF2-40B4-BE49-F238E27FC236}">
                <a16:creationId xmlns:a16="http://schemas.microsoft.com/office/drawing/2014/main" id="{97F824DC-AF5E-284F-B28D-E529DEC5171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 name="Picture 23" descr="A logo for a company&#10;&#10;AI-generated content may be incorrect.">
            <a:extLst>
              <a:ext uri="{FF2B5EF4-FFF2-40B4-BE49-F238E27FC236}">
                <a16:creationId xmlns:a16="http://schemas.microsoft.com/office/drawing/2014/main" id="{4B17FDBA-AC5E-DB05-D37A-BC22A928A3CC}"/>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704632" y="4860001"/>
            <a:ext cx="1648585" cy="1151405"/>
          </a:xfrm>
          <a:prstGeom prst="rect">
            <a:avLst/>
          </a:prstGeom>
        </p:spPr>
      </p:pic>
    </p:spTree>
    <p:extLst>
      <p:ext uri="{BB962C8B-B14F-4D97-AF65-F5344CB8AC3E}">
        <p14:creationId xmlns:p14="http://schemas.microsoft.com/office/powerpoint/2010/main" val="3428022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accel="62000" fill="hold" nodeType="clickEffect" p14:presetBounceEnd="55111">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5111">
                                          <p:cBhvr additive="base">
                                            <p:cTn id="7" dur="2250" fill="hold"/>
                                            <p:tgtEl>
                                              <p:spTgt spid="4"/>
                                            </p:tgtEl>
                                            <p:attrNameLst>
                                              <p:attrName>ppt_x</p:attrName>
                                            </p:attrNameLst>
                                          </p:cBhvr>
                                          <p:tavLst>
                                            <p:tav tm="0">
                                              <p:val>
                                                <p:strVal val="0-#ppt_w/2"/>
                                              </p:val>
                                            </p:tav>
                                            <p:tav tm="100000">
                                              <p:val>
                                                <p:strVal val="#ppt_x"/>
                                              </p:val>
                                            </p:tav>
                                          </p:tavLst>
                                        </p:anim>
                                        <p:anim calcmode="lin" valueType="num" p14:bounceEnd="55111">
                                          <p:cBhvr additive="base">
                                            <p:cTn id="8" dur="22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accel="95000" fill="hold" nodeType="withEffect" p14:presetBounceEnd="450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45000">
                                          <p:cBhvr additive="base">
                                            <p:cTn id="11" dur="2250" fill="hold"/>
                                            <p:tgtEl>
                                              <p:spTgt spid="5"/>
                                            </p:tgtEl>
                                            <p:attrNameLst>
                                              <p:attrName>ppt_x</p:attrName>
                                            </p:attrNameLst>
                                          </p:cBhvr>
                                          <p:tavLst>
                                            <p:tav tm="0">
                                              <p:val>
                                                <p:strVal val="1+#ppt_w/2"/>
                                              </p:val>
                                            </p:tav>
                                            <p:tav tm="100000">
                                              <p:val>
                                                <p:strVal val="#ppt_x"/>
                                              </p:val>
                                            </p:tav>
                                          </p:tavLst>
                                        </p:anim>
                                        <p:anim calcmode="lin" valueType="num" p14:bounceEnd="45000">
                                          <p:cBhvr additive="base">
                                            <p:cTn id="12" dur="22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3" accel="62000" fill="hold" nodeType="withEffect" p14:presetBounceEnd="55111">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14:bounceEnd="55111">
                                          <p:cBhvr additive="base">
                                            <p:cTn id="15" dur="2250" fill="hold"/>
                                            <p:tgtEl>
                                              <p:spTgt spid="3"/>
                                            </p:tgtEl>
                                            <p:attrNameLst>
                                              <p:attrName>ppt_x</p:attrName>
                                            </p:attrNameLst>
                                          </p:cBhvr>
                                          <p:tavLst>
                                            <p:tav tm="0">
                                              <p:val>
                                                <p:strVal val="1+#ppt_w/2"/>
                                              </p:val>
                                            </p:tav>
                                            <p:tav tm="100000">
                                              <p:val>
                                                <p:strVal val="#ppt_x"/>
                                              </p:val>
                                            </p:tav>
                                          </p:tavLst>
                                        </p:anim>
                                        <p:anim calcmode="lin" valueType="num" p14:bounceEnd="55111">
                                          <p:cBhvr additive="base">
                                            <p:cTn id="16" dur="225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1" accel="62000" fill="hold" grpId="0" nodeType="withEffect" p14:presetBounceEnd="55111">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55111">
                                          <p:cBhvr additive="base">
                                            <p:cTn id="19" dur="2250" fill="hold"/>
                                            <p:tgtEl>
                                              <p:spTgt spid="7"/>
                                            </p:tgtEl>
                                            <p:attrNameLst>
                                              <p:attrName>ppt_x</p:attrName>
                                            </p:attrNameLst>
                                          </p:cBhvr>
                                          <p:tavLst>
                                            <p:tav tm="0">
                                              <p:val>
                                                <p:strVal val="#ppt_x"/>
                                              </p:val>
                                            </p:tav>
                                            <p:tav tm="100000">
                                              <p:val>
                                                <p:strVal val="#ppt_x"/>
                                              </p:val>
                                            </p:tav>
                                          </p:tavLst>
                                        </p:anim>
                                        <p:anim calcmode="lin" valueType="num" p14:bounceEnd="55111">
                                          <p:cBhvr additive="base">
                                            <p:cTn id="20" dur="225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8" accel="62000" fill="hold" grpId="0" nodeType="withEffect" p14:presetBounceEnd="55111">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14:bounceEnd="55111">
                                          <p:cBhvr additive="base">
                                            <p:cTn id="23" dur="2250" fill="hold"/>
                                            <p:tgtEl>
                                              <p:spTgt spid="17"/>
                                            </p:tgtEl>
                                            <p:attrNameLst>
                                              <p:attrName>ppt_x</p:attrName>
                                            </p:attrNameLst>
                                          </p:cBhvr>
                                          <p:tavLst>
                                            <p:tav tm="0">
                                              <p:val>
                                                <p:strVal val="0-#ppt_w/2"/>
                                              </p:val>
                                            </p:tav>
                                            <p:tav tm="100000">
                                              <p:val>
                                                <p:strVal val="#ppt_x"/>
                                              </p:val>
                                            </p:tav>
                                          </p:tavLst>
                                        </p:anim>
                                        <p:anim calcmode="lin" valueType="num" p14:bounceEnd="55111">
                                          <p:cBhvr additive="base">
                                            <p:cTn id="24" dur="225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12" accel="62000" fill="hold" grpId="0" nodeType="withEffect" p14:presetBounceEnd="55111">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14:bounceEnd="55111">
                                          <p:cBhvr additive="base">
                                            <p:cTn id="27" dur="2250" fill="hold"/>
                                            <p:tgtEl>
                                              <p:spTgt spid="14"/>
                                            </p:tgtEl>
                                            <p:attrNameLst>
                                              <p:attrName>ppt_x</p:attrName>
                                            </p:attrNameLst>
                                          </p:cBhvr>
                                          <p:tavLst>
                                            <p:tav tm="0">
                                              <p:val>
                                                <p:strVal val="0-#ppt_w/2"/>
                                              </p:val>
                                            </p:tav>
                                            <p:tav tm="100000">
                                              <p:val>
                                                <p:strVal val="#ppt_x"/>
                                              </p:val>
                                            </p:tav>
                                          </p:tavLst>
                                        </p:anim>
                                        <p:anim calcmode="lin" valueType="num" p14:bounceEnd="55111">
                                          <p:cBhvr additive="base">
                                            <p:cTn id="28" dur="225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6" accel="62000" fill="hold" grpId="0" nodeType="withEffect" p14:presetBounceEnd="55111">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14:bounceEnd="55111">
                                          <p:cBhvr additive="base">
                                            <p:cTn id="31" dur="2250" fill="hold"/>
                                            <p:tgtEl>
                                              <p:spTgt spid="19"/>
                                            </p:tgtEl>
                                            <p:attrNameLst>
                                              <p:attrName>ppt_x</p:attrName>
                                            </p:attrNameLst>
                                          </p:cBhvr>
                                          <p:tavLst>
                                            <p:tav tm="0">
                                              <p:val>
                                                <p:strVal val="1+#ppt_w/2"/>
                                              </p:val>
                                            </p:tav>
                                            <p:tav tm="100000">
                                              <p:val>
                                                <p:strVal val="#ppt_x"/>
                                              </p:val>
                                            </p:tav>
                                          </p:tavLst>
                                        </p:anim>
                                        <p:anim calcmode="lin" valueType="num" p14:bounceEnd="55111">
                                          <p:cBhvr additive="base">
                                            <p:cTn id="32" dur="2250" fill="hold"/>
                                            <p:tgtEl>
                                              <p:spTgt spid="19"/>
                                            </p:tgtEl>
                                            <p:attrNameLst>
                                              <p:attrName>ppt_y</p:attrName>
                                            </p:attrNameLst>
                                          </p:cBhvr>
                                          <p:tavLst>
                                            <p:tav tm="0">
                                              <p:val>
                                                <p:strVal val="1+#ppt_h/2"/>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7" grpId="0"/>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accel="62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250" fill="hold"/>
                                            <p:tgtEl>
                                              <p:spTgt spid="4"/>
                                            </p:tgtEl>
                                            <p:attrNameLst>
                                              <p:attrName>ppt_x</p:attrName>
                                            </p:attrNameLst>
                                          </p:cBhvr>
                                          <p:tavLst>
                                            <p:tav tm="0">
                                              <p:val>
                                                <p:strVal val="0-#ppt_w/2"/>
                                              </p:val>
                                            </p:tav>
                                            <p:tav tm="100000">
                                              <p:val>
                                                <p:strVal val="#ppt_x"/>
                                              </p:val>
                                            </p:tav>
                                          </p:tavLst>
                                        </p:anim>
                                        <p:anim calcmode="lin" valueType="num">
                                          <p:cBhvr additive="base">
                                            <p:cTn id="8" dur="2250" fill="hold"/>
                                            <p:tgtEl>
                                              <p:spTgt spid="4"/>
                                            </p:tgtEl>
                                            <p:attrNameLst>
                                              <p:attrName>ppt_y</p:attrName>
                                            </p:attrNameLst>
                                          </p:cBhvr>
                                          <p:tavLst>
                                            <p:tav tm="0">
                                              <p:val>
                                                <p:strVal val="0-#ppt_h/2"/>
                                              </p:val>
                                            </p:tav>
                                            <p:tav tm="100000">
                                              <p:val>
                                                <p:strVal val="#ppt_y"/>
                                              </p:val>
                                            </p:tav>
                                          </p:tavLst>
                                        </p:anim>
                                      </p:childTnLst>
                                    </p:cTn>
                                  </p:par>
                                  <p:par>
                                    <p:cTn id="9" presetID="2" presetClass="entr" presetSubtype="6" accel="9500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250" fill="hold"/>
                                            <p:tgtEl>
                                              <p:spTgt spid="5"/>
                                            </p:tgtEl>
                                            <p:attrNameLst>
                                              <p:attrName>ppt_x</p:attrName>
                                            </p:attrNameLst>
                                          </p:cBhvr>
                                          <p:tavLst>
                                            <p:tav tm="0">
                                              <p:val>
                                                <p:strVal val="1+#ppt_w/2"/>
                                              </p:val>
                                            </p:tav>
                                            <p:tav tm="100000">
                                              <p:val>
                                                <p:strVal val="#ppt_x"/>
                                              </p:val>
                                            </p:tav>
                                          </p:tavLst>
                                        </p:anim>
                                        <p:anim calcmode="lin" valueType="num">
                                          <p:cBhvr additive="base">
                                            <p:cTn id="12" dur="22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3" accel="6200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2250" fill="hold"/>
                                            <p:tgtEl>
                                              <p:spTgt spid="3"/>
                                            </p:tgtEl>
                                            <p:attrNameLst>
                                              <p:attrName>ppt_x</p:attrName>
                                            </p:attrNameLst>
                                          </p:cBhvr>
                                          <p:tavLst>
                                            <p:tav tm="0">
                                              <p:val>
                                                <p:strVal val="1+#ppt_w/2"/>
                                              </p:val>
                                            </p:tav>
                                            <p:tav tm="100000">
                                              <p:val>
                                                <p:strVal val="#ppt_x"/>
                                              </p:val>
                                            </p:tav>
                                          </p:tavLst>
                                        </p:anim>
                                        <p:anim calcmode="lin" valueType="num">
                                          <p:cBhvr additive="base">
                                            <p:cTn id="16" dur="225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1" accel="62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2250" fill="hold"/>
                                            <p:tgtEl>
                                              <p:spTgt spid="7"/>
                                            </p:tgtEl>
                                            <p:attrNameLst>
                                              <p:attrName>ppt_x</p:attrName>
                                            </p:attrNameLst>
                                          </p:cBhvr>
                                          <p:tavLst>
                                            <p:tav tm="0">
                                              <p:val>
                                                <p:strVal val="#ppt_x"/>
                                              </p:val>
                                            </p:tav>
                                            <p:tav tm="100000">
                                              <p:val>
                                                <p:strVal val="#ppt_x"/>
                                              </p:val>
                                            </p:tav>
                                          </p:tavLst>
                                        </p:anim>
                                        <p:anim calcmode="lin" valueType="num">
                                          <p:cBhvr additive="base">
                                            <p:cTn id="20" dur="225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8" accel="62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2250" fill="hold"/>
                                            <p:tgtEl>
                                              <p:spTgt spid="17"/>
                                            </p:tgtEl>
                                            <p:attrNameLst>
                                              <p:attrName>ppt_x</p:attrName>
                                            </p:attrNameLst>
                                          </p:cBhvr>
                                          <p:tavLst>
                                            <p:tav tm="0">
                                              <p:val>
                                                <p:strVal val="0-#ppt_w/2"/>
                                              </p:val>
                                            </p:tav>
                                            <p:tav tm="100000">
                                              <p:val>
                                                <p:strVal val="#ppt_x"/>
                                              </p:val>
                                            </p:tav>
                                          </p:tavLst>
                                        </p:anim>
                                        <p:anim calcmode="lin" valueType="num">
                                          <p:cBhvr additive="base">
                                            <p:cTn id="24" dur="2250" fill="hold"/>
                                            <p:tgtEl>
                                              <p:spTgt spid="17"/>
                                            </p:tgtEl>
                                            <p:attrNameLst>
                                              <p:attrName>ppt_y</p:attrName>
                                            </p:attrNameLst>
                                          </p:cBhvr>
                                          <p:tavLst>
                                            <p:tav tm="0">
                                              <p:val>
                                                <p:strVal val="#ppt_y"/>
                                              </p:val>
                                            </p:tav>
                                            <p:tav tm="100000">
                                              <p:val>
                                                <p:strVal val="#ppt_y"/>
                                              </p:val>
                                            </p:tav>
                                          </p:tavLst>
                                        </p:anim>
                                      </p:childTnLst>
                                    </p:cTn>
                                  </p:par>
                                  <p:par>
                                    <p:cTn id="25" presetID="2" presetClass="entr" presetSubtype="12" accel="6200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2250" fill="hold"/>
                                            <p:tgtEl>
                                              <p:spTgt spid="14"/>
                                            </p:tgtEl>
                                            <p:attrNameLst>
                                              <p:attrName>ppt_x</p:attrName>
                                            </p:attrNameLst>
                                          </p:cBhvr>
                                          <p:tavLst>
                                            <p:tav tm="0">
                                              <p:val>
                                                <p:strVal val="0-#ppt_w/2"/>
                                              </p:val>
                                            </p:tav>
                                            <p:tav tm="100000">
                                              <p:val>
                                                <p:strVal val="#ppt_x"/>
                                              </p:val>
                                            </p:tav>
                                          </p:tavLst>
                                        </p:anim>
                                        <p:anim calcmode="lin" valueType="num">
                                          <p:cBhvr additive="base">
                                            <p:cTn id="28" dur="225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6" accel="6200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2250" fill="hold"/>
                                            <p:tgtEl>
                                              <p:spTgt spid="19"/>
                                            </p:tgtEl>
                                            <p:attrNameLst>
                                              <p:attrName>ppt_x</p:attrName>
                                            </p:attrNameLst>
                                          </p:cBhvr>
                                          <p:tavLst>
                                            <p:tav tm="0">
                                              <p:val>
                                                <p:strVal val="1+#ppt_w/2"/>
                                              </p:val>
                                            </p:tav>
                                            <p:tav tm="100000">
                                              <p:val>
                                                <p:strVal val="#ppt_x"/>
                                              </p:val>
                                            </p:tav>
                                          </p:tavLst>
                                        </p:anim>
                                        <p:anim calcmode="lin" valueType="num">
                                          <p:cBhvr additive="base">
                                            <p:cTn id="32" dur="2250" fill="hold"/>
                                            <p:tgtEl>
                                              <p:spTgt spid="19"/>
                                            </p:tgtEl>
                                            <p:attrNameLst>
                                              <p:attrName>ppt_y</p:attrName>
                                            </p:attrNameLst>
                                          </p:cBhvr>
                                          <p:tavLst>
                                            <p:tav tm="0">
                                              <p:val>
                                                <p:strVal val="1+#ppt_h/2"/>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P spid="17" grpId="0"/>
          <p:bldP spid="19"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AA7F0A8E-CBED-B831-AC37-A9B8B1B43DA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74ECBD5-AB63-124C-745E-03349C586948}"/>
              </a:ext>
            </a:extLst>
          </p:cNvPr>
          <p:cNvSpPr txBox="1"/>
          <p:nvPr/>
        </p:nvSpPr>
        <p:spPr>
          <a:xfrm>
            <a:off x="13679486" y="2536448"/>
            <a:ext cx="16154400" cy="938719"/>
          </a:xfrm>
          <a:prstGeom prst="rect">
            <a:avLst/>
          </a:prstGeom>
          <a:noFill/>
        </p:spPr>
        <p:txBody>
          <a:bodyPr wrap="square" rtlCol="0">
            <a:spAutoFit/>
          </a:bodyPr>
          <a:lstStyle/>
          <a:p>
            <a:r>
              <a:rPr lang="en-US" sz="5500" b="1" dirty="0">
                <a:effectLst>
                  <a:outerShdw blurRad="38100" dist="38100" dir="2700000" algn="tl">
                    <a:srgbClr val="000000">
                      <a:alpha val="43137"/>
                    </a:srgbClr>
                  </a:outerShdw>
                </a:effectLst>
                <a:latin typeface="Arial Black" panose="020B0A04020102020204" pitchFamily="34" charset="0"/>
              </a:rPr>
              <a:t>INTRODUCTION</a:t>
            </a:r>
          </a:p>
        </p:txBody>
      </p:sp>
      <p:pic>
        <p:nvPicPr>
          <p:cNvPr id="3074" name="Picture 2" descr="AOSU Wireless Doorbell Camera, Battery-Powered Video Doorbell with Chime, 2K Resolution, No Subscription Required, 2.4GHz ...">
            <a:extLst>
              <a:ext uri="{FF2B5EF4-FFF2-40B4-BE49-F238E27FC236}">
                <a16:creationId xmlns:a16="http://schemas.microsoft.com/office/drawing/2014/main" id="{B39DDC2C-FD19-2E7A-71B7-C6BEC6FF2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096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DD85A0A-DD21-3F44-7878-D378FD100A09}"/>
              </a:ext>
            </a:extLst>
          </p:cNvPr>
          <p:cNvSpPr txBox="1"/>
          <p:nvPr/>
        </p:nvSpPr>
        <p:spPr>
          <a:xfrm>
            <a:off x="6331974" y="255900"/>
            <a:ext cx="16154400" cy="938719"/>
          </a:xfrm>
          <a:prstGeom prst="rect">
            <a:avLst/>
          </a:prstGeom>
          <a:noFill/>
        </p:spPr>
        <p:txBody>
          <a:bodyPr wrap="square" rtlCol="0">
            <a:spAutoFit/>
          </a:bodyPr>
          <a:lstStyle/>
          <a:p>
            <a:r>
              <a:rPr lang="en-US" sz="5500" b="1" dirty="0">
                <a:solidFill>
                  <a:schemeClr val="accent5">
                    <a:lumMod val="60000"/>
                    <a:lumOff val="40000"/>
                  </a:schemeClr>
                </a:solidFill>
                <a:effectLst>
                  <a:outerShdw blurRad="38100" dist="38100" dir="2700000" algn="tl">
                    <a:srgbClr val="000000">
                      <a:alpha val="43137"/>
                    </a:srgbClr>
                  </a:outerShdw>
                </a:effectLst>
                <a:latin typeface="Tempus Sans ITC" panose="04020404030D07020202" pitchFamily="82" charset="0"/>
              </a:rPr>
              <a:t>Wireless</a:t>
            </a:r>
            <a:r>
              <a:rPr lang="en-US" sz="5500" b="1" dirty="0">
                <a:effectLst>
                  <a:outerShdw blurRad="38100" dist="38100" dir="2700000" algn="tl">
                    <a:srgbClr val="000000">
                      <a:alpha val="43137"/>
                    </a:srgbClr>
                  </a:outerShdw>
                </a:effectLst>
                <a:latin typeface="Tempus Sans ITC" panose="04020404030D07020202" pitchFamily="82" charset="0"/>
              </a:rPr>
              <a:t> </a:t>
            </a:r>
            <a:r>
              <a:rPr lang="en-US" sz="5500" b="1" dirty="0">
                <a:solidFill>
                  <a:schemeClr val="accent5">
                    <a:lumMod val="60000"/>
                    <a:lumOff val="40000"/>
                  </a:schemeClr>
                </a:solidFill>
                <a:effectLst>
                  <a:outerShdw blurRad="38100" dist="38100" dir="2700000" algn="tl">
                    <a:srgbClr val="000000">
                      <a:alpha val="43137"/>
                    </a:srgbClr>
                  </a:outerShdw>
                </a:effectLst>
                <a:latin typeface="Tempus Sans ITC" panose="04020404030D07020202" pitchFamily="82" charset="0"/>
              </a:rPr>
              <a:t>Doorbell</a:t>
            </a:r>
          </a:p>
        </p:txBody>
      </p:sp>
      <p:sp>
        <p:nvSpPr>
          <p:cNvPr id="8" name="TextBox 7">
            <a:extLst>
              <a:ext uri="{FF2B5EF4-FFF2-40B4-BE49-F238E27FC236}">
                <a16:creationId xmlns:a16="http://schemas.microsoft.com/office/drawing/2014/main" id="{EBC89790-3545-5C6B-6337-162DDE7F26CB}"/>
              </a:ext>
            </a:extLst>
          </p:cNvPr>
          <p:cNvSpPr txBox="1"/>
          <p:nvPr/>
        </p:nvSpPr>
        <p:spPr>
          <a:xfrm>
            <a:off x="6617724" y="1074510"/>
            <a:ext cx="5142271" cy="4801314"/>
          </a:xfrm>
          <a:prstGeom prst="rect">
            <a:avLst/>
          </a:prstGeom>
          <a:noFill/>
        </p:spPr>
        <p:txBody>
          <a:bodyPr wrap="square">
            <a:spAutoFit/>
          </a:bodyPr>
          <a:lstStyle/>
          <a:p>
            <a:pPr algn="just"/>
            <a:endParaRPr lang="en-US" dirty="0">
              <a:latin typeface="Tempus Sans ITC" panose="04020404030D07020202" pitchFamily="82" charset="0"/>
            </a:endParaRPr>
          </a:p>
          <a:p>
            <a:pPr algn="just"/>
            <a:r>
              <a:rPr lang="en-US" dirty="0">
                <a:latin typeface="Tempus Sans ITC" panose="04020404030D07020202" pitchFamily="82" charset="0"/>
              </a:rPr>
              <a:t>A wireless doorbell is a modern, convenient alternative to traditional wired doorbells, designed to alert homeowners to visitors without the need for complex electrical wiring. Introduced as a user-friendly solution, wireless doorbells gained popularity in the late 20th century with advancements in radio frequency (RF) technology, offering easy installation and flexibility for homes, apartments, and offices. Unlike wired systems, which require professional installation and permanent modifications, wireless doorbells are portable, affordable, and ideal for renters or those seeking simple setups. They consist of a push-button transmitter placed at the door and a receiver that chimes or flashes indoors, making them both practical and versatile.</a:t>
            </a:r>
          </a:p>
        </p:txBody>
      </p:sp>
      <p:sp>
        <p:nvSpPr>
          <p:cNvPr id="11" name="TextBox 10">
            <a:extLst>
              <a:ext uri="{FF2B5EF4-FFF2-40B4-BE49-F238E27FC236}">
                <a16:creationId xmlns:a16="http://schemas.microsoft.com/office/drawing/2014/main" id="{090F6D27-563B-959B-FC95-A4980E6AA7C9}"/>
              </a:ext>
            </a:extLst>
          </p:cNvPr>
          <p:cNvSpPr txBox="1"/>
          <p:nvPr/>
        </p:nvSpPr>
        <p:spPr>
          <a:xfrm>
            <a:off x="-10203554" y="149310"/>
            <a:ext cx="11506200" cy="938719"/>
          </a:xfrm>
          <a:prstGeom prst="rect">
            <a:avLst/>
          </a:prstGeom>
          <a:noFill/>
        </p:spPr>
        <p:txBody>
          <a:bodyPr wrap="square" rtlCol="0">
            <a:spAutoFit/>
          </a:bodyPr>
          <a:lstStyle/>
          <a:p>
            <a:pPr algn="ctr"/>
            <a:r>
              <a:rPr lang="en-US" sz="5500" b="1" dirty="0">
                <a:solidFill>
                  <a:srgbClr val="7030A0"/>
                </a:solidFill>
                <a:effectLst>
                  <a:outerShdw blurRad="38100" dist="38100" dir="2700000" algn="tl">
                    <a:srgbClr val="000000">
                      <a:alpha val="43137"/>
                    </a:srgbClr>
                  </a:outerShdw>
                </a:effectLst>
                <a:latin typeface="Tempus Sans ITC" panose="04020404030D07020202" pitchFamily="82" charset="0"/>
              </a:rPr>
              <a:t>Why use Wireless Doorbell ?</a:t>
            </a:r>
          </a:p>
        </p:txBody>
      </p:sp>
      <p:sp>
        <p:nvSpPr>
          <p:cNvPr id="31" name="Freeform: Shape 30">
            <a:extLst>
              <a:ext uri="{FF2B5EF4-FFF2-40B4-BE49-F238E27FC236}">
                <a16:creationId xmlns:a16="http://schemas.microsoft.com/office/drawing/2014/main" id="{508A65B5-C36D-2552-9AD0-8435EBE20550}"/>
              </a:ext>
            </a:extLst>
          </p:cNvPr>
          <p:cNvSpPr/>
          <p:nvPr/>
        </p:nvSpPr>
        <p:spPr>
          <a:xfrm>
            <a:off x="5482344" y="7400955"/>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E4232F14-632B-D769-8177-042AF0723DA4}"/>
              </a:ext>
            </a:extLst>
          </p:cNvPr>
          <p:cNvSpPr/>
          <p:nvPr/>
        </p:nvSpPr>
        <p:spPr>
          <a:xfrm>
            <a:off x="5482344" y="7400955"/>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17E8D2CD-BC67-5A68-9E3C-E8FBD4A6BB86}"/>
              </a:ext>
            </a:extLst>
          </p:cNvPr>
          <p:cNvSpPr/>
          <p:nvPr/>
        </p:nvSpPr>
        <p:spPr>
          <a:xfrm>
            <a:off x="5482344" y="7400955"/>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48FA1197-2EAF-3747-7B29-AEB3DD59FB85}"/>
              </a:ext>
            </a:extLst>
          </p:cNvPr>
          <p:cNvSpPr/>
          <p:nvPr/>
        </p:nvSpPr>
        <p:spPr>
          <a:xfrm>
            <a:off x="5482344" y="7400955"/>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5379C38B-89D4-640B-FF08-FD54C6E362DF}"/>
              </a:ext>
            </a:extLst>
          </p:cNvPr>
          <p:cNvSpPr/>
          <p:nvPr/>
        </p:nvSpPr>
        <p:spPr>
          <a:xfrm>
            <a:off x="5482344" y="7400955"/>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Oval 35">
            <a:extLst>
              <a:ext uri="{FF2B5EF4-FFF2-40B4-BE49-F238E27FC236}">
                <a16:creationId xmlns:a16="http://schemas.microsoft.com/office/drawing/2014/main" id="{D2FF2685-5D3F-89B0-80F6-B321C1C611BF}"/>
              </a:ext>
            </a:extLst>
          </p:cNvPr>
          <p:cNvSpPr/>
          <p:nvPr/>
        </p:nvSpPr>
        <p:spPr>
          <a:xfrm>
            <a:off x="5684824" y="10827321"/>
            <a:ext cx="1168874" cy="16892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Door Closed with solid fill">
            <a:extLst>
              <a:ext uri="{FF2B5EF4-FFF2-40B4-BE49-F238E27FC236}">
                <a16:creationId xmlns:a16="http://schemas.microsoft.com/office/drawing/2014/main" id="{6EAA4C94-D24C-BE1D-BBB5-5746A54080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1349778">
            <a:off x="464102" y="-3293996"/>
            <a:ext cx="2286938" cy="2286938"/>
          </a:xfrm>
          <a:prstGeom prst="rect">
            <a:avLst/>
          </a:prstGeom>
        </p:spPr>
      </p:pic>
      <p:pic>
        <p:nvPicPr>
          <p:cNvPr id="38" name="Graphic 37" descr="Lightbulb and gear outline">
            <a:extLst>
              <a:ext uri="{FF2B5EF4-FFF2-40B4-BE49-F238E27FC236}">
                <a16:creationId xmlns:a16="http://schemas.microsoft.com/office/drawing/2014/main" id="{4BAD46A3-1604-BEC0-6E3F-D7B0D9FE8B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152894" y="8191713"/>
            <a:ext cx="1570522" cy="1570522"/>
          </a:xfrm>
          <a:prstGeom prst="rect">
            <a:avLst/>
          </a:prstGeom>
        </p:spPr>
      </p:pic>
      <p:pic>
        <p:nvPicPr>
          <p:cNvPr id="39" name="Graphic 38" descr="Airplane with solid fill">
            <a:extLst>
              <a:ext uri="{FF2B5EF4-FFF2-40B4-BE49-F238E27FC236}">
                <a16:creationId xmlns:a16="http://schemas.microsoft.com/office/drawing/2014/main" id="{41C6655E-B48B-D06B-9D6F-C8C5A6EDB94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323145" y="7400955"/>
            <a:ext cx="1688208" cy="1688208"/>
          </a:xfrm>
          <a:prstGeom prst="rect">
            <a:avLst/>
          </a:prstGeom>
        </p:spPr>
      </p:pic>
      <p:pic>
        <p:nvPicPr>
          <p:cNvPr id="3" name="Graphic 2" descr="Magic Wand Auto with solid fill">
            <a:extLst>
              <a:ext uri="{FF2B5EF4-FFF2-40B4-BE49-F238E27FC236}">
                <a16:creationId xmlns:a16="http://schemas.microsoft.com/office/drawing/2014/main" id="{428A346F-8064-B5D4-9C78-F971CDE8767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80461" y="3429000"/>
            <a:ext cx="3721939" cy="3721939"/>
          </a:xfrm>
          <a:prstGeom prst="rect">
            <a:avLst/>
          </a:prstGeom>
        </p:spPr>
      </p:pic>
      <p:pic>
        <p:nvPicPr>
          <p:cNvPr id="4" name="Graphic 3" descr="Classroom with solid fill">
            <a:extLst>
              <a:ext uri="{FF2B5EF4-FFF2-40B4-BE49-F238E27FC236}">
                <a16:creationId xmlns:a16="http://schemas.microsoft.com/office/drawing/2014/main" id="{B7FC92C9-BC6E-7FEB-2CA9-7E93ED5E17D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25609" y="-299249"/>
            <a:ext cx="3305056" cy="3305056"/>
          </a:xfrm>
          <a:prstGeom prst="rect">
            <a:avLst/>
          </a:prstGeom>
        </p:spPr>
      </p:pic>
      <p:pic>
        <p:nvPicPr>
          <p:cNvPr id="6" name="Graphic 5" descr="Constellation with solid fill">
            <a:extLst>
              <a:ext uri="{FF2B5EF4-FFF2-40B4-BE49-F238E27FC236}">
                <a16:creationId xmlns:a16="http://schemas.microsoft.com/office/drawing/2014/main" id="{149A763D-6CC7-B5DF-E6A3-3FB0E9B5B66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20094743">
            <a:off x="14215808" y="3186508"/>
            <a:ext cx="3444695" cy="3451671"/>
          </a:xfrm>
          <a:prstGeom prst="rect">
            <a:avLst/>
          </a:prstGeom>
        </p:spPr>
      </p:pic>
    </p:spTree>
    <p:extLst>
      <p:ext uri="{BB962C8B-B14F-4D97-AF65-F5344CB8AC3E}">
        <p14:creationId xmlns:p14="http://schemas.microsoft.com/office/powerpoint/2010/main" val="25851408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2F60518F-AED0-39FF-9604-9F9F1CBEAAE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61E80FE-23AD-C18F-5C59-389D9EEB7987}"/>
              </a:ext>
            </a:extLst>
          </p:cNvPr>
          <p:cNvSpPr txBox="1"/>
          <p:nvPr/>
        </p:nvSpPr>
        <p:spPr>
          <a:xfrm>
            <a:off x="13679486" y="2536448"/>
            <a:ext cx="16154400" cy="938719"/>
          </a:xfrm>
          <a:prstGeom prst="rect">
            <a:avLst/>
          </a:prstGeom>
          <a:noFill/>
        </p:spPr>
        <p:txBody>
          <a:bodyPr wrap="square" rtlCol="0">
            <a:spAutoFit/>
          </a:bodyPr>
          <a:lstStyle/>
          <a:p>
            <a:r>
              <a:rPr lang="en-US" sz="5500" b="1" dirty="0">
                <a:effectLst>
                  <a:outerShdw blurRad="38100" dist="38100" dir="2700000" algn="tl">
                    <a:srgbClr val="000000">
                      <a:alpha val="43137"/>
                    </a:srgbClr>
                  </a:outerShdw>
                </a:effectLst>
                <a:latin typeface="Arial Black" panose="020B0A04020102020204" pitchFamily="34" charset="0"/>
              </a:rPr>
              <a:t>INTRODUCTION</a:t>
            </a:r>
          </a:p>
        </p:txBody>
      </p:sp>
      <p:sp>
        <p:nvSpPr>
          <p:cNvPr id="5" name="TextBox 4">
            <a:extLst>
              <a:ext uri="{FF2B5EF4-FFF2-40B4-BE49-F238E27FC236}">
                <a16:creationId xmlns:a16="http://schemas.microsoft.com/office/drawing/2014/main" id="{309C8D53-7F65-B0C9-BB97-EF8E39A65160}"/>
              </a:ext>
            </a:extLst>
          </p:cNvPr>
          <p:cNvSpPr txBox="1"/>
          <p:nvPr/>
        </p:nvSpPr>
        <p:spPr>
          <a:xfrm>
            <a:off x="12504174" y="135791"/>
            <a:ext cx="16154400" cy="938719"/>
          </a:xfrm>
          <a:prstGeom prst="rect">
            <a:avLst/>
          </a:prstGeom>
          <a:noFill/>
        </p:spPr>
        <p:txBody>
          <a:bodyPr wrap="square" rtlCol="0">
            <a:spAutoFit/>
          </a:bodyPr>
          <a:lstStyle/>
          <a:p>
            <a:r>
              <a:rPr lang="en-US" sz="5500" b="1" dirty="0">
                <a:solidFill>
                  <a:schemeClr val="accent5">
                    <a:lumMod val="60000"/>
                    <a:lumOff val="40000"/>
                  </a:schemeClr>
                </a:solidFill>
                <a:effectLst>
                  <a:outerShdw blurRad="38100" dist="38100" dir="2700000" algn="tl">
                    <a:srgbClr val="000000">
                      <a:alpha val="43137"/>
                    </a:srgbClr>
                  </a:outerShdw>
                </a:effectLst>
                <a:latin typeface="Tempus Sans ITC" panose="04020404030D07020202" pitchFamily="82" charset="0"/>
              </a:rPr>
              <a:t>Wireless</a:t>
            </a:r>
            <a:r>
              <a:rPr lang="en-US" sz="5500" b="1" dirty="0">
                <a:effectLst>
                  <a:outerShdw blurRad="38100" dist="38100" dir="2700000" algn="tl">
                    <a:srgbClr val="000000">
                      <a:alpha val="43137"/>
                    </a:srgbClr>
                  </a:outerShdw>
                </a:effectLst>
                <a:latin typeface="Tempus Sans ITC" panose="04020404030D07020202" pitchFamily="82" charset="0"/>
              </a:rPr>
              <a:t> </a:t>
            </a:r>
            <a:r>
              <a:rPr lang="en-US" sz="5500" b="1" dirty="0">
                <a:solidFill>
                  <a:schemeClr val="accent5">
                    <a:lumMod val="60000"/>
                    <a:lumOff val="40000"/>
                  </a:schemeClr>
                </a:solidFill>
                <a:effectLst>
                  <a:outerShdw blurRad="38100" dist="38100" dir="2700000" algn="tl">
                    <a:srgbClr val="000000">
                      <a:alpha val="43137"/>
                    </a:srgbClr>
                  </a:outerShdw>
                </a:effectLst>
                <a:latin typeface="Tempus Sans ITC" panose="04020404030D07020202" pitchFamily="82" charset="0"/>
              </a:rPr>
              <a:t>Doorbell</a:t>
            </a:r>
          </a:p>
        </p:txBody>
      </p:sp>
      <p:sp>
        <p:nvSpPr>
          <p:cNvPr id="8" name="TextBox 7">
            <a:extLst>
              <a:ext uri="{FF2B5EF4-FFF2-40B4-BE49-F238E27FC236}">
                <a16:creationId xmlns:a16="http://schemas.microsoft.com/office/drawing/2014/main" id="{CE1DB866-8D1E-BD74-5776-8AEDAF3D0C2C}"/>
              </a:ext>
            </a:extLst>
          </p:cNvPr>
          <p:cNvSpPr txBox="1"/>
          <p:nvPr/>
        </p:nvSpPr>
        <p:spPr>
          <a:xfrm>
            <a:off x="6770124" y="-4801314"/>
            <a:ext cx="5142271" cy="4801314"/>
          </a:xfrm>
          <a:prstGeom prst="rect">
            <a:avLst/>
          </a:prstGeom>
          <a:noFill/>
        </p:spPr>
        <p:txBody>
          <a:bodyPr wrap="square">
            <a:spAutoFit/>
          </a:bodyPr>
          <a:lstStyle/>
          <a:p>
            <a:pPr algn="just"/>
            <a:endParaRPr lang="en-US" dirty="0">
              <a:latin typeface="Tempus Sans ITC" panose="04020404030D07020202" pitchFamily="82" charset="0"/>
            </a:endParaRPr>
          </a:p>
          <a:p>
            <a:pPr algn="just"/>
            <a:r>
              <a:rPr lang="en-US" dirty="0">
                <a:latin typeface="Tempus Sans ITC" panose="04020404030D07020202" pitchFamily="82" charset="0"/>
              </a:rPr>
              <a:t>A wireless doorbell is a modern, convenient alternative to traditional wired doorbells, designed to alert homeowners to visitors without the need for complex electrical wiring. Introduced as a user-friendly solution, wireless doorbells gained popularity in the late 20th century with advancements in radio frequency (RF) technology, offering easy installation and flexibility for homes, apartments, and offices. Unlike wired systems, which require professional installation and permanent modifications, wireless doorbells are portable, affordable, and ideal for renters or those seeking simple setups. They consist of a push-button transmitter placed at the door and a receiver that chimes or flashes indoors, making them both practical and versatile.</a:t>
            </a:r>
          </a:p>
        </p:txBody>
      </p:sp>
      <p:sp>
        <p:nvSpPr>
          <p:cNvPr id="3" name="TextBox 2">
            <a:extLst>
              <a:ext uri="{FF2B5EF4-FFF2-40B4-BE49-F238E27FC236}">
                <a16:creationId xmlns:a16="http://schemas.microsoft.com/office/drawing/2014/main" id="{768075D0-9F35-3A29-4558-4EC97CDDEAA4}"/>
              </a:ext>
            </a:extLst>
          </p:cNvPr>
          <p:cNvSpPr txBox="1"/>
          <p:nvPr/>
        </p:nvSpPr>
        <p:spPr>
          <a:xfrm>
            <a:off x="-540646" y="135791"/>
            <a:ext cx="13273291" cy="1323439"/>
          </a:xfrm>
          <a:prstGeom prst="rect">
            <a:avLst/>
          </a:prstGeom>
          <a:noFill/>
        </p:spPr>
        <p:txBody>
          <a:bodyPr wrap="square" rtlCol="0">
            <a:spAutoFit/>
          </a:bodyPr>
          <a:lstStyle/>
          <a:p>
            <a:pPr algn="ctr"/>
            <a:r>
              <a:rPr lang="en-US" sz="8000" b="1" dirty="0">
                <a:solidFill>
                  <a:srgbClr val="7030A0"/>
                </a:solidFill>
                <a:effectLst>
                  <a:outerShdw blurRad="38100" dist="38100" dir="2700000" algn="tl">
                    <a:srgbClr val="000000">
                      <a:alpha val="43137"/>
                    </a:srgbClr>
                  </a:outerShdw>
                </a:effectLst>
                <a:latin typeface="Tempus Sans ITC" panose="04020404030D07020202" pitchFamily="82" charset="0"/>
              </a:rPr>
              <a:t>Why use Wireless Doorbell ?</a:t>
            </a:r>
          </a:p>
        </p:txBody>
      </p:sp>
      <p:sp>
        <p:nvSpPr>
          <p:cNvPr id="53" name="Freeform: Shape 52">
            <a:extLst>
              <a:ext uri="{FF2B5EF4-FFF2-40B4-BE49-F238E27FC236}">
                <a16:creationId xmlns:a16="http://schemas.microsoft.com/office/drawing/2014/main" id="{83E48E50-D7E4-EBF9-1BC5-877E488B7EE3}"/>
              </a:ext>
            </a:extLst>
          </p:cNvPr>
          <p:cNvSpPr/>
          <p:nvPr/>
        </p:nvSpPr>
        <p:spPr>
          <a:xfrm rot="-3600000">
            <a:off x="4085490" y="3919046"/>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1A048E98-81C4-3FE5-943A-3B01CD3E1940}"/>
              </a:ext>
            </a:extLst>
          </p:cNvPr>
          <p:cNvSpPr/>
          <p:nvPr/>
        </p:nvSpPr>
        <p:spPr>
          <a:xfrm rot="-1800000">
            <a:off x="4621284" y="3356503"/>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4C6EB2EF-6089-BC83-FF4A-812CEDDBD205}"/>
              </a:ext>
            </a:extLst>
          </p:cNvPr>
          <p:cNvSpPr/>
          <p:nvPr/>
        </p:nvSpPr>
        <p:spPr>
          <a:xfrm rot="3600000">
            <a:off x="6765909" y="3875833"/>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13422552-DF62-A76F-AD04-298B372DEEAE}"/>
              </a:ext>
            </a:extLst>
          </p:cNvPr>
          <p:cNvSpPr/>
          <p:nvPr/>
        </p:nvSpPr>
        <p:spPr>
          <a:xfrm>
            <a:off x="5470914" y="3017911"/>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C19A4BEC-CE70-D37B-A305-57609808B271}"/>
              </a:ext>
            </a:extLst>
          </p:cNvPr>
          <p:cNvSpPr/>
          <p:nvPr/>
        </p:nvSpPr>
        <p:spPr>
          <a:xfrm rot="1800000">
            <a:off x="6320543" y="3370835"/>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3383BD06-1FFB-84EE-EAA5-16FA403C3023}"/>
              </a:ext>
            </a:extLst>
          </p:cNvPr>
          <p:cNvSpPr/>
          <p:nvPr/>
        </p:nvSpPr>
        <p:spPr>
          <a:xfrm>
            <a:off x="5731383" y="6484059"/>
            <a:ext cx="1168874" cy="168928"/>
          </a:xfrm>
          <a:prstGeom prst="ellipse">
            <a:avLst/>
          </a:prstGeom>
          <a:gradFill>
            <a:gsLst>
              <a:gs pos="0">
                <a:srgbClr val="00B050"/>
              </a:gs>
              <a:gs pos="100000">
                <a:schemeClr val="accent1">
                  <a:lumMod val="60000"/>
                  <a:lumOff val="4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3" name="Group 3092">
            <a:extLst>
              <a:ext uri="{FF2B5EF4-FFF2-40B4-BE49-F238E27FC236}">
                <a16:creationId xmlns:a16="http://schemas.microsoft.com/office/drawing/2014/main" id="{10D32D62-9C1D-5862-3733-1D21A4A3EBEA}"/>
              </a:ext>
            </a:extLst>
          </p:cNvPr>
          <p:cNvGrpSpPr/>
          <p:nvPr/>
        </p:nvGrpSpPr>
        <p:grpSpPr>
          <a:xfrm>
            <a:off x="614729" y="3672498"/>
            <a:ext cx="3293657" cy="1315323"/>
            <a:chOff x="614729" y="3672498"/>
            <a:chExt cx="3293657" cy="1315323"/>
          </a:xfrm>
        </p:grpSpPr>
        <p:sp>
          <p:nvSpPr>
            <p:cNvPr id="3078" name="TextBox 3077">
              <a:extLst>
                <a:ext uri="{FF2B5EF4-FFF2-40B4-BE49-F238E27FC236}">
                  <a16:creationId xmlns:a16="http://schemas.microsoft.com/office/drawing/2014/main" id="{0D7271BD-706C-F3C8-EE40-430E4CE915F9}"/>
                </a:ext>
              </a:extLst>
            </p:cNvPr>
            <p:cNvSpPr txBox="1"/>
            <p:nvPr/>
          </p:nvSpPr>
          <p:spPr>
            <a:xfrm>
              <a:off x="614729" y="4279935"/>
              <a:ext cx="3293657" cy="707886"/>
            </a:xfrm>
            <a:prstGeom prst="rect">
              <a:avLst/>
            </a:prstGeom>
            <a:noFill/>
          </p:spPr>
          <p:txBody>
            <a:bodyPr wrap="square" rtlCol="0">
              <a:spAutoFit/>
            </a:bodyPr>
            <a:lstStyle/>
            <a:p>
              <a:pPr algn="ctr"/>
              <a:r>
                <a:rPr lang="en-US" sz="4000" b="1" dirty="0">
                  <a:latin typeface="Tempus Sans ITC" panose="04020404030D07020202" pitchFamily="82" charset="0"/>
                </a:rPr>
                <a:t>Affordability</a:t>
              </a:r>
              <a:endParaRPr lang="en-US" sz="4400" b="1" dirty="0">
                <a:latin typeface="Tempus Sans ITC" panose="04020404030D07020202" pitchFamily="82" charset="0"/>
              </a:endParaRPr>
            </a:p>
          </p:txBody>
        </p:sp>
        <p:sp>
          <p:nvSpPr>
            <p:cNvPr id="3079" name="TextBox 3078">
              <a:extLst>
                <a:ext uri="{FF2B5EF4-FFF2-40B4-BE49-F238E27FC236}">
                  <a16:creationId xmlns:a16="http://schemas.microsoft.com/office/drawing/2014/main" id="{6123C1F8-5D15-4508-158B-15B3A34FC962}"/>
                </a:ext>
              </a:extLst>
            </p:cNvPr>
            <p:cNvSpPr txBox="1"/>
            <p:nvPr/>
          </p:nvSpPr>
          <p:spPr>
            <a:xfrm>
              <a:off x="1831931" y="3672498"/>
              <a:ext cx="944880" cy="707886"/>
            </a:xfrm>
            <a:prstGeom prst="rect">
              <a:avLst/>
            </a:prstGeom>
            <a:noFill/>
          </p:spPr>
          <p:txBody>
            <a:bodyPr wrap="square" rtlCol="0">
              <a:spAutoFit/>
            </a:bodyPr>
            <a:lstStyle/>
            <a:p>
              <a:pPr algn="ctr"/>
              <a:r>
                <a:rPr lang="en-US" sz="4000" b="1" dirty="0">
                  <a:latin typeface="Tempus Sans ITC" panose="04020404030D07020202" pitchFamily="82" charset="0"/>
                </a:rPr>
                <a:t>1</a:t>
              </a:r>
            </a:p>
          </p:txBody>
        </p:sp>
      </p:grpSp>
      <p:grpSp>
        <p:nvGrpSpPr>
          <p:cNvPr id="3092" name="Group 3091">
            <a:extLst>
              <a:ext uri="{FF2B5EF4-FFF2-40B4-BE49-F238E27FC236}">
                <a16:creationId xmlns:a16="http://schemas.microsoft.com/office/drawing/2014/main" id="{53EE6C60-9BD4-31FD-3ECA-E2A67BC5ED2A}"/>
              </a:ext>
            </a:extLst>
          </p:cNvPr>
          <p:cNvGrpSpPr/>
          <p:nvPr/>
        </p:nvGrpSpPr>
        <p:grpSpPr>
          <a:xfrm>
            <a:off x="2461986" y="2316633"/>
            <a:ext cx="3293657" cy="1322955"/>
            <a:chOff x="2461986" y="2316633"/>
            <a:chExt cx="3293657" cy="1322955"/>
          </a:xfrm>
        </p:grpSpPr>
        <p:sp>
          <p:nvSpPr>
            <p:cNvPr id="3080" name="TextBox 3079">
              <a:extLst>
                <a:ext uri="{FF2B5EF4-FFF2-40B4-BE49-F238E27FC236}">
                  <a16:creationId xmlns:a16="http://schemas.microsoft.com/office/drawing/2014/main" id="{BF97D013-B1CA-BCB3-3339-934C3B0A1C69}"/>
                </a:ext>
              </a:extLst>
            </p:cNvPr>
            <p:cNvSpPr txBox="1"/>
            <p:nvPr/>
          </p:nvSpPr>
          <p:spPr>
            <a:xfrm>
              <a:off x="2461986" y="2870147"/>
              <a:ext cx="3293657" cy="769441"/>
            </a:xfrm>
            <a:prstGeom prst="rect">
              <a:avLst/>
            </a:prstGeom>
            <a:noFill/>
          </p:spPr>
          <p:txBody>
            <a:bodyPr wrap="square" rtlCol="0">
              <a:spAutoFit/>
            </a:bodyPr>
            <a:lstStyle/>
            <a:p>
              <a:pPr algn="ctr"/>
              <a:r>
                <a:rPr lang="en-US" sz="4400" b="1" dirty="0">
                  <a:latin typeface="Tempus Sans ITC" panose="04020404030D07020202" pitchFamily="82" charset="0"/>
                </a:rPr>
                <a:t>Durable</a:t>
              </a:r>
            </a:p>
          </p:txBody>
        </p:sp>
        <p:sp>
          <p:nvSpPr>
            <p:cNvPr id="3081" name="TextBox 3080">
              <a:extLst>
                <a:ext uri="{FF2B5EF4-FFF2-40B4-BE49-F238E27FC236}">
                  <a16:creationId xmlns:a16="http://schemas.microsoft.com/office/drawing/2014/main" id="{9D1C19AE-E536-25F5-2695-01391E8E6D47}"/>
                </a:ext>
              </a:extLst>
            </p:cNvPr>
            <p:cNvSpPr txBox="1"/>
            <p:nvPr/>
          </p:nvSpPr>
          <p:spPr>
            <a:xfrm>
              <a:off x="3636374" y="2316633"/>
              <a:ext cx="944880" cy="707886"/>
            </a:xfrm>
            <a:prstGeom prst="rect">
              <a:avLst/>
            </a:prstGeom>
            <a:noFill/>
          </p:spPr>
          <p:txBody>
            <a:bodyPr wrap="square" rtlCol="0">
              <a:spAutoFit/>
            </a:bodyPr>
            <a:lstStyle/>
            <a:p>
              <a:pPr algn="ctr"/>
              <a:r>
                <a:rPr lang="en-US" sz="4000" b="1" dirty="0">
                  <a:latin typeface="Tempus Sans ITC" panose="04020404030D07020202" pitchFamily="82" charset="0"/>
                </a:rPr>
                <a:t>2</a:t>
              </a:r>
            </a:p>
          </p:txBody>
        </p:sp>
      </p:grpSp>
      <p:grpSp>
        <p:nvGrpSpPr>
          <p:cNvPr id="3091" name="Group 3090">
            <a:extLst>
              <a:ext uri="{FF2B5EF4-FFF2-40B4-BE49-F238E27FC236}">
                <a16:creationId xmlns:a16="http://schemas.microsoft.com/office/drawing/2014/main" id="{339CF123-107C-97EE-1CF7-796D74BBA534}"/>
              </a:ext>
            </a:extLst>
          </p:cNvPr>
          <p:cNvGrpSpPr/>
          <p:nvPr/>
        </p:nvGrpSpPr>
        <p:grpSpPr>
          <a:xfrm>
            <a:off x="4581254" y="1720733"/>
            <a:ext cx="3293657" cy="1322955"/>
            <a:chOff x="4581254" y="1720733"/>
            <a:chExt cx="3293657" cy="1322955"/>
          </a:xfrm>
        </p:grpSpPr>
        <p:sp>
          <p:nvSpPr>
            <p:cNvPr id="3082" name="TextBox 3081">
              <a:extLst>
                <a:ext uri="{FF2B5EF4-FFF2-40B4-BE49-F238E27FC236}">
                  <a16:creationId xmlns:a16="http://schemas.microsoft.com/office/drawing/2014/main" id="{A0C537DE-3920-D5BA-944C-3C23F8C48A3B}"/>
                </a:ext>
              </a:extLst>
            </p:cNvPr>
            <p:cNvSpPr txBox="1"/>
            <p:nvPr/>
          </p:nvSpPr>
          <p:spPr>
            <a:xfrm>
              <a:off x="4581254" y="2274247"/>
              <a:ext cx="3293657" cy="769441"/>
            </a:xfrm>
            <a:prstGeom prst="rect">
              <a:avLst/>
            </a:prstGeom>
            <a:noFill/>
          </p:spPr>
          <p:txBody>
            <a:bodyPr wrap="square" rtlCol="0">
              <a:spAutoFit/>
            </a:bodyPr>
            <a:lstStyle/>
            <a:p>
              <a:pPr algn="ctr"/>
              <a:r>
                <a:rPr lang="en-US" sz="4400" b="1" dirty="0">
                  <a:latin typeface="Tempus Sans ITC" panose="04020404030D07020202" pitchFamily="82" charset="0"/>
                </a:rPr>
                <a:t>Portable</a:t>
              </a:r>
            </a:p>
          </p:txBody>
        </p:sp>
        <p:sp>
          <p:nvSpPr>
            <p:cNvPr id="3083" name="TextBox 3082">
              <a:extLst>
                <a:ext uri="{FF2B5EF4-FFF2-40B4-BE49-F238E27FC236}">
                  <a16:creationId xmlns:a16="http://schemas.microsoft.com/office/drawing/2014/main" id="{9B390B09-0F6F-47E3-B28E-B09F3EDB093C}"/>
                </a:ext>
              </a:extLst>
            </p:cNvPr>
            <p:cNvSpPr txBox="1"/>
            <p:nvPr/>
          </p:nvSpPr>
          <p:spPr>
            <a:xfrm>
              <a:off x="5755642" y="1720733"/>
              <a:ext cx="944880" cy="707886"/>
            </a:xfrm>
            <a:prstGeom prst="rect">
              <a:avLst/>
            </a:prstGeom>
            <a:noFill/>
          </p:spPr>
          <p:txBody>
            <a:bodyPr wrap="square" rtlCol="0">
              <a:spAutoFit/>
            </a:bodyPr>
            <a:lstStyle/>
            <a:p>
              <a:pPr algn="ctr"/>
              <a:r>
                <a:rPr lang="en-US" sz="4000" b="1" dirty="0">
                  <a:latin typeface="Tempus Sans ITC" panose="04020404030D07020202" pitchFamily="82" charset="0"/>
                </a:rPr>
                <a:t>3</a:t>
              </a:r>
            </a:p>
          </p:txBody>
        </p:sp>
      </p:grpSp>
      <p:grpSp>
        <p:nvGrpSpPr>
          <p:cNvPr id="3090" name="Group 3089">
            <a:extLst>
              <a:ext uri="{FF2B5EF4-FFF2-40B4-BE49-F238E27FC236}">
                <a16:creationId xmlns:a16="http://schemas.microsoft.com/office/drawing/2014/main" id="{7866FB69-3F3A-03A2-4B1B-5A34C36ECEEE}"/>
              </a:ext>
            </a:extLst>
          </p:cNvPr>
          <p:cNvGrpSpPr/>
          <p:nvPr/>
        </p:nvGrpSpPr>
        <p:grpSpPr>
          <a:xfrm>
            <a:off x="6900257" y="2145561"/>
            <a:ext cx="4761994" cy="1368396"/>
            <a:chOff x="6900257" y="2145561"/>
            <a:chExt cx="4761994" cy="1368396"/>
          </a:xfrm>
        </p:grpSpPr>
        <p:sp>
          <p:nvSpPr>
            <p:cNvPr id="3084" name="TextBox 3083">
              <a:extLst>
                <a:ext uri="{FF2B5EF4-FFF2-40B4-BE49-F238E27FC236}">
                  <a16:creationId xmlns:a16="http://schemas.microsoft.com/office/drawing/2014/main" id="{E591DD12-1CBC-67AA-3E28-63B0235A6711}"/>
                </a:ext>
              </a:extLst>
            </p:cNvPr>
            <p:cNvSpPr txBox="1"/>
            <p:nvPr/>
          </p:nvSpPr>
          <p:spPr>
            <a:xfrm>
              <a:off x="6900257" y="2744516"/>
              <a:ext cx="4761994" cy="769441"/>
            </a:xfrm>
            <a:prstGeom prst="rect">
              <a:avLst/>
            </a:prstGeom>
            <a:noFill/>
          </p:spPr>
          <p:txBody>
            <a:bodyPr wrap="square" rtlCol="0">
              <a:spAutoFit/>
            </a:bodyPr>
            <a:lstStyle/>
            <a:p>
              <a:pPr algn="ctr"/>
              <a:r>
                <a:rPr lang="en-US" sz="4400" b="1" dirty="0">
                  <a:latin typeface="Tempus Sans ITC" panose="04020404030D07020202" pitchFamily="82" charset="0"/>
                </a:rPr>
                <a:t>Low Maintenance</a:t>
              </a:r>
            </a:p>
          </p:txBody>
        </p:sp>
        <p:sp>
          <p:nvSpPr>
            <p:cNvPr id="3085" name="TextBox 3084">
              <a:extLst>
                <a:ext uri="{FF2B5EF4-FFF2-40B4-BE49-F238E27FC236}">
                  <a16:creationId xmlns:a16="http://schemas.microsoft.com/office/drawing/2014/main" id="{681C5653-1B26-68F8-EB0C-1989AE2E762A}"/>
                </a:ext>
              </a:extLst>
            </p:cNvPr>
            <p:cNvSpPr txBox="1"/>
            <p:nvPr/>
          </p:nvSpPr>
          <p:spPr>
            <a:xfrm>
              <a:off x="8759769" y="2145561"/>
              <a:ext cx="944880" cy="707886"/>
            </a:xfrm>
            <a:prstGeom prst="rect">
              <a:avLst/>
            </a:prstGeom>
            <a:noFill/>
          </p:spPr>
          <p:txBody>
            <a:bodyPr wrap="square" rtlCol="0">
              <a:spAutoFit/>
            </a:bodyPr>
            <a:lstStyle/>
            <a:p>
              <a:pPr algn="ctr"/>
              <a:r>
                <a:rPr lang="en-US" sz="4000" b="1" dirty="0">
                  <a:latin typeface="Tempus Sans ITC" panose="04020404030D07020202" pitchFamily="82" charset="0"/>
                </a:rPr>
                <a:t>4</a:t>
              </a:r>
            </a:p>
          </p:txBody>
        </p:sp>
      </p:grpSp>
      <p:grpSp>
        <p:nvGrpSpPr>
          <p:cNvPr id="3088" name="Group 3087">
            <a:extLst>
              <a:ext uri="{FF2B5EF4-FFF2-40B4-BE49-F238E27FC236}">
                <a16:creationId xmlns:a16="http://schemas.microsoft.com/office/drawing/2014/main" id="{56658F99-FA76-01D6-03B1-795754F2C80D}"/>
              </a:ext>
            </a:extLst>
          </p:cNvPr>
          <p:cNvGrpSpPr/>
          <p:nvPr/>
        </p:nvGrpSpPr>
        <p:grpSpPr>
          <a:xfrm>
            <a:off x="7742180" y="3555323"/>
            <a:ext cx="4761994" cy="1240559"/>
            <a:chOff x="7742180" y="3555323"/>
            <a:chExt cx="4761994" cy="1240559"/>
          </a:xfrm>
        </p:grpSpPr>
        <p:sp>
          <p:nvSpPr>
            <p:cNvPr id="3086" name="TextBox 3085">
              <a:extLst>
                <a:ext uri="{FF2B5EF4-FFF2-40B4-BE49-F238E27FC236}">
                  <a16:creationId xmlns:a16="http://schemas.microsoft.com/office/drawing/2014/main" id="{942851C9-396A-C2AF-6B0F-3714105981EA}"/>
                </a:ext>
              </a:extLst>
            </p:cNvPr>
            <p:cNvSpPr txBox="1"/>
            <p:nvPr/>
          </p:nvSpPr>
          <p:spPr>
            <a:xfrm>
              <a:off x="7742180" y="4026441"/>
              <a:ext cx="4761994" cy="769441"/>
            </a:xfrm>
            <a:prstGeom prst="rect">
              <a:avLst/>
            </a:prstGeom>
            <a:noFill/>
          </p:spPr>
          <p:txBody>
            <a:bodyPr wrap="square" rtlCol="0">
              <a:spAutoFit/>
            </a:bodyPr>
            <a:lstStyle/>
            <a:p>
              <a:pPr algn="ctr"/>
              <a:r>
                <a:rPr lang="en-US" sz="4400" b="1" dirty="0">
                  <a:latin typeface="Tempus Sans ITC" panose="04020404030D07020202" pitchFamily="82" charset="0"/>
                </a:rPr>
                <a:t>Customizable</a:t>
              </a:r>
            </a:p>
          </p:txBody>
        </p:sp>
        <p:sp>
          <p:nvSpPr>
            <p:cNvPr id="3087" name="TextBox 3086">
              <a:extLst>
                <a:ext uri="{FF2B5EF4-FFF2-40B4-BE49-F238E27FC236}">
                  <a16:creationId xmlns:a16="http://schemas.microsoft.com/office/drawing/2014/main" id="{78E74FBA-AFCE-111A-B2C3-E5A6E03E3A7B}"/>
                </a:ext>
              </a:extLst>
            </p:cNvPr>
            <p:cNvSpPr txBox="1"/>
            <p:nvPr/>
          </p:nvSpPr>
          <p:spPr>
            <a:xfrm>
              <a:off x="9495656" y="3555323"/>
              <a:ext cx="944880" cy="707886"/>
            </a:xfrm>
            <a:prstGeom prst="rect">
              <a:avLst/>
            </a:prstGeom>
            <a:noFill/>
          </p:spPr>
          <p:txBody>
            <a:bodyPr wrap="square" rtlCol="0">
              <a:spAutoFit/>
            </a:bodyPr>
            <a:lstStyle/>
            <a:p>
              <a:pPr algn="ctr"/>
              <a:r>
                <a:rPr lang="en-US" sz="4000" b="1" dirty="0">
                  <a:latin typeface="Tempus Sans ITC" panose="04020404030D07020202" pitchFamily="82" charset="0"/>
                </a:rPr>
                <a:t>5</a:t>
              </a:r>
            </a:p>
          </p:txBody>
        </p:sp>
      </p:grpSp>
      <p:pic>
        <p:nvPicPr>
          <p:cNvPr id="3095" name="Graphic 3094" descr="Door Closed with solid fill">
            <a:extLst>
              <a:ext uri="{FF2B5EF4-FFF2-40B4-BE49-F238E27FC236}">
                <a16:creationId xmlns:a16="http://schemas.microsoft.com/office/drawing/2014/main" id="{7100C42E-39D2-093B-38FE-4D7D9097A0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073550">
            <a:off x="86165" y="1434596"/>
            <a:ext cx="2286938" cy="2286938"/>
          </a:xfrm>
          <a:prstGeom prst="rect">
            <a:avLst/>
          </a:prstGeom>
        </p:spPr>
      </p:pic>
      <p:pic>
        <p:nvPicPr>
          <p:cNvPr id="3097" name="Graphic 3096" descr="Lightbulb and gear outline">
            <a:extLst>
              <a:ext uri="{FF2B5EF4-FFF2-40B4-BE49-F238E27FC236}">
                <a16:creationId xmlns:a16="http://schemas.microsoft.com/office/drawing/2014/main" id="{FFF7771D-E5B9-2122-1837-D213E8E2A6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68096" y="5082465"/>
            <a:ext cx="1570522" cy="1570522"/>
          </a:xfrm>
          <a:prstGeom prst="rect">
            <a:avLst/>
          </a:prstGeom>
        </p:spPr>
      </p:pic>
      <p:pic>
        <p:nvPicPr>
          <p:cNvPr id="3099" name="Graphic 3098" descr="Airplane with solid fill">
            <a:extLst>
              <a:ext uri="{FF2B5EF4-FFF2-40B4-BE49-F238E27FC236}">
                <a16:creationId xmlns:a16="http://schemas.microsoft.com/office/drawing/2014/main" id="{A54C3535-2B19-A4BE-886F-ADB04888CCC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54446" y="1200687"/>
            <a:ext cx="1688208" cy="1688208"/>
          </a:xfrm>
          <a:prstGeom prst="rect">
            <a:avLst/>
          </a:prstGeom>
        </p:spPr>
      </p:pic>
      <p:sp>
        <p:nvSpPr>
          <p:cNvPr id="3100" name="TextBox 3099">
            <a:extLst>
              <a:ext uri="{FF2B5EF4-FFF2-40B4-BE49-F238E27FC236}">
                <a16:creationId xmlns:a16="http://schemas.microsoft.com/office/drawing/2014/main" id="{A7FCEB43-A5C4-EEF8-AC84-3822840D05D9}"/>
              </a:ext>
            </a:extLst>
          </p:cNvPr>
          <p:cNvSpPr txBox="1"/>
          <p:nvPr/>
        </p:nvSpPr>
        <p:spPr>
          <a:xfrm>
            <a:off x="-15846279" y="2227994"/>
            <a:ext cx="16154400" cy="1862048"/>
          </a:xfrm>
          <a:prstGeom prst="rect">
            <a:avLst/>
          </a:prstGeom>
          <a:noFill/>
        </p:spPr>
        <p:txBody>
          <a:bodyPr wrap="square" rtlCol="0">
            <a:spAutoFit/>
          </a:bodyPr>
          <a:lstStyle/>
          <a:p>
            <a:r>
              <a:rPr lang="en-US" sz="11500" b="1" dirty="0">
                <a:effectLst>
                  <a:outerShdw blurRad="38100" dist="38100" dir="2700000" algn="tl">
                    <a:srgbClr val="000000">
                      <a:alpha val="43137"/>
                    </a:srgbClr>
                  </a:outerShdw>
                </a:effectLst>
                <a:latin typeface="Tempus Sans ITC" panose="04020404030D07020202" pitchFamily="82" charset="0"/>
              </a:rPr>
              <a:t>List Of Components</a:t>
            </a:r>
          </a:p>
        </p:txBody>
      </p:sp>
      <p:pic>
        <p:nvPicPr>
          <p:cNvPr id="3101" name="Graphic 3100" descr="Online meeting with solid fill">
            <a:extLst>
              <a:ext uri="{FF2B5EF4-FFF2-40B4-BE49-F238E27FC236}">
                <a16:creationId xmlns:a16="http://schemas.microsoft.com/office/drawing/2014/main" id="{10080229-E07A-E79B-A534-69C733CE09A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2732645" y="-3671730"/>
            <a:ext cx="3292400" cy="3292400"/>
          </a:xfrm>
          <a:prstGeom prst="rect">
            <a:avLst/>
          </a:prstGeom>
        </p:spPr>
      </p:pic>
      <p:pic>
        <p:nvPicPr>
          <p:cNvPr id="3102" name="Graphic 3101" descr="Processor with solid fill">
            <a:extLst>
              <a:ext uri="{FF2B5EF4-FFF2-40B4-BE49-F238E27FC236}">
                <a16:creationId xmlns:a16="http://schemas.microsoft.com/office/drawing/2014/main" id="{A1268AC2-7168-CC17-34F9-D7EB6F0B763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23907" y="8213424"/>
            <a:ext cx="2658900" cy="2658900"/>
          </a:xfrm>
          <a:prstGeom prst="rect">
            <a:avLst/>
          </a:prstGeom>
        </p:spPr>
      </p:pic>
    </p:spTree>
    <p:extLst>
      <p:ext uri="{BB962C8B-B14F-4D97-AF65-F5344CB8AC3E}">
        <p14:creationId xmlns:p14="http://schemas.microsoft.com/office/powerpoint/2010/main" val="3811359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accel="64000" fill="hold" nodeType="withEffect" p14:presetBounceEnd="52000">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14:bounceEnd="52000">
                                          <p:cBhvr additive="base">
                                            <p:cTn id="7" dur="2750" fill="hold"/>
                                            <p:tgtEl>
                                              <p:spTgt spid="3093"/>
                                            </p:tgtEl>
                                            <p:attrNameLst>
                                              <p:attrName>ppt_x</p:attrName>
                                            </p:attrNameLst>
                                          </p:cBhvr>
                                          <p:tavLst>
                                            <p:tav tm="0">
                                              <p:val>
                                                <p:strVal val="0-#ppt_w/2"/>
                                              </p:val>
                                            </p:tav>
                                            <p:tav tm="100000">
                                              <p:val>
                                                <p:strVal val="#ppt_x"/>
                                              </p:val>
                                            </p:tav>
                                          </p:tavLst>
                                        </p:anim>
                                        <p:anim calcmode="lin" valueType="num" p14:bounceEnd="52000">
                                          <p:cBhvr additive="base">
                                            <p:cTn id="8" dur="2750" fill="hold"/>
                                            <p:tgtEl>
                                              <p:spTgt spid="3093"/>
                                            </p:tgtEl>
                                            <p:attrNameLst>
                                              <p:attrName>ppt_y</p:attrName>
                                            </p:attrNameLst>
                                          </p:cBhvr>
                                          <p:tavLst>
                                            <p:tav tm="0">
                                              <p:val>
                                                <p:strVal val="1+#ppt_h/2"/>
                                              </p:val>
                                            </p:tav>
                                            <p:tav tm="100000">
                                              <p:val>
                                                <p:strVal val="#ppt_y"/>
                                              </p:val>
                                            </p:tav>
                                          </p:tavLst>
                                        </p:anim>
                                      </p:childTnLst>
                                    </p:cTn>
                                  </p:par>
                                  <p:par>
                                    <p:cTn id="9" presetID="2" presetClass="entr" presetSubtype="9" accel="64000" fill="hold" nodeType="withEffect" p14:presetBounceEnd="52000">
                                      <p:stCondLst>
                                        <p:cond delay="0"/>
                                      </p:stCondLst>
                                      <p:childTnLst>
                                        <p:set>
                                          <p:cBhvr>
                                            <p:cTn id="10" dur="1" fill="hold">
                                              <p:stCondLst>
                                                <p:cond delay="0"/>
                                              </p:stCondLst>
                                            </p:cTn>
                                            <p:tgtEl>
                                              <p:spTgt spid="3092"/>
                                            </p:tgtEl>
                                            <p:attrNameLst>
                                              <p:attrName>style.visibility</p:attrName>
                                            </p:attrNameLst>
                                          </p:cBhvr>
                                          <p:to>
                                            <p:strVal val="visible"/>
                                          </p:to>
                                        </p:set>
                                        <p:anim calcmode="lin" valueType="num" p14:bounceEnd="52000">
                                          <p:cBhvr additive="base">
                                            <p:cTn id="11" dur="2750" fill="hold"/>
                                            <p:tgtEl>
                                              <p:spTgt spid="3092"/>
                                            </p:tgtEl>
                                            <p:attrNameLst>
                                              <p:attrName>ppt_x</p:attrName>
                                            </p:attrNameLst>
                                          </p:cBhvr>
                                          <p:tavLst>
                                            <p:tav tm="0">
                                              <p:val>
                                                <p:strVal val="0-#ppt_w/2"/>
                                              </p:val>
                                            </p:tav>
                                            <p:tav tm="100000">
                                              <p:val>
                                                <p:strVal val="#ppt_x"/>
                                              </p:val>
                                            </p:tav>
                                          </p:tavLst>
                                        </p:anim>
                                        <p:anim calcmode="lin" valueType="num" p14:bounceEnd="52000">
                                          <p:cBhvr additive="base">
                                            <p:cTn id="12" dur="2750" fill="hold"/>
                                            <p:tgtEl>
                                              <p:spTgt spid="3092"/>
                                            </p:tgtEl>
                                            <p:attrNameLst>
                                              <p:attrName>ppt_y</p:attrName>
                                            </p:attrNameLst>
                                          </p:cBhvr>
                                          <p:tavLst>
                                            <p:tav tm="0">
                                              <p:val>
                                                <p:strVal val="0-#ppt_h/2"/>
                                              </p:val>
                                            </p:tav>
                                            <p:tav tm="100000">
                                              <p:val>
                                                <p:strVal val="#ppt_y"/>
                                              </p:val>
                                            </p:tav>
                                          </p:tavLst>
                                        </p:anim>
                                      </p:childTnLst>
                                    </p:cTn>
                                  </p:par>
                                  <p:par>
                                    <p:cTn id="13" presetID="2" presetClass="entr" presetSubtype="1" accel="64000" fill="hold" nodeType="withEffect" p14:presetBounceEnd="52000">
                                      <p:stCondLst>
                                        <p:cond delay="0"/>
                                      </p:stCondLst>
                                      <p:childTnLst>
                                        <p:set>
                                          <p:cBhvr>
                                            <p:cTn id="14" dur="1" fill="hold">
                                              <p:stCondLst>
                                                <p:cond delay="0"/>
                                              </p:stCondLst>
                                            </p:cTn>
                                            <p:tgtEl>
                                              <p:spTgt spid="3091"/>
                                            </p:tgtEl>
                                            <p:attrNameLst>
                                              <p:attrName>style.visibility</p:attrName>
                                            </p:attrNameLst>
                                          </p:cBhvr>
                                          <p:to>
                                            <p:strVal val="visible"/>
                                          </p:to>
                                        </p:set>
                                        <p:anim calcmode="lin" valueType="num" p14:bounceEnd="52000">
                                          <p:cBhvr additive="base">
                                            <p:cTn id="15" dur="2750" fill="hold"/>
                                            <p:tgtEl>
                                              <p:spTgt spid="3091"/>
                                            </p:tgtEl>
                                            <p:attrNameLst>
                                              <p:attrName>ppt_x</p:attrName>
                                            </p:attrNameLst>
                                          </p:cBhvr>
                                          <p:tavLst>
                                            <p:tav tm="0">
                                              <p:val>
                                                <p:strVal val="#ppt_x"/>
                                              </p:val>
                                            </p:tav>
                                            <p:tav tm="100000">
                                              <p:val>
                                                <p:strVal val="#ppt_x"/>
                                              </p:val>
                                            </p:tav>
                                          </p:tavLst>
                                        </p:anim>
                                        <p:anim calcmode="lin" valueType="num" p14:bounceEnd="52000">
                                          <p:cBhvr additive="base">
                                            <p:cTn id="16" dur="2750" fill="hold"/>
                                            <p:tgtEl>
                                              <p:spTgt spid="3091"/>
                                            </p:tgtEl>
                                            <p:attrNameLst>
                                              <p:attrName>ppt_y</p:attrName>
                                            </p:attrNameLst>
                                          </p:cBhvr>
                                          <p:tavLst>
                                            <p:tav tm="0">
                                              <p:val>
                                                <p:strVal val="0-#ppt_h/2"/>
                                              </p:val>
                                            </p:tav>
                                            <p:tav tm="100000">
                                              <p:val>
                                                <p:strVal val="#ppt_y"/>
                                              </p:val>
                                            </p:tav>
                                          </p:tavLst>
                                        </p:anim>
                                      </p:childTnLst>
                                    </p:cTn>
                                  </p:par>
                                  <p:par>
                                    <p:cTn id="17" presetID="2" presetClass="entr" presetSubtype="3" accel="64000" fill="hold" nodeType="withEffect" p14:presetBounceEnd="52000">
                                      <p:stCondLst>
                                        <p:cond delay="0"/>
                                      </p:stCondLst>
                                      <p:childTnLst>
                                        <p:set>
                                          <p:cBhvr>
                                            <p:cTn id="18" dur="1" fill="hold">
                                              <p:stCondLst>
                                                <p:cond delay="0"/>
                                              </p:stCondLst>
                                            </p:cTn>
                                            <p:tgtEl>
                                              <p:spTgt spid="3090"/>
                                            </p:tgtEl>
                                            <p:attrNameLst>
                                              <p:attrName>style.visibility</p:attrName>
                                            </p:attrNameLst>
                                          </p:cBhvr>
                                          <p:to>
                                            <p:strVal val="visible"/>
                                          </p:to>
                                        </p:set>
                                        <p:anim calcmode="lin" valueType="num" p14:bounceEnd="52000">
                                          <p:cBhvr additive="base">
                                            <p:cTn id="19" dur="2750" fill="hold"/>
                                            <p:tgtEl>
                                              <p:spTgt spid="3090"/>
                                            </p:tgtEl>
                                            <p:attrNameLst>
                                              <p:attrName>ppt_x</p:attrName>
                                            </p:attrNameLst>
                                          </p:cBhvr>
                                          <p:tavLst>
                                            <p:tav tm="0">
                                              <p:val>
                                                <p:strVal val="1+#ppt_w/2"/>
                                              </p:val>
                                            </p:tav>
                                            <p:tav tm="100000">
                                              <p:val>
                                                <p:strVal val="#ppt_x"/>
                                              </p:val>
                                            </p:tav>
                                          </p:tavLst>
                                        </p:anim>
                                        <p:anim calcmode="lin" valueType="num" p14:bounceEnd="52000">
                                          <p:cBhvr additive="base">
                                            <p:cTn id="20" dur="2750" fill="hold"/>
                                            <p:tgtEl>
                                              <p:spTgt spid="3090"/>
                                            </p:tgtEl>
                                            <p:attrNameLst>
                                              <p:attrName>ppt_y</p:attrName>
                                            </p:attrNameLst>
                                          </p:cBhvr>
                                          <p:tavLst>
                                            <p:tav tm="0">
                                              <p:val>
                                                <p:strVal val="0-#ppt_h/2"/>
                                              </p:val>
                                            </p:tav>
                                            <p:tav tm="100000">
                                              <p:val>
                                                <p:strVal val="#ppt_y"/>
                                              </p:val>
                                            </p:tav>
                                          </p:tavLst>
                                        </p:anim>
                                      </p:childTnLst>
                                    </p:cTn>
                                  </p:par>
                                  <p:par>
                                    <p:cTn id="21" presetID="2" presetClass="entr" presetSubtype="6" accel="64000" fill="hold" nodeType="withEffect" p14:presetBounceEnd="52000">
                                      <p:stCondLst>
                                        <p:cond delay="0"/>
                                      </p:stCondLst>
                                      <p:childTnLst>
                                        <p:set>
                                          <p:cBhvr>
                                            <p:cTn id="22" dur="1" fill="hold">
                                              <p:stCondLst>
                                                <p:cond delay="0"/>
                                              </p:stCondLst>
                                            </p:cTn>
                                            <p:tgtEl>
                                              <p:spTgt spid="3088"/>
                                            </p:tgtEl>
                                            <p:attrNameLst>
                                              <p:attrName>style.visibility</p:attrName>
                                            </p:attrNameLst>
                                          </p:cBhvr>
                                          <p:to>
                                            <p:strVal val="visible"/>
                                          </p:to>
                                        </p:set>
                                        <p:anim calcmode="lin" valueType="num" p14:bounceEnd="52000">
                                          <p:cBhvr additive="base">
                                            <p:cTn id="23" dur="2750" fill="hold"/>
                                            <p:tgtEl>
                                              <p:spTgt spid="3088"/>
                                            </p:tgtEl>
                                            <p:attrNameLst>
                                              <p:attrName>ppt_x</p:attrName>
                                            </p:attrNameLst>
                                          </p:cBhvr>
                                          <p:tavLst>
                                            <p:tav tm="0">
                                              <p:val>
                                                <p:strVal val="1+#ppt_w/2"/>
                                              </p:val>
                                            </p:tav>
                                            <p:tav tm="100000">
                                              <p:val>
                                                <p:strVal val="#ppt_x"/>
                                              </p:val>
                                            </p:tav>
                                          </p:tavLst>
                                        </p:anim>
                                        <p:anim calcmode="lin" valueType="num" p14:bounceEnd="52000">
                                          <p:cBhvr additive="base">
                                            <p:cTn id="24" dur="2750" fill="hold"/>
                                            <p:tgtEl>
                                              <p:spTgt spid="30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accel="64000" fill="hold" nodeType="withEffect">
                                      <p:stCondLst>
                                        <p:cond delay="0"/>
                                      </p:stCondLst>
                                      <p:childTnLst>
                                        <p:set>
                                          <p:cBhvr>
                                            <p:cTn id="6" dur="1" fill="hold">
                                              <p:stCondLst>
                                                <p:cond delay="0"/>
                                              </p:stCondLst>
                                            </p:cTn>
                                            <p:tgtEl>
                                              <p:spTgt spid="3093"/>
                                            </p:tgtEl>
                                            <p:attrNameLst>
                                              <p:attrName>style.visibility</p:attrName>
                                            </p:attrNameLst>
                                          </p:cBhvr>
                                          <p:to>
                                            <p:strVal val="visible"/>
                                          </p:to>
                                        </p:set>
                                        <p:anim calcmode="lin" valueType="num">
                                          <p:cBhvr additive="base">
                                            <p:cTn id="7" dur="2750" fill="hold"/>
                                            <p:tgtEl>
                                              <p:spTgt spid="3093"/>
                                            </p:tgtEl>
                                            <p:attrNameLst>
                                              <p:attrName>ppt_x</p:attrName>
                                            </p:attrNameLst>
                                          </p:cBhvr>
                                          <p:tavLst>
                                            <p:tav tm="0">
                                              <p:val>
                                                <p:strVal val="0-#ppt_w/2"/>
                                              </p:val>
                                            </p:tav>
                                            <p:tav tm="100000">
                                              <p:val>
                                                <p:strVal val="#ppt_x"/>
                                              </p:val>
                                            </p:tav>
                                          </p:tavLst>
                                        </p:anim>
                                        <p:anim calcmode="lin" valueType="num">
                                          <p:cBhvr additive="base">
                                            <p:cTn id="8" dur="2750" fill="hold"/>
                                            <p:tgtEl>
                                              <p:spTgt spid="3093"/>
                                            </p:tgtEl>
                                            <p:attrNameLst>
                                              <p:attrName>ppt_y</p:attrName>
                                            </p:attrNameLst>
                                          </p:cBhvr>
                                          <p:tavLst>
                                            <p:tav tm="0">
                                              <p:val>
                                                <p:strVal val="1+#ppt_h/2"/>
                                              </p:val>
                                            </p:tav>
                                            <p:tav tm="100000">
                                              <p:val>
                                                <p:strVal val="#ppt_y"/>
                                              </p:val>
                                            </p:tav>
                                          </p:tavLst>
                                        </p:anim>
                                      </p:childTnLst>
                                    </p:cTn>
                                  </p:par>
                                  <p:par>
                                    <p:cTn id="9" presetID="2" presetClass="entr" presetSubtype="9" accel="64000" fill="hold" nodeType="withEffect">
                                      <p:stCondLst>
                                        <p:cond delay="0"/>
                                      </p:stCondLst>
                                      <p:childTnLst>
                                        <p:set>
                                          <p:cBhvr>
                                            <p:cTn id="10" dur="1" fill="hold">
                                              <p:stCondLst>
                                                <p:cond delay="0"/>
                                              </p:stCondLst>
                                            </p:cTn>
                                            <p:tgtEl>
                                              <p:spTgt spid="3092"/>
                                            </p:tgtEl>
                                            <p:attrNameLst>
                                              <p:attrName>style.visibility</p:attrName>
                                            </p:attrNameLst>
                                          </p:cBhvr>
                                          <p:to>
                                            <p:strVal val="visible"/>
                                          </p:to>
                                        </p:set>
                                        <p:anim calcmode="lin" valueType="num">
                                          <p:cBhvr additive="base">
                                            <p:cTn id="11" dur="2750" fill="hold"/>
                                            <p:tgtEl>
                                              <p:spTgt spid="3092"/>
                                            </p:tgtEl>
                                            <p:attrNameLst>
                                              <p:attrName>ppt_x</p:attrName>
                                            </p:attrNameLst>
                                          </p:cBhvr>
                                          <p:tavLst>
                                            <p:tav tm="0">
                                              <p:val>
                                                <p:strVal val="0-#ppt_w/2"/>
                                              </p:val>
                                            </p:tav>
                                            <p:tav tm="100000">
                                              <p:val>
                                                <p:strVal val="#ppt_x"/>
                                              </p:val>
                                            </p:tav>
                                          </p:tavLst>
                                        </p:anim>
                                        <p:anim calcmode="lin" valueType="num">
                                          <p:cBhvr additive="base">
                                            <p:cTn id="12" dur="2750" fill="hold"/>
                                            <p:tgtEl>
                                              <p:spTgt spid="3092"/>
                                            </p:tgtEl>
                                            <p:attrNameLst>
                                              <p:attrName>ppt_y</p:attrName>
                                            </p:attrNameLst>
                                          </p:cBhvr>
                                          <p:tavLst>
                                            <p:tav tm="0">
                                              <p:val>
                                                <p:strVal val="0-#ppt_h/2"/>
                                              </p:val>
                                            </p:tav>
                                            <p:tav tm="100000">
                                              <p:val>
                                                <p:strVal val="#ppt_y"/>
                                              </p:val>
                                            </p:tav>
                                          </p:tavLst>
                                        </p:anim>
                                      </p:childTnLst>
                                    </p:cTn>
                                  </p:par>
                                  <p:par>
                                    <p:cTn id="13" presetID="2" presetClass="entr" presetSubtype="1" accel="64000" fill="hold" nodeType="withEffect">
                                      <p:stCondLst>
                                        <p:cond delay="0"/>
                                      </p:stCondLst>
                                      <p:childTnLst>
                                        <p:set>
                                          <p:cBhvr>
                                            <p:cTn id="14" dur="1" fill="hold">
                                              <p:stCondLst>
                                                <p:cond delay="0"/>
                                              </p:stCondLst>
                                            </p:cTn>
                                            <p:tgtEl>
                                              <p:spTgt spid="3091"/>
                                            </p:tgtEl>
                                            <p:attrNameLst>
                                              <p:attrName>style.visibility</p:attrName>
                                            </p:attrNameLst>
                                          </p:cBhvr>
                                          <p:to>
                                            <p:strVal val="visible"/>
                                          </p:to>
                                        </p:set>
                                        <p:anim calcmode="lin" valueType="num">
                                          <p:cBhvr additive="base">
                                            <p:cTn id="15" dur="2750" fill="hold"/>
                                            <p:tgtEl>
                                              <p:spTgt spid="3091"/>
                                            </p:tgtEl>
                                            <p:attrNameLst>
                                              <p:attrName>ppt_x</p:attrName>
                                            </p:attrNameLst>
                                          </p:cBhvr>
                                          <p:tavLst>
                                            <p:tav tm="0">
                                              <p:val>
                                                <p:strVal val="#ppt_x"/>
                                              </p:val>
                                            </p:tav>
                                            <p:tav tm="100000">
                                              <p:val>
                                                <p:strVal val="#ppt_x"/>
                                              </p:val>
                                            </p:tav>
                                          </p:tavLst>
                                        </p:anim>
                                        <p:anim calcmode="lin" valueType="num">
                                          <p:cBhvr additive="base">
                                            <p:cTn id="16" dur="2750" fill="hold"/>
                                            <p:tgtEl>
                                              <p:spTgt spid="3091"/>
                                            </p:tgtEl>
                                            <p:attrNameLst>
                                              <p:attrName>ppt_y</p:attrName>
                                            </p:attrNameLst>
                                          </p:cBhvr>
                                          <p:tavLst>
                                            <p:tav tm="0">
                                              <p:val>
                                                <p:strVal val="0-#ppt_h/2"/>
                                              </p:val>
                                            </p:tav>
                                            <p:tav tm="100000">
                                              <p:val>
                                                <p:strVal val="#ppt_y"/>
                                              </p:val>
                                            </p:tav>
                                          </p:tavLst>
                                        </p:anim>
                                      </p:childTnLst>
                                    </p:cTn>
                                  </p:par>
                                  <p:par>
                                    <p:cTn id="17" presetID="2" presetClass="entr" presetSubtype="3" accel="64000" fill="hold" nodeType="withEffect">
                                      <p:stCondLst>
                                        <p:cond delay="0"/>
                                      </p:stCondLst>
                                      <p:childTnLst>
                                        <p:set>
                                          <p:cBhvr>
                                            <p:cTn id="18" dur="1" fill="hold">
                                              <p:stCondLst>
                                                <p:cond delay="0"/>
                                              </p:stCondLst>
                                            </p:cTn>
                                            <p:tgtEl>
                                              <p:spTgt spid="3090"/>
                                            </p:tgtEl>
                                            <p:attrNameLst>
                                              <p:attrName>style.visibility</p:attrName>
                                            </p:attrNameLst>
                                          </p:cBhvr>
                                          <p:to>
                                            <p:strVal val="visible"/>
                                          </p:to>
                                        </p:set>
                                        <p:anim calcmode="lin" valueType="num">
                                          <p:cBhvr additive="base">
                                            <p:cTn id="19" dur="2750" fill="hold"/>
                                            <p:tgtEl>
                                              <p:spTgt spid="3090"/>
                                            </p:tgtEl>
                                            <p:attrNameLst>
                                              <p:attrName>ppt_x</p:attrName>
                                            </p:attrNameLst>
                                          </p:cBhvr>
                                          <p:tavLst>
                                            <p:tav tm="0">
                                              <p:val>
                                                <p:strVal val="1+#ppt_w/2"/>
                                              </p:val>
                                            </p:tav>
                                            <p:tav tm="100000">
                                              <p:val>
                                                <p:strVal val="#ppt_x"/>
                                              </p:val>
                                            </p:tav>
                                          </p:tavLst>
                                        </p:anim>
                                        <p:anim calcmode="lin" valueType="num">
                                          <p:cBhvr additive="base">
                                            <p:cTn id="20" dur="2750" fill="hold"/>
                                            <p:tgtEl>
                                              <p:spTgt spid="3090"/>
                                            </p:tgtEl>
                                            <p:attrNameLst>
                                              <p:attrName>ppt_y</p:attrName>
                                            </p:attrNameLst>
                                          </p:cBhvr>
                                          <p:tavLst>
                                            <p:tav tm="0">
                                              <p:val>
                                                <p:strVal val="0-#ppt_h/2"/>
                                              </p:val>
                                            </p:tav>
                                            <p:tav tm="100000">
                                              <p:val>
                                                <p:strVal val="#ppt_y"/>
                                              </p:val>
                                            </p:tav>
                                          </p:tavLst>
                                        </p:anim>
                                      </p:childTnLst>
                                    </p:cTn>
                                  </p:par>
                                  <p:par>
                                    <p:cTn id="21" presetID="2" presetClass="entr" presetSubtype="6" accel="64000" fill="hold" nodeType="withEffect">
                                      <p:stCondLst>
                                        <p:cond delay="0"/>
                                      </p:stCondLst>
                                      <p:childTnLst>
                                        <p:set>
                                          <p:cBhvr>
                                            <p:cTn id="22" dur="1" fill="hold">
                                              <p:stCondLst>
                                                <p:cond delay="0"/>
                                              </p:stCondLst>
                                            </p:cTn>
                                            <p:tgtEl>
                                              <p:spTgt spid="3088"/>
                                            </p:tgtEl>
                                            <p:attrNameLst>
                                              <p:attrName>style.visibility</p:attrName>
                                            </p:attrNameLst>
                                          </p:cBhvr>
                                          <p:to>
                                            <p:strVal val="visible"/>
                                          </p:to>
                                        </p:set>
                                        <p:anim calcmode="lin" valueType="num">
                                          <p:cBhvr additive="base">
                                            <p:cTn id="23" dur="2750" fill="hold"/>
                                            <p:tgtEl>
                                              <p:spTgt spid="3088"/>
                                            </p:tgtEl>
                                            <p:attrNameLst>
                                              <p:attrName>ppt_x</p:attrName>
                                            </p:attrNameLst>
                                          </p:cBhvr>
                                          <p:tavLst>
                                            <p:tav tm="0">
                                              <p:val>
                                                <p:strVal val="1+#ppt_w/2"/>
                                              </p:val>
                                            </p:tav>
                                            <p:tav tm="100000">
                                              <p:val>
                                                <p:strVal val="#ppt_x"/>
                                              </p:val>
                                            </p:tav>
                                          </p:tavLst>
                                        </p:anim>
                                        <p:anim calcmode="lin" valueType="num">
                                          <p:cBhvr additive="base">
                                            <p:cTn id="24" dur="2750" fill="hold"/>
                                            <p:tgtEl>
                                              <p:spTgt spid="30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92A3CAE5-480C-982F-0974-11DDCC792D4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B6432E3-F11A-755F-E93D-C299888C5A71}"/>
              </a:ext>
            </a:extLst>
          </p:cNvPr>
          <p:cNvSpPr txBox="1"/>
          <p:nvPr/>
        </p:nvSpPr>
        <p:spPr>
          <a:xfrm rot="4465627">
            <a:off x="15781935" y="175581"/>
            <a:ext cx="13273291" cy="1323439"/>
          </a:xfrm>
          <a:prstGeom prst="rect">
            <a:avLst/>
          </a:prstGeom>
          <a:noFill/>
        </p:spPr>
        <p:txBody>
          <a:bodyPr wrap="square" rtlCol="0">
            <a:spAutoFit/>
          </a:bodyPr>
          <a:lstStyle/>
          <a:p>
            <a:pPr algn="ctr"/>
            <a:r>
              <a:rPr lang="en-US" sz="8000" b="1" dirty="0">
                <a:solidFill>
                  <a:srgbClr val="7030A0"/>
                </a:solidFill>
                <a:effectLst>
                  <a:outerShdw blurRad="38100" dist="38100" dir="2700000" algn="tl">
                    <a:srgbClr val="000000">
                      <a:alpha val="43137"/>
                    </a:srgbClr>
                  </a:outerShdw>
                </a:effectLst>
                <a:latin typeface="Tempus Sans ITC" panose="04020404030D07020202" pitchFamily="82" charset="0"/>
              </a:rPr>
              <a:t>Why use Wireless Doorbell ?</a:t>
            </a:r>
          </a:p>
        </p:txBody>
      </p:sp>
      <p:sp>
        <p:nvSpPr>
          <p:cNvPr id="53" name="Freeform: Shape 52">
            <a:extLst>
              <a:ext uri="{FF2B5EF4-FFF2-40B4-BE49-F238E27FC236}">
                <a16:creationId xmlns:a16="http://schemas.microsoft.com/office/drawing/2014/main" id="{87F20007-5033-C022-43F8-1B6A55327469}"/>
              </a:ext>
            </a:extLst>
          </p:cNvPr>
          <p:cNvSpPr/>
          <p:nvPr/>
        </p:nvSpPr>
        <p:spPr>
          <a:xfrm>
            <a:off x="5361249" y="-3642706"/>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53">
            <a:extLst>
              <a:ext uri="{FF2B5EF4-FFF2-40B4-BE49-F238E27FC236}">
                <a16:creationId xmlns:a16="http://schemas.microsoft.com/office/drawing/2014/main" id="{A65406E7-0D10-721C-1C0D-54EFDBC5AAEB}"/>
              </a:ext>
            </a:extLst>
          </p:cNvPr>
          <p:cNvSpPr/>
          <p:nvPr/>
        </p:nvSpPr>
        <p:spPr>
          <a:xfrm>
            <a:off x="5361249" y="-3642706"/>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54">
            <a:extLst>
              <a:ext uri="{FF2B5EF4-FFF2-40B4-BE49-F238E27FC236}">
                <a16:creationId xmlns:a16="http://schemas.microsoft.com/office/drawing/2014/main" id="{C5735A9A-093C-D9CE-922C-4FE7484A25AF}"/>
              </a:ext>
            </a:extLst>
          </p:cNvPr>
          <p:cNvSpPr/>
          <p:nvPr/>
        </p:nvSpPr>
        <p:spPr>
          <a:xfrm>
            <a:off x="5361249" y="-3642706"/>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55D7773F-1AD5-86D7-96C1-8ABDDF9FAF7B}"/>
              </a:ext>
            </a:extLst>
          </p:cNvPr>
          <p:cNvSpPr/>
          <p:nvPr/>
        </p:nvSpPr>
        <p:spPr>
          <a:xfrm>
            <a:off x="5361249" y="-3642706"/>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2C7DAD15-13A0-1E34-329B-731AC26B167C}"/>
              </a:ext>
            </a:extLst>
          </p:cNvPr>
          <p:cNvSpPr/>
          <p:nvPr/>
        </p:nvSpPr>
        <p:spPr>
          <a:xfrm>
            <a:off x="5361249" y="-3642706"/>
            <a:ext cx="1699260" cy="3152038"/>
          </a:xfrm>
          <a:custGeom>
            <a:avLst/>
            <a:gdLst>
              <a:gd name="connsiteX0" fmla="*/ 849630 w 1699260"/>
              <a:gd name="connsiteY0" fmla="*/ 0 h 2966516"/>
              <a:gd name="connsiteX1" fmla="*/ 950072 w 1699260"/>
              <a:gd name="connsiteY1" fmla="*/ 61568 h 2966516"/>
              <a:gd name="connsiteX2" fmla="*/ 1699260 w 1699260"/>
              <a:gd name="connsiteY2" fmla="*/ 1483258 h 2966516"/>
              <a:gd name="connsiteX3" fmla="*/ 950072 w 1699260"/>
              <a:gd name="connsiteY3" fmla="*/ 2904949 h 2966516"/>
              <a:gd name="connsiteX4" fmla="*/ 849630 w 1699260"/>
              <a:gd name="connsiteY4" fmla="*/ 2966516 h 2966516"/>
              <a:gd name="connsiteX5" fmla="*/ 749188 w 1699260"/>
              <a:gd name="connsiteY5" fmla="*/ 2904949 h 2966516"/>
              <a:gd name="connsiteX6" fmla="*/ 0 w 1699260"/>
              <a:gd name="connsiteY6" fmla="*/ 1483258 h 2966516"/>
              <a:gd name="connsiteX7" fmla="*/ 749188 w 1699260"/>
              <a:gd name="connsiteY7" fmla="*/ 61568 h 2966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9260" h="2966516">
                <a:moveTo>
                  <a:pt x="849630" y="0"/>
                </a:moveTo>
                <a:lnTo>
                  <a:pt x="950072" y="61568"/>
                </a:lnTo>
                <a:cubicBezTo>
                  <a:pt x="1402079" y="369676"/>
                  <a:pt x="1699260" y="891451"/>
                  <a:pt x="1699260" y="1483258"/>
                </a:cubicBezTo>
                <a:cubicBezTo>
                  <a:pt x="1699260" y="2075066"/>
                  <a:pt x="1402079" y="2596840"/>
                  <a:pt x="950072" y="2904949"/>
                </a:cubicBezTo>
                <a:lnTo>
                  <a:pt x="849630" y="2966516"/>
                </a:lnTo>
                <a:lnTo>
                  <a:pt x="749188" y="2904949"/>
                </a:lnTo>
                <a:cubicBezTo>
                  <a:pt x="297182" y="2596840"/>
                  <a:pt x="0" y="2075066"/>
                  <a:pt x="0" y="1483258"/>
                </a:cubicBezTo>
                <a:cubicBezTo>
                  <a:pt x="0" y="891451"/>
                  <a:pt x="297182" y="369676"/>
                  <a:pt x="749188" y="61568"/>
                </a:cubicBezTo>
                <a:close/>
              </a:path>
            </a:pathLst>
          </a:custGeom>
          <a:gradFill>
            <a:gsLst>
              <a:gs pos="0">
                <a:srgbClr val="E34949"/>
              </a:gs>
              <a:gs pos="100000">
                <a:srgbClr val="E34949">
                  <a:alpha val="0"/>
                </a:srgb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E1CF9762-C698-8B91-046D-BDFF43BD9283}"/>
              </a:ext>
            </a:extLst>
          </p:cNvPr>
          <p:cNvSpPr/>
          <p:nvPr/>
        </p:nvSpPr>
        <p:spPr>
          <a:xfrm>
            <a:off x="5508571" y="-339423"/>
            <a:ext cx="1168874" cy="16892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3" name="Group 3092">
            <a:extLst>
              <a:ext uri="{FF2B5EF4-FFF2-40B4-BE49-F238E27FC236}">
                <a16:creationId xmlns:a16="http://schemas.microsoft.com/office/drawing/2014/main" id="{36B7C4FB-9F48-4903-A0C4-C4223A48271A}"/>
              </a:ext>
            </a:extLst>
          </p:cNvPr>
          <p:cNvGrpSpPr/>
          <p:nvPr/>
        </p:nvGrpSpPr>
        <p:grpSpPr>
          <a:xfrm>
            <a:off x="-4739341" y="3406161"/>
            <a:ext cx="3293657" cy="1315323"/>
            <a:chOff x="614729" y="3672498"/>
            <a:chExt cx="3293657" cy="1315323"/>
          </a:xfrm>
        </p:grpSpPr>
        <p:sp>
          <p:nvSpPr>
            <p:cNvPr id="3078" name="TextBox 3077">
              <a:extLst>
                <a:ext uri="{FF2B5EF4-FFF2-40B4-BE49-F238E27FC236}">
                  <a16:creationId xmlns:a16="http://schemas.microsoft.com/office/drawing/2014/main" id="{D80BFFCB-B580-152C-481A-C14BCCE9112E}"/>
                </a:ext>
              </a:extLst>
            </p:cNvPr>
            <p:cNvSpPr txBox="1"/>
            <p:nvPr/>
          </p:nvSpPr>
          <p:spPr>
            <a:xfrm>
              <a:off x="614729" y="4279935"/>
              <a:ext cx="3293657" cy="707886"/>
            </a:xfrm>
            <a:prstGeom prst="rect">
              <a:avLst/>
            </a:prstGeom>
            <a:noFill/>
          </p:spPr>
          <p:txBody>
            <a:bodyPr wrap="square" rtlCol="0">
              <a:spAutoFit/>
            </a:bodyPr>
            <a:lstStyle/>
            <a:p>
              <a:pPr algn="ctr"/>
              <a:r>
                <a:rPr lang="en-US" sz="4000" b="1" dirty="0">
                  <a:latin typeface="Tempus Sans ITC" panose="04020404030D07020202" pitchFamily="82" charset="0"/>
                </a:rPr>
                <a:t>Affordability</a:t>
              </a:r>
              <a:endParaRPr lang="en-US" sz="4400" b="1" dirty="0">
                <a:latin typeface="Tempus Sans ITC" panose="04020404030D07020202" pitchFamily="82" charset="0"/>
              </a:endParaRPr>
            </a:p>
          </p:txBody>
        </p:sp>
        <p:sp>
          <p:nvSpPr>
            <p:cNvPr id="3079" name="TextBox 3078">
              <a:extLst>
                <a:ext uri="{FF2B5EF4-FFF2-40B4-BE49-F238E27FC236}">
                  <a16:creationId xmlns:a16="http://schemas.microsoft.com/office/drawing/2014/main" id="{6C7C3AD0-0FE2-FA3A-5438-07805459BF41}"/>
                </a:ext>
              </a:extLst>
            </p:cNvPr>
            <p:cNvSpPr txBox="1"/>
            <p:nvPr/>
          </p:nvSpPr>
          <p:spPr>
            <a:xfrm>
              <a:off x="1831931" y="3672498"/>
              <a:ext cx="944880" cy="707886"/>
            </a:xfrm>
            <a:prstGeom prst="rect">
              <a:avLst/>
            </a:prstGeom>
            <a:noFill/>
          </p:spPr>
          <p:txBody>
            <a:bodyPr wrap="square" rtlCol="0">
              <a:spAutoFit/>
            </a:bodyPr>
            <a:lstStyle/>
            <a:p>
              <a:pPr algn="ctr"/>
              <a:r>
                <a:rPr lang="en-US" sz="4000" b="1" dirty="0">
                  <a:latin typeface="Tempus Sans ITC" panose="04020404030D07020202" pitchFamily="82" charset="0"/>
                </a:rPr>
                <a:t>1</a:t>
              </a:r>
            </a:p>
          </p:txBody>
        </p:sp>
      </p:grpSp>
      <p:grpSp>
        <p:nvGrpSpPr>
          <p:cNvPr id="3092" name="Group 3091">
            <a:extLst>
              <a:ext uri="{FF2B5EF4-FFF2-40B4-BE49-F238E27FC236}">
                <a16:creationId xmlns:a16="http://schemas.microsoft.com/office/drawing/2014/main" id="{E187A52F-8DD7-061D-1E3B-1339A4BB0EB0}"/>
              </a:ext>
            </a:extLst>
          </p:cNvPr>
          <p:cNvGrpSpPr/>
          <p:nvPr/>
        </p:nvGrpSpPr>
        <p:grpSpPr>
          <a:xfrm>
            <a:off x="-2946583" y="-725176"/>
            <a:ext cx="3293657" cy="1322955"/>
            <a:chOff x="2461986" y="2316633"/>
            <a:chExt cx="3293657" cy="1322955"/>
          </a:xfrm>
        </p:grpSpPr>
        <p:sp>
          <p:nvSpPr>
            <p:cNvPr id="3080" name="TextBox 3079">
              <a:extLst>
                <a:ext uri="{FF2B5EF4-FFF2-40B4-BE49-F238E27FC236}">
                  <a16:creationId xmlns:a16="http://schemas.microsoft.com/office/drawing/2014/main" id="{1020F3E7-461B-23DA-D76A-57A2B015B0FB}"/>
                </a:ext>
              </a:extLst>
            </p:cNvPr>
            <p:cNvSpPr txBox="1"/>
            <p:nvPr/>
          </p:nvSpPr>
          <p:spPr>
            <a:xfrm>
              <a:off x="2461986" y="2870147"/>
              <a:ext cx="3293657" cy="769441"/>
            </a:xfrm>
            <a:prstGeom prst="rect">
              <a:avLst/>
            </a:prstGeom>
            <a:noFill/>
          </p:spPr>
          <p:txBody>
            <a:bodyPr wrap="square" rtlCol="0">
              <a:spAutoFit/>
            </a:bodyPr>
            <a:lstStyle/>
            <a:p>
              <a:pPr algn="ctr"/>
              <a:r>
                <a:rPr lang="en-US" sz="4400" b="1" dirty="0">
                  <a:latin typeface="Tempus Sans ITC" panose="04020404030D07020202" pitchFamily="82" charset="0"/>
                </a:rPr>
                <a:t>Durable</a:t>
              </a:r>
            </a:p>
          </p:txBody>
        </p:sp>
        <p:sp>
          <p:nvSpPr>
            <p:cNvPr id="3081" name="TextBox 3080">
              <a:extLst>
                <a:ext uri="{FF2B5EF4-FFF2-40B4-BE49-F238E27FC236}">
                  <a16:creationId xmlns:a16="http://schemas.microsoft.com/office/drawing/2014/main" id="{CFA6D8AE-0519-2B6D-D7F2-C3A9E8BDC7F0}"/>
                </a:ext>
              </a:extLst>
            </p:cNvPr>
            <p:cNvSpPr txBox="1"/>
            <p:nvPr/>
          </p:nvSpPr>
          <p:spPr>
            <a:xfrm>
              <a:off x="3636374" y="2316633"/>
              <a:ext cx="944880" cy="707886"/>
            </a:xfrm>
            <a:prstGeom prst="rect">
              <a:avLst/>
            </a:prstGeom>
            <a:noFill/>
          </p:spPr>
          <p:txBody>
            <a:bodyPr wrap="square" rtlCol="0">
              <a:spAutoFit/>
            </a:bodyPr>
            <a:lstStyle/>
            <a:p>
              <a:pPr algn="ctr"/>
              <a:r>
                <a:rPr lang="en-US" sz="4000" b="1" dirty="0">
                  <a:latin typeface="Tempus Sans ITC" panose="04020404030D07020202" pitchFamily="82" charset="0"/>
                </a:rPr>
                <a:t>2</a:t>
              </a:r>
            </a:p>
          </p:txBody>
        </p:sp>
      </p:grpSp>
      <p:grpSp>
        <p:nvGrpSpPr>
          <p:cNvPr id="3091" name="Group 3090">
            <a:extLst>
              <a:ext uri="{FF2B5EF4-FFF2-40B4-BE49-F238E27FC236}">
                <a16:creationId xmlns:a16="http://schemas.microsoft.com/office/drawing/2014/main" id="{00BBA2B0-B852-DF7E-F95A-082D2FA69504}"/>
              </a:ext>
            </a:extLst>
          </p:cNvPr>
          <p:cNvGrpSpPr/>
          <p:nvPr/>
        </p:nvGrpSpPr>
        <p:grpSpPr>
          <a:xfrm>
            <a:off x="4581254" y="-2048131"/>
            <a:ext cx="3293657" cy="1322955"/>
            <a:chOff x="4581254" y="1720733"/>
            <a:chExt cx="3293657" cy="1322955"/>
          </a:xfrm>
        </p:grpSpPr>
        <p:sp>
          <p:nvSpPr>
            <p:cNvPr id="3082" name="TextBox 3081">
              <a:extLst>
                <a:ext uri="{FF2B5EF4-FFF2-40B4-BE49-F238E27FC236}">
                  <a16:creationId xmlns:a16="http://schemas.microsoft.com/office/drawing/2014/main" id="{08C3B291-05DA-9901-B38E-77F6F48D3DB7}"/>
                </a:ext>
              </a:extLst>
            </p:cNvPr>
            <p:cNvSpPr txBox="1"/>
            <p:nvPr/>
          </p:nvSpPr>
          <p:spPr>
            <a:xfrm>
              <a:off x="4581254" y="2274247"/>
              <a:ext cx="3293657" cy="769441"/>
            </a:xfrm>
            <a:prstGeom prst="rect">
              <a:avLst/>
            </a:prstGeom>
            <a:noFill/>
          </p:spPr>
          <p:txBody>
            <a:bodyPr wrap="square" rtlCol="0">
              <a:spAutoFit/>
            </a:bodyPr>
            <a:lstStyle/>
            <a:p>
              <a:pPr algn="ctr"/>
              <a:r>
                <a:rPr lang="en-US" sz="4400" b="1" dirty="0">
                  <a:latin typeface="Tempus Sans ITC" panose="04020404030D07020202" pitchFamily="82" charset="0"/>
                </a:rPr>
                <a:t>Portable</a:t>
              </a:r>
            </a:p>
          </p:txBody>
        </p:sp>
        <p:sp>
          <p:nvSpPr>
            <p:cNvPr id="3083" name="TextBox 3082">
              <a:extLst>
                <a:ext uri="{FF2B5EF4-FFF2-40B4-BE49-F238E27FC236}">
                  <a16:creationId xmlns:a16="http://schemas.microsoft.com/office/drawing/2014/main" id="{195F94C6-DFF9-A2EB-18FF-C66C7BA2D7CC}"/>
                </a:ext>
              </a:extLst>
            </p:cNvPr>
            <p:cNvSpPr txBox="1"/>
            <p:nvPr/>
          </p:nvSpPr>
          <p:spPr>
            <a:xfrm>
              <a:off x="5755642" y="1720733"/>
              <a:ext cx="944880" cy="707886"/>
            </a:xfrm>
            <a:prstGeom prst="rect">
              <a:avLst/>
            </a:prstGeom>
            <a:noFill/>
          </p:spPr>
          <p:txBody>
            <a:bodyPr wrap="square" rtlCol="0">
              <a:spAutoFit/>
            </a:bodyPr>
            <a:lstStyle/>
            <a:p>
              <a:pPr algn="ctr"/>
              <a:r>
                <a:rPr lang="en-US" sz="4000" b="1" dirty="0">
                  <a:latin typeface="Tempus Sans ITC" panose="04020404030D07020202" pitchFamily="82" charset="0"/>
                </a:rPr>
                <a:t>3</a:t>
              </a:r>
            </a:p>
          </p:txBody>
        </p:sp>
      </p:grpSp>
      <p:grpSp>
        <p:nvGrpSpPr>
          <p:cNvPr id="3090" name="Group 3089">
            <a:extLst>
              <a:ext uri="{FF2B5EF4-FFF2-40B4-BE49-F238E27FC236}">
                <a16:creationId xmlns:a16="http://schemas.microsoft.com/office/drawing/2014/main" id="{D0230688-7B04-556F-51DE-B25216A95EA4}"/>
              </a:ext>
            </a:extLst>
          </p:cNvPr>
          <p:cNvGrpSpPr/>
          <p:nvPr/>
        </p:nvGrpSpPr>
        <p:grpSpPr>
          <a:xfrm>
            <a:off x="13676365" y="-155597"/>
            <a:ext cx="4761994" cy="1368396"/>
            <a:chOff x="6900257" y="2145561"/>
            <a:chExt cx="4761994" cy="1368396"/>
          </a:xfrm>
        </p:grpSpPr>
        <p:sp>
          <p:nvSpPr>
            <p:cNvPr id="3084" name="TextBox 3083">
              <a:extLst>
                <a:ext uri="{FF2B5EF4-FFF2-40B4-BE49-F238E27FC236}">
                  <a16:creationId xmlns:a16="http://schemas.microsoft.com/office/drawing/2014/main" id="{1CD3ECD1-E0CC-0AA3-B231-6C46751EEEB9}"/>
                </a:ext>
              </a:extLst>
            </p:cNvPr>
            <p:cNvSpPr txBox="1"/>
            <p:nvPr/>
          </p:nvSpPr>
          <p:spPr>
            <a:xfrm>
              <a:off x="6900257" y="2744516"/>
              <a:ext cx="4761994" cy="769441"/>
            </a:xfrm>
            <a:prstGeom prst="rect">
              <a:avLst/>
            </a:prstGeom>
            <a:noFill/>
          </p:spPr>
          <p:txBody>
            <a:bodyPr wrap="square" rtlCol="0">
              <a:spAutoFit/>
            </a:bodyPr>
            <a:lstStyle/>
            <a:p>
              <a:pPr algn="ctr"/>
              <a:r>
                <a:rPr lang="en-US" sz="4400" b="1" dirty="0">
                  <a:latin typeface="Tempus Sans ITC" panose="04020404030D07020202" pitchFamily="82" charset="0"/>
                </a:rPr>
                <a:t>Low Maintenance</a:t>
              </a:r>
            </a:p>
          </p:txBody>
        </p:sp>
        <p:sp>
          <p:nvSpPr>
            <p:cNvPr id="3085" name="TextBox 3084">
              <a:extLst>
                <a:ext uri="{FF2B5EF4-FFF2-40B4-BE49-F238E27FC236}">
                  <a16:creationId xmlns:a16="http://schemas.microsoft.com/office/drawing/2014/main" id="{FBC5A741-C813-E339-8E98-9A749E2C3148}"/>
                </a:ext>
              </a:extLst>
            </p:cNvPr>
            <p:cNvSpPr txBox="1"/>
            <p:nvPr/>
          </p:nvSpPr>
          <p:spPr>
            <a:xfrm>
              <a:off x="8759769" y="2145561"/>
              <a:ext cx="944880" cy="707886"/>
            </a:xfrm>
            <a:prstGeom prst="rect">
              <a:avLst/>
            </a:prstGeom>
            <a:noFill/>
          </p:spPr>
          <p:txBody>
            <a:bodyPr wrap="square" rtlCol="0">
              <a:spAutoFit/>
            </a:bodyPr>
            <a:lstStyle/>
            <a:p>
              <a:pPr algn="ctr"/>
              <a:r>
                <a:rPr lang="en-US" sz="4000" b="1" dirty="0">
                  <a:latin typeface="Tempus Sans ITC" panose="04020404030D07020202" pitchFamily="82" charset="0"/>
                </a:rPr>
                <a:t>4</a:t>
              </a:r>
            </a:p>
          </p:txBody>
        </p:sp>
      </p:grpSp>
      <p:grpSp>
        <p:nvGrpSpPr>
          <p:cNvPr id="3088" name="Group 3087">
            <a:extLst>
              <a:ext uri="{FF2B5EF4-FFF2-40B4-BE49-F238E27FC236}">
                <a16:creationId xmlns:a16="http://schemas.microsoft.com/office/drawing/2014/main" id="{69BB5F9D-63F0-B3D3-5B8B-E724C4AA5363}"/>
              </a:ext>
            </a:extLst>
          </p:cNvPr>
          <p:cNvGrpSpPr/>
          <p:nvPr/>
        </p:nvGrpSpPr>
        <p:grpSpPr>
          <a:xfrm>
            <a:off x="14178909" y="3406161"/>
            <a:ext cx="4761994" cy="1240559"/>
            <a:chOff x="7742180" y="3555323"/>
            <a:chExt cx="4761994" cy="1240559"/>
          </a:xfrm>
        </p:grpSpPr>
        <p:sp>
          <p:nvSpPr>
            <p:cNvPr id="3086" name="TextBox 3085">
              <a:extLst>
                <a:ext uri="{FF2B5EF4-FFF2-40B4-BE49-F238E27FC236}">
                  <a16:creationId xmlns:a16="http://schemas.microsoft.com/office/drawing/2014/main" id="{58ECED4C-2480-70AB-B28A-870C868C82AA}"/>
                </a:ext>
              </a:extLst>
            </p:cNvPr>
            <p:cNvSpPr txBox="1"/>
            <p:nvPr/>
          </p:nvSpPr>
          <p:spPr>
            <a:xfrm>
              <a:off x="7742180" y="4026441"/>
              <a:ext cx="4761994" cy="769441"/>
            </a:xfrm>
            <a:prstGeom prst="rect">
              <a:avLst/>
            </a:prstGeom>
            <a:noFill/>
          </p:spPr>
          <p:txBody>
            <a:bodyPr wrap="square" rtlCol="0">
              <a:spAutoFit/>
            </a:bodyPr>
            <a:lstStyle/>
            <a:p>
              <a:pPr algn="ctr"/>
              <a:r>
                <a:rPr lang="en-US" sz="4400" b="1" dirty="0">
                  <a:latin typeface="Tempus Sans ITC" panose="04020404030D07020202" pitchFamily="82" charset="0"/>
                </a:rPr>
                <a:t>Customizable</a:t>
              </a:r>
            </a:p>
          </p:txBody>
        </p:sp>
        <p:sp>
          <p:nvSpPr>
            <p:cNvPr id="3087" name="TextBox 3086">
              <a:extLst>
                <a:ext uri="{FF2B5EF4-FFF2-40B4-BE49-F238E27FC236}">
                  <a16:creationId xmlns:a16="http://schemas.microsoft.com/office/drawing/2014/main" id="{E2986DE1-FF6B-8FA3-60EE-48F4AA34534E}"/>
                </a:ext>
              </a:extLst>
            </p:cNvPr>
            <p:cNvSpPr txBox="1"/>
            <p:nvPr/>
          </p:nvSpPr>
          <p:spPr>
            <a:xfrm>
              <a:off x="9495656" y="3555323"/>
              <a:ext cx="944880" cy="707886"/>
            </a:xfrm>
            <a:prstGeom prst="rect">
              <a:avLst/>
            </a:prstGeom>
            <a:noFill/>
          </p:spPr>
          <p:txBody>
            <a:bodyPr wrap="square" rtlCol="0">
              <a:spAutoFit/>
            </a:bodyPr>
            <a:lstStyle/>
            <a:p>
              <a:pPr algn="ctr"/>
              <a:r>
                <a:rPr lang="en-US" sz="4000" b="1" dirty="0">
                  <a:latin typeface="Tempus Sans ITC" panose="04020404030D07020202" pitchFamily="82" charset="0"/>
                </a:rPr>
                <a:t>5</a:t>
              </a:r>
            </a:p>
          </p:txBody>
        </p:sp>
      </p:grpSp>
      <p:pic>
        <p:nvPicPr>
          <p:cNvPr id="3095" name="Graphic 3094" descr="Door Closed with solid fill">
            <a:extLst>
              <a:ext uri="{FF2B5EF4-FFF2-40B4-BE49-F238E27FC236}">
                <a16:creationId xmlns:a16="http://schemas.microsoft.com/office/drawing/2014/main" id="{570DD42E-2094-1F6A-7301-DA52CEA7DB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3073550">
            <a:off x="-3216689" y="3116304"/>
            <a:ext cx="2286938" cy="2286938"/>
          </a:xfrm>
          <a:prstGeom prst="rect">
            <a:avLst/>
          </a:prstGeom>
        </p:spPr>
      </p:pic>
      <p:pic>
        <p:nvPicPr>
          <p:cNvPr id="3097" name="Graphic 3096" descr="Lightbulb and gear outline">
            <a:extLst>
              <a:ext uri="{FF2B5EF4-FFF2-40B4-BE49-F238E27FC236}">
                <a16:creationId xmlns:a16="http://schemas.microsoft.com/office/drawing/2014/main" id="{3FCBD334-063B-2777-5D31-3BBDFDABBE3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912495">
            <a:off x="13537515" y="2643739"/>
            <a:ext cx="1570522" cy="1570522"/>
          </a:xfrm>
          <a:prstGeom prst="rect">
            <a:avLst/>
          </a:prstGeom>
        </p:spPr>
      </p:pic>
      <p:pic>
        <p:nvPicPr>
          <p:cNvPr id="3099" name="Graphic 3098" descr="Airplane with solid fill">
            <a:extLst>
              <a:ext uri="{FF2B5EF4-FFF2-40B4-BE49-F238E27FC236}">
                <a16:creationId xmlns:a16="http://schemas.microsoft.com/office/drawing/2014/main" id="{4083769D-107A-E9C1-1589-7752A7F623E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23177" y="-2486410"/>
            <a:ext cx="1688208" cy="1688208"/>
          </a:xfrm>
          <a:prstGeom prst="rect">
            <a:avLst/>
          </a:prstGeom>
        </p:spPr>
      </p:pic>
      <p:sp>
        <p:nvSpPr>
          <p:cNvPr id="4" name="TextBox 3">
            <a:extLst>
              <a:ext uri="{FF2B5EF4-FFF2-40B4-BE49-F238E27FC236}">
                <a16:creationId xmlns:a16="http://schemas.microsoft.com/office/drawing/2014/main" id="{9145257E-BC66-17E5-9C1C-C417EEF89C02}"/>
              </a:ext>
            </a:extLst>
          </p:cNvPr>
          <p:cNvSpPr txBox="1"/>
          <p:nvPr/>
        </p:nvSpPr>
        <p:spPr>
          <a:xfrm>
            <a:off x="720504" y="2375780"/>
            <a:ext cx="16154400" cy="1569660"/>
          </a:xfrm>
          <a:prstGeom prst="rect">
            <a:avLst/>
          </a:prstGeom>
          <a:noFill/>
        </p:spPr>
        <p:txBody>
          <a:bodyPr wrap="square" rtlCol="0">
            <a:spAutoFit/>
          </a:bodyPr>
          <a:lstStyle/>
          <a:p>
            <a:r>
              <a:rPr lang="en-US" sz="9600" b="1" dirty="0">
                <a:effectLst>
                  <a:outerShdw blurRad="38100" dist="38100" dir="2700000" algn="tl">
                    <a:srgbClr val="000000">
                      <a:alpha val="43137"/>
                    </a:srgbClr>
                  </a:outerShdw>
                </a:effectLst>
                <a:latin typeface="Tempus Sans ITC" panose="04020404030D07020202" pitchFamily="82" charset="0"/>
              </a:rPr>
              <a:t>List Of Components</a:t>
            </a:r>
          </a:p>
        </p:txBody>
      </p:sp>
      <p:pic>
        <p:nvPicPr>
          <p:cNvPr id="6" name="Graphic 5" descr="Online meeting with solid fill">
            <a:extLst>
              <a:ext uri="{FF2B5EF4-FFF2-40B4-BE49-F238E27FC236}">
                <a16:creationId xmlns:a16="http://schemas.microsoft.com/office/drawing/2014/main" id="{480872FD-0709-00A3-0230-339C61E5535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57481" y="-346949"/>
            <a:ext cx="3292400" cy="3292400"/>
          </a:xfrm>
          <a:prstGeom prst="rect">
            <a:avLst/>
          </a:prstGeom>
        </p:spPr>
      </p:pic>
      <p:pic>
        <p:nvPicPr>
          <p:cNvPr id="7" name="Graphic 6" descr="Processor with solid fill">
            <a:extLst>
              <a:ext uri="{FF2B5EF4-FFF2-40B4-BE49-F238E27FC236}">
                <a16:creationId xmlns:a16="http://schemas.microsoft.com/office/drawing/2014/main" id="{B25E834F-1F41-B892-C22E-36E98018BDD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0" y="4323528"/>
            <a:ext cx="2658900" cy="2658900"/>
          </a:xfrm>
          <a:prstGeom prst="rect">
            <a:avLst/>
          </a:prstGeom>
        </p:spPr>
      </p:pic>
      <p:grpSp>
        <p:nvGrpSpPr>
          <p:cNvPr id="2" name="Group 1">
            <a:extLst>
              <a:ext uri="{FF2B5EF4-FFF2-40B4-BE49-F238E27FC236}">
                <a16:creationId xmlns:a16="http://schemas.microsoft.com/office/drawing/2014/main" id="{6D417FEC-8F8F-138E-644A-4F03BE5F3C40}"/>
              </a:ext>
            </a:extLst>
          </p:cNvPr>
          <p:cNvGrpSpPr/>
          <p:nvPr/>
        </p:nvGrpSpPr>
        <p:grpSpPr>
          <a:xfrm>
            <a:off x="-2117932" y="-57968"/>
            <a:ext cx="2743200" cy="6905877"/>
            <a:chOff x="9551831" y="-17602"/>
            <a:chExt cx="2743200" cy="6905877"/>
          </a:xfrm>
        </p:grpSpPr>
        <p:grpSp>
          <p:nvGrpSpPr>
            <p:cNvPr id="5" name="Group 4">
              <a:extLst>
                <a:ext uri="{FF2B5EF4-FFF2-40B4-BE49-F238E27FC236}">
                  <a16:creationId xmlns:a16="http://schemas.microsoft.com/office/drawing/2014/main" id="{FE0B723F-5453-0EF3-D61C-29D7B2177507}"/>
                </a:ext>
              </a:extLst>
            </p:cNvPr>
            <p:cNvGrpSpPr/>
            <p:nvPr/>
          </p:nvGrpSpPr>
          <p:grpSpPr>
            <a:xfrm>
              <a:off x="9551831" y="-17602"/>
              <a:ext cx="2743200" cy="6905877"/>
              <a:chOff x="8622989" y="-1"/>
              <a:chExt cx="3133644" cy="6905877"/>
            </a:xfrm>
          </p:grpSpPr>
          <p:grpSp>
            <p:nvGrpSpPr>
              <p:cNvPr id="9" name="Group 8">
                <a:extLst>
                  <a:ext uri="{FF2B5EF4-FFF2-40B4-BE49-F238E27FC236}">
                    <a16:creationId xmlns:a16="http://schemas.microsoft.com/office/drawing/2014/main" id="{464E995A-956F-E062-B47B-9FBE5B806323}"/>
                  </a:ext>
                </a:extLst>
              </p:cNvPr>
              <p:cNvGrpSpPr/>
              <p:nvPr/>
            </p:nvGrpSpPr>
            <p:grpSpPr>
              <a:xfrm>
                <a:off x="8622989" y="-1"/>
                <a:ext cx="3133644" cy="6905877"/>
                <a:chOff x="6154155" y="-1"/>
                <a:chExt cx="2135125" cy="6905877"/>
              </a:xfrm>
            </p:grpSpPr>
            <p:sp>
              <p:nvSpPr>
                <p:cNvPr id="12" name="Rectangle 11">
                  <a:extLst>
                    <a:ext uri="{FF2B5EF4-FFF2-40B4-BE49-F238E27FC236}">
                      <a16:creationId xmlns:a16="http://schemas.microsoft.com/office/drawing/2014/main" id="{DF2D3018-9D72-CF1A-A8ED-23E2B87C3985}"/>
                    </a:ext>
                  </a:extLst>
                </p:cNvPr>
                <p:cNvSpPr/>
                <p:nvPr/>
              </p:nvSpPr>
              <p:spPr>
                <a:xfrm>
                  <a:off x="6154155" y="-1"/>
                  <a:ext cx="1562100" cy="6905877"/>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sosceles Triangle 12">
                  <a:extLst>
                    <a:ext uri="{FF2B5EF4-FFF2-40B4-BE49-F238E27FC236}">
                      <a16:creationId xmlns:a16="http://schemas.microsoft.com/office/drawing/2014/main" id="{26C67519-691F-7018-E961-8163C8981AE4}"/>
                    </a:ext>
                  </a:extLst>
                </p:cNvPr>
                <p:cNvSpPr/>
                <p:nvPr/>
              </p:nvSpPr>
              <p:spPr>
                <a:xfrm rot="5400000" flipH="1">
                  <a:off x="7755116" y="188215"/>
                  <a:ext cx="495302" cy="573026"/>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29B3F42C-C4D4-462E-1BBC-DEB1D3C23A68}"/>
                  </a:ext>
                </a:extLst>
              </p:cNvPr>
              <p:cNvSpPr txBox="1"/>
              <p:nvPr/>
            </p:nvSpPr>
            <p:spPr>
              <a:xfrm>
                <a:off x="8698650" y="861612"/>
                <a:ext cx="1845860" cy="523220"/>
              </a:xfrm>
              <a:prstGeom prst="rect">
                <a:avLst/>
              </a:prstGeom>
              <a:noFill/>
            </p:spPr>
            <p:txBody>
              <a:bodyPr wrap="square" rtlCol="0">
                <a:spAutoFit/>
              </a:bodyPr>
              <a:lstStyle/>
              <a:p>
                <a:pPr algn="ctr"/>
                <a:r>
                  <a:rPr lang="en-US" sz="2800" b="1" dirty="0">
                    <a:solidFill>
                      <a:schemeClr val="accent2"/>
                    </a:solidFill>
                    <a:latin typeface="Tempus Sans ITC" panose="04020404030D07020202" pitchFamily="82" charset="0"/>
                  </a:rPr>
                  <a:t>Switch</a:t>
                </a:r>
              </a:p>
            </p:txBody>
          </p:sp>
          <p:sp>
            <p:nvSpPr>
              <p:cNvPr id="11" name="TextBox 10">
                <a:extLst>
                  <a:ext uri="{FF2B5EF4-FFF2-40B4-BE49-F238E27FC236}">
                    <a16:creationId xmlns:a16="http://schemas.microsoft.com/office/drawing/2014/main" id="{6BF0F185-8EF7-EE47-9A5D-477D9266EE49}"/>
                  </a:ext>
                </a:extLst>
              </p:cNvPr>
              <p:cNvSpPr txBox="1"/>
              <p:nvPr/>
            </p:nvSpPr>
            <p:spPr>
              <a:xfrm>
                <a:off x="8779204" y="1328479"/>
                <a:ext cx="1845860" cy="3046988"/>
              </a:xfrm>
              <a:prstGeom prst="rect">
                <a:avLst/>
              </a:prstGeom>
              <a:noFill/>
            </p:spPr>
            <p:txBody>
              <a:bodyPr wrap="square" rtlCol="0">
                <a:spAutoFit/>
              </a:bodyPr>
              <a:lstStyle/>
              <a:p>
                <a:pPr algn="just"/>
                <a:r>
                  <a:rPr lang="en-US" sz="1200" b="1" dirty="0">
                    <a:solidFill>
                      <a:schemeClr val="accent2"/>
                    </a:solidFill>
                    <a:latin typeface="Tempus Sans ITC" panose="04020404030D07020202" pitchFamily="82" charset="0"/>
                  </a:rPr>
                  <a:t>It is a  manual control that completes or breaks a circuit, triggering the doorbell buzzer when pressed in the prototype.</a:t>
                </a:r>
              </a:p>
              <a:p>
                <a:pPr algn="just"/>
                <a:endParaRPr lang="en-US" sz="1200" b="1" dirty="0">
                  <a:solidFill>
                    <a:schemeClr val="accent2"/>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solidFill>
                    <a:latin typeface="Tempus Sans ITC" panose="04020404030D07020202" pitchFamily="82" charset="0"/>
                  </a:rPr>
                  <a:t>It allows the user to physically press and toggle around the circuit</a:t>
                </a:r>
              </a:p>
              <a:p>
                <a:pPr marL="171450" indent="-171450" algn="just">
                  <a:buFont typeface="Arial" panose="020B0604020202020204" pitchFamily="34" charset="0"/>
                  <a:buChar char="•"/>
                </a:pPr>
                <a:endParaRPr lang="en-US" sz="1200" b="1" dirty="0">
                  <a:solidFill>
                    <a:schemeClr val="accent2"/>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solidFill>
                    <a:latin typeface="Tempus Sans ITC" panose="04020404030D07020202" pitchFamily="82" charset="0"/>
                  </a:rPr>
                  <a:t>Used in any Circuits requiring Press function.</a:t>
                </a:r>
              </a:p>
            </p:txBody>
          </p:sp>
        </p:grpSp>
        <p:pic>
          <p:nvPicPr>
            <p:cNvPr id="8" name="Picture 2" descr="Push Button Switch (2PIN) Robotics Bangladesh">
              <a:extLst>
                <a:ext uri="{FF2B5EF4-FFF2-40B4-BE49-F238E27FC236}">
                  <a16:creationId xmlns:a16="http://schemas.microsoft.com/office/drawing/2014/main" id="{B449A417-22E3-E406-AE6E-72625783A6E4}"/>
                </a:ext>
              </a:extLst>
            </p:cNvPr>
            <p:cNvPicPr>
              <a:picLocks noChangeAspect="1" noChangeArrowheads="1"/>
            </p:cNvPicPr>
            <p:nvPr/>
          </p:nvPicPr>
          <p:blipFill>
            <a:blip r:embed="rId13">
              <a:alphaModFix amt="43000"/>
              <a:extLst>
                <a:ext uri="{28A0092B-C50C-407E-A947-70E740481C1C}">
                  <a14:useLocalDpi xmlns:a14="http://schemas.microsoft.com/office/drawing/2010/main" val="0"/>
                </a:ext>
              </a:extLst>
            </a:blip>
            <a:srcRect/>
            <a:stretch>
              <a:fillRect/>
            </a:stretch>
          </p:blipFill>
          <p:spPr bwMode="auto">
            <a:xfrm>
              <a:off x="9928401" y="4834088"/>
              <a:ext cx="1502790" cy="1502790"/>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27E3C8C8-D228-7162-B261-BA3B70C0C3FD}"/>
              </a:ext>
            </a:extLst>
          </p:cNvPr>
          <p:cNvGrpSpPr/>
          <p:nvPr/>
        </p:nvGrpSpPr>
        <p:grpSpPr>
          <a:xfrm>
            <a:off x="-2117932" y="-47876"/>
            <a:ext cx="2743200" cy="6885693"/>
            <a:chOff x="8622989" y="-1"/>
            <a:chExt cx="3133644" cy="6885693"/>
          </a:xfrm>
        </p:grpSpPr>
        <p:grpSp>
          <p:nvGrpSpPr>
            <p:cNvPr id="15" name="Group 14">
              <a:extLst>
                <a:ext uri="{FF2B5EF4-FFF2-40B4-BE49-F238E27FC236}">
                  <a16:creationId xmlns:a16="http://schemas.microsoft.com/office/drawing/2014/main" id="{C6E581E3-D0A5-CDBF-D468-BC65AE4D636C}"/>
                </a:ext>
              </a:extLst>
            </p:cNvPr>
            <p:cNvGrpSpPr/>
            <p:nvPr/>
          </p:nvGrpSpPr>
          <p:grpSpPr>
            <a:xfrm>
              <a:off x="8622989" y="-1"/>
              <a:ext cx="3133644" cy="6885693"/>
              <a:chOff x="6154155" y="-1"/>
              <a:chExt cx="2135125" cy="6885693"/>
            </a:xfrm>
          </p:grpSpPr>
          <p:sp>
            <p:nvSpPr>
              <p:cNvPr id="19" name="Rectangle 18">
                <a:extLst>
                  <a:ext uri="{FF2B5EF4-FFF2-40B4-BE49-F238E27FC236}">
                    <a16:creationId xmlns:a16="http://schemas.microsoft.com/office/drawing/2014/main" id="{0BF63E73-B524-4ECD-8475-321BF229B794}"/>
                  </a:ext>
                </a:extLst>
              </p:cNvPr>
              <p:cNvSpPr/>
              <p:nvPr/>
            </p:nvSpPr>
            <p:spPr>
              <a:xfrm>
                <a:off x="6154155" y="-1"/>
                <a:ext cx="1562100" cy="6885693"/>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Isosceles Triangle 19">
                <a:extLst>
                  <a:ext uri="{FF2B5EF4-FFF2-40B4-BE49-F238E27FC236}">
                    <a16:creationId xmlns:a16="http://schemas.microsoft.com/office/drawing/2014/main" id="{0995D042-A50A-2C67-3B1D-DA1082F11968}"/>
                  </a:ext>
                </a:extLst>
              </p:cNvPr>
              <p:cNvSpPr/>
              <p:nvPr/>
            </p:nvSpPr>
            <p:spPr>
              <a:xfrm rot="5400000" flipH="1">
                <a:off x="7755116" y="188215"/>
                <a:ext cx="495302" cy="573026"/>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EEE2A985-E8F1-7659-CAA6-BB121721D0BF}"/>
                </a:ext>
              </a:extLst>
            </p:cNvPr>
            <p:cNvSpPr txBox="1"/>
            <p:nvPr/>
          </p:nvSpPr>
          <p:spPr>
            <a:xfrm>
              <a:off x="8698650" y="861612"/>
              <a:ext cx="1845860" cy="523220"/>
            </a:xfrm>
            <a:prstGeom prst="rect">
              <a:avLst/>
            </a:prstGeom>
            <a:noFill/>
          </p:spPr>
          <p:txBody>
            <a:bodyPr wrap="square" rtlCol="0">
              <a:spAutoFit/>
            </a:bodyPr>
            <a:lstStyle/>
            <a:p>
              <a:pPr algn="ctr"/>
              <a:r>
                <a:rPr lang="en-US" sz="2800" b="1" dirty="0">
                  <a:solidFill>
                    <a:schemeClr val="accent2"/>
                  </a:solidFill>
                  <a:latin typeface="Tempus Sans ITC" panose="04020404030D07020202" pitchFamily="82" charset="0"/>
                </a:rPr>
                <a:t>Buzzer</a:t>
              </a:r>
            </a:p>
          </p:txBody>
        </p:sp>
        <p:sp>
          <p:nvSpPr>
            <p:cNvPr id="17" name="TextBox 16">
              <a:extLst>
                <a:ext uri="{FF2B5EF4-FFF2-40B4-BE49-F238E27FC236}">
                  <a16:creationId xmlns:a16="http://schemas.microsoft.com/office/drawing/2014/main" id="{DE4FAAF8-B81B-FB1B-D8C2-C800F30C9167}"/>
                </a:ext>
              </a:extLst>
            </p:cNvPr>
            <p:cNvSpPr txBox="1"/>
            <p:nvPr/>
          </p:nvSpPr>
          <p:spPr>
            <a:xfrm>
              <a:off x="8779204" y="1328479"/>
              <a:ext cx="1845860" cy="2677656"/>
            </a:xfrm>
            <a:prstGeom prst="rect">
              <a:avLst/>
            </a:prstGeom>
            <a:noFill/>
          </p:spPr>
          <p:txBody>
            <a:bodyPr wrap="square" rtlCol="0">
              <a:spAutoFit/>
            </a:bodyPr>
            <a:lstStyle/>
            <a:p>
              <a:pPr algn="just"/>
              <a:r>
                <a:rPr lang="en-US" sz="1200" b="1" dirty="0">
                  <a:solidFill>
                    <a:schemeClr val="accent2"/>
                  </a:solidFill>
                  <a:latin typeface="Tempus Sans ITC" panose="04020404030D07020202" pitchFamily="82" charset="0"/>
                </a:rPr>
                <a:t>A buzzer is an electromechanical or piezoelectric device that produces sound from an electric signal.</a:t>
              </a:r>
            </a:p>
            <a:p>
              <a:pPr algn="just"/>
              <a:endParaRPr lang="en-US" sz="1200" b="1" dirty="0">
                <a:solidFill>
                  <a:schemeClr val="accent2"/>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solidFill>
                  <a:latin typeface="Tempus Sans ITC" panose="04020404030D07020202" pitchFamily="82" charset="0"/>
                </a:rPr>
                <a:t>Converts electrical signals into vibrations producing tones or beep.</a:t>
              </a:r>
            </a:p>
            <a:p>
              <a:pPr marL="171450" indent="-171450" algn="just">
                <a:buFont typeface="Arial" panose="020B0604020202020204" pitchFamily="34" charset="0"/>
                <a:buChar char="•"/>
              </a:pPr>
              <a:r>
                <a:rPr lang="en-US" sz="1200" b="1" dirty="0">
                  <a:solidFill>
                    <a:schemeClr val="accent2"/>
                  </a:solidFill>
                  <a:latin typeface="Tempus Sans ITC" panose="04020404030D07020202" pitchFamily="82" charset="0"/>
                </a:rPr>
                <a:t>Used in alarms, timer, notification, toys, electronic devices.</a:t>
              </a:r>
            </a:p>
            <a:p>
              <a:pPr marL="171450" indent="-171450" algn="just">
                <a:buFont typeface="Arial" panose="020B0604020202020204" pitchFamily="34" charset="0"/>
                <a:buChar char="•"/>
              </a:pPr>
              <a:endParaRPr lang="en-US" sz="1200" b="1" dirty="0">
                <a:solidFill>
                  <a:schemeClr val="accent2"/>
                </a:solidFill>
                <a:latin typeface="Tempus Sans ITC" panose="04020404030D07020202" pitchFamily="82" charset="0"/>
              </a:endParaRPr>
            </a:p>
          </p:txBody>
        </p:sp>
        <p:pic>
          <p:nvPicPr>
            <p:cNvPr id="18" name="Picture 4">
              <a:extLst>
                <a:ext uri="{FF2B5EF4-FFF2-40B4-BE49-F238E27FC236}">
                  <a16:creationId xmlns:a16="http://schemas.microsoft.com/office/drawing/2014/main" id="{B6F9D47B-90C0-3611-EC88-6466796C5144}"/>
                </a:ext>
              </a:extLst>
            </p:cNvPr>
            <p:cNvPicPr>
              <a:picLocks noChangeAspect="1" noChangeArrowheads="1"/>
            </p:cNvPicPr>
            <p:nvPr/>
          </p:nvPicPr>
          <p:blipFill>
            <a:blip r:embed="rId14">
              <a:alphaModFix amt="52000"/>
              <a:extLst>
                <a:ext uri="{28A0092B-C50C-407E-A947-70E740481C1C}">
                  <a14:useLocalDpi xmlns:a14="http://schemas.microsoft.com/office/drawing/2010/main" val="0"/>
                </a:ext>
              </a:extLst>
            </a:blip>
            <a:srcRect/>
            <a:stretch>
              <a:fillRect/>
            </a:stretch>
          </p:blipFill>
          <p:spPr bwMode="auto">
            <a:xfrm>
              <a:off x="9020330" y="4773140"/>
              <a:ext cx="1627040" cy="1577850"/>
            </a:xfrm>
            <a:prstGeom prst="rect">
              <a:avLst/>
            </a:prstGeom>
            <a:noFill/>
            <a:effectLst>
              <a:softEdge rad="292100"/>
            </a:effectLst>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9F5F27B5-0EC3-5E39-E177-69632956BEFB}"/>
              </a:ext>
            </a:extLst>
          </p:cNvPr>
          <p:cNvGrpSpPr/>
          <p:nvPr/>
        </p:nvGrpSpPr>
        <p:grpSpPr>
          <a:xfrm>
            <a:off x="-2117932" y="-57968"/>
            <a:ext cx="2743200" cy="6905876"/>
            <a:chOff x="6470733" y="-24385"/>
            <a:chExt cx="3005001" cy="6905876"/>
          </a:xfrm>
        </p:grpSpPr>
        <p:sp>
          <p:nvSpPr>
            <p:cNvPr id="22" name="Isosceles Triangle 21">
              <a:extLst>
                <a:ext uri="{FF2B5EF4-FFF2-40B4-BE49-F238E27FC236}">
                  <a16:creationId xmlns:a16="http://schemas.microsoft.com/office/drawing/2014/main" id="{04A36C60-68F6-6EC4-DDB9-B9D91139DBD9}"/>
                </a:ext>
              </a:extLst>
            </p:cNvPr>
            <p:cNvSpPr/>
            <p:nvPr/>
          </p:nvSpPr>
          <p:spPr>
            <a:xfrm rot="5400000">
              <a:off x="8819660" y="41918"/>
              <a:ext cx="495300" cy="816849"/>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A8049397-4F17-C205-CBE8-2E2FDF38BBC9}"/>
                </a:ext>
              </a:extLst>
            </p:cNvPr>
            <p:cNvGrpSpPr/>
            <p:nvPr/>
          </p:nvGrpSpPr>
          <p:grpSpPr>
            <a:xfrm>
              <a:off x="6470733" y="-24385"/>
              <a:ext cx="2226787" cy="6905876"/>
              <a:chOff x="6432097" y="-24385"/>
              <a:chExt cx="2226787" cy="6905876"/>
            </a:xfrm>
          </p:grpSpPr>
          <p:sp>
            <p:nvSpPr>
              <p:cNvPr id="24" name="Rectangle 23">
                <a:extLst>
                  <a:ext uri="{FF2B5EF4-FFF2-40B4-BE49-F238E27FC236}">
                    <a16:creationId xmlns:a16="http://schemas.microsoft.com/office/drawing/2014/main" id="{DAFF7DE1-9A48-47BD-AA16-75C611414D39}"/>
                  </a:ext>
                </a:extLst>
              </p:cNvPr>
              <p:cNvSpPr/>
              <p:nvPr/>
            </p:nvSpPr>
            <p:spPr>
              <a:xfrm>
                <a:off x="6432097" y="-24385"/>
                <a:ext cx="2226787" cy="690587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EC68DCF1-B4E0-4F5E-42BC-02A02228054A}"/>
                  </a:ext>
                </a:extLst>
              </p:cNvPr>
              <p:cNvSpPr txBox="1"/>
              <p:nvPr/>
            </p:nvSpPr>
            <p:spPr>
              <a:xfrm>
                <a:off x="6471565" y="891580"/>
                <a:ext cx="1855970" cy="523220"/>
              </a:xfrm>
              <a:prstGeom prst="rect">
                <a:avLst/>
              </a:prstGeom>
              <a:noFill/>
            </p:spPr>
            <p:txBody>
              <a:bodyPr wrap="square" rtlCol="0">
                <a:spAutoFit/>
              </a:bodyPr>
              <a:lstStyle/>
              <a:p>
                <a:pPr algn="ctr"/>
                <a:r>
                  <a:rPr lang="en-US" sz="2800" b="1" dirty="0">
                    <a:solidFill>
                      <a:schemeClr val="accent2">
                        <a:lumMod val="60000"/>
                        <a:lumOff val="40000"/>
                      </a:schemeClr>
                    </a:solidFill>
                    <a:latin typeface="Tempus Sans ITC" panose="04020404030D07020202" pitchFamily="82" charset="0"/>
                  </a:rPr>
                  <a:t>ESP 32</a:t>
                </a:r>
              </a:p>
            </p:txBody>
          </p:sp>
          <p:sp>
            <p:nvSpPr>
              <p:cNvPr id="26" name="TextBox 25">
                <a:extLst>
                  <a:ext uri="{FF2B5EF4-FFF2-40B4-BE49-F238E27FC236}">
                    <a16:creationId xmlns:a16="http://schemas.microsoft.com/office/drawing/2014/main" id="{A1E82B59-C4B8-D857-9F1F-B17539A5734B}"/>
                  </a:ext>
                </a:extLst>
              </p:cNvPr>
              <p:cNvSpPr txBox="1"/>
              <p:nvPr/>
            </p:nvSpPr>
            <p:spPr>
              <a:xfrm>
                <a:off x="6532548" y="1358447"/>
                <a:ext cx="1983828" cy="2492990"/>
              </a:xfrm>
              <a:prstGeom prst="rect">
                <a:avLst/>
              </a:prstGeom>
              <a:noFill/>
            </p:spPr>
            <p:txBody>
              <a:bodyPr wrap="square" rtlCol="0">
                <a:spAutoFit/>
              </a:bodyPr>
              <a:lstStyle/>
              <a:p>
                <a:pPr algn="just"/>
                <a:r>
                  <a:rPr lang="en-US" sz="1200" b="1" dirty="0">
                    <a:solidFill>
                      <a:schemeClr val="accent2">
                        <a:lumMod val="60000"/>
                        <a:lumOff val="40000"/>
                      </a:schemeClr>
                    </a:solidFill>
                    <a:latin typeface="Tempus Sans ITC" panose="04020404030D07020202" pitchFamily="82" charset="0"/>
                  </a:rPr>
                  <a:t> ESP 32 is a low cost, low power system on chip(SoC) with dual – core and single core Tensilica Xtensa LX6 microprocessor, develop by Espressif System.</a:t>
                </a:r>
              </a:p>
              <a:p>
                <a:pPr algn="just"/>
                <a:endParaRPr lang="en-US" sz="1200" b="1" dirty="0">
                  <a:solidFill>
                    <a:schemeClr val="accent2">
                      <a:lumMod val="60000"/>
                      <a:lumOff val="40000"/>
                    </a:schemeClr>
                  </a:solidFill>
                  <a:latin typeface="Tempus Sans ITC" panose="04020404030D07020202" pitchFamily="82" charset="0"/>
                </a:endParaRPr>
              </a:p>
              <a:p>
                <a:pPr marL="342900" indent="-34290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It uses dual core processor with 520 KB SRAM and up to 4 MB flash memory.</a:t>
                </a:r>
              </a:p>
              <a:p>
                <a:pPr marL="342900" indent="-34290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It consists of  36 GPIO pins.</a:t>
                </a:r>
              </a:p>
            </p:txBody>
          </p:sp>
          <p:pic>
            <p:nvPicPr>
              <p:cNvPr id="27" name="Picture 26" descr="A close-up of a computer chip&#10;&#10;AI-generated content may be incorrect.">
                <a:extLst>
                  <a:ext uri="{FF2B5EF4-FFF2-40B4-BE49-F238E27FC236}">
                    <a16:creationId xmlns:a16="http://schemas.microsoft.com/office/drawing/2014/main" id="{AB3C17BB-4594-2CE9-0F46-726E4721B122}"/>
                  </a:ext>
                </a:extLst>
              </p:cNvPr>
              <p:cNvPicPr>
                <a:picLocks noChangeAspect="1"/>
              </p:cNvPicPr>
              <p:nvPr/>
            </p:nvPicPr>
            <p:blipFill>
              <a:blip r:embed="rId15">
                <a:alphaModFix amt="62000"/>
                <a:extLst>
                  <a:ext uri="{28A0092B-C50C-407E-A947-70E740481C1C}">
                    <a14:useLocalDpi xmlns:a14="http://schemas.microsoft.com/office/drawing/2010/main" val="0"/>
                  </a:ext>
                </a:extLst>
              </a:blip>
              <a:stretch>
                <a:fillRect/>
              </a:stretch>
            </p:blipFill>
            <p:spPr>
              <a:xfrm>
                <a:off x="6919488" y="4721100"/>
                <a:ext cx="1408047" cy="1827549"/>
              </a:xfrm>
              <a:prstGeom prst="rect">
                <a:avLst/>
              </a:prstGeom>
              <a:effectLst>
                <a:softEdge rad="88900"/>
              </a:effectLst>
            </p:spPr>
          </p:pic>
        </p:grpSp>
      </p:grpSp>
      <p:grpSp>
        <p:nvGrpSpPr>
          <p:cNvPr id="28" name="Group 27">
            <a:extLst>
              <a:ext uri="{FF2B5EF4-FFF2-40B4-BE49-F238E27FC236}">
                <a16:creationId xmlns:a16="http://schemas.microsoft.com/office/drawing/2014/main" id="{B57C33A6-FDE6-172A-77AA-C5CDE5EAFF84}"/>
              </a:ext>
            </a:extLst>
          </p:cNvPr>
          <p:cNvGrpSpPr/>
          <p:nvPr/>
        </p:nvGrpSpPr>
        <p:grpSpPr>
          <a:xfrm>
            <a:off x="-2117932" y="-57968"/>
            <a:ext cx="2756796" cy="6905876"/>
            <a:chOff x="4088702" y="-47876"/>
            <a:chExt cx="3282837" cy="6905876"/>
          </a:xfrm>
        </p:grpSpPr>
        <p:grpSp>
          <p:nvGrpSpPr>
            <p:cNvPr id="29" name="Group 28">
              <a:extLst>
                <a:ext uri="{FF2B5EF4-FFF2-40B4-BE49-F238E27FC236}">
                  <a16:creationId xmlns:a16="http://schemas.microsoft.com/office/drawing/2014/main" id="{2F4B77F3-5CD2-D040-E369-3EE84E4148F2}"/>
                </a:ext>
              </a:extLst>
            </p:cNvPr>
            <p:cNvGrpSpPr/>
            <p:nvPr/>
          </p:nvGrpSpPr>
          <p:grpSpPr>
            <a:xfrm>
              <a:off x="4171139" y="-47876"/>
              <a:ext cx="3200400" cy="6905876"/>
              <a:chOff x="3042607" y="-47876"/>
              <a:chExt cx="2135122" cy="6905876"/>
            </a:xfrm>
          </p:grpSpPr>
          <p:sp>
            <p:nvSpPr>
              <p:cNvPr id="33" name="Isosceles Triangle 32">
                <a:extLst>
                  <a:ext uri="{FF2B5EF4-FFF2-40B4-BE49-F238E27FC236}">
                    <a16:creationId xmlns:a16="http://schemas.microsoft.com/office/drawing/2014/main" id="{170BA4F1-1C45-0403-6D9B-C0AAF6534B1F}"/>
                  </a:ext>
                </a:extLst>
              </p:cNvPr>
              <p:cNvSpPr/>
              <p:nvPr/>
            </p:nvSpPr>
            <p:spPr>
              <a:xfrm rot="5400000">
                <a:off x="4643568" y="186691"/>
                <a:ext cx="495300" cy="573023"/>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984FA59-C2E8-66C5-C004-36264EDC1ECA}"/>
                  </a:ext>
                </a:extLst>
              </p:cNvPr>
              <p:cNvSpPr/>
              <p:nvPr/>
            </p:nvSpPr>
            <p:spPr>
              <a:xfrm>
                <a:off x="3042607" y="-47876"/>
                <a:ext cx="1562100" cy="690587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sp>
          <p:nvSpPr>
            <p:cNvPr id="30" name="TextBox 29">
              <a:extLst>
                <a:ext uri="{FF2B5EF4-FFF2-40B4-BE49-F238E27FC236}">
                  <a16:creationId xmlns:a16="http://schemas.microsoft.com/office/drawing/2014/main" id="{A486D9EA-AA4D-42DD-45A5-09E54505A677}"/>
                </a:ext>
              </a:extLst>
            </p:cNvPr>
            <p:cNvSpPr txBox="1"/>
            <p:nvPr/>
          </p:nvSpPr>
          <p:spPr>
            <a:xfrm>
              <a:off x="4088702" y="867687"/>
              <a:ext cx="2622502" cy="523220"/>
            </a:xfrm>
            <a:prstGeom prst="rect">
              <a:avLst/>
            </a:prstGeom>
            <a:noFill/>
          </p:spPr>
          <p:txBody>
            <a:bodyPr wrap="square" rtlCol="0">
              <a:spAutoFit/>
            </a:bodyPr>
            <a:lstStyle/>
            <a:p>
              <a:pPr algn="ctr"/>
              <a:r>
                <a:rPr lang="en-US" sz="2800" b="1" dirty="0">
                  <a:solidFill>
                    <a:schemeClr val="accent2">
                      <a:lumMod val="60000"/>
                      <a:lumOff val="40000"/>
                    </a:schemeClr>
                  </a:solidFill>
                  <a:latin typeface="Tempus Sans ITC" panose="04020404030D07020202" pitchFamily="82" charset="0"/>
                </a:rPr>
                <a:t>Jumper </a:t>
              </a:r>
              <a:r>
                <a:rPr lang="en-US" sz="2600" b="1" dirty="0">
                  <a:solidFill>
                    <a:schemeClr val="accent2">
                      <a:lumMod val="60000"/>
                      <a:lumOff val="40000"/>
                    </a:schemeClr>
                  </a:solidFill>
                  <a:latin typeface="Tempus Sans ITC" panose="04020404030D07020202" pitchFamily="82" charset="0"/>
                </a:rPr>
                <a:t>Wire</a:t>
              </a:r>
            </a:p>
          </p:txBody>
        </p:sp>
        <p:sp>
          <p:nvSpPr>
            <p:cNvPr id="31" name="TextBox 30">
              <a:extLst>
                <a:ext uri="{FF2B5EF4-FFF2-40B4-BE49-F238E27FC236}">
                  <a16:creationId xmlns:a16="http://schemas.microsoft.com/office/drawing/2014/main" id="{360AEA63-810A-945C-CF45-855BEEB16701}"/>
                </a:ext>
              </a:extLst>
            </p:cNvPr>
            <p:cNvSpPr txBox="1">
              <a:spLocks/>
            </p:cNvSpPr>
            <p:nvPr/>
          </p:nvSpPr>
          <p:spPr>
            <a:xfrm>
              <a:off x="4422451" y="1262729"/>
              <a:ext cx="1944107" cy="3046988"/>
            </a:xfrm>
            <a:prstGeom prst="rect">
              <a:avLst/>
            </a:prstGeom>
            <a:noFill/>
          </p:spPr>
          <p:txBody>
            <a:bodyPr wrap="square" rtlCol="0">
              <a:spAutoFit/>
            </a:bodyPr>
            <a:lstStyle/>
            <a:p>
              <a:pPr algn="just"/>
              <a:r>
                <a:rPr lang="en-US" sz="1200" b="1" dirty="0">
                  <a:solidFill>
                    <a:schemeClr val="accent2">
                      <a:lumMod val="60000"/>
                      <a:lumOff val="40000"/>
                    </a:schemeClr>
                  </a:solidFill>
                  <a:latin typeface="Tempus Sans ITC" panose="04020404030D07020202" pitchFamily="82" charset="0"/>
                </a:rPr>
                <a:t>Jumper Wires are short, insulated electrical wires used to connect components in electric circuit, typically on breadboards or prototyping boards.</a:t>
              </a:r>
            </a:p>
            <a:p>
              <a:pPr algn="just"/>
              <a:endParaRPr lang="en-US" sz="1200" b="1" dirty="0">
                <a:solidFill>
                  <a:schemeClr val="accent2">
                    <a:lumMod val="60000"/>
                    <a:lumOff val="40000"/>
                  </a:schemeClr>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Jumper wires connect all the components in the prototype board.</a:t>
              </a:r>
            </a:p>
            <a:p>
              <a:pPr marL="171450" indent="-17145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It has a length of  10 to 30 cm.</a:t>
              </a:r>
            </a:p>
            <a:p>
              <a:pPr marL="171450" indent="-17145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It can be used in breadboards,ESP32, ArduinoUNO, etc.</a:t>
              </a:r>
            </a:p>
          </p:txBody>
        </p:sp>
        <p:pic>
          <p:nvPicPr>
            <p:cNvPr id="32" name="Picture 6" descr="Unique Bargains Colorful 10P M/F Male to Female Jumper Wire Connector 12.6&quot; Length">
              <a:extLst>
                <a:ext uri="{FF2B5EF4-FFF2-40B4-BE49-F238E27FC236}">
                  <a16:creationId xmlns:a16="http://schemas.microsoft.com/office/drawing/2014/main" id="{0EFEDF99-08FB-31AE-2569-336651D8BBE3}"/>
                </a:ext>
              </a:extLst>
            </p:cNvPr>
            <p:cNvPicPr>
              <a:picLocks noChangeAspect="1" noChangeArrowheads="1"/>
            </p:cNvPicPr>
            <p:nvPr/>
          </p:nvPicPr>
          <p:blipFill>
            <a:blip r:embed="rId16">
              <a:alphaModFix amt="67000"/>
              <a:extLst>
                <a:ext uri="{28A0092B-C50C-407E-A947-70E740481C1C}">
                  <a14:useLocalDpi xmlns:a14="http://schemas.microsoft.com/office/drawing/2010/main" val="0"/>
                </a:ext>
              </a:extLst>
            </a:blip>
            <a:srcRect/>
            <a:stretch>
              <a:fillRect/>
            </a:stretch>
          </p:blipFill>
          <p:spPr bwMode="auto">
            <a:xfrm>
              <a:off x="4361204" y="4721100"/>
              <a:ext cx="2027702" cy="1827549"/>
            </a:xfrm>
            <a:prstGeom prst="rect">
              <a:avLst/>
            </a:prstGeom>
            <a:noFill/>
            <a:effectLst>
              <a:softEdge rad="330200"/>
            </a:effectLst>
            <a:extLst>
              <a:ext uri="{909E8E84-426E-40DD-AFC4-6F175D3DCCD1}">
                <a14:hiddenFill xmlns:a14="http://schemas.microsoft.com/office/drawing/2010/main">
                  <a:solidFill>
                    <a:srgbClr val="FFFFFF"/>
                  </a:solidFill>
                </a14:hiddenFill>
              </a:ext>
            </a:extLst>
          </p:spPr>
        </p:pic>
      </p:grpSp>
      <p:grpSp>
        <p:nvGrpSpPr>
          <p:cNvPr id="35" name="Group 34">
            <a:extLst>
              <a:ext uri="{FF2B5EF4-FFF2-40B4-BE49-F238E27FC236}">
                <a16:creationId xmlns:a16="http://schemas.microsoft.com/office/drawing/2014/main" id="{1151976B-F0F2-F6FC-25C8-95E01AF0DA5D}"/>
              </a:ext>
            </a:extLst>
          </p:cNvPr>
          <p:cNvGrpSpPr/>
          <p:nvPr/>
        </p:nvGrpSpPr>
        <p:grpSpPr>
          <a:xfrm>
            <a:off x="-2117932" y="-68060"/>
            <a:ext cx="2743200" cy="6926060"/>
            <a:chOff x="1896797" y="-92445"/>
            <a:chExt cx="3200401" cy="6926060"/>
          </a:xfrm>
        </p:grpSpPr>
        <p:grpSp>
          <p:nvGrpSpPr>
            <p:cNvPr id="36" name="Group 35">
              <a:extLst>
                <a:ext uri="{FF2B5EF4-FFF2-40B4-BE49-F238E27FC236}">
                  <a16:creationId xmlns:a16="http://schemas.microsoft.com/office/drawing/2014/main" id="{6EB3C771-EE5C-8C83-4F63-0DF971DD1996}"/>
                </a:ext>
              </a:extLst>
            </p:cNvPr>
            <p:cNvGrpSpPr/>
            <p:nvPr/>
          </p:nvGrpSpPr>
          <p:grpSpPr>
            <a:xfrm>
              <a:off x="1896797" y="-92445"/>
              <a:ext cx="3200401" cy="6926060"/>
              <a:chOff x="1896797" y="-92445"/>
              <a:chExt cx="3200401" cy="6926060"/>
            </a:xfrm>
          </p:grpSpPr>
          <p:sp>
            <p:nvSpPr>
              <p:cNvPr id="40" name="Isosceles Triangle 39">
                <a:extLst>
                  <a:ext uri="{FF2B5EF4-FFF2-40B4-BE49-F238E27FC236}">
                    <a16:creationId xmlns:a16="http://schemas.microsoft.com/office/drawing/2014/main" id="{C8F4A6EE-C8AA-E73F-8213-ACB49DDED4A7}"/>
                  </a:ext>
                </a:extLst>
              </p:cNvPr>
              <p:cNvSpPr/>
              <p:nvPr/>
            </p:nvSpPr>
            <p:spPr>
              <a:xfrm rot="5400000">
                <a:off x="4416291" y="15562"/>
                <a:ext cx="495300" cy="866514"/>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71AA035D-08E2-837C-2BE4-016B985B34DA}"/>
                  </a:ext>
                </a:extLst>
              </p:cNvPr>
              <p:cNvSpPr/>
              <p:nvPr/>
            </p:nvSpPr>
            <p:spPr>
              <a:xfrm>
                <a:off x="1896797" y="-92445"/>
                <a:ext cx="2362176" cy="692606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7" name="TextBox 36">
              <a:extLst>
                <a:ext uri="{FF2B5EF4-FFF2-40B4-BE49-F238E27FC236}">
                  <a16:creationId xmlns:a16="http://schemas.microsoft.com/office/drawing/2014/main" id="{2937D4DC-0492-D4EF-D663-3C6C421411EA}"/>
                </a:ext>
              </a:extLst>
            </p:cNvPr>
            <p:cNvSpPr txBox="1"/>
            <p:nvPr/>
          </p:nvSpPr>
          <p:spPr>
            <a:xfrm>
              <a:off x="1922762" y="897119"/>
              <a:ext cx="2340020" cy="523220"/>
            </a:xfrm>
            <a:prstGeom prst="rect">
              <a:avLst/>
            </a:prstGeom>
            <a:noFill/>
          </p:spPr>
          <p:txBody>
            <a:bodyPr wrap="square" rtlCol="0">
              <a:spAutoFit/>
            </a:bodyPr>
            <a:lstStyle/>
            <a:p>
              <a:pPr algn="ctr"/>
              <a:r>
                <a:rPr lang="en-US" sz="2800" b="1" dirty="0">
                  <a:solidFill>
                    <a:schemeClr val="accent2">
                      <a:lumMod val="40000"/>
                      <a:lumOff val="60000"/>
                    </a:schemeClr>
                  </a:solidFill>
                  <a:latin typeface="Tempus Sans ITC" panose="04020404030D07020202" pitchFamily="82" charset="0"/>
                </a:rPr>
                <a:t>Breadboard</a:t>
              </a:r>
            </a:p>
          </p:txBody>
        </p:sp>
        <p:sp>
          <p:nvSpPr>
            <p:cNvPr id="38" name="TextBox 37">
              <a:extLst>
                <a:ext uri="{FF2B5EF4-FFF2-40B4-BE49-F238E27FC236}">
                  <a16:creationId xmlns:a16="http://schemas.microsoft.com/office/drawing/2014/main" id="{8288C8DB-36D0-09E5-3A69-C2504F21DAC7}"/>
                </a:ext>
              </a:extLst>
            </p:cNvPr>
            <p:cNvSpPr txBox="1">
              <a:spLocks/>
            </p:cNvSpPr>
            <p:nvPr/>
          </p:nvSpPr>
          <p:spPr>
            <a:xfrm>
              <a:off x="2108045" y="1384832"/>
              <a:ext cx="2001601" cy="2677656"/>
            </a:xfrm>
            <a:prstGeom prst="rect">
              <a:avLst/>
            </a:prstGeom>
            <a:noFill/>
          </p:spPr>
          <p:txBody>
            <a:bodyPr wrap="square" rtlCol="0">
              <a:spAutoFit/>
            </a:bodyPr>
            <a:lstStyle/>
            <a:p>
              <a:pPr algn="just"/>
              <a:r>
                <a:rPr lang="en-US" sz="1200" b="1" dirty="0">
                  <a:solidFill>
                    <a:schemeClr val="accent2">
                      <a:lumMod val="40000"/>
                      <a:lumOff val="60000"/>
                    </a:schemeClr>
                  </a:solidFill>
                  <a:latin typeface="Tempus Sans ITC" panose="04020404030D07020202" pitchFamily="82" charset="0"/>
                </a:rPr>
                <a:t>A Breadboard is a construction base used to build semi permanent prototype of Electric Circuit.</a:t>
              </a:r>
            </a:p>
            <a:p>
              <a:pPr algn="just"/>
              <a:endParaRPr lang="en-US" sz="1200" b="1" dirty="0">
                <a:solidFill>
                  <a:schemeClr val="accent2">
                    <a:lumMod val="40000"/>
                    <a:lumOff val="60000"/>
                  </a:schemeClr>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lumMod val="40000"/>
                      <a:lumOff val="60000"/>
                    </a:schemeClr>
                  </a:solidFill>
                  <a:latin typeface="Tempus Sans ITC" panose="04020404030D07020202" pitchFamily="82" charset="0"/>
                </a:rPr>
                <a:t>Used for learning electronics and circuit design.</a:t>
              </a:r>
            </a:p>
            <a:p>
              <a:pPr marL="171450" indent="-171450" algn="just">
                <a:buFont typeface="Arial" panose="020B0604020202020204" pitchFamily="34" charset="0"/>
                <a:buChar char="•"/>
              </a:pPr>
              <a:r>
                <a:rPr lang="en-US" sz="1200" b="1" dirty="0">
                  <a:solidFill>
                    <a:schemeClr val="accent2">
                      <a:lumMod val="40000"/>
                      <a:lumOff val="60000"/>
                    </a:schemeClr>
                  </a:solidFill>
                  <a:latin typeface="Tempus Sans ITC" panose="04020404030D07020202" pitchFamily="82" charset="0"/>
                </a:rPr>
                <a:t>Works with jumper wires, IC’s, resistors, capacitors, ESP32, etc.</a:t>
              </a:r>
            </a:p>
            <a:p>
              <a:pPr marL="171450" indent="-171450" algn="just">
                <a:buFont typeface="Arial" panose="020B0604020202020204" pitchFamily="34" charset="0"/>
                <a:buChar char="•"/>
              </a:pPr>
              <a:r>
                <a:rPr lang="en-US" sz="1200" b="1" dirty="0">
                  <a:solidFill>
                    <a:schemeClr val="accent2">
                      <a:lumMod val="40000"/>
                      <a:lumOff val="60000"/>
                    </a:schemeClr>
                  </a:solidFill>
                  <a:latin typeface="Tempus Sans ITC" panose="04020404030D07020202" pitchFamily="82" charset="0"/>
                </a:rPr>
                <a:t>Affordable ranging from $2 to $10.</a:t>
              </a:r>
            </a:p>
          </p:txBody>
        </p:sp>
        <p:pic>
          <p:nvPicPr>
            <p:cNvPr id="39" name="Picture 2" descr="What is a breadboard?">
              <a:extLst>
                <a:ext uri="{FF2B5EF4-FFF2-40B4-BE49-F238E27FC236}">
                  <a16:creationId xmlns:a16="http://schemas.microsoft.com/office/drawing/2014/main" id="{4DD65A30-8990-7278-C4EC-EEF1C25DA489}"/>
                </a:ext>
              </a:extLst>
            </p:cNvPr>
            <p:cNvPicPr>
              <a:picLocks noChangeAspect="1" noChangeArrowheads="1"/>
            </p:cNvPicPr>
            <p:nvPr/>
          </p:nvPicPr>
          <p:blipFill>
            <a:blip r:embed="rId17">
              <a:alphaModFix amt="66000"/>
              <a:extLst>
                <a:ext uri="{28A0092B-C50C-407E-A947-70E740481C1C}">
                  <a14:useLocalDpi xmlns:a14="http://schemas.microsoft.com/office/drawing/2010/main" val="0"/>
                </a:ext>
              </a:extLst>
            </a:blip>
            <a:srcRect/>
            <a:stretch>
              <a:fillRect/>
            </a:stretch>
          </p:blipFill>
          <p:spPr bwMode="auto">
            <a:xfrm>
              <a:off x="2135036" y="4829493"/>
              <a:ext cx="2001601" cy="1727434"/>
            </a:xfrm>
            <a:prstGeom prst="rect">
              <a:avLst/>
            </a:prstGeom>
            <a:noFill/>
            <a:effectLst>
              <a:softEdge rad="215900"/>
            </a:effectLst>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id="{9BF9924D-0BDA-4E7A-7D65-4269A05F176D}"/>
              </a:ext>
            </a:extLst>
          </p:cNvPr>
          <p:cNvGrpSpPr/>
          <p:nvPr/>
        </p:nvGrpSpPr>
        <p:grpSpPr>
          <a:xfrm>
            <a:off x="-2117932" y="-68060"/>
            <a:ext cx="2679606" cy="6926060"/>
            <a:chOff x="-298407" y="0"/>
            <a:chExt cx="3017263" cy="6858000"/>
          </a:xfrm>
        </p:grpSpPr>
        <p:grpSp>
          <p:nvGrpSpPr>
            <p:cNvPr id="43" name="Group 42">
              <a:extLst>
                <a:ext uri="{FF2B5EF4-FFF2-40B4-BE49-F238E27FC236}">
                  <a16:creationId xmlns:a16="http://schemas.microsoft.com/office/drawing/2014/main" id="{2A4AD9E3-803D-5866-4FA7-AB16CEE12D4C}"/>
                </a:ext>
              </a:extLst>
            </p:cNvPr>
            <p:cNvGrpSpPr/>
            <p:nvPr/>
          </p:nvGrpSpPr>
          <p:grpSpPr>
            <a:xfrm>
              <a:off x="-298407" y="0"/>
              <a:ext cx="3017263" cy="6858000"/>
              <a:chOff x="-298407" y="0"/>
              <a:chExt cx="3017263" cy="6858000"/>
            </a:xfrm>
          </p:grpSpPr>
          <p:grpSp>
            <p:nvGrpSpPr>
              <p:cNvPr id="3116" name="Group 3115">
                <a:extLst>
                  <a:ext uri="{FF2B5EF4-FFF2-40B4-BE49-F238E27FC236}">
                    <a16:creationId xmlns:a16="http://schemas.microsoft.com/office/drawing/2014/main" id="{88BB2C97-32CC-A9D3-FC4D-20877E883C08}"/>
                  </a:ext>
                </a:extLst>
              </p:cNvPr>
              <p:cNvGrpSpPr/>
              <p:nvPr/>
            </p:nvGrpSpPr>
            <p:grpSpPr>
              <a:xfrm>
                <a:off x="-1" y="0"/>
                <a:ext cx="2718857" cy="6858000"/>
                <a:chOff x="-1" y="0"/>
                <a:chExt cx="2127950" cy="6858000"/>
              </a:xfrm>
            </p:grpSpPr>
            <p:sp>
              <p:nvSpPr>
                <p:cNvPr id="3118" name="Rectangle 3117">
                  <a:extLst>
                    <a:ext uri="{FF2B5EF4-FFF2-40B4-BE49-F238E27FC236}">
                      <a16:creationId xmlns:a16="http://schemas.microsoft.com/office/drawing/2014/main" id="{5AF7E7A8-ED2B-7B14-60AB-6D561FC2AF35}"/>
                    </a:ext>
                  </a:extLst>
                </p:cNvPr>
                <p:cNvSpPr/>
                <p:nvPr/>
              </p:nvSpPr>
              <p:spPr>
                <a:xfrm>
                  <a:off x="-1" y="0"/>
                  <a:ext cx="1641886"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19" name="Isosceles Triangle 3118">
                  <a:extLst>
                    <a:ext uri="{FF2B5EF4-FFF2-40B4-BE49-F238E27FC236}">
                      <a16:creationId xmlns:a16="http://schemas.microsoft.com/office/drawing/2014/main" id="{4F57C303-AAD1-F808-BD37-C503D2678EBB}"/>
                    </a:ext>
                  </a:extLst>
                </p:cNvPr>
                <p:cNvSpPr/>
                <p:nvPr/>
              </p:nvSpPr>
              <p:spPr>
                <a:xfrm rot="5400000">
                  <a:off x="1593788" y="179365"/>
                  <a:ext cx="495300" cy="573023"/>
                </a:xfrm>
                <a:prstGeom prs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grpSp>
          <p:sp>
            <p:nvSpPr>
              <p:cNvPr id="3117" name="TextBox 3116">
                <a:extLst>
                  <a:ext uri="{FF2B5EF4-FFF2-40B4-BE49-F238E27FC236}">
                    <a16:creationId xmlns:a16="http://schemas.microsoft.com/office/drawing/2014/main" id="{820BCC42-66B3-8A47-FCF6-03E0E45A6071}"/>
                  </a:ext>
                </a:extLst>
              </p:cNvPr>
              <p:cNvSpPr txBox="1"/>
              <p:nvPr/>
            </p:nvSpPr>
            <p:spPr>
              <a:xfrm>
                <a:off x="-298407" y="951735"/>
                <a:ext cx="2644150" cy="400110"/>
              </a:xfrm>
              <a:prstGeom prst="rect">
                <a:avLst/>
              </a:prstGeom>
              <a:noFill/>
            </p:spPr>
            <p:txBody>
              <a:bodyPr wrap="square" rtlCol="0">
                <a:spAutoFit/>
              </a:bodyPr>
              <a:lstStyle/>
              <a:p>
                <a:pPr algn="ctr"/>
                <a:r>
                  <a:rPr lang="en-US" sz="2000" b="1" dirty="0">
                    <a:solidFill>
                      <a:schemeClr val="accent2">
                        <a:lumMod val="20000"/>
                        <a:lumOff val="80000"/>
                      </a:schemeClr>
                    </a:solidFill>
                    <a:latin typeface="Tempus Sans ITC" panose="04020404030D07020202" pitchFamily="82" charset="0"/>
                  </a:rPr>
                  <a:t>Ultrasonic Sensor</a:t>
                </a:r>
              </a:p>
            </p:txBody>
          </p:sp>
        </p:grpSp>
        <p:grpSp>
          <p:nvGrpSpPr>
            <p:cNvPr id="44" name="Group 43">
              <a:extLst>
                <a:ext uri="{FF2B5EF4-FFF2-40B4-BE49-F238E27FC236}">
                  <a16:creationId xmlns:a16="http://schemas.microsoft.com/office/drawing/2014/main" id="{DA9F2CB2-C00F-E467-9D6E-CDF62BCFA39C}"/>
                </a:ext>
              </a:extLst>
            </p:cNvPr>
            <p:cNvGrpSpPr/>
            <p:nvPr/>
          </p:nvGrpSpPr>
          <p:grpSpPr>
            <a:xfrm>
              <a:off x="0" y="1385985"/>
              <a:ext cx="1986712" cy="5183555"/>
              <a:chOff x="0" y="1385985"/>
              <a:chExt cx="1986712" cy="5183555"/>
            </a:xfrm>
          </p:grpSpPr>
          <p:sp>
            <p:nvSpPr>
              <p:cNvPr id="45" name="TextBox 44">
                <a:extLst>
                  <a:ext uri="{FF2B5EF4-FFF2-40B4-BE49-F238E27FC236}">
                    <a16:creationId xmlns:a16="http://schemas.microsoft.com/office/drawing/2014/main" id="{17317B67-E43B-D906-D912-B7B89B87148C}"/>
                  </a:ext>
                </a:extLst>
              </p:cNvPr>
              <p:cNvSpPr txBox="1"/>
              <p:nvPr/>
            </p:nvSpPr>
            <p:spPr>
              <a:xfrm>
                <a:off x="0" y="1385985"/>
                <a:ext cx="1986712"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1200" b="1" dirty="0">
                    <a:solidFill>
                      <a:schemeClr val="accent2">
                        <a:lumMod val="20000"/>
                        <a:lumOff val="80000"/>
                      </a:schemeClr>
                    </a:solidFill>
                    <a:latin typeface="Tempus Sans ITC" panose="04020404030D07020202" pitchFamily="82" charset="0"/>
                  </a:rPr>
                  <a:t>Principle: This sensor 	transmits an Ultrasonic ray through which it determines  how far the object is.</a:t>
                </a:r>
              </a:p>
              <a:p>
                <a:pPr marL="285750" indent="-285750" algn="just">
                  <a:buFont typeface="Arial" panose="020B0604020202020204" pitchFamily="34" charset="0"/>
                  <a:buChar char="•"/>
                </a:pPr>
                <a:r>
                  <a:rPr lang="en-US" sz="1200" b="1" dirty="0">
                    <a:solidFill>
                      <a:schemeClr val="accent2">
                        <a:lumMod val="20000"/>
                        <a:lumOff val="80000"/>
                      </a:schemeClr>
                    </a:solidFill>
                    <a:latin typeface="Tempus Sans ITC" panose="04020404030D07020202" pitchFamily="82" charset="0"/>
                  </a:rPr>
                  <a:t>Range: The sensor can 	detect object from a few centimeters away depending on how it is coded.</a:t>
                </a:r>
              </a:p>
              <a:p>
                <a:pPr marL="285750" indent="-285750" algn="just">
                  <a:buFont typeface="Arial" panose="020B0604020202020204" pitchFamily="34" charset="0"/>
                  <a:buChar char="•"/>
                </a:pPr>
                <a:r>
                  <a:rPr lang="en-US" sz="1200" b="1" dirty="0">
                    <a:solidFill>
                      <a:schemeClr val="accent2">
                        <a:lumMod val="20000"/>
                        <a:lumOff val="80000"/>
                      </a:schemeClr>
                    </a:solidFill>
                    <a:latin typeface="Tempus Sans ITC" panose="04020404030D07020202" pitchFamily="82" charset="0"/>
                  </a:rPr>
                  <a:t>Components: It consists of  a Transmitter(T) and receiver(R).</a:t>
                </a:r>
              </a:p>
              <a:p>
                <a:pPr marL="285750" indent="-285750" algn="just">
                  <a:buFont typeface="Arial" panose="020B0604020202020204" pitchFamily="34" charset="0"/>
                  <a:buChar char="•"/>
                </a:pPr>
                <a:r>
                  <a:rPr lang="en-US" sz="1200" b="1" dirty="0">
                    <a:solidFill>
                      <a:schemeClr val="accent2">
                        <a:lumMod val="20000"/>
                        <a:lumOff val="80000"/>
                      </a:schemeClr>
                    </a:solidFill>
                    <a:latin typeface="Tempus Sans ITC" panose="04020404030D07020202" pitchFamily="82" charset="0"/>
                  </a:rPr>
                  <a:t>Application: It is used in object measurement,detection,	robotics, parking sensors.</a:t>
                </a:r>
              </a:p>
              <a:p>
                <a:pPr algn="just"/>
                <a:endParaRPr lang="en-US" sz="1200" b="1" dirty="0">
                  <a:solidFill>
                    <a:schemeClr val="accent2">
                      <a:lumMod val="20000"/>
                      <a:lumOff val="80000"/>
                    </a:schemeClr>
                  </a:solidFill>
                  <a:latin typeface="Tempus Sans ITC" panose="04020404030D07020202" pitchFamily="82" charset="0"/>
                </a:endParaRPr>
              </a:p>
              <a:p>
                <a:pPr marL="228600" indent="-228600" algn="just">
                  <a:buFont typeface="+mj-lt"/>
                  <a:buAutoNum type="arabicPeriod"/>
                </a:pPr>
                <a:endParaRPr lang="en-US" sz="1200" b="1" dirty="0">
                  <a:solidFill>
                    <a:schemeClr val="accent2">
                      <a:lumMod val="20000"/>
                      <a:lumOff val="80000"/>
                    </a:schemeClr>
                  </a:solidFill>
                  <a:latin typeface="Tempus Sans ITC" panose="04020404030D07020202" pitchFamily="82" charset="0"/>
                </a:endParaRPr>
              </a:p>
              <a:p>
                <a:pPr marL="228600" indent="-228600" algn="just">
                  <a:buFont typeface="+mj-lt"/>
                  <a:buAutoNum type="arabicPeriod"/>
                </a:pPr>
                <a:endParaRPr lang="en-US" sz="1200" b="1" dirty="0">
                  <a:solidFill>
                    <a:schemeClr val="accent2">
                      <a:lumMod val="20000"/>
                      <a:lumOff val="80000"/>
                    </a:schemeClr>
                  </a:solidFill>
                  <a:latin typeface="Tempus Sans ITC" panose="04020404030D07020202" pitchFamily="82" charset="0"/>
                </a:endParaRPr>
              </a:p>
            </p:txBody>
          </p:sp>
          <p:pic>
            <p:nvPicPr>
              <p:cNvPr id="46" name="Picture 2" descr="How to Use an Ultrasonic Sensor Christmas Light Controller, Ultrasonic Sensor, Electronics Diy, Measuring Angles, Electronics Basics, Drone Technology, Technology Products, Electrolytic Capacitor, Elapsed Time">
                <a:extLst>
                  <a:ext uri="{FF2B5EF4-FFF2-40B4-BE49-F238E27FC236}">
                    <a16:creationId xmlns:a16="http://schemas.microsoft.com/office/drawing/2014/main" id="{5C8D3A47-4DFB-632B-1048-8AACFB9B1073}"/>
                  </a:ext>
                </a:extLst>
              </p:cNvPr>
              <p:cNvPicPr>
                <a:picLocks noChangeAspect="1" noChangeArrowheads="1"/>
              </p:cNvPicPr>
              <p:nvPr/>
            </p:nvPicPr>
            <p:blipFill>
              <a:blip r:embed="rId18">
                <a:alphaModFix amt="70000"/>
                <a:extLst>
                  <a:ext uri="{28A0092B-C50C-407E-A947-70E740481C1C}">
                    <a14:useLocalDpi xmlns:a14="http://schemas.microsoft.com/office/drawing/2010/main" val="0"/>
                  </a:ext>
                </a:extLst>
              </a:blip>
              <a:srcRect/>
              <a:stretch>
                <a:fillRect/>
              </a:stretch>
            </p:blipFill>
            <p:spPr bwMode="auto">
              <a:xfrm>
                <a:off x="264675" y="5351685"/>
                <a:ext cx="1623807" cy="1217855"/>
              </a:xfrm>
              <a:prstGeom prst="rect">
                <a:avLst/>
              </a:prstGeom>
              <a:noFill/>
              <a:effectLst>
                <a:softEdge rad="177800"/>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2089529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34A87B16-4A68-EBA2-F356-5EBC52BA3944}"/>
            </a:ext>
          </a:extLst>
        </p:cNvPr>
        <p:cNvGrpSpPr/>
        <p:nvPr/>
      </p:nvGrpSpPr>
      <p:grpSpPr>
        <a:xfrm>
          <a:off x="0" y="0"/>
          <a:ext cx="0" cy="0"/>
          <a:chOff x="0" y="0"/>
          <a:chExt cx="0" cy="0"/>
        </a:xfrm>
      </p:grpSpPr>
      <p:grpSp>
        <p:nvGrpSpPr>
          <p:cNvPr id="40" name="Group 39">
            <a:extLst>
              <a:ext uri="{FF2B5EF4-FFF2-40B4-BE49-F238E27FC236}">
                <a16:creationId xmlns:a16="http://schemas.microsoft.com/office/drawing/2014/main" id="{89F082D2-D6CB-AC8A-2E12-1DFE1010C882}"/>
              </a:ext>
            </a:extLst>
          </p:cNvPr>
          <p:cNvGrpSpPr/>
          <p:nvPr/>
        </p:nvGrpSpPr>
        <p:grpSpPr>
          <a:xfrm>
            <a:off x="9475348" y="-24162"/>
            <a:ext cx="2743200" cy="6905877"/>
            <a:chOff x="9551831" y="-17602"/>
            <a:chExt cx="2743200" cy="6905877"/>
          </a:xfrm>
        </p:grpSpPr>
        <p:grpSp>
          <p:nvGrpSpPr>
            <p:cNvPr id="3" name="Group 2">
              <a:extLst>
                <a:ext uri="{FF2B5EF4-FFF2-40B4-BE49-F238E27FC236}">
                  <a16:creationId xmlns:a16="http://schemas.microsoft.com/office/drawing/2014/main" id="{315D02C6-95EB-3411-119E-25E46857EEBA}"/>
                </a:ext>
              </a:extLst>
            </p:cNvPr>
            <p:cNvGrpSpPr/>
            <p:nvPr/>
          </p:nvGrpSpPr>
          <p:grpSpPr>
            <a:xfrm>
              <a:off x="9551831" y="-17602"/>
              <a:ext cx="2743200" cy="6905877"/>
              <a:chOff x="8622989" y="-1"/>
              <a:chExt cx="3133644" cy="6905877"/>
            </a:xfrm>
          </p:grpSpPr>
          <p:grpSp>
            <p:nvGrpSpPr>
              <p:cNvPr id="5" name="Group 4">
                <a:extLst>
                  <a:ext uri="{FF2B5EF4-FFF2-40B4-BE49-F238E27FC236}">
                    <a16:creationId xmlns:a16="http://schemas.microsoft.com/office/drawing/2014/main" id="{6D9202F6-3B36-F075-40C1-208DE3432324}"/>
                  </a:ext>
                </a:extLst>
              </p:cNvPr>
              <p:cNvGrpSpPr/>
              <p:nvPr/>
            </p:nvGrpSpPr>
            <p:grpSpPr>
              <a:xfrm>
                <a:off x="8622989" y="-1"/>
                <a:ext cx="3133644" cy="6905877"/>
                <a:chOff x="6154155" y="-1"/>
                <a:chExt cx="2135125" cy="6905877"/>
              </a:xfrm>
            </p:grpSpPr>
            <p:sp>
              <p:nvSpPr>
                <p:cNvPr id="27" name="Rectangle 26">
                  <a:extLst>
                    <a:ext uri="{FF2B5EF4-FFF2-40B4-BE49-F238E27FC236}">
                      <a16:creationId xmlns:a16="http://schemas.microsoft.com/office/drawing/2014/main" id="{AB7299C0-74E3-19AC-F123-6356318963E3}"/>
                    </a:ext>
                  </a:extLst>
                </p:cNvPr>
                <p:cNvSpPr/>
                <p:nvPr/>
              </p:nvSpPr>
              <p:spPr>
                <a:xfrm>
                  <a:off x="6154155" y="-1"/>
                  <a:ext cx="1562100" cy="6905877"/>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Isosceles Triangle 28">
                  <a:extLst>
                    <a:ext uri="{FF2B5EF4-FFF2-40B4-BE49-F238E27FC236}">
                      <a16:creationId xmlns:a16="http://schemas.microsoft.com/office/drawing/2014/main" id="{DB192FF1-FC91-48A7-1C19-8C071578CD4E}"/>
                    </a:ext>
                  </a:extLst>
                </p:cNvPr>
                <p:cNvSpPr/>
                <p:nvPr/>
              </p:nvSpPr>
              <p:spPr>
                <a:xfrm rot="5400000" flipH="1">
                  <a:off x="7755116" y="188215"/>
                  <a:ext cx="495302" cy="573026"/>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TextBox 7">
                <a:extLst>
                  <a:ext uri="{FF2B5EF4-FFF2-40B4-BE49-F238E27FC236}">
                    <a16:creationId xmlns:a16="http://schemas.microsoft.com/office/drawing/2014/main" id="{4C576667-E072-FB01-6BE0-42D17768C4B1}"/>
                  </a:ext>
                </a:extLst>
              </p:cNvPr>
              <p:cNvSpPr txBox="1"/>
              <p:nvPr/>
            </p:nvSpPr>
            <p:spPr>
              <a:xfrm>
                <a:off x="8698650" y="861612"/>
                <a:ext cx="1845860" cy="523220"/>
              </a:xfrm>
              <a:prstGeom prst="rect">
                <a:avLst/>
              </a:prstGeom>
              <a:noFill/>
            </p:spPr>
            <p:txBody>
              <a:bodyPr wrap="square" rtlCol="0">
                <a:spAutoFit/>
              </a:bodyPr>
              <a:lstStyle/>
              <a:p>
                <a:pPr algn="ctr"/>
                <a:r>
                  <a:rPr lang="en-US" sz="2800" b="1" dirty="0">
                    <a:solidFill>
                      <a:schemeClr val="accent2"/>
                    </a:solidFill>
                    <a:latin typeface="Tempus Sans ITC" panose="04020404030D07020202" pitchFamily="82" charset="0"/>
                  </a:rPr>
                  <a:t>Switch</a:t>
                </a:r>
              </a:p>
            </p:txBody>
          </p:sp>
          <p:sp>
            <p:nvSpPr>
              <p:cNvPr id="9" name="TextBox 8">
                <a:extLst>
                  <a:ext uri="{FF2B5EF4-FFF2-40B4-BE49-F238E27FC236}">
                    <a16:creationId xmlns:a16="http://schemas.microsoft.com/office/drawing/2014/main" id="{61D0CB8B-554B-68EA-FA39-EDC6C03D6F3D}"/>
                  </a:ext>
                </a:extLst>
              </p:cNvPr>
              <p:cNvSpPr txBox="1"/>
              <p:nvPr/>
            </p:nvSpPr>
            <p:spPr>
              <a:xfrm>
                <a:off x="8779204" y="1328479"/>
                <a:ext cx="1845860" cy="3046988"/>
              </a:xfrm>
              <a:prstGeom prst="rect">
                <a:avLst/>
              </a:prstGeom>
              <a:noFill/>
            </p:spPr>
            <p:txBody>
              <a:bodyPr wrap="square" rtlCol="0">
                <a:spAutoFit/>
              </a:bodyPr>
              <a:lstStyle/>
              <a:p>
                <a:pPr algn="just"/>
                <a:r>
                  <a:rPr lang="en-US" sz="1200" b="1" dirty="0">
                    <a:solidFill>
                      <a:schemeClr val="accent2"/>
                    </a:solidFill>
                    <a:latin typeface="Tempus Sans ITC" panose="04020404030D07020202" pitchFamily="82" charset="0"/>
                  </a:rPr>
                  <a:t>It is a  manual control that completes or breaks a circuit, triggering the doorbell buzzer when pressed in the prototype.</a:t>
                </a:r>
              </a:p>
              <a:p>
                <a:pPr algn="just"/>
                <a:endParaRPr lang="en-US" sz="1200" b="1" dirty="0">
                  <a:solidFill>
                    <a:schemeClr val="accent2"/>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solidFill>
                    <a:latin typeface="Tempus Sans ITC" panose="04020404030D07020202" pitchFamily="82" charset="0"/>
                  </a:rPr>
                  <a:t>It allows the user to physically press and toggle around the circuit</a:t>
                </a:r>
              </a:p>
              <a:p>
                <a:pPr marL="171450" indent="-171450" algn="just">
                  <a:buFont typeface="Arial" panose="020B0604020202020204" pitchFamily="34" charset="0"/>
                  <a:buChar char="•"/>
                </a:pPr>
                <a:endParaRPr lang="en-US" sz="1200" b="1" dirty="0">
                  <a:solidFill>
                    <a:schemeClr val="accent2"/>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solidFill>
                    <a:latin typeface="Tempus Sans ITC" panose="04020404030D07020202" pitchFamily="82" charset="0"/>
                  </a:rPr>
                  <a:t>Used in any Circuits requiring Press function.</a:t>
                </a:r>
              </a:p>
            </p:txBody>
          </p:sp>
        </p:grpSp>
        <p:pic>
          <p:nvPicPr>
            <p:cNvPr id="36" name="Picture 2" descr="Push Button Switch (2PIN) Robotics Bangladesh">
              <a:extLst>
                <a:ext uri="{FF2B5EF4-FFF2-40B4-BE49-F238E27FC236}">
                  <a16:creationId xmlns:a16="http://schemas.microsoft.com/office/drawing/2014/main" id="{7C54CFEC-0D7B-CB61-DA8B-A8099EBAD444}"/>
                </a:ext>
              </a:extLst>
            </p:cNvPr>
            <p:cNvPicPr>
              <a:picLocks noChangeAspect="1" noChangeArrowheads="1"/>
            </p:cNvPicPr>
            <p:nvPr/>
          </p:nvPicPr>
          <p:blipFill>
            <a:blip r:embed="rId3">
              <a:alphaModFix amt="43000"/>
              <a:extLst>
                <a:ext uri="{28A0092B-C50C-407E-A947-70E740481C1C}">
                  <a14:useLocalDpi xmlns:a14="http://schemas.microsoft.com/office/drawing/2010/main" val="0"/>
                </a:ext>
              </a:extLst>
            </a:blip>
            <a:srcRect/>
            <a:stretch>
              <a:fillRect/>
            </a:stretch>
          </p:blipFill>
          <p:spPr bwMode="auto">
            <a:xfrm>
              <a:off x="9928401" y="4834088"/>
              <a:ext cx="1502790" cy="1502790"/>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grpSp>
      <p:sp>
        <p:nvSpPr>
          <p:cNvPr id="63" name="Oval 62">
            <a:extLst>
              <a:ext uri="{FF2B5EF4-FFF2-40B4-BE49-F238E27FC236}">
                <a16:creationId xmlns:a16="http://schemas.microsoft.com/office/drawing/2014/main" id="{65910BA3-366E-6259-329B-329ACDB09DFE}"/>
              </a:ext>
            </a:extLst>
          </p:cNvPr>
          <p:cNvSpPr/>
          <p:nvPr/>
        </p:nvSpPr>
        <p:spPr>
          <a:xfrm>
            <a:off x="5508571" y="-339423"/>
            <a:ext cx="1168874" cy="16892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D5CE344-2C40-3B7C-0AFE-4B9AEDF6D9A7}"/>
              </a:ext>
            </a:extLst>
          </p:cNvPr>
          <p:cNvSpPr txBox="1"/>
          <p:nvPr/>
        </p:nvSpPr>
        <p:spPr>
          <a:xfrm>
            <a:off x="0" y="7076856"/>
            <a:ext cx="16154400" cy="1862048"/>
          </a:xfrm>
          <a:prstGeom prst="rect">
            <a:avLst/>
          </a:prstGeom>
          <a:noFill/>
        </p:spPr>
        <p:txBody>
          <a:bodyPr wrap="square" rtlCol="0">
            <a:spAutoFit/>
          </a:bodyPr>
          <a:lstStyle/>
          <a:p>
            <a:r>
              <a:rPr lang="en-US" sz="11500" b="1" dirty="0">
                <a:effectLst>
                  <a:outerShdw blurRad="38100" dist="38100" dir="2700000" algn="tl">
                    <a:srgbClr val="000000">
                      <a:alpha val="43137"/>
                    </a:srgbClr>
                  </a:outerShdw>
                </a:effectLst>
                <a:latin typeface="Tempus Sans ITC" panose="04020404030D07020202" pitchFamily="82" charset="0"/>
              </a:rPr>
              <a:t>List Of Components</a:t>
            </a:r>
          </a:p>
        </p:txBody>
      </p:sp>
      <p:pic>
        <p:nvPicPr>
          <p:cNvPr id="6" name="Graphic 5" descr="Online meeting with solid fill">
            <a:extLst>
              <a:ext uri="{FF2B5EF4-FFF2-40B4-BE49-F238E27FC236}">
                <a16:creationId xmlns:a16="http://schemas.microsoft.com/office/drawing/2014/main" id="{B40EA8CF-FD03-4C7C-3F0F-76CB24B71F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578529">
            <a:off x="9606776" y="-3250449"/>
            <a:ext cx="3292400" cy="3292400"/>
          </a:xfrm>
          <a:prstGeom prst="rect">
            <a:avLst/>
          </a:prstGeom>
        </p:spPr>
      </p:pic>
      <p:pic>
        <p:nvPicPr>
          <p:cNvPr id="7" name="Graphic 6" descr="Processor with solid fill">
            <a:extLst>
              <a:ext uri="{FF2B5EF4-FFF2-40B4-BE49-F238E27FC236}">
                <a16:creationId xmlns:a16="http://schemas.microsoft.com/office/drawing/2014/main" id="{39285B67-6F4C-4C2A-C981-C615202D2F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5626359">
            <a:off x="-5448300" y="4417956"/>
            <a:ext cx="2658900" cy="2658900"/>
          </a:xfrm>
          <a:prstGeom prst="rect">
            <a:avLst/>
          </a:prstGeom>
        </p:spPr>
      </p:pic>
      <p:sp>
        <p:nvSpPr>
          <p:cNvPr id="59" name="TextBox 58">
            <a:extLst>
              <a:ext uri="{FF2B5EF4-FFF2-40B4-BE49-F238E27FC236}">
                <a16:creationId xmlns:a16="http://schemas.microsoft.com/office/drawing/2014/main" id="{CEFC322E-8A5C-F2B3-F203-F67B98F864DD}"/>
              </a:ext>
            </a:extLst>
          </p:cNvPr>
          <p:cNvSpPr txBox="1">
            <a:spLocks/>
          </p:cNvSpPr>
          <p:nvPr/>
        </p:nvSpPr>
        <p:spPr>
          <a:xfrm>
            <a:off x="7693821" y="1293652"/>
            <a:ext cx="1752206" cy="276999"/>
          </a:xfrm>
          <a:prstGeom prst="rect">
            <a:avLst/>
          </a:prstGeom>
          <a:noFill/>
        </p:spPr>
        <p:txBody>
          <a:bodyPr wrap="square" rtlCol="0">
            <a:spAutoFit/>
          </a:bodyPr>
          <a:lstStyle/>
          <a:p>
            <a:pPr algn="just"/>
            <a:endParaRPr lang="en-US" sz="1200" b="1" dirty="0">
              <a:solidFill>
                <a:schemeClr val="accent2">
                  <a:lumMod val="40000"/>
                  <a:lumOff val="60000"/>
                </a:schemeClr>
              </a:solidFill>
              <a:latin typeface="Tempus Sans ITC" panose="04020404030D07020202" pitchFamily="82" charset="0"/>
            </a:endParaRPr>
          </a:p>
        </p:txBody>
      </p:sp>
      <p:grpSp>
        <p:nvGrpSpPr>
          <p:cNvPr id="25" name="Group 24">
            <a:extLst>
              <a:ext uri="{FF2B5EF4-FFF2-40B4-BE49-F238E27FC236}">
                <a16:creationId xmlns:a16="http://schemas.microsoft.com/office/drawing/2014/main" id="{1D047239-B010-4026-7ED9-36B6928AF6E4}"/>
              </a:ext>
            </a:extLst>
          </p:cNvPr>
          <p:cNvGrpSpPr/>
          <p:nvPr/>
        </p:nvGrpSpPr>
        <p:grpSpPr>
          <a:xfrm>
            <a:off x="7553898" y="-14070"/>
            <a:ext cx="2743200" cy="6885693"/>
            <a:chOff x="8622989" y="-1"/>
            <a:chExt cx="3133644" cy="6885693"/>
          </a:xfrm>
        </p:grpSpPr>
        <p:grpSp>
          <p:nvGrpSpPr>
            <p:cNvPr id="26" name="Group 25">
              <a:extLst>
                <a:ext uri="{FF2B5EF4-FFF2-40B4-BE49-F238E27FC236}">
                  <a16:creationId xmlns:a16="http://schemas.microsoft.com/office/drawing/2014/main" id="{AA0649A1-D001-1EB8-F9B2-EB6849324CEF}"/>
                </a:ext>
              </a:extLst>
            </p:cNvPr>
            <p:cNvGrpSpPr/>
            <p:nvPr/>
          </p:nvGrpSpPr>
          <p:grpSpPr>
            <a:xfrm>
              <a:off x="8622989" y="-1"/>
              <a:ext cx="3133644" cy="6885693"/>
              <a:chOff x="6154155" y="-1"/>
              <a:chExt cx="2135125" cy="6885693"/>
            </a:xfrm>
          </p:grpSpPr>
          <p:sp>
            <p:nvSpPr>
              <p:cNvPr id="16" name="Rectangle 15">
                <a:extLst>
                  <a:ext uri="{FF2B5EF4-FFF2-40B4-BE49-F238E27FC236}">
                    <a16:creationId xmlns:a16="http://schemas.microsoft.com/office/drawing/2014/main" id="{5DC97CF7-D946-E625-02A5-473DC975B671}"/>
                  </a:ext>
                </a:extLst>
              </p:cNvPr>
              <p:cNvSpPr/>
              <p:nvPr/>
            </p:nvSpPr>
            <p:spPr>
              <a:xfrm>
                <a:off x="6154155" y="-1"/>
                <a:ext cx="1562100" cy="6885693"/>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Isosceles Triangle 21">
                <a:extLst>
                  <a:ext uri="{FF2B5EF4-FFF2-40B4-BE49-F238E27FC236}">
                    <a16:creationId xmlns:a16="http://schemas.microsoft.com/office/drawing/2014/main" id="{76631622-50A7-64FE-7186-42418144BDA7}"/>
                  </a:ext>
                </a:extLst>
              </p:cNvPr>
              <p:cNvSpPr/>
              <p:nvPr/>
            </p:nvSpPr>
            <p:spPr>
              <a:xfrm rot="5400000" flipH="1">
                <a:off x="7755116" y="188215"/>
                <a:ext cx="495302" cy="573026"/>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2FFF08FC-1878-6872-EA6E-413AF1500542}"/>
                </a:ext>
              </a:extLst>
            </p:cNvPr>
            <p:cNvSpPr txBox="1"/>
            <p:nvPr/>
          </p:nvSpPr>
          <p:spPr>
            <a:xfrm>
              <a:off x="8698650" y="861612"/>
              <a:ext cx="1845860" cy="523220"/>
            </a:xfrm>
            <a:prstGeom prst="rect">
              <a:avLst/>
            </a:prstGeom>
            <a:noFill/>
          </p:spPr>
          <p:txBody>
            <a:bodyPr wrap="square" rtlCol="0">
              <a:spAutoFit/>
            </a:bodyPr>
            <a:lstStyle/>
            <a:p>
              <a:pPr algn="ctr"/>
              <a:r>
                <a:rPr lang="en-US" sz="2800" b="1" dirty="0">
                  <a:solidFill>
                    <a:schemeClr val="accent2"/>
                  </a:solidFill>
                  <a:latin typeface="Tempus Sans ITC" panose="04020404030D07020202" pitchFamily="82" charset="0"/>
                </a:rPr>
                <a:t>Buzzer</a:t>
              </a:r>
            </a:p>
          </p:txBody>
        </p:sp>
        <p:sp>
          <p:nvSpPr>
            <p:cNvPr id="47" name="TextBox 46">
              <a:extLst>
                <a:ext uri="{FF2B5EF4-FFF2-40B4-BE49-F238E27FC236}">
                  <a16:creationId xmlns:a16="http://schemas.microsoft.com/office/drawing/2014/main" id="{9779ED3A-9EB3-E2DA-DF62-68DD24B9A006}"/>
                </a:ext>
              </a:extLst>
            </p:cNvPr>
            <p:cNvSpPr txBox="1"/>
            <p:nvPr/>
          </p:nvSpPr>
          <p:spPr>
            <a:xfrm>
              <a:off x="8779204" y="1328479"/>
              <a:ext cx="1845860" cy="2677656"/>
            </a:xfrm>
            <a:prstGeom prst="rect">
              <a:avLst/>
            </a:prstGeom>
            <a:noFill/>
          </p:spPr>
          <p:txBody>
            <a:bodyPr wrap="square" rtlCol="0">
              <a:spAutoFit/>
            </a:bodyPr>
            <a:lstStyle/>
            <a:p>
              <a:pPr algn="just"/>
              <a:r>
                <a:rPr lang="en-US" sz="1200" b="1" dirty="0">
                  <a:solidFill>
                    <a:schemeClr val="accent2"/>
                  </a:solidFill>
                  <a:latin typeface="Tempus Sans ITC" panose="04020404030D07020202" pitchFamily="82" charset="0"/>
                </a:rPr>
                <a:t>A buzzer is an electromechanical or piezoelectric device that produces sound from an electric signal.</a:t>
              </a:r>
            </a:p>
            <a:p>
              <a:pPr algn="just"/>
              <a:endParaRPr lang="en-US" sz="1200" b="1" dirty="0">
                <a:solidFill>
                  <a:schemeClr val="accent2"/>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solidFill>
                  <a:latin typeface="Tempus Sans ITC" panose="04020404030D07020202" pitchFamily="82" charset="0"/>
                </a:rPr>
                <a:t>Converts electrical signals into vibrations producing tones or beep.</a:t>
              </a:r>
            </a:p>
            <a:p>
              <a:pPr marL="171450" indent="-171450" algn="just">
                <a:buFont typeface="Arial" panose="020B0604020202020204" pitchFamily="34" charset="0"/>
                <a:buChar char="•"/>
              </a:pPr>
              <a:r>
                <a:rPr lang="en-US" sz="1200" b="1" dirty="0">
                  <a:solidFill>
                    <a:schemeClr val="accent2"/>
                  </a:solidFill>
                  <a:latin typeface="Tempus Sans ITC" panose="04020404030D07020202" pitchFamily="82" charset="0"/>
                </a:rPr>
                <a:t>Used in alarms, timer, notification, toys, electronic devices.</a:t>
              </a:r>
            </a:p>
            <a:p>
              <a:pPr marL="171450" indent="-171450" algn="just">
                <a:buFont typeface="Arial" panose="020B0604020202020204" pitchFamily="34" charset="0"/>
                <a:buChar char="•"/>
              </a:pPr>
              <a:endParaRPr lang="en-US" sz="1200" b="1" dirty="0">
                <a:solidFill>
                  <a:schemeClr val="accent2"/>
                </a:solidFill>
                <a:latin typeface="Tempus Sans ITC" panose="04020404030D07020202" pitchFamily="82" charset="0"/>
              </a:endParaRPr>
            </a:p>
          </p:txBody>
        </p:sp>
        <p:pic>
          <p:nvPicPr>
            <p:cNvPr id="1028" name="Picture 4">
              <a:extLst>
                <a:ext uri="{FF2B5EF4-FFF2-40B4-BE49-F238E27FC236}">
                  <a16:creationId xmlns:a16="http://schemas.microsoft.com/office/drawing/2014/main" id="{FC25AB6D-9110-4461-01C6-D8B580772069}"/>
                </a:ext>
              </a:extLst>
            </p:cNvPr>
            <p:cNvPicPr>
              <a:picLocks noChangeAspect="1" noChangeArrowheads="1"/>
            </p:cNvPicPr>
            <p:nvPr/>
          </p:nvPicPr>
          <p:blipFill>
            <a:blip r:embed="rId8">
              <a:alphaModFix amt="52000"/>
              <a:extLst>
                <a:ext uri="{28A0092B-C50C-407E-A947-70E740481C1C}">
                  <a14:useLocalDpi xmlns:a14="http://schemas.microsoft.com/office/drawing/2010/main" val="0"/>
                </a:ext>
              </a:extLst>
            </a:blip>
            <a:srcRect/>
            <a:stretch>
              <a:fillRect/>
            </a:stretch>
          </p:blipFill>
          <p:spPr bwMode="auto">
            <a:xfrm>
              <a:off x="9020330" y="4773140"/>
              <a:ext cx="1627040" cy="1577850"/>
            </a:xfrm>
            <a:prstGeom prst="rect">
              <a:avLst/>
            </a:prstGeom>
            <a:noFill/>
            <a:effectLst>
              <a:softEdge rad="292100"/>
            </a:effectLst>
            <a:extLst>
              <a:ext uri="{909E8E84-426E-40DD-AFC4-6F175D3DCCD1}">
                <a14:hiddenFill xmlns:a14="http://schemas.microsoft.com/office/drawing/2010/main">
                  <a:solidFill>
                    <a:srgbClr val="FFFFFF"/>
                  </a:solidFill>
                </a14:hiddenFill>
              </a:ext>
            </a:extLst>
          </p:spPr>
        </p:pic>
      </p:grpSp>
      <p:grpSp>
        <p:nvGrpSpPr>
          <p:cNvPr id="38" name="Group 37">
            <a:extLst>
              <a:ext uri="{FF2B5EF4-FFF2-40B4-BE49-F238E27FC236}">
                <a16:creationId xmlns:a16="http://schemas.microsoft.com/office/drawing/2014/main" id="{290EAA00-169E-939B-3386-339378D02147}"/>
              </a:ext>
            </a:extLst>
          </p:cNvPr>
          <p:cNvGrpSpPr/>
          <p:nvPr/>
        </p:nvGrpSpPr>
        <p:grpSpPr>
          <a:xfrm>
            <a:off x="5617521" y="-24162"/>
            <a:ext cx="2743200" cy="6905876"/>
            <a:chOff x="6470733" y="-24385"/>
            <a:chExt cx="3005001" cy="6905876"/>
          </a:xfrm>
        </p:grpSpPr>
        <p:sp>
          <p:nvSpPr>
            <p:cNvPr id="21" name="Isosceles Triangle 20">
              <a:extLst>
                <a:ext uri="{FF2B5EF4-FFF2-40B4-BE49-F238E27FC236}">
                  <a16:creationId xmlns:a16="http://schemas.microsoft.com/office/drawing/2014/main" id="{5C42947D-B987-5D0C-1AF9-6B91FA048157}"/>
                </a:ext>
              </a:extLst>
            </p:cNvPr>
            <p:cNvSpPr/>
            <p:nvPr/>
          </p:nvSpPr>
          <p:spPr>
            <a:xfrm rot="5400000">
              <a:off x="8819660" y="41918"/>
              <a:ext cx="495300" cy="816849"/>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D0145C4D-F8C6-C85F-DB49-127CFB194E32}"/>
                </a:ext>
              </a:extLst>
            </p:cNvPr>
            <p:cNvGrpSpPr/>
            <p:nvPr/>
          </p:nvGrpSpPr>
          <p:grpSpPr>
            <a:xfrm>
              <a:off x="6470733" y="-24385"/>
              <a:ext cx="2226787" cy="6905876"/>
              <a:chOff x="6432097" y="-24385"/>
              <a:chExt cx="2226787" cy="6905876"/>
            </a:xfrm>
          </p:grpSpPr>
          <p:sp>
            <p:nvSpPr>
              <p:cNvPr id="15" name="Rectangle 14">
                <a:extLst>
                  <a:ext uri="{FF2B5EF4-FFF2-40B4-BE49-F238E27FC236}">
                    <a16:creationId xmlns:a16="http://schemas.microsoft.com/office/drawing/2014/main" id="{BB9F3DE4-9509-294F-E0B3-A610736746C4}"/>
                  </a:ext>
                </a:extLst>
              </p:cNvPr>
              <p:cNvSpPr/>
              <p:nvPr/>
            </p:nvSpPr>
            <p:spPr>
              <a:xfrm>
                <a:off x="6432097" y="-24385"/>
                <a:ext cx="2226787" cy="690587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65CC6103-3C0A-BBC2-8621-4F653E7D999C}"/>
                  </a:ext>
                </a:extLst>
              </p:cNvPr>
              <p:cNvSpPr txBox="1"/>
              <p:nvPr/>
            </p:nvSpPr>
            <p:spPr>
              <a:xfrm>
                <a:off x="6471565" y="891580"/>
                <a:ext cx="1855970" cy="523220"/>
              </a:xfrm>
              <a:prstGeom prst="rect">
                <a:avLst/>
              </a:prstGeom>
              <a:noFill/>
            </p:spPr>
            <p:txBody>
              <a:bodyPr wrap="square" rtlCol="0">
                <a:spAutoFit/>
              </a:bodyPr>
              <a:lstStyle/>
              <a:p>
                <a:pPr algn="ctr"/>
                <a:r>
                  <a:rPr lang="en-US" sz="2800" b="1" dirty="0">
                    <a:solidFill>
                      <a:schemeClr val="accent2">
                        <a:lumMod val="60000"/>
                        <a:lumOff val="40000"/>
                      </a:schemeClr>
                    </a:solidFill>
                    <a:latin typeface="Tempus Sans ITC" panose="04020404030D07020202" pitchFamily="82" charset="0"/>
                  </a:rPr>
                  <a:t>ESP 32</a:t>
                </a:r>
              </a:p>
            </p:txBody>
          </p:sp>
          <p:sp>
            <p:nvSpPr>
              <p:cNvPr id="39" name="TextBox 38">
                <a:extLst>
                  <a:ext uri="{FF2B5EF4-FFF2-40B4-BE49-F238E27FC236}">
                    <a16:creationId xmlns:a16="http://schemas.microsoft.com/office/drawing/2014/main" id="{81A93DF0-5EFF-63C5-621A-400B0F6B8BC8}"/>
                  </a:ext>
                </a:extLst>
              </p:cNvPr>
              <p:cNvSpPr txBox="1"/>
              <p:nvPr/>
            </p:nvSpPr>
            <p:spPr>
              <a:xfrm>
                <a:off x="6532548" y="1358447"/>
                <a:ext cx="1983828" cy="2492990"/>
              </a:xfrm>
              <a:prstGeom prst="rect">
                <a:avLst/>
              </a:prstGeom>
              <a:noFill/>
            </p:spPr>
            <p:txBody>
              <a:bodyPr wrap="square" rtlCol="0">
                <a:spAutoFit/>
              </a:bodyPr>
              <a:lstStyle/>
              <a:p>
                <a:pPr algn="just"/>
                <a:r>
                  <a:rPr lang="en-US" sz="1200" b="1" dirty="0">
                    <a:solidFill>
                      <a:schemeClr val="accent2">
                        <a:lumMod val="60000"/>
                        <a:lumOff val="40000"/>
                      </a:schemeClr>
                    </a:solidFill>
                    <a:latin typeface="Tempus Sans ITC" panose="04020404030D07020202" pitchFamily="82" charset="0"/>
                  </a:rPr>
                  <a:t> ESP 32 is a low cost, low power system on chip(SoC) with dual – core and single core Tensilica Xtensa LX6 microprocessor, develop by Espressif System.</a:t>
                </a:r>
              </a:p>
              <a:p>
                <a:pPr algn="just"/>
                <a:endParaRPr lang="en-US" sz="1200" b="1" dirty="0">
                  <a:solidFill>
                    <a:schemeClr val="accent2">
                      <a:lumMod val="60000"/>
                      <a:lumOff val="40000"/>
                    </a:schemeClr>
                  </a:solidFill>
                  <a:latin typeface="Tempus Sans ITC" panose="04020404030D07020202" pitchFamily="82" charset="0"/>
                </a:endParaRPr>
              </a:p>
              <a:p>
                <a:pPr marL="342900" indent="-34290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It uses dual core processor with 520 KB SRAM and up to 4 MB flash memory.</a:t>
                </a:r>
              </a:p>
              <a:p>
                <a:pPr marL="342900" indent="-34290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It consists of  36 GPIO pins.</a:t>
                </a:r>
              </a:p>
            </p:txBody>
          </p:sp>
          <p:pic>
            <p:nvPicPr>
              <p:cNvPr id="45" name="Picture 44" descr="A close-up of a computer chip&#10;&#10;AI-generated content may be incorrect.">
                <a:extLst>
                  <a:ext uri="{FF2B5EF4-FFF2-40B4-BE49-F238E27FC236}">
                    <a16:creationId xmlns:a16="http://schemas.microsoft.com/office/drawing/2014/main" id="{75CB9BBD-5AFF-CD1F-AF56-778CA97D9938}"/>
                  </a:ext>
                </a:extLst>
              </p:cNvPr>
              <p:cNvPicPr>
                <a:picLocks noChangeAspect="1"/>
              </p:cNvPicPr>
              <p:nvPr/>
            </p:nvPicPr>
            <p:blipFill>
              <a:blip r:embed="rId9">
                <a:alphaModFix amt="62000"/>
                <a:extLst>
                  <a:ext uri="{28A0092B-C50C-407E-A947-70E740481C1C}">
                    <a14:useLocalDpi xmlns:a14="http://schemas.microsoft.com/office/drawing/2010/main" val="0"/>
                  </a:ext>
                </a:extLst>
              </a:blip>
              <a:stretch>
                <a:fillRect/>
              </a:stretch>
            </p:blipFill>
            <p:spPr>
              <a:xfrm>
                <a:off x="6919488" y="4721100"/>
                <a:ext cx="1408047" cy="1827549"/>
              </a:xfrm>
              <a:prstGeom prst="rect">
                <a:avLst/>
              </a:prstGeom>
              <a:effectLst>
                <a:softEdge rad="88900"/>
              </a:effectLst>
            </p:spPr>
          </p:pic>
        </p:grpSp>
      </p:grpSp>
      <p:pic>
        <p:nvPicPr>
          <p:cNvPr id="49" name="Graphic 48" descr="Browser window with solid fill">
            <a:extLst>
              <a:ext uri="{FF2B5EF4-FFF2-40B4-BE49-F238E27FC236}">
                <a16:creationId xmlns:a16="http://schemas.microsoft.com/office/drawing/2014/main" id="{7FA4BCBB-F2BC-7CB5-20B8-03F3FE708A2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227251">
            <a:off x="-4366864" y="6156930"/>
            <a:ext cx="4754951" cy="3426611"/>
          </a:xfrm>
          <a:prstGeom prst="rect">
            <a:avLst/>
          </a:prstGeom>
        </p:spPr>
      </p:pic>
      <p:pic>
        <p:nvPicPr>
          <p:cNvPr id="50" name="Graphic 49" descr="Full battery with solid fill">
            <a:extLst>
              <a:ext uri="{FF2B5EF4-FFF2-40B4-BE49-F238E27FC236}">
                <a16:creationId xmlns:a16="http://schemas.microsoft.com/office/drawing/2014/main" id="{0CCE7FA6-F6E2-30D3-8DC3-F26C1356830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788872" y="-1708791"/>
            <a:ext cx="1581459" cy="1569660"/>
          </a:xfrm>
          <a:prstGeom prst="rect">
            <a:avLst/>
          </a:prstGeom>
        </p:spPr>
      </p:pic>
      <p:pic>
        <p:nvPicPr>
          <p:cNvPr id="52" name="Graphic 51" descr="Images with solid fill">
            <a:extLst>
              <a:ext uri="{FF2B5EF4-FFF2-40B4-BE49-F238E27FC236}">
                <a16:creationId xmlns:a16="http://schemas.microsoft.com/office/drawing/2014/main" id="{AB5554EA-B7B9-88A4-EFB5-CEAE5C2442E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rot="21431214">
            <a:off x="10972250" y="7075544"/>
            <a:ext cx="2629246" cy="2629246"/>
          </a:xfrm>
          <a:prstGeom prst="rect">
            <a:avLst/>
          </a:prstGeom>
        </p:spPr>
      </p:pic>
      <p:grpSp>
        <p:nvGrpSpPr>
          <p:cNvPr id="33" name="Group 32">
            <a:extLst>
              <a:ext uri="{FF2B5EF4-FFF2-40B4-BE49-F238E27FC236}">
                <a16:creationId xmlns:a16="http://schemas.microsoft.com/office/drawing/2014/main" id="{6B3505AF-E95A-2F7A-A8B8-F95D7A422227}"/>
              </a:ext>
            </a:extLst>
          </p:cNvPr>
          <p:cNvGrpSpPr/>
          <p:nvPr/>
        </p:nvGrpSpPr>
        <p:grpSpPr>
          <a:xfrm>
            <a:off x="3642592" y="-24162"/>
            <a:ext cx="2756796" cy="6905876"/>
            <a:chOff x="4088702" y="-47876"/>
            <a:chExt cx="3282837" cy="6905876"/>
          </a:xfrm>
        </p:grpSpPr>
        <p:grpSp>
          <p:nvGrpSpPr>
            <p:cNvPr id="28" name="Group 27">
              <a:extLst>
                <a:ext uri="{FF2B5EF4-FFF2-40B4-BE49-F238E27FC236}">
                  <a16:creationId xmlns:a16="http://schemas.microsoft.com/office/drawing/2014/main" id="{951B2281-CE9F-D546-76E6-733E4D9C4E95}"/>
                </a:ext>
              </a:extLst>
            </p:cNvPr>
            <p:cNvGrpSpPr/>
            <p:nvPr/>
          </p:nvGrpSpPr>
          <p:grpSpPr>
            <a:xfrm>
              <a:off x="4171139" y="-47876"/>
              <a:ext cx="3200400" cy="6905876"/>
              <a:chOff x="3042607" y="-47876"/>
              <a:chExt cx="2135122" cy="6905876"/>
            </a:xfrm>
          </p:grpSpPr>
          <p:sp>
            <p:nvSpPr>
              <p:cNvPr id="20" name="Isosceles Triangle 19">
                <a:extLst>
                  <a:ext uri="{FF2B5EF4-FFF2-40B4-BE49-F238E27FC236}">
                    <a16:creationId xmlns:a16="http://schemas.microsoft.com/office/drawing/2014/main" id="{779B0737-48DA-8CA6-A0DC-BF3040D2328D}"/>
                  </a:ext>
                </a:extLst>
              </p:cNvPr>
              <p:cNvSpPr/>
              <p:nvPr/>
            </p:nvSpPr>
            <p:spPr>
              <a:xfrm rot="5400000">
                <a:off x="4643568" y="186691"/>
                <a:ext cx="495300" cy="573023"/>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E17545-ED20-DC16-1A23-3D23F455CFB7}"/>
                  </a:ext>
                </a:extLst>
              </p:cNvPr>
              <p:cNvSpPr/>
              <p:nvPr/>
            </p:nvSpPr>
            <p:spPr>
              <a:xfrm>
                <a:off x="3042607" y="-47876"/>
                <a:ext cx="1562100" cy="690587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sp>
          <p:nvSpPr>
            <p:cNvPr id="41" name="TextBox 40">
              <a:extLst>
                <a:ext uri="{FF2B5EF4-FFF2-40B4-BE49-F238E27FC236}">
                  <a16:creationId xmlns:a16="http://schemas.microsoft.com/office/drawing/2014/main" id="{B3DB5C27-549A-71E0-59C1-F5454830B9AE}"/>
                </a:ext>
              </a:extLst>
            </p:cNvPr>
            <p:cNvSpPr txBox="1"/>
            <p:nvPr/>
          </p:nvSpPr>
          <p:spPr>
            <a:xfrm>
              <a:off x="4088702" y="867687"/>
              <a:ext cx="2622502" cy="523220"/>
            </a:xfrm>
            <a:prstGeom prst="rect">
              <a:avLst/>
            </a:prstGeom>
            <a:noFill/>
          </p:spPr>
          <p:txBody>
            <a:bodyPr wrap="square" rtlCol="0">
              <a:spAutoFit/>
            </a:bodyPr>
            <a:lstStyle/>
            <a:p>
              <a:pPr algn="ctr"/>
              <a:r>
                <a:rPr lang="en-US" sz="2800" b="1" dirty="0">
                  <a:solidFill>
                    <a:schemeClr val="accent2">
                      <a:lumMod val="60000"/>
                      <a:lumOff val="40000"/>
                    </a:schemeClr>
                  </a:solidFill>
                  <a:latin typeface="Tempus Sans ITC" panose="04020404030D07020202" pitchFamily="82" charset="0"/>
                </a:rPr>
                <a:t>Jumper </a:t>
              </a:r>
              <a:r>
                <a:rPr lang="en-US" sz="2600" b="1" dirty="0">
                  <a:solidFill>
                    <a:schemeClr val="accent2">
                      <a:lumMod val="60000"/>
                      <a:lumOff val="40000"/>
                    </a:schemeClr>
                  </a:solidFill>
                  <a:latin typeface="Tempus Sans ITC" panose="04020404030D07020202" pitchFamily="82" charset="0"/>
                </a:rPr>
                <a:t>Wire</a:t>
              </a:r>
            </a:p>
          </p:txBody>
        </p:sp>
        <p:sp>
          <p:nvSpPr>
            <p:cNvPr id="51" name="TextBox 50">
              <a:extLst>
                <a:ext uri="{FF2B5EF4-FFF2-40B4-BE49-F238E27FC236}">
                  <a16:creationId xmlns:a16="http://schemas.microsoft.com/office/drawing/2014/main" id="{93276F18-7E63-13A6-F883-080FDFDD42C0}"/>
                </a:ext>
              </a:extLst>
            </p:cNvPr>
            <p:cNvSpPr txBox="1">
              <a:spLocks/>
            </p:cNvSpPr>
            <p:nvPr/>
          </p:nvSpPr>
          <p:spPr>
            <a:xfrm>
              <a:off x="4422451" y="1262729"/>
              <a:ext cx="1944107" cy="3046988"/>
            </a:xfrm>
            <a:prstGeom prst="rect">
              <a:avLst/>
            </a:prstGeom>
            <a:noFill/>
          </p:spPr>
          <p:txBody>
            <a:bodyPr wrap="square" rtlCol="0">
              <a:spAutoFit/>
            </a:bodyPr>
            <a:lstStyle/>
            <a:p>
              <a:pPr algn="just"/>
              <a:r>
                <a:rPr lang="en-US" sz="1200" b="1" dirty="0">
                  <a:solidFill>
                    <a:schemeClr val="accent2">
                      <a:lumMod val="60000"/>
                      <a:lumOff val="40000"/>
                    </a:schemeClr>
                  </a:solidFill>
                  <a:latin typeface="Tempus Sans ITC" panose="04020404030D07020202" pitchFamily="82" charset="0"/>
                </a:rPr>
                <a:t>Jumper Wires are short, insulated electrical wires used to connect components in electric circuit, typically on breadboards or prototyping boards.</a:t>
              </a:r>
            </a:p>
            <a:p>
              <a:pPr algn="just"/>
              <a:endParaRPr lang="en-US" sz="1200" b="1" dirty="0">
                <a:solidFill>
                  <a:schemeClr val="accent2">
                    <a:lumMod val="60000"/>
                    <a:lumOff val="40000"/>
                  </a:schemeClr>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Jumper wires connect all the components in the prototype board.</a:t>
              </a:r>
            </a:p>
            <a:p>
              <a:pPr marL="171450" indent="-17145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It has a length of  10 to 30 cm.</a:t>
              </a:r>
            </a:p>
            <a:p>
              <a:pPr marL="171450" indent="-17145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It can be used in breadboards,ESP32, ArduinoUNO, etc.</a:t>
              </a:r>
            </a:p>
          </p:txBody>
        </p:sp>
        <p:pic>
          <p:nvPicPr>
            <p:cNvPr id="1030" name="Picture 6" descr="Unique Bargains Colorful 10P M/F Male to Female Jumper Wire Connector 12.6&quot; Length">
              <a:extLst>
                <a:ext uri="{FF2B5EF4-FFF2-40B4-BE49-F238E27FC236}">
                  <a16:creationId xmlns:a16="http://schemas.microsoft.com/office/drawing/2014/main" id="{D669D621-9203-858E-8872-D40EC7043B38}"/>
                </a:ext>
              </a:extLst>
            </p:cNvPr>
            <p:cNvPicPr>
              <a:picLocks noChangeAspect="1" noChangeArrowheads="1"/>
            </p:cNvPicPr>
            <p:nvPr/>
          </p:nvPicPr>
          <p:blipFill>
            <a:blip r:embed="rId16">
              <a:alphaModFix amt="67000"/>
              <a:extLst>
                <a:ext uri="{28A0092B-C50C-407E-A947-70E740481C1C}">
                  <a14:useLocalDpi xmlns:a14="http://schemas.microsoft.com/office/drawing/2010/main" val="0"/>
                </a:ext>
              </a:extLst>
            </a:blip>
            <a:srcRect/>
            <a:stretch>
              <a:fillRect/>
            </a:stretch>
          </p:blipFill>
          <p:spPr bwMode="auto">
            <a:xfrm>
              <a:off x="4361204" y="4721100"/>
              <a:ext cx="2027702" cy="1827549"/>
            </a:xfrm>
            <a:prstGeom prst="rect">
              <a:avLst/>
            </a:prstGeom>
            <a:noFill/>
            <a:effectLst>
              <a:softEdge rad="330200"/>
            </a:effectLst>
            <a:extLst>
              <a:ext uri="{909E8E84-426E-40DD-AFC4-6F175D3DCCD1}">
                <a14:hiddenFill xmlns:a14="http://schemas.microsoft.com/office/drawing/2010/main">
                  <a:solidFill>
                    <a:srgbClr val="FFFFFF"/>
                  </a:solidFill>
                </a14:hiddenFill>
              </a:ext>
            </a:extLst>
          </p:spPr>
        </p:pic>
      </p:grpSp>
      <p:grpSp>
        <p:nvGrpSpPr>
          <p:cNvPr id="37" name="Group 36">
            <a:extLst>
              <a:ext uri="{FF2B5EF4-FFF2-40B4-BE49-F238E27FC236}">
                <a16:creationId xmlns:a16="http://schemas.microsoft.com/office/drawing/2014/main" id="{8F30823B-0AE1-14C4-F258-1643CFD95F06}"/>
              </a:ext>
            </a:extLst>
          </p:cNvPr>
          <p:cNvGrpSpPr/>
          <p:nvPr/>
        </p:nvGrpSpPr>
        <p:grpSpPr>
          <a:xfrm>
            <a:off x="1745864" y="-34254"/>
            <a:ext cx="2743200" cy="6926060"/>
            <a:chOff x="1896797" y="-92445"/>
            <a:chExt cx="3200401" cy="6926060"/>
          </a:xfrm>
        </p:grpSpPr>
        <p:grpSp>
          <p:nvGrpSpPr>
            <p:cNvPr id="31" name="Group 30">
              <a:extLst>
                <a:ext uri="{FF2B5EF4-FFF2-40B4-BE49-F238E27FC236}">
                  <a16:creationId xmlns:a16="http://schemas.microsoft.com/office/drawing/2014/main" id="{25C8CB15-98AC-D6B2-30BF-408176032748}"/>
                </a:ext>
              </a:extLst>
            </p:cNvPr>
            <p:cNvGrpSpPr/>
            <p:nvPr/>
          </p:nvGrpSpPr>
          <p:grpSpPr>
            <a:xfrm>
              <a:off x="1896797" y="-92445"/>
              <a:ext cx="3200401" cy="6926060"/>
              <a:chOff x="1896797" y="-92445"/>
              <a:chExt cx="3200401" cy="6926060"/>
            </a:xfrm>
          </p:grpSpPr>
          <p:sp>
            <p:nvSpPr>
              <p:cNvPr id="19" name="Isosceles Triangle 18">
                <a:extLst>
                  <a:ext uri="{FF2B5EF4-FFF2-40B4-BE49-F238E27FC236}">
                    <a16:creationId xmlns:a16="http://schemas.microsoft.com/office/drawing/2014/main" id="{73FA6807-6FCE-F131-CF42-7FB8701FCAA1}"/>
                  </a:ext>
                </a:extLst>
              </p:cNvPr>
              <p:cNvSpPr/>
              <p:nvPr/>
            </p:nvSpPr>
            <p:spPr>
              <a:xfrm rot="5400000">
                <a:off x="4416291" y="15562"/>
                <a:ext cx="495300" cy="866514"/>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019883C-6C36-2291-FF22-00E7576AC7CD}"/>
                  </a:ext>
                </a:extLst>
              </p:cNvPr>
              <p:cNvSpPr/>
              <p:nvPr/>
            </p:nvSpPr>
            <p:spPr>
              <a:xfrm>
                <a:off x="1896797" y="-92445"/>
                <a:ext cx="2362176" cy="692606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extBox 9">
              <a:extLst>
                <a:ext uri="{FF2B5EF4-FFF2-40B4-BE49-F238E27FC236}">
                  <a16:creationId xmlns:a16="http://schemas.microsoft.com/office/drawing/2014/main" id="{AA0A553F-B889-041A-6D71-060698B605FB}"/>
                </a:ext>
              </a:extLst>
            </p:cNvPr>
            <p:cNvSpPr txBox="1"/>
            <p:nvPr/>
          </p:nvSpPr>
          <p:spPr>
            <a:xfrm>
              <a:off x="1922762" y="897119"/>
              <a:ext cx="2340020" cy="523220"/>
            </a:xfrm>
            <a:prstGeom prst="rect">
              <a:avLst/>
            </a:prstGeom>
            <a:noFill/>
          </p:spPr>
          <p:txBody>
            <a:bodyPr wrap="square" rtlCol="0">
              <a:spAutoFit/>
            </a:bodyPr>
            <a:lstStyle/>
            <a:p>
              <a:pPr algn="ctr"/>
              <a:r>
                <a:rPr lang="en-US" sz="2800" b="1" dirty="0">
                  <a:solidFill>
                    <a:schemeClr val="accent2">
                      <a:lumMod val="40000"/>
                      <a:lumOff val="60000"/>
                    </a:schemeClr>
                  </a:solidFill>
                  <a:latin typeface="Tempus Sans ITC" panose="04020404030D07020202" pitchFamily="82" charset="0"/>
                </a:rPr>
                <a:t>Breadboard</a:t>
              </a:r>
            </a:p>
          </p:txBody>
        </p:sp>
        <p:sp>
          <p:nvSpPr>
            <p:cNvPr id="17" name="TextBox 16">
              <a:extLst>
                <a:ext uri="{FF2B5EF4-FFF2-40B4-BE49-F238E27FC236}">
                  <a16:creationId xmlns:a16="http://schemas.microsoft.com/office/drawing/2014/main" id="{AD505ECB-89CD-452F-43EF-0FF69429FCC2}"/>
                </a:ext>
              </a:extLst>
            </p:cNvPr>
            <p:cNvSpPr txBox="1">
              <a:spLocks/>
            </p:cNvSpPr>
            <p:nvPr/>
          </p:nvSpPr>
          <p:spPr>
            <a:xfrm>
              <a:off x="2108045" y="1384832"/>
              <a:ext cx="2001601" cy="2677656"/>
            </a:xfrm>
            <a:prstGeom prst="rect">
              <a:avLst/>
            </a:prstGeom>
            <a:noFill/>
          </p:spPr>
          <p:txBody>
            <a:bodyPr wrap="square" rtlCol="0">
              <a:spAutoFit/>
            </a:bodyPr>
            <a:lstStyle/>
            <a:p>
              <a:pPr algn="just"/>
              <a:r>
                <a:rPr lang="en-US" sz="1200" b="1" dirty="0">
                  <a:solidFill>
                    <a:schemeClr val="accent2">
                      <a:lumMod val="40000"/>
                      <a:lumOff val="60000"/>
                    </a:schemeClr>
                  </a:solidFill>
                  <a:latin typeface="Tempus Sans ITC" panose="04020404030D07020202" pitchFamily="82" charset="0"/>
                </a:rPr>
                <a:t>A Breadboard is a construction base used to build semi permanent prototype of Electric Circuit.</a:t>
              </a:r>
            </a:p>
            <a:p>
              <a:pPr algn="just"/>
              <a:endParaRPr lang="en-US" sz="1200" b="1" dirty="0">
                <a:solidFill>
                  <a:schemeClr val="accent2">
                    <a:lumMod val="40000"/>
                    <a:lumOff val="60000"/>
                  </a:schemeClr>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lumMod val="40000"/>
                      <a:lumOff val="60000"/>
                    </a:schemeClr>
                  </a:solidFill>
                  <a:latin typeface="Tempus Sans ITC" panose="04020404030D07020202" pitchFamily="82" charset="0"/>
                </a:rPr>
                <a:t>Used for learning electronics and circuit design.</a:t>
              </a:r>
            </a:p>
            <a:p>
              <a:pPr marL="171450" indent="-171450" algn="just">
                <a:buFont typeface="Arial" panose="020B0604020202020204" pitchFamily="34" charset="0"/>
                <a:buChar char="•"/>
              </a:pPr>
              <a:r>
                <a:rPr lang="en-US" sz="1200" b="1" dirty="0">
                  <a:solidFill>
                    <a:schemeClr val="accent2">
                      <a:lumMod val="40000"/>
                      <a:lumOff val="60000"/>
                    </a:schemeClr>
                  </a:solidFill>
                  <a:latin typeface="Tempus Sans ITC" panose="04020404030D07020202" pitchFamily="82" charset="0"/>
                </a:rPr>
                <a:t>Works with jumper wires, IC’s, resistors, capacitors, ESP32, etc.</a:t>
              </a:r>
            </a:p>
            <a:p>
              <a:pPr marL="171450" indent="-171450" algn="just">
                <a:buFont typeface="Arial" panose="020B0604020202020204" pitchFamily="34" charset="0"/>
                <a:buChar char="•"/>
              </a:pPr>
              <a:r>
                <a:rPr lang="en-US" sz="1200" b="1" dirty="0">
                  <a:solidFill>
                    <a:schemeClr val="accent2">
                      <a:lumMod val="40000"/>
                      <a:lumOff val="60000"/>
                    </a:schemeClr>
                  </a:solidFill>
                  <a:latin typeface="Tempus Sans ITC" panose="04020404030D07020202" pitchFamily="82" charset="0"/>
                </a:rPr>
                <a:t>Affordable ranging from $2 to $10.</a:t>
              </a:r>
            </a:p>
          </p:txBody>
        </p:sp>
        <p:pic>
          <p:nvPicPr>
            <p:cNvPr id="24" name="Picture 2" descr="What is a breadboard?">
              <a:extLst>
                <a:ext uri="{FF2B5EF4-FFF2-40B4-BE49-F238E27FC236}">
                  <a16:creationId xmlns:a16="http://schemas.microsoft.com/office/drawing/2014/main" id="{7BA09105-43DD-82CD-F577-92EBE9F0BFB5}"/>
                </a:ext>
              </a:extLst>
            </p:cNvPr>
            <p:cNvPicPr>
              <a:picLocks noChangeAspect="1" noChangeArrowheads="1"/>
            </p:cNvPicPr>
            <p:nvPr/>
          </p:nvPicPr>
          <p:blipFill>
            <a:blip r:embed="rId17">
              <a:alphaModFix amt="66000"/>
              <a:extLst>
                <a:ext uri="{28A0092B-C50C-407E-A947-70E740481C1C}">
                  <a14:useLocalDpi xmlns:a14="http://schemas.microsoft.com/office/drawing/2010/main" val="0"/>
                </a:ext>
              </a:extLst>
            </a:blip>
            <a:srcRect/>
            <a:stretch>
              <a:fillRect/>
            </a:stretch>
          </p:blipFill>
          <p:spPr bwMode="auto">
            <a:xfrm>
              <a:off x="2135036" y="4829493"/>
              <a:ext cx="2001601" cy="1727434"/>
            </a:xfrm>
            <a:prstGeom prst="rect">
              <a:avLst/>
            </a:prstGeom>
            <a:noFill/>
            <a:effectLst>
              <a:softEdge rad="215900"/>
            </a:effectLst>
            <a:extLst>
              <a:ext uri="{909E8E84-426E-40DD-AFC4-6F175D3DCCD1}">
                <a14:hiddenFill xmlns:a14="http://schemas.microsoft.com/office/drawing/2010/main">
                  <a:solidFill>
                    <a:srgbClr val="FFFFFF"/>
                  </a:solidFill>
                </a14:hiddenFill>
              </a:ext>
            </a:extLst>
          </p:spPr>
        </p:pic>
      </p:grpSp>
      <p:grpSp>
        <p:nvGrpSpPr>
          <p:cNvPr id="58" name="Group 57">
            <a:extLst>
              <a:ext uri="{FF2B5EF4-FFF2-40B4-BE49-F238E27FC236}">
                <a16:creationId xmlns:a16="http://schemas.microsoft.com/office/drawing/2014/main" id="{EA58AC84-9F42-4C74-442A-DC37C6D16A49}"/>
              </a:ext>
            </a:extLst>
          </p:cNvPr>
          <p:cNvGrpSpPr/>
          <p:nvPr/>
        </p:nvGrpSpPr>
        <p:grpSpPr>
          <a:xfrm>
            <a:off x="-261254" y="-34254"/>
            <a:ext cx="2679606" cy="6926060"/>
            <a:chOff x="-298407" y="0"/>
            <a:chExt cx="3017263" cy="6858000"/>
          </a:xfrm>
        </p:grpSpPr>
        <p:grpSp>
          <p:nvGrpSpPr>
            <p:cNvPr id="2" name="Group 1">
              <a:extLst>
                <a:ext uri="{FF2B5EF4-FFF2-40B4-BE49-F238E27FC236}">
                  <a16:creationId xmlns:a16="http://schemas.microsoft.com/office/drawing/2014/main" id="{3B013A84-8979-E0CA-65AD-2105282FBD09}"/>
                </a:ext>
              </a:extLst>
            </p:cNvPr>
            <p:cNvGrpSpPr/>
            <p:nvPr/>
          </p:nvGrpSpPr>
          <p:grpSpPr>
            <a:xfrm>
              <a:off x="-298407" y="0"/>
              <a:ext cx="3017263" cy="6858000"/>
              <a:chOff x="-298407" y="0"/>
              <a:chExt cx="3017263" cy="6858000"/>
            </a:xfrm>
          </p:grpSpPr>
          <p:grpSp>
            <p:nvGrpSpPr>
              <p:cNvPr id="30" name="Group 29">
                <a:extLst>
                  <a:ext uri="{FF2B5EF4-FFF2-40B4-BE49-F238E27FC236}">
                    <a16:creationId xmlns:a16="http://schemas.microsoft.com/office/drawing/2014/main" id="{7AEE46F1-5C77-3A70-8A87-4A5CEB7F45FC}"/>
                  </a:ext>
                </a:extLst>
              </p:cNvPr>
              <p:cNvGrpSpPr/>
              <p:nvPr/>
            </p:nvGrpSpPr>
            <p:grpSpPr>
              <a:xfrm>
                <a:off x="-1" y="0"/>
                <a:ext cx="2718857" cy="6858000"/>
                <a:chOff x="-1" y="0"/>
                <a:chExt cx="2127950" cy="6858000"/>
              </a:xfrm>
            </p:grpSpPr>
            <p:sp>
              <p:nvSpPr>
                <p:cNvPr id="12" name="Rectangle 11">
                  <a:extLst>
                    <a:ext uri="{FF2B5EF4-FFF2-40B4-BE49-F238E27FC236}">
                      <a16:creationId xmlns:a16="http://schemas.microsoft.com/office/drawing/2014/main" id="{8E32F496-7E98-0FB5-F762-EDF8100A1E01}"/>
                    </a:ext>
                  </a:extLst>
                </p:cNvPr>
                <p:cNvSpPr/>
                <p:nvPr/>
              </p:nvSpPr>
              <p:spPr>
                <a:xfrm>
                  <a:off x="-1" y="0"/>
                  <a:ext cx="1641886"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Isosceles Triangle 17">
                  <a:extLst>
                    <a:ext uri="{FF2B5EF4-FFF2-40B4-BE49-F238E27FC236}">
                      <a16:creationId xmlns:a16="http://schemas.microsoft.com/office/drawing/2014/main" id="{56D2F00A-7E95-5891-2EAB-B9808408CA93}"/>
                    </a:ext>
                  </a:extLst>
                </p:cNvPr>
                <p:cNvSpPr/>
                <p:nvPr/>
              </p:nvSpPr>
              <p:spPr>
                <a:xfrm rot="5400000">
                  <a:off x="1593788" y="179365"/>
                  <a:ext cx="495300" cy="573023"/>
                </a:xfrm>
                <a:prstGeom prs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grpSp>
          <p:sp>
            <p:nvSpPr>
              <p:cNvPr id="42" name="TextBox 41">
                <a:extLst>
                  <a:ext uri="{FF2B5EF4-FFF2-40B4-BE49-F238E27FC236}">
                    <a16:creationId xmlns:a16="http://schemas.microsoft.com/office/drawing/2014/main" id="{C28F1405-57C3-78B0-E9E0-C59285B64CA9}"/>
                  </a:ext>
                </a:extLst>
              </p:cNvPr>
              <p:cNvSpPr txBox="1"/>
              <p:nvPr/>
            </p:nvSpPr>
            <p:spPr>
              <a:xfrm>
                <a:off x="-298407" y="951735"/>
                <a:ext cx="2644150" cy="400110"/>
              </a:xfrm>
              <a:prstGeom prst="rect">
                <a:avLst/>
              </a:prstGeom>
              <a:noFill/>
            </p:spPr>
            <p:txBody>
              <a:bodyPr wrap="square" rtlCol="0">
                <a:spAutoFit/>
              </a:bodyPr>
              <a:lstStyle/>
              <a:p>
                <a:pPr algn="ctr"/>
                <a:r>
                  <a:rPr lang="en-US" sz="2000" b="1" dirty="0">
                    <a:solidFill>
                      <a:schemeClr val="accent2">
                        <a:lumMod val="20000"/>
                        <a:lumOff val="80000"/>
                      </a:schemeClr>
                    </a:solidFill>
                    <a:latin typeface="Tempus Sans ITC" panose="04020404030D07020202" pitchFamily="82" charset="0"/>
                  </a:rPr>
                  <a:t>Ultrasonic Sensor</a:t>
                </a:r>
              </a:p>
            </p:txBody>
          </p:sp>
        </p:grpSp>
        <p:grpSp>
          <p:nvGrpSpPr>
            <p:cNvPr id="57" name="Group 56">
              <a:extLst>
                <a:ext uri="{FF2B5EF4-FFF2-40B4-BE49-F238E27FC236}">
                  <a16:creationId xmlns:a16="http://schemas.microsoft.com/office/drawing/2014/main" id="{0BAFB7A1-B5B4-B452-4351-11C52F036059}"/>
                </a:ext>
              </a:extLst>
            </p:cNvPr>
            <p:cNvGrpSpPr/>
            <p:nvPr/>
          </p:nvGrpSpPr>
          <p:grpSpPr>
            <a:xfrm>
              <a:off x="0" y="1385985"/>
              <a:ext cx="1986712" cy="5183555"/>
              <a:chOff x="0" y="1385985"/>
              <a:chExt cx="1986712" cy="5183555"/>
            </a:xfrm>
          </p:grpSpPr>
          <p:sp>
            <p:nvSpPr>
              <p:cNvPr id="23" name="TextBox 22">
                <a:extLst>
                  <a:ext uri="{FF2B5EF4-FFF2-40B4-BE49-F238E27FC236}">
                    <a16:creationId xmlns:a16="http://schemas.microsoft.com/office/drawing/2014/main" id="{5611C9C7-141B-26D6-BECB-078E68E7B114}"/>
                  </a:ext>
                </a:extLst>
              </p:cNvPr>
              <p:cNvSpPr txBox="1"/>
              <p:nvPr/>
            </p:nvSpPr>
            <p:spPr>
              <a:xfrm>
                <a:off x="0" y="1385985"/>
                <a:ext cx="1986712"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1200" b="1" dirty="0">
                    <a:solidFill>
                      <a:schemeClr val="accent2">
                        <a:lumMod val="20000"/>
                        <a:lumOff val="80000"/>
                      </a:schemeClr>
                    </a:solidFill>
                    <a:latin typeface="Tempus Sans ITC" panose="04020404030D07020202" pitchFamily="82" charset="0"/>
                  </a:rPr>
                  <a:t>Principle: This sensor 	transmits an Ultrasonic ray through which it determines  how far the object is.</a:t>
                </a:r>
              </a:p>
              <a:p>
                <a:pPr marL="285750" indent="-285750" algn="just">
                  <a:buFont typeface="Arial" panose="020B0604020202020204" pitchFamily="34" charset="0"/>
                  <a:buChar char="•"/>
                </a:pPr>
                <a:r>
                  <a:rPr lang="en-US" sz="1200" b="1" dirty="0">
                    <a:solidFill>
                      <a:schemeClr val="accent2">
                        <a:lumMod val="20000"/>
                        <a:lumOff val="80000"/>
                      </a:schemeClr>
                    </a:solidFill>
                    <a:latin typeface="Tempus Sans ITC" panose="04020404030D07020202" pitchFamily="82" charset="0"/>
                  </a:rPr>
                  <a:t>Range: The sensor can 	detect object from a few centimeters away depending on how it is coded.</a:t>
                </a:r>
              </a:p>
              <a:p>
                <a:pPr marL="285750" indent="-285750" algn="just">
                  <a:buFont typeface="Arial" panose="020B0604020202020204" pitchFamily="34" charset="0"/>
                  <a:buChar char="•"/>
                </a:pPr>
                <a:r>
                  <a:rPr lang="en-US" sz="1200" b="1" dirty="0">
                    <a:solidFill>
                      <a:schemeClr val="accent2">
                        <a:lumMod val="20000"/>
                        <a:lumOff val="80000"/>
                      </a:schemeClr>
                    </a:solidFill>
                    <a:latin typeface="Tempus Sans ITC" panose="04020404030D07020202" pitchFamily="82" charset="0"/>
                  </a:rPr>
                  <a:t>Components: It consists of  a Transmitter(T) and receiver(R).</a:t>
                </a:r>
              </a:p>
              <a:p>
                <a:pPr marL="285750" indent="-285750" algn="just">
                  <a:buFont typeface="Arial" panose="020B0604020202020204" pitchFamily="34" charset="0"/>
                  <a:buChar char="•"/>
                </a:pPr>
                <a:r>
                  <a:rPr lang="en-US" sz="1200" b="1" dirty="0">
                    <a:solidFill>
                      <a:schemeClr val="accent2">
                        <a:lumMod val="20000"/>
                        <a:lumOff val="80000"/>
                      </a:schemeClr>
                    </a:solidFill>
                    <a:latin typeface="Tempus Sans ITC" panose="04020404030D07020202" pitchFamily="82" charset="0"/>
                  </a:rPr>
                  <a:t>Application: It is used in object measurement,detection,	robotics, parking sensors.</a:t>
                </a:r>
              </a:p>
              <a:p>
                <a:pPr algn="just"/>
                <a:endParaRPr lang="en-US" sz="1200" b="1" dirty="0">
                  <a:solidFill>
                    <a:schemeClr val="accent2">
                      <a:lumMod val="20000"/>
                      <a:lumOff val="80000"/>
                    </a:schemeClr>
                  </a:solidFill>
                  <a:latin typeface="Tempus Sans ITC" panose="04020404030D07020202" pitchFamily="82" charset="0"/>
                </a:endParaRPr>
              </a:p>
              <a:p>
                <a:pPr marL="228600" indent="-228600" algn="just">
                  <a:buFont typeface="+mj-lt"/>
                  <a:buAutoNum type="arabicPeriod"/>
                </a:pPr>
                <a:endParaRPr lang="en-US" sz="1200" b="1" dirty="0">
                  <a:solidFill>
                    <a:schemeClr val="accent2">
                      <a:lumMod val="20000"/>
                      <a:lumOff val="80000"/>
                    </a:schemeClr>
                  </a:solidFill>
                  <a:latin typeface="Tempus Sans ITC" panose="04020404030D07020202" pitchFamily="82" charset="0"/>
                </a:endParaRPr>
              </a:p>
              <a:p>
                <a:pPr marL="228600" indent="-228600" algn="just">
                  <a:buFont typeface="+mj-lt"/>
                  <a:buAutoNum type="arabicPeriod"/>
                </a:pPr>
                <a:endParaRPr lang="en-US" sz="1200" b="1" dirty="0">
                  <a:solidFill>
                    <a:schemeClr val="accent2">
                      <a:lumMod val="20000"/>
                      <a:lumOff val="80000"/>
                    </a:schemeClr>
                  </a:solidFill>
                  <a:latin typeface="Tempus Sans ITC" panose="04020404030D07020202" pitchFamily="82" charset="0"/>
                </a:endParaRPr>
              </a:p>
            </p:txBody>
          </p:sp>
          <p:pic>
            <p:nvPicPr>
              <p:cNvPr id="1026" name="Picture 2" descr="How to Use an Ultrasonic Sensor Christmas Light Controller, Ultrasonic Sensor, Electronics Diy, Measuring Angles, Electronics Basics, Drone Technology, Technology Products, Electrolytic Capacitor, Elapsed Time">
                <a:extLst>
                  <a:ext uri="{FF2B5EF4-FFF2-40B4-BE49-F238E27FC236}">
                    <a16:creationId xmlns:a16="http://schemas.microsoft.com/office/drawing/2014/main" id="{76ED39F0-4BCD-DA5B-05C3-9712FB3CA972}"/>
                  </a:ext>
                </a:extLst>
              </p:cNvPr>
              <p:cNvPicPr>
                <a:picLocks noChangeAspect="1" noChangeArrowheads="1"/>
              </p:cNvPicPr>
              <p:nvPr/>
            </p:nvPicPr>
            <p:blipFill>
              <a:blip r:embed="rId18">
                <a:alphaModFix amt="70000"/>
                <a:extLst>
                  <a:ext uri="{28A0092B-C50C-407E-A947-70E740481C1C}">
                    <a14:useLocalDpi xmlns:a14="http://schemas.microsoft.com/office/drawing/2010/main" val="0"/>
                  </a:ext>
                </a:extLst>
              </a:blip>
              <a:srcRect/>
              <a:stretch>
                <a:fillRect/>
              </a:stretch>
            </p:blipFill>
            <p:spPr bwMode="auto">
              <a:xfrm>
                <a:off x="264675" y="5351685"/>
                <a:ext cx="1623807" cy="1217855"/>
              </a:xfrm>
              <a:prstGeom prst="rect">
                <a:avLst/>
              </a:prstGeom>
              <a:noFill/>
              <a:effectLst>
                <a:softEdge rad="177800"/>
              </a:effectLst>
              <a:extLst>
                <a:ext uri="{909E8E84-426E-40DD-AFC4-6F175D3DCCD1}">
                  <a14:hiddenFill xmlns:a14="http://schemas.microsoft.com/office/drawing/2010/main">
                    <a:solidFill>
                      <a:srgbClr val="FFFFFF"/>
                    </a:solidFill>
                  </a14:hiddenFill>
                </a:ext>
              </a:extLst>
            </p:spPr>
          </p:pic>
        </p:grpSp>
      </p:grpSp>
      <p:sp>
        <p:nvSpPr>
          <p:cNvPr id="11" name="TextBox 10">
            <a:extLst>
              <a:ext uri="{FF2B5EF4-FFF2-40B4-BE49-F238E27FC236}">
                <a16:creationId xmlns:a16="http://schemas.microsoft.com/office/drawing/2014/main" id="{46E1A745-74CC-B9D8-9277-7E86F35458DF}"/>
              </a:ext>
            </a:extLst>
          </p:cNvPr>
          <p:cNvSpPr txBox="1"/>
          <p:nvPr/>
        </p:nvSpPr>
        <p:spPr>
          <a:xfrm>
            <a:off x="-14069983" y="1478530"/>
            <a:ext cx="17002158" cy="3046988"/>
          </a:xfrm>
          <a:prstGeom prst="rect">
            <a:avLst/>
          </a:prstGeom>
          <a:noFill/>
        </p:spPr>
        <p:txBody>
          <a:bodyPr wrap="square" rtlCol="0">
            <a:spAutoFit/>
          </a:bodyPr>
          <a:lstStyle/>
          <a:p>
            <a:pPr algn="ctr"/>
            <a:r>
              <a:rPr lang="en-US" sz="9600" b="1" dirty="0">
                <a:solidFill>
                  <a:schemeClr val="accent3">
                    <a:lumMod val="60000"/>
                    <a:lumOff val="40000"/>
                  </a:schemeClr>
                </a:solidFill>
                <a:effectLst>
                  <a:outerShdw blurRad="38100" dist="38100" dir="2700000" algn="tl">
                    <a:srgbClr val="000000">
                      <a:alpha val="43137"/>
                    </a:srgbClr>
                  </a:outerShdw>
                </a:effectLst>
                <a:latin typeface="Tempus Sans ITC" panose="04020404030D07020202" pitchFamily="82" charset="0"/>
              </a:rPr>
              <a:t>Working Of </a:t>
            </a:r>
          </a:p>
          <a:p>
            <a:pPr algn="ctr"/>
            <a:r>
              <a:rPr lang="en-US" sz="9600" b="1" dirty="0">
                <a:solidFill>
                  <a:schemeClr val="accent3">
                    <a:lumMod val="60000"/>
                    <a:lumOff val="40000"/>
                  </a:schemeClr>
                </a:solidFill>
                <a:effectLst>
                  <a:outerShdw blurRad="38100" dist="38100" dir="2700000" algn="tl">
                    <a:srgbClr val="000000">
                      <a:alpha val="43137"/>
                    </a:srgbClr>
                  </a:outerShdw>
                </a:effectLst>
                <a:latin typeface="Tempus Sans ITC" panose="04020404030D07020202" pitchFamily="82" charset="0"/>
              </a:rPr>
              <a:t>Components</a:t>
            </a:r>
          </a:p>
        </p:txBody>
      </p:sp>
    </p:spTree>
    <p:extLst>
      <p:ext uri="{BB962C8B-B14F-4D97-AF65-F5344CB8AC3E}">
        <p14:creationId xmlns:p14="http://schemas.microsoft.com/office/powerpoint/2010/main" val="3030209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0302AAC6-D58F-C498-0F14-98521D825897}"/>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8DC0004-B366-5FDF-3383-3CA47E0BDD8C}"/>
              </a:ext>
            </a:extLst>
          </p:cNvPr>
          <p:cNvSpPr txBox="1"/>
          <p:nvPr/>
        </p:nvSpPr>
        <p:spPr>
          <a:xfrm>
            <a:off x="-2595253" y="857316"/>
            <a:ext cx="17002158" cy="3046988"/>
          </a:xfrm>
          <a:prstGeom prst="rect">
            <a:avLst/>
          </a:prstGeom>
          <a:noFill/>
        </p:spPr>
        <p:txBody>
          <a:bodyPr wrap="square" rtlCol="0">
            <a:spAutoFit/>
          </a:bodyPr>
          <a:lstStyle/>
          <a:p>
            <a:pPr algn="ctr"/>
            <a:r>
              <a:rPr lang="en-US" sz="9600" b="1" dirty="0">
                <a:solidFill>
                  <a:schemeClr val="accent3">
                    <a:lumMod val="60000"/>
                    <a:lumOff val="40000"/>
                  </a:schemeClr>
                </a:solidFill>
                <a:effectLst>
                  <a:outerShdw blurRad="38100" dist="38100" dir="2700000" algn="tl">
                    <a:srgbClr val="000000">
                      <a:alpha val="43137"/>
                    </a:srgbClr>
                  </a:outerShdw>
                </a:effectLst>
                <a:latin typeface="Tempus Sans ITC" panose="04020404030D07020202" pitchFamily="82" charset="0"/>
              </a:rPr>
              <a:t>Working Of </a:t>
            </a:r>
          </a:p>
          <a:p>
            <a:pPr algn="ctr"/>
            <a:r>
              <a:rPr lang="en-US" sz="9600" b="1" dirty="0">
                <a:solidFill>
                  <a:schemeClr val="accent3">
                    <a:lumMod val="60000"/>
                    <a:lumOff val="40000"/>
                  </a:schemeClr>
                </a:solidFill>
                <a:effectLst>
                  <a:outerShdw blurRad="38100" dist="38100" dir="2700000" algn="tl">
                    <a:srgbClr val="000000">
                      <a:alpha val="43137"/>
                    </a:srgbClr>
                  </a:outerShdw>
                </a:effectLst>
                <a:latin typeface="Tempus Sans ITC" panose="04020404030D07020202" pitchFamily="82" charset="0"/>
              </a:rPr>
              <a:t>Components</a:t>
            </a:r>
          </a:p>
        </p:txBody>
      </p:sp>
      <p:pic>
        <p:nvPicPr>
          <p:cNvPr id="108" name="Graphic 107" descr="Browser window with solid fill">
            <a:extLst>
              <a:ext uri="{FF2B5EF4-FFF2-40B4-BE49-F238E27FC236}">
                <a16:creationId xmlns:a16="http://schemas.microsoft.com/office/drawing/2014/main" id="{FAB27EF2-F7A4-8AC3-96A1-C366460453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27251">
            <a:off x="1006525" y="3420834"/>
            <a:ext cx="4754951" cy="3426611"/>
          </a:xfrm>
          <a:prstGeom prst="rect">
            <a:avLst/>
          </a:prstGeom>
        </p:spPr>
      </p:pic>
      <p:pic>
        <p:nvPicPr>
          <p:cNvPr id="110" name="Graphic 109" descr="Full battery with solid fill">
            <a:extLst>
              <a:ext uri="{FF2B5EF4-FFF2-40B4-BE49-F238E27FC236}">
                <a16:creationId xmlns:a16="http://schemas.microsoft.com/office/drawing/2014/main" id="{8D6CF3FF-830D-DD69-F38E-537FD3FA6F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98771" y="7607"/>
            <a:ext cx="1581459" cy="1569660"/>
          </a:xfrm>
          <a:prstGeom prst="rect">
            <a:avLst/>
          </a:prstGeom>
        </p:spPr>
      </p:pic>
      <p:pic>
        <p:nvPicPr>
          <p:cNvPr id="112" name="Graphic 111" descr="Images with solid fill">
            <a:extLst>
              <a:ext uri="{FF2B5EF4-FFF2-40B4-BE49-F238E27FC236}">
                <a16:creationId xmlns:a16="http://schemas.microsoft.com/office/drawing/2014/main" id="{6032BB57-4B83-8998-0200-9EB61EAB00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431214">
            <a:off x="9088048" y="4242980"/>
            <a:ext cx="2629246" cy="2629246"/>
          </a:xfrm>
          <a:prstGeom prst="rect">
            <a:avLst/>
          </a:prstGeom>
        </p:spPr>
      </p:pic>
      <p:sp>
        <p:nvSpPr>
          <p:cNvPr id="2" name="TextBox 1">
            <a:extLst>
              <a:ext uri="{FF2B5EF4-FFF2-40B4-BE49-F238E27FC236}">
                <a16:creationId xmlns:a16="http://schemas.microsoft.com/office/drawing/2014/main" id="{E527DB26-9ABE-91BC-5C63-E72F272535B0}"/>
              </a:ext>
            </a:extLst>
          </p:cNvPr>
          <p:cNvSpPr txBox="1"/>
          <p:nvPr/>
        </p:nvSpPr>
        <p:spPr>
          <a:xfrm>
            <a:off x="1668356" y="-1942700"/>
            <a:ext cx="8611920" cy="1323439"/>
          </a:xfrm>
          <a:prstGeom prst="rect">
            <a:avLst/>
          </a:prstGeom>
          <a:noFill/>
        </p:spPr>
        <p:txBody>
          <a:bodyPr wrap="square" rtlCol="0">
            <a:spAutoFit/>
          </a:bodyPr>
          <a:lstStyle/>
          <a:p>
            <a:pPr algn="ctr"/>
            <a:r>
              <a:rPr lang="en-US" sz="8000" b="1" dirty="0">
                <a:solidFill>
                  <a:schemeClr val="accent2"/>
                </a:solidFill>
                <a:effectLst>
                  <a:outerShdw blurRad="38100" dist="38100" dir="2700000" algn="tl">
                    <a:srgbClr val="000000">
                      <a:alpha val="43137"/>
                    </a:srgbClr>
                  </a:outerShdw>
                </a:effectLst>
                <a:latin typeface="Tempus Sans ITC" panose="04020404030D07020202" pitchFamily="82" charset="0"/>
              </a:rPr>
              <a:t>Ultrasonic Sensor</a:t>
            </a:r>
          </a:p>
        </p:txBody>
      </p:sp>
      <p:sp>
        <p:nvSpPr>
          <p:cNvPr id="3" name="TextBox 2">
            <a:extLst>
              <a:ext uri="{FF2B5EF4-FFF2-40B4-BE49-F238E27FC236}">
                <a16:creationId xmlns:a16="http://schemas.microsoft.com/office/drawing/2014/main" id="{76FF074C-AECD-C716-F865-7F1270571915}"/>
              </a:ext>
            </a:extLst>
          </p:cNvPr>
          <p:cNvSpPr txBox="1"/>
          <p:nvPr/>
        </p:nvSpPr>
        <p:spPr>
          <a:xfrm>
            <a:off x="140651" y="7000751"/>
            <a:ext cx="11617373" cy="2246769"/>
          </a:xfrm>
          <a:prstGeom prst="rect">
            <a:avLst/>
          </a:prstGeom>
          <a:noFill/>
        </p:spPr>
        <p:txBody>
          <a:bodyPr wrap="square">
            <a:spAutoFit/>
          </a:bodyPr>
          <a:lstStyle/>
          <a:p>
            <a:pPr algn="just"/>
            <a:r>
              <a:rPr lang="en-US" sz="2000" b="1" dirty="0">
                <a:latin typeface="Tempus Sans ITC" panose="04020404030D07020202" pitchFamily="82" charset="0"/>
              </a:rPr>
              <a:t>The HC-SR04 ultrasonic sensor detects a visitor’s presence by emitting 40 kHz ultrasonic waves and measuring the time for the echo to return after hitting an object, calculating distances from 2 cm to 4 meters. Mounted near the door, it sends a short pulse via its TRIG pin to initiate wave emission, with the ECHO pin outputting a pulse duration proportional to the distance, which the ESP32 processes to trigger the doorbell when an object (e.g., a person) is within a set range (&lt;50 cm). Connected via jumper wires on the breadboard, it provides reliable, non-contact distance data for the system.</a:t>
            </a:r>
          </a:p>
          <a:p>
            <a:pPr algn="just"/>
            <a:endParaRPr lang="en-US" sz="2000" b="1" dirty="0">
              <a:effectLst/>
              <a:latin typeface="Tempus Sans ITC" panose="04020404030D07020202" pitchFamily="82" charset="0"/>
            </a:endParaRPr>
          </a:p>
        </p:txBody>
      </p:sp>
      <p:pic>
        <p:nvPicPr>
          <p:cNvPr id="4" name="Graphic 3" descr="Processor with solid fill">
            <a:extLst>
              <a:ext uri="{FF2B5EF4-FFF2-40B4-BE49-F238E27FC236}">
                <a16:creationId xmlns:a16="http://schemas.microsoft.com/office/drawing/2014/main" id="{14918B6B-4CE5-2735-E38F-3BCA5B021A3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20983750">
            <a:off x="12971683" y="-2109305"/>
            <a:ext cx="2001203" cy="2001203"/>
          </a:xfrm>
          <a:prstGeom prst="rect">
            <a:avLst/>
          </a:prstGeom>
        </p:spPr>
      </p:pic>
      <p:pic>
        <p:nvPicPr>
          <p:cNvPr id="5" name="Graphic 4" descr="Processor with solid fill">
            <a:extLst>
              <a:ext uri="{FF2B5EF4-FFF2-40B4-BE49-F238E27FC236}">
                <a16:creationId xmlns:a16="http://schemas.microsoft.com/office/drawing/2014/main" id="{317793AB-9B3B-1FDC-522D-5A745870023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264055">
            <a:off x="-2435100" y="1897298"/>
            <a:ext cx="2001203" cy="2001203"/>
          </a:xfrm>
          <a:prstGeom prst="rect">
            <a:avLst/>
          </a:prstGeom>
        </p:spPr>
      </p:pic>
      <p:grpSp>
        <p:nvGrpSpPr>
          <p:cNvPr id="44" name="Group 43">
            <a:extLst>
              <a:ext uri="{FF2B5EF4-FFF2-40B4-BE49-F238E27FC236}">
                <a16:creationId xmlns:a16="http://schemas.microsoft.com/office/drawing/2014/main" id="{B5483C46-EEF4-6CF1-A1B0-B8E30ACCA8F5}"/>
              </a:ext>
            </a:extLst>
          </p:cNvPr>
          <p:cNvGrpSpPr/>
          <p:nvPr/>
        </p:nvGrpSpPr>
        <p:grpSpPr>
          <a:xfrm>
            <a:off x="12724800" y="19194"/>
            <a:ext cx="2743200" cy="6905877"/>
            <a:chOff x="9551831" y="-17602"/>
            <a:chExt cx="2743200" cy="6905877"/>
          </a:xfrm>
        </p:grpSpPr>
        <p:grpSp>
          <p:nvGrpSpPr>
            <p:cNvPr id="45" name="Group 44">
              <a:extLst>
                <a:ext uri="{FF2B5EF4-FFF2-40B4-BE49-F238E27FC236}">
                  <a16:creationId xmlns:a16="http://schemas.microsoft.com/office/drawing/2014/main" id="{BB561702-D0F8-AF3A-5BF0-157C390718B9}"/>
                </a:ext>
              </a:extLst>
            </p:cNvPr>
            <p:cNvGrpSpPr/>
            <p:nvPr/>
          </p:nvGrpSpPr>
          <p:grpSpPr>
            <a:xfrm>
              <a:off x="9551831" y="-17602"/>
              <a:ext cx="2743200" cy="6905877"/>
              <a:chOff x="8622989" y="-1"/>
              <a:chExt cx="3133644" cy="6905877"/>
            </a:xfrm>
          </p:grpSpPr>
          <p:grpSp>
            <p:nvGrpSpPr>
              <p:cNvPr id="47" name="Group 46">
                <a:extLst>
                  <a:ext uri="{FF2B5EF4-FFF2-40B4-BE49-F238E27FC236}">
                    <a16:creationId xmlns:a16="http://schemas.microsoft.com/office/drawing/2014/main" id="{C27D0203-4350-BC6C-33D9-D300879A308E}"/>
                  </a:ext>
                </a:extLst>
              </p:cNvPr>
              <p:cNvGrpSpPr/>
              <p:nvPr/>
            </p:nvGrpSpPr>
            <p:grpSpPr>
              <a:xfrm>
                <a:off x="8622989" y="-1"/>
                <a:ext cx="3133644" cy="6905877"/>
                <a:chOff x="6154155" y="-1"/>
                <a:chExt cx="2135125" cy="6905877"/>
              </a:xfrm>
            </p:grpSpPr>
            <p:sp>
              <p:nvSpPr>
                <p:cNvPr id="50" name="Rectangle 49">
                  <a:extLst>
                    <a:ext uri="{FF2B5EF4-FFF2-40B4-BE49-F238E27FC236}">
                      <a16:creationId xmlns:a16="http://schemas.microsoft.com/office/drawing/2014/main" id="{CDDBF7FF-14AE-D85B-9C85-6C9652CD9B35}"/>
                    </a:ext>
                  </a:extLst>
                </p:cNvPr>
                <p:cNvSpPr/>
                <p:nvPr/>
              </p:nvSpPr>
              <p:spPr>
                <a:xfrm>
                  <a:off x="6154155" y="-1"/>
                  <a:ext cx="1562100" cy="6905877"/>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Isosceles Triangle 50">
                  <a:extLst>
                    <a:ext uri="{FF2B5EF4-FFF2-40B4-BE49-F238E27FC236}">
                      <a16:creationId xmlns:a16="http://schemas.microsoft.com/office/drawing/2014/main" id="{A5693353-34E2-EAC3-8F18-1C5C63A5C738}"/>
                    </a:ext>
                  </a:extLst>
                </p:cNvPr>
                <p:cNvSpPr/>
                <p:nvPr/>
              </p:nvSpPr>
              <p:spPr>
                <a:xfrm rot="5400000" flipH="1">
                  <a:off x="7755116" y="188215"/>
                  <a:ext cx="495302" cy="573026"/>
                </a:xfrm>
                <a:prstGeom prst="triangle">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C8CA52CB-1304-E7D9-7915-6C7A189F3A5F}"/>
                  </a:ext>
                </a:extLst>
              </p:cNvPr>
              <p:cNvSpPr txBox="1"/>
              <p:nvPr/>
            </p:nvSpPr>
            <p:spPr>
              <a:xfrm>
                <a:off x="8698650" y="861612"/>
                <a:ext cx="1845860" cy="523220"/>
              </a:xfrm>
              <a:prstGeom prst="rect">
                <a:avLst/>
              </a:prstGeom>
              <a:noFill/>
            </p:spPr>
            <p:txBody>
              <a:bodyPr wrap="square" rtlCol="0">
                <a:spAutoFit/>
              </a:bodyPr>
              <a:lstStyle/>
              <a:p>
                <a:pPr algn="ctr"/>
                <a:r>
                  <a:rPr lang="en-US" sz="2800" b="1" dirty="0">
                    <a:solidFill>
                      <a:schemeClr val="accent2"/>
                    </a:solidFill>
                    <a:latin typeface="Tempus Sans ITC" panose="04020404030D07020202" pitchFamily="82" charset="0"/>
                  </a:rPr>
                  <a:t>Switch</a:t>
                </a:r>
              </a:p>
            </p:txBody>
          </p:sp>
          <p:sp>
            <p:nvSpPr>
              <p:cNvPr id="49" name="TextBox 48">
                <a:extLst>
                  <a:ext uri="{FF2B5EF4-FFF2-40B4-BE49-F238E27FC236}">
                    <a16:creationId xmlns:a16="http://schemas.microsoft.com/office/drawing/2014/main" id="{DB9261D5-CD02-8E78-5E97-1CA5F7256FC1}"/>
                  </a:ext>
                </a:extLst>
              </p:cNvPr>
              <p:cNvSpPr txBox="1"/>
              <p:nvPr/>
            </p:nvSpPr>
            <p:spPr>
              <a:xfrm>
                <a:off x="8779204" y="1328479"/>
                <a:ext cx="1845860" cy="3046988"/>
              </a:xfrm>
              <a:prstGeom prst="rect">
                <a:avLst/>
              </a:prstGeom>
              <a:noFill/>
            </p:spPr>
            <p:txBody>
              <a:bodyPr wrap="square" rtlCol="0">
                <a:spAutoFit/>
              </a:bodyPr>
              <a:lstStyle/>
              <a:p>
                <a:pPr algn="just"/>
                <a:r>
                  <a:rPr lang="en-US" sz="1200" b="1" dirty="0">
                    <a:solidFill>
                      <a:schemeClr val="accent2"/>
                    </a:solidFill>
                    <a:latin typeface="Tempus Sans ITC" panose="04020404030D07020202" pitchFamily="82" charset="0"/>
                  </a:rPr>
                  <a:t>It is a  manual control that completes or breaks a circuit, triggering the doorbell buzzer when pressed in the prototype.</a:t>
                </a:r>
              </a:p>
              <a:p>
                <a:pPr algn="just"/>
                <a:endParaRPr lang="en-US" sz="1200" b="1" dirty="0">
                  <a:solidFill>
                    <a:schemeClr val="accent2"/>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solidFill>
                    <a:latin typeface="Tempus Sans ITC" panose="04020404030D07020202" pitchFamily="82" charset="0"/>
                  </a:rPr>
                  <a:t>It allows the user to physically press and toggle around the circuit</a:t>
                </a:r>
              </a:p>
              <a:p>
                <a:pPr marL="171450" indent="-171450" algn="just">
                  <a:buFont typeface="Arial" panose="020B0604020202020204" pitchFamily="34" charset="0"/>
                  <a:buChar char="•"/>
                </a:pPr>
                <a:endParaRPr lang="en-US" sz="1200" b="1" dirty="0">
                  <a:solidFill>
                    <a:schemeClr val="accent2"/>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solidFill>
                    <a:latin typeface="Tempus Sans ITC" panose="04020404030D07020202" pitchFamily="82" charset="0"/>
                  </a:rPr>
                  <a:t>Used in any Circuits requiring Press function.</a:t>
                </a:r>
              </a:p>
            </p:txBody>
          </p:sp>
        </p:grpSp>
        <p:pic>
          <p:nvPicPr>
            <p:cNvPr id="46" name="Picture 2" descr="Push Button Switch (2PIN) Robotics Bangladesh">
              <a:extLst>
                <a:ext uri="{FF2B5EF4-FFF2-40B4-BE49-F238E27FC236}">
                  <a16:creationId xmlns:a16="http://schemas.microsoft.com/office/drawing/2014/main" id="{321F1CBB-30CF-C6A3-469A-F1D025C25266}"/>
                </a:ext>
              </a:extLst>
            </p:cNvPr>
            <p:cNvPicPr>
              <a:picLocks noChangeAspect="1" noChangeArrowheads="1"/>
            </p:cNvPicPr>
            <p:nvPr/>
          </p:nvPicPr>
          <p:blipFill>
            <a:blip r:embed="rId13">
              <a:alphaModFix amt="43000"/>
              <a:extLst>
                <a:ext uri="{28A0092B-C50C-407E-A947-70E740481C1C}">
                  <a14:useLocalDpi xmlns:a14="http://schemas.microsoft.com/office/drawing/2010/main" val="0"/>
                </a:ext>
              </a:extLst>
            </a:blip>
            <a:srcRect/>
            <a:stretch>
              <a:fillRect/>
            </a:stretch>
          </p:blipFill>
          <p:spPr bwMode="auto">
            <a:xfrm>
              <a:off x="9928401" y="4834088"/>
              <a:ext cx="1502790" cy="1502790"/>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grpSp>
      <p:grpSp>
        <p:nvGrpSpPr>
          <p:cNvPr id="52" name="Group 51">
            <a:extLst>
              <a:ext uri="{FF2B5EF4-FFF2-40B4-BE49-F238E27FC236}">
                <a16:creationId xmlns:a16="http://schemas.microsoft.com/office/drawing/2014/main" id="{3F14119C-A2A6-EEDF-582B-2DC13EACA5F6}"/>
              </a:ext>
            </a:extLst>
          </p:cNvPr>
          <p:cNvGrpSpPr/>
          <p:nvPr/>
        </p:nvGrpSpPr>
        <p:grpSpPr>
          <a:xfrm>
            <a:off x="12724800" y="29286"/>
            <a:ext cx="2743200" cy="6885693"/>
            <a:chOff x="8622989" y="-1"/>
            <a:chExt cx="3133644" cy="6885693"/>
          </a:xfrm>
        </p:grpSpPr>
        <p:grpSp>
          <p:nvGrpSpPr>
            <p:cNvPr id="53" name="Group 52">
              <a:extLst>
                <a:ext uri="{FF2B5EF4-FFF2-40B4-BE49-F238E27FC236}">
                  <a16:creationId xmlns:a16="http://schemas.microsoft.com/office/drawing/2014/main" id="{5C2D9C81-6C43-3CE9-D7F3-A42AD7FD5268}"/>
                </a:ext>
              </a:extLst>
            </p:cNvPr>
            <p:cNvGrpSpPr/>
            <p:nvPr/>
          </p:nvGrpSpPr>
          <p:grpSpPr>
            <a:xfrm>
              <a:off x="8622989" y="-1"/>
              <a:ext cx="3133644" cy="6885693"/>
              <a:chOff x="6154155" y="-1"/>
              <a:chExt cx="2135125" cy="6885693"/>
            </a:xfrm>
          </p:grpSpPr>
          <p:sp>
            <p:nvSpPr>
              <p:cNvPr id="57" name="Rectangle 56">
                <a:extLst>
                  <a:ext uri="{FF2B5EF4-FFF2-40B4-BE49-F238E27FC236}">
                    <a16:creationId xmlns:a16="http://schemas.microsoft.com/office/drawing/2014/main" id="{F6B7C585-9D13-666E-2D96-6793F04A7123}"/>
                  </a:ext>
                </a:extLst>
              </p:cNvPr>
              <p:cNvSpPr/>
              <p:nvPr/>
            </p:nvSpPr>
            <p:spPr>
              <a:xfrm>
                <a:off x="6154155" y="-1"/>
                <a:ext cx="1562100" cy="6885693"/>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Isosceles Triangle 57">
                <a:extLst>
                  <a:ext uri="{FF2B5EF4-FFF2-40B4-BE49-F238E27FC236}">
                    <a16:creationId xmlns:a16="http://schemas.microsoft.com/office/drawing/2014/main" id="{A2A3DCC4-CD98-E202-3762-B89E27D22CA9}"/>
                  </a:ext>
                </a:extLst>
              </p:cNvPr>
              <p:cNvSpPr/>
              <p:nvPr/>
            </p:nvSpPr>
            <p:spPr>
              <a:xfrm rot="5400000" flipH="1">
                <a:off x="7755116" y="188215"/>
                <a:ext cx="495302" cy="573026"/>
              </a:xfrm>
              <a:prstGeom prst="triangl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TextBox 53">
              <a:extLst>
                <a:ext uri="{FF2B5EF4-FFF2-40B4-BE49-F238E27FC236}">
                  <a16:creationId xmlns:a16="http://schemas.microsoft.com/office/drawing/2014/main" id="{FB1AE814-521E-333D-3933-5DE0682C552B}"/>
                </a:ext>
              </a:extLst>
            </p:cNvPr>
            <p:cNvSpPr txBox="1"/>
            <p:nvPr/>
          </p:nvSpPr>
          <p:spPr>
            <a:xfrm>
              <a:off x="8698650" y="861612"/>
              <a:ext cx="1845860" cy="523220"/>
            </a:xfrm>
            <a:prstGeom prst="rect">
              <a:avLst/>
            </a:prstGeom>
            <a:noFill/>
          </p:spPr>
          <p:txBody>
            <a:bodyPr wrap="square" rtlCol="0">
              <a:spAutoFit/>
            </a:bodyPr>
            <a:lstStyle/>
            <a:p>
              <a:pPr algn="ctr"/>
              <a:r>
                <a:rPr lang="en-US" sz="2800" b="1" dirty="0">
                  <a:solidFill>
                    <a:schemeClr val="accent2"/>
                  </a:solidFill>
                  <a:latin typeface="Tempus Sans ITC" panose="04020404030D07020202" pitchFamily="82" charset="0"/>
                </a:rPr>
                <a:t>Buzzer</a:t>
              </a:r>
            </a:p>
          </p:txBody>
        </p:sp>
        <p:sp>
          <p:nvSpPr>
            <p:cNvPr id="55" name="TextBox 54">
              <a:extLst>
                <a:ext uri="{FF2B5EF4-FFF2-40B4-BE49-F238E27FC236}">
                  <a16:creationId xmlns:a16="http://schemas.microsoft.com/office/drawing/2014/main" id="{92DF4C94-02E4-A083-D796-44C873C6BA12}"/>
                </a:ext>
              </a:extLst>
            </p:cNvPr>
            <p:cNvSpPr txBox="1"/>
            <p:nvPr/>
          </p:nvSpPr>
          <p:spPr>
            <a:xfrm>
              <a:off x="8779204" y="1328479"/>
              <a:ext cx="1845860" cy="2677656"/>
            </a:xfrm>
            <a:prstGeom prst="rect">
              <a:avLst/>
            </a:prstGeom>
            <a:noFill/>
          </p:spPr>
          <p:txBody>
            <a:bodyPr wrap="square" rtlCol="0">
              <a:spAutoFit/>
            </a:bodyPr>
            <a:lstStyle/>
            <a:p>
              <a:pPr algn="just"/>
              <a:r>
                <a:rPr lang="en-US" sz="1200" b="1" dirty="0">
                  <a:solidFill>
                    <a:schemeClr val="accent2"/>
                  </a:solidFill>
                  <a:latin typeface="Tempus Sans ITC" panose="04020404030D07020202" pitchFamily="82" charset="0"/>
                </a:rPr>
                <a:t>A buzzer is an electromechanical or piezoelectric device that produces sound from an electric signal.</a:t>
              </a:r>
            </a:p>
            <a:p>
              <a:pPr algn="just"/>
              <a:endParaRPr lang="en-US" sz="1200" b="1" dirty="0">
                <a:solidFill>
                  <a:schemeClr val="accent2"/>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solidFill>
                  <a:latin typeface="Tempus Sans ITC" panose="04020404030D07020202" pitchFamily="82" charset="0"/>
                </a:rPr>
                <a:t>Converts electrical signals into vibrations producing tones or beep.</a:t>
              </a:r>
            </a:p>
            <a:p>
              <a:pPr marL="171450" indent="-171450" algn="just">
                <a:buFont typeface="Arial" panose="020B0604020202020204" pitchFamily="34" charset="0"/>
                <a:buChar char="•"/>
              </a:pPr>
              <a:r>
                <a:rPr lang="en-US" sz="1200" b="1" dirty="0">
                  <a:solidFill>
                    <a:schemeClr val="accent2"/>
                  </a:solidFill>
                  <a:latin typeface="Tempus Sans ITC" panose="04020404030D07020202" pitchFamily="82" charset="0"/>
                </a:rPr>
                <a:t>Used in alarms, timer, notification, toys, electronic devices.</a:t>
              </a:r>
            </a:p>
            <a:p>
              <a:pPr marL="171450" indent="-171450" algn="just">
                <a:buFont typeface="Arial" panose="020B0604020202020204" pitchFamily="34" charset="0"/>
                <a:buChar char="•"/>
              </a:pPr>
              <a:endParaRPr lang="en-US" sz="1200" b="1" dirty="0">
                <a:solidFill>
                  <a:schemeClr val="accent2"/>
                </a:solidFill>
                <a:latin typeface="Tempus Sans ITC" panose="04020404030D07020202" pitchFamily="82" charset="0"/>
              </a:endParaRPr>
            </a:p>
          </p:txBody>
        </p:sp>
        <p:pic>
          <p:nvPicPr>
            <p:cNvPr id="56" name="Picture 4">
              <a:extLst>
                <a:ext uri="{FF2B5EF4-FFF2-40B4-BE49-F238E27FC236}">
                  <a16:creationId xmlns:a16="http://schemas.microsoft.com/office/drawing/2014/main" id="{74374EE9-3436-8B35-C1FB-0DB0A96FE3F6}"/>
                </a:ext>
              </a:extLst>
            </p:cNvPr>
            <p:cNvPicPr>
              <a:picLocks noChangeAspect="1" noChangeArrowheads="1"/>
            </p:cNvPicPr>
            <p:nvPr/>
          </p:nvPicPr>
          <p:blipFill>
            <a:blip r:embed="rId14">
              <a:alphaModFix amt="52000"/>
              <a:extLst>
                <a:ext uri="{28A0092B-C50C-407E-A947-70E740481C1C}">
                  <a14:useLocalDpi xmlns:a14="http://schemas.microsoft.com/office/drawing/2010/main" val="0"/>
                </a:ext>
              </a:extLst>
            </a:blip>
            <a:srcRect/>
            <a:stretch>
              <a:fillRect/>
            </a:stretch>
          </p:blipFill>
          <p:spPr bwMode="auto">
            <a:xfrm>
              <a:off x="9020330" y="4773140"/>
              <a:ext cx="1627040" cy="1577850"/>
            </a:xfrm>
            <a:prstGeom prst="rect">
              <a:avLst/>
            </a:prstGeom>
            <a:noFill/>
            <a:effectLst>
              <a:softEdge rad="292100"/>
            </a:effectLst>
            <a:extLst>
              <a:ext uri="{909E8E84-426E-40DD-AFC4-6F175D3DCCD1}">
                <a14:hiddenFill xmlns:a14="http://schemas.microsoft.com/office/drawing/2010/main">
                  <a:solidFill>
                    <a:srgbClr val="FFFFFF"/>
                  </a:solidFill>
                </a14:hiddenFill>
              </a:ext>
            </a:extLst>
          </p:spPr>
        </p:pic>
      </p:grpSp>
      <p:grpSp>
        <p:nvGrpSpPr>
          <p:cNvPr id="59" name="Group 58">
            <a:extLst>
              <a:ext uri="{FF2B5EF4-FFF2-40B4-BE49-F238E27FC236}">
                <a16:creationId xmlns:a16="http://schemas.microsoft.com/office/drawing/2014/main" id="{F65E307D-97E8-4ED6-D098-20D09AA9BAA9}"/>
              </a:ext>
            </a:extLst>
          </p:cNvPr>
          <p:cNvGrpSpPr/>
          <p:nvPr/>
        </p:nvGrpSpPr>
        <p:grpSpPr>
          <a:xfrm>
            <a:off x="12724800" y="19194"/>
            <a:ext cx="2743200" cy="6905876"/>
            <a:chOff x="6470733" y="-24385"/>
            <a:chExt cx="3005001" cy="6905876"/>
          </a:xfrm>
        </p:grpSpPr>
        <p:sp>
          <p:nvSpPr>
            <p:cNvPr id="60" name="Isosceles Triangle 59">
              <a:extLst>
                <a:ext uri="{FF2B5EF4-FFF2-40B4-BE49-F238E27FC236}">
                  <a16:creationId xmlns:a16="http://schemas.microsoft.com/office/drawing/2014/main" id="{76D4A2F9-4517-050D-D184-D6293B2D4E17}"/>
                </a:ext>
              </a:extLst>
            </p:cNvPr>
            <p:cNvSpPr/>
            <p:nvPr/>
          </p:nvSpPr>
          <p:spPr>
            <a:xfrm rot="5400000">
              <a:off x="8819660" y="41918"/>
              <a:ext cx="495300" cy="816849"/>
            </a:xfrm>
            <a:prstGeom prst="triangl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a:extLst>
                <a:ext uri="{FF2B5EF4-FFF2-40B4-BE49-F238E27FC236}">
                  <a16:creationId xmlns:a16="http://schemas.microsoft.com/office/drawing/2014/main" id="{14560E3C-A38E-0269-5A14-6A2B7FF1BCFC}"/>
                </a:ext>
              </a:extLst>
            </p:cNvPr>
            <p:cNvGrpSpPr/>
            <p:nvPr/>
          </p:nvGrpSpPr>
          <p:grpSpPr>
            <a:xfrm>
              <a:off x="6470733" y="-24385"/>
              <a:ext cx="2226787" cy="6905876"/>
              <a:chOff x="6432097" y="-24385"/>
              <a:chExt cx="2226787" cy="6905876"/>
            </a:xfrm>
          </p:grpSpPr>
          <p:sp>
            <p:nvSpPr>
              <p:cNvPr id="62" name="Rectangle 61">
                <a:extLst>
                  <a:ext uri="{FF2B5EF4-FFF2-40B4-BE49-F238E27FC236}">
                    <a16:creationId xmlns:a16="http://schemas.microsoft.com/office/drawing/2014/main" id="{A31C141E-9BBB-4EEC-4FF6-B83A0743492E}"/>
                  </a:ext>
                </a:extLst>
              </p:cNvPr>
              <p:cNvSpPr/>
              <p:nvPr/>
            </p:nvSpPr>
            <p:spPr>
              <a:xfrm>
                <a:off x="6432097" y="-24385"/>
                <a:ext cx="2226787" cy="690587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83FE1659-747E-C1B5-6128-8308EAC2B8F7}"/>
                  </a:ext>
                </a:extLst>
              </p:cNvPr>
              <p:cNvSpPr txBox="1"/>
              <p:nvPr/>
            </p:nvSpPr>
            <p:spPr>
              <a:xfrm>
                <a:off x="6471565" y="891580"/>
                <a:ext cx="1855970" cy="523220"/>
              </a:xfrm>
              <a:prstGeom prst="rect">
                <a:avLst/>
              </a:prstGeom>
              <a:noFill/>
            </p:spPr>
            <p:txBody>
              <a:bodyPr wrap="square" rtlCol="0">
                <a:spAutoFit/>
              </a:bodyPr>
              <a:lstStyle/>
              <a:p>
                <a:pPr algn="ctr"/>
                <a:r>
                  <a:rPr lang="en-US" sz="2800" b="1" dirty="0">
                    <a:solidFill>
                      <a:schemeClr val="accent2">
                        <a:lumMod val="60000"/>
                        <a:lumOff val="40000"/>
                      </a:schemeClr>
                    </a:solidFill>
                    <a:latin typeface="Tempus Sans ITC" panose="04020404030D07020202" pitchFamily="82" charset="0"/>
                  </a:rPr>
                  <a:t>ESP 32</a:t>
                </a:r>
              </a:p>
            </p:txBody>
          </p:sp>
          <p:sp>
            <p:nvSpPr>
              <p:cNvPr id="64" name="TextBox 63">
                <a:extLst>
                  <a:ext uri="{FF2B5EF4-FFF2-40B4-BE49-F238E27FC236}">
                    <a16:creationId xmlns:a16="http://schemas.microsoft.com/office/drawing/2014/main" id="{0F3B97D1-29AE-BC55-E513-620897A5E0F1}"/>
                  </a:ext>
                </a:extLst>
              </p:cNvPr>
              <p:cNvSpPr txBox="1"/>
              <p:nvPr/>
            </p:nvSpPr>
            <p:spPr>
              <a:xfrm>
                <a:off x="6532548" y="1358447"/>
                <a:ext cx="1983828" cy="2492990"/>
              </a:xfrm>
              <a:prstGeom prst="rect">
                <a:avLst/>
              </a:prstGeom>
              <a:noFill/>
            </p:spPr>
            <p:txBody>
              <a:bodyPr wrap="square" rtlCol="0">
                <a:spAutoFit/>
              </a:bodyPr>
              <a:lstStyle/>
              <a:p>
                <a:pPr algn="just"/>
                <a:r>
                  <a:rPr lang="en-US" sz="1200" b="1" dirty="0">
                    <a:solidFill>
                      <a:schemeClr val="accent2">
                        <a:lumMod val="60000"/>
                        <a:lumOff val="40000"/>
                      </a:schemeClr>
                    </a:solidFill>
                    <a:latin typeface="Tempus Sans ITC" panose="04020404030D07020202" pitchFamily="82" charset="0"/>
                  </a:rPr>
                  <a:t> ESP 32 is a low cost, low power system on chip(SoC) with dual – core and single core Tensilica Xtensa LX6 microprocessor, develop by Espressif System.</a:t>
                </a:r>
              </a:p>
              <a:p>
                <a:pPr algn="just"/>
                <a:endParaRPr lang="en-US" sz="1200" b="1" dirty="0">
                  <a:solidFill>
                    <a:schemeClr val="accent2">
                      <a:lumMod val="60000"/>
                      <a:lumOff val="40000"/>
                    </a:schemeClr>
                  </a:solidFill>
                  <a:latin typeface="Tempus Sans ITC" panose="04020404030D07020202" pitchFamily="82" charset="0"/>
                </a:endParaRPr>
              </a:p>
              <a:p>
                <a:pPr marL="342900" indent="-34290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It uses dual core processor with 520 KB SRAM and up to 4 MB flash memory.</a:t>
                </a:r>
              </a:p>
              <a:p>
                <a:pPr marL="342900" indent="-34290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It consists of  36 GPIO pins.</a:t>
                </a:r>
              </a:p>
            </p:txBody>
          </p:sp>
          <p:pic>
            <p:nvPicPr>
              <p:cNvPr id="65" name="Picture 64" descr="A close-up of a computer chip&#10;&#10;AI-generated content may be incorrect.">
                <a:extLst>
                  <a:ext uri="{FF2B5EF4-FFF2-40B4-BE49-F238E27FC236}">
                    <a16:creationId xmlns:a16="http://schemas.microsoft.com/office/drawing/2014/main" id="{70471CFA-96D3-83F4-F449-9EE6B3B0245B}"/>
                  </a:ext>
                </a:extLst>
              </p:cNvPr>
              <p:cNvPicPr>
                <a:picLocks noChangeAspect="1"/>
              </p:cNvPicPr>
              <p:nvPr/>
            </p:nvPicPr>
            <p:blipFill>
              <a:blip r:embed="rId15">
                <a:alphaModFix amt="62000"/>
                <a:extLst>
                  <a:ext uri="{28A0092B-C50C-407E-A947-70E740481C1C}">
                    <a14:useLocalDpi xmlns:a14="http://schemas.microsoft.com/office/drawing/2010/main" val="0"/>
                  </a:ext>
                </a:extLst>
              </a:blip>
              <a:stretch>
                <a:fillRect/>
              </a:stretch>
            </p:blipFill>
            <p:spPr>
              <a:xfrm>
                <a:off x="6919488" y="4721100"/>
                <a:ext cx="1408047" cy="1827549"/>
              </a:xfrm>
              <a:prstGeom prst="rect">
                <a:avLst/>
              </a:prstGeom>
              <a:effectLst>
                <a:softEdge rad="88900"/>
              </a:effectLst>
            </p:spPr>
          </p:pic>
        </p:grpSp>
      </p:grpSp>
      <p:grpSp>
        <p:nvGrpSpPr>
          <p:cNvPr id="66" name="Group 65">
            <a:extLst>
              <a:ext uri="{FF2B5EF4-FFF2-40B4-BE49-F238E27FC236}">
                <a16:creationId xmlns:a16="http://schemas.microsoft.com/office/drawing/2014/main" id="{84269BC1-A686-C650-E3F1-76FF5EE9D0B3}"/>
              </a:ext>
            </a:extLst>
          </p:cNvPr>
          <p:cNvGrpSpPr/>
          <p:nvPr/>
        </p:nvGrpSpPr>
        <p:grpSpPr>
          <a:xfrm>
            <a:off x="12711204" y="19194"/>
            <a:ext cx="2756796" cy="6905876"/>
            <a:chOff x="4088702" y="-47876"/>
            <a:chExt cx="3282837" cy="6905876"/>
          </a:xfrm>
        </p:grpSpPr>
        <p:grpSp>
          <p:nvGrpSpPr>
            <p:cNvPr id="67" name="Group 66">
              <a:extLst>
                <a:ext uri="{FF2B5EF4-FFF2-40B4-BE49-F238E27FC236}">
                  <a16:creationId xmlns:a16="http://schemas.microsoft.com/office/drawing/2014/main" id="{F22D83AA-E5AD-032B-D9E6-E69022363D43}"/>
                </a:ext>
              </a:extLst>
            </p:cNvPr>
            <p:cNvGrpSpPr/>
            <p:nvPr/>
          </p:nvGrpSpPr>
          <p:grpSpPr>
            <a:xfrm>
              <a:off x="4171139" y="-47876"/>
              <a:ext cx="3200400" cy="6905876"/>
              <a:chOff x="3042607" y="-47876"/>
              <a:chExt cx="2135122" cy="6905876"/>
            </a:xfrm>
          </p:grpSpPr>
          <p:sp>
            <p:nvSpPr>
              <p:cNvPr id="71" name="Isosceles Triangle 70">
                <a:extLst>
                  <a:ext uri="{FF2B5EF4-FFF2-40B4-BE49-F238E27FC236}">
                    <a16:creationId xmlns:a16="http://schemas.microsoft.com/office/drawing/2014/main" id="{641BA2C3-5834-ACB2-0D90-10F2B8101A4C}"/>
                  </a:ext>
                </a:extLst>
              </p:cNvPr>
              <p:cNvSpPr/>
              <p:nvPr/>
            </p:nvSpPr>
            <p:spPr>
              <a:xfrm rot="5400000">
                <a:off x="4643568" y="186691"/>
                <a:ext cx="495300" cy="573023"/>
              </a:xfrm>
              <a:prstGeom prs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6F4E87B0-F3DC-9A06-70A2-6C5D90508C28}"/>
                  </a:ext>
                </a:extLst>
              </p:cNvPr>
              <p:cNvSpPr/>
              <p:nvPr/>
            </p:nvSpPr>
            <p:spPr>
              <a:xfrm>
                <a:off x="3042607" y="-47876"/>
                <a:ext cx="1562100" cy="6905876"/>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60000"/>
                      <a:lumOff val="40000"/>
                    </a:schemeClr>
                  </a:solidFill>
                </a:endParaRPr>
              </a:p>
            </p:txBody>
          </p:sp>
        </p:grpSp>
        <p:sp>
          <p:nvSpPr>
            <p:cNvPr id="68" name="TextBox 67">
              <a:extLst>
                <a:ext uri="{FF2B5EF4-FFF2-40B4-BE49-F238E27FC236}">
                  <a16:creationId xmlns:a16="http://schemas.microsoft.com/office/drawing/2014/main" id="{833F0169-FBA1-A0A5-7BB7-D00136F778FB}"/>
                </a:ext>
              </a:extLst>
            </p:cNvPr>
            <p:cNvSpPr txBox="1"/>
            <p:nvPr/>
          </p:nvSpPr>
          <p:spPr>
            <a:xfrm>
              <a:off x="4088702" y="867687"/>
              <a:ext cx="2622502" cy="523220"/>
            </a:xfrm>
            <a:prstGeom prst="rect">
              <a:avLst/>
            </a:prstGeom>
            <a:noFill/>
          </p:spPr>
          <p:txBody>
            <a:bodyPr wrap="square" rtlCol="0">
              <a:spAutoFit/>
            </a:bodyPr>
            <a:lstStyle/>
            <a:p>
              <a:pPr algn="ctr"/>
              <a:r>
                <a:rPr lang="en-US" sz="2800" b="1" dirty="0">
                  <a:solidFill>
                    <a:schemeClr val="accent2">
                      <a:lumMod val="60000"/>
                      <a:lumOff val="40000"/>
                    </a:schemeClr>
                  </a:solidFill>
                  <a:latin typeface="Tempus Sans ITC" panose="04020404030D07020202" pitchFamily="82" charset="0"/>
                </a:rPr>
                <a:t>Jumper </a:t>
              </a:r>
              <a:r>
                <a:rPr lang="en-US" sz="2600" b="1" dirty="0">
                  <a:solidFill>
                    <a:schemeClr val="accent2">
                      <a:lumMod val="60000"/>
                      <a:lumOff val="40000"/>
                    </a:schemeClr>
                  </a:solidFill>
                  <a:latin typeface="Tempus Sans ITC" panose="04020404030D07020202" pitchFamily="82" charset="0"/>
                </a:rPr>
                <a:t>Wire</a:t>
              </a:r>
            </a:p>
          </p:txBody>
        </p:sp>
        <p:sp>
          <p:nvSpPr>
            <p:cNvPr id="69" name="TextBox 68">
              <a:extLst>
                <a:ext uri="{FF2B5EF4-FFF2-40B4-BE49-F238E27FC236}">
                  <a16:creationId xmlns:a16="http://schemas.microsoft.com/office/drawing/2014/main" id="{967AEB2E-55D9-1538-EB8D-4248815B8CBC}"/>
                </a:ext>
              </a:extLst>
            </p:cNvPr>
            <p:cNvSpPr txBox="1">
              <a:spLocks/>
            </p:cNvSpPr>
            <p:nvPr/>
          </p:nvSpPr>
          <p:spPr>
            <a:xfrm>
              <a:off x="4422451" y="1262729"/>
              <a:ext cx="1944107" cy="3046988"/>
            </a:xfrm>
            <a:prstGeom prst="rect">
              <a:avLst/>
            </a:prstGeom>
            <a:noFill/>
          </p:spPr>
          <p:txBody>
            <a:bodyPr wrap="square" rtlCol="0">
              <a:spAutoFit/>
            </a:bodyPr>
            <a:lstStyle/>
            <a:p>
              <a:pPr algn="just"/>
              <a:r>
                <a:rPr lang="en-US" sz="1200" b="1" dirty="0">
                  <a:solidFill>
                    <a:schemeClr val="accent2">
                      <a:lumMod val="60000"/>
                      <a:lumOff val="40000"/>
                    </a:schemeClr>
                  </a:solidFill>
                  <a:latin typeface="Tempus Sans ITC" panose="04020404030D07020202" pitchFamily="82" charset="0"/>
                </a:rPr>
                <a:t>Jumper Wires are short, insulated electrical wires used to connect components in electric circuit, typically on breadboards or prototyping boards.</a:t>
              </a:r>
            </a:p>
            <a:p>
              <a:pPr algn="just"/>
              <a:endParaRPr lang="en-US" sz="1200" b="1" dirty="0">
                <a:solidFill>
                  <a:schemeClr val="accent2">
                    <a:lumMod val="60000"/>
                    <a:lumOff val="40000"/>
                  </a:schemeClr>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Jumper wires connect all the components in the prototype board.</a:t>
              </a:r>
            </a:p>
            <a:p>
              <a:pPr marL="171450" indent="-17145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It has a length of  10 to 30 cm.</a:t>
              </a:r>
            </a:p>
            <a:p>
              <a:pPr marL="171450" indent="-171450" algn="just">
                <a:buFont typeface="Arial" panose="020B0604020202020204" pitchFamily="34" charset="0"/>
                <a:buChar char="•"/>
              </a:pPr>
              <a:r>
                <a:rPr lang="en-US" sz="1200" b="1" dirty="0">
                  <a:solidFill>
                    <a:schemeClr val="accent2">
                      <a:lumMod val="60000"/>
                      <a:lumOff val="40000"/>
                    </a:schemeClr>
                  </a:solidFill>
                  <a:latin typeface="Tempus Sans ITC" panose="04020404030D07020202" pitchFamily="82" charset="0"/>
                </a:rPr>
                <a:t>It can be used in breadboards,ESP32, ArduinoUNO, etc.</a:t>
              </a:r>
            </a:p>
          </p:txBody>
        </p:sp>
        <p:pic>
          <p:nvPicPr>
            <p:cNvPr id="70" name="Picture 6" descr="Unique Bargains Colorful 10P M/F Male to Female Jumper Wire Connector 12.6&quot; Length">
              <a:extLst>
                <a:ext uri="{FF2B5EF4-FFF2-40B4-BE49-F238E27FC236}">
                  <a16:creationId xmlns:a16="http://schemas.microsoft.com/office/drawing/2014/main" id="{159B13EF-7FDF-CE53-AC31-76D745BB5B46}"/>
                </a:ext>
              </a:extLst>
            </p:cNvPr>
            <p:cNvPicPr>
              <a:picLocks noChangeAspect="1" noChangeArrowheads="1"/>
            </p:cNvPicPr>
            <p:nvPr/>
          </p:nvPicPr>
          <p:blipFill>
            <a:blip r:embed="rId16">
              <a:alphaModFix amt="67000"/>
              <a:extLst>
                <a:ext uri="{28A0092B-C50C-407E-A947-70E740481C1C}">
                  <a14:useLocalDpi xmlns:a14="http://schemas.microsoft.com/office/drawing/2010/main" val="0"/>
                </a:ext>
              </a:extLst>
            </a:blip>
            <a:srcRect/>
            <a:stretch>
              <a:fillRect/>
            </a:stretch>
          </p:blipFill>
          <p:spPr bwMode="auto">
            <a:xfrm>
              <a:off x="4361204" y="4721100"/>
              <a:ext cx="2027702" cy="1827549"/>
            </a:xfrm>
            <a:prstGeom prst="rect">
              <a:avLst/>
            </a:prstGeom>
            <a:noFill/>
            <a:effectLst>
              <a:softEdge rad="330200"/>
            </a:effectLst>
            <a:extLst>
              <a:ext uri="{909E8E84-426E-40DD-AFC4-6F175D3DCCD1}">
                <a14:hiddenFill xmlns:a14="http://schemas.microsoft.com/office/drawing/2010/main">
                  <a:solidFill>
                    <a:srgbClr val="FFFFFF"/>
                  </a:solidFill>
                </a14:hiddenFill>
              </a:ext>
            </a:extLst>
          </p:spPr>
        </p:pic>
      </p:grpSp>
      <p:grpSp>
        <p:nvGrpSpPr>
          <p:cNvPr id="73" name="Group 72">
            <a:extLst>
              <a:ext uri="{FF2B5EF4-FFF2-40B4-BE49-F238E27FC236}">
                <a16:creationId xmlns:a16="http://schemas.microsoft.com/office/drawing/2014/main" id="{4992E907-BF94-C8C2-FD24-70219E4E3D2D}"/>
              </a:ext>
            </a:extLst>
          </p:cNvPr>
          <p:cNvGrpSpPr/>
          <p:nvPr/>
        </p:nvGrpSpPr>
        <p:grpSpPr>
          <a:xfrm>
            <a:off x="12724800" y="9102"/>
            <a:ext cx="2743200" cy="6926060"/>
            <a:chOff x="1896797" y="-92445"/>
            <a:chExt cx="3200401" cy="6926060"/>
          </a:xfrm>
        </p:grpSpPr>
        <p:grpSp>
          <p:nvGrpSpPr>
            <p:cNvPr id="74" name="Group 73">
              <a:extLst>
                <a:ext uri="{FF2B5EF4-FFF2-40B4-BE49-F238E27FC236}">
                  <a16:creationId xmlns:a16="http://schemas.microsoft.com/office/drawing/2014/main" id="{9BBF9757-BE38-77EE-EAFC-E31540AF0E3C}"/>
                </a:ext>
              </a:extLst>
            </p:cNvPr>
            <p:cNvGrpSpPr/>
            <p:nvPr/>
          </p:nvGrpSpPr>
          <p:grpSpPr>
            <a:xfrm>
              <a:off x="1896797" y="-92445"/>
              <a:ext cx="3200401" cy="6926060"/>
              <a:chOff x="1896797" y="-92445"/>
              <a:chExt cx="3200401" cy="6926060"/>
            </a:xfrm>
          </p:grpSpPr>
          <p:sp>
            <p:nvSpPr>
              <p:cNvPr id="78" name="Isosceles Triangle 77">
                <a:extLst>
                  <a:ext uri="{FF2B5EF4-FFF2-40B4-BE49-F238E27FC236}">
                    <a16:creationId xmlns:a16="http://schemas.microsoft.com/office/drawing/2014/main" id="{EEA2C68B-9B54-4A27-A61F-2D6F4D7C555D}"/>
                  </a:ext>
                </a:extLst>
              </p:cNvPr>
              <p:cNvSpPr/>
              <p:nvPr/>
            </p:nvSpPr>
            <p:spPr>
              <a:xfrm rot="5400000">
                <a:off x="4416291" y="15562"/>
                <a:ext cx="495300" cy="866514"/>
              </a:xfrm>
              <a:prstGeom prst="triangle">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CE37DB2-BC7B-12F3-A478-80C766E0EF59}"/>
                  </a:ext>
                </a:extLst>
              </p:cNvPr>
              <p:cNvSpPr/>
              <p:nvPr/>
            </p:nvSpPr>
            <p:spPr>
              <a:xfrm>
                <a:off x="1896797" y="-92445"/>
                <a:ext cx="2362176" cy="692606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Box 74">
              <a:extLst>
                <a:ext uri="{FF2B5EF4-FFF2-40B4-BE49-F238E27FC236}">
                  <a16:creationId xmlns:a16="http://schemas.microsoft.com/office/drawing/2014/main" id="{103B277E-339A-7178-CD6B-079943E7222C}"/>
                </a:ext>
              </a:extLst>
            </p:cNvPr>
            <p:cNvSpPr txBox="1"/>
            <p:nvPr/>
          </p:nvSpPr>
          <p:spPr>
            <a:xfrm>
              <a:off x="1922762" y="897119"/>
              <a:ext cx="2340020" cy="523220"/>
            </a:xfrm>
            <a:prstGeom prst="rect">
              <a:avLst/>
            </a:prstGeom>
            <a:noFill/>
          </p:spPr>
          <p:txBody>
            <a:bodyPr wrap="square" rtlCol="0">
              <a:spAutoFit/>
            </a:bodyPr>
            <a:lstStyle/>
            <a:p>
              <a:pPr algn="ctr"/>
              <a:r>
                <a:rPr lang="en-US" sz="2800" b="1" dirty="0">
                  <a:solidFill>
                    <a:schemeClr val="accent2">
                      <a:lumMod val="40000"/>
                      <a:lumOff val="60000"/>
                    </a:schemeClr>
                  </a:solidFill>
                  <a:latin typeface="Tempus Sans ITC" panose="04020404030D07020202" pitchFamily="82" charset="0"/>
                </a:rPr>
                <a:t>Breadboard</a:t>
              </a:r>
            </a:p>
          </p:txBody>
        </p:sp>
        <p:sp>
          <p:nvSpPr>
            <p:cNvPr id="76" name="TextBox 75">
              <a:extLst>
                <a:ext uri="{FF2B5EF4-FFF2-40B4-BE49-F238E27FC236}">
                  <a16:creationId xmlns:a16="http://schemas.microsoft.com/office/drawing/2014/main" id="{C45F748A-B71C-0CD7-BD7F-5904514C6061}"/>
                </a:ext>
              </a:extLst>
            </p:cNvPr>
            <p:cNvSpPr txBox="1">
              <a:spLocks/>
            </p:cNvSpPr>
            <p:nvPr/>
          </p:nvSpPr>
          <p:spPr>
            <a:xfrm>
              <a:off x="2108045" y="1384832"/>
              <a:ext cx="2001601" cy="2677656"/>
            </a:xfrm>
            <a:prstGeom prst="rect">
              <a:avLst/>
            </a:prstGeom>
            <a:noFill/>
          </p:spPr>
          <p:txBody>
            <a:bodyPr wrap="square" rtlCol="0">
              <a:spAutoFit/>
            </a:bodyPr>
            <a:lstStyle/>
            <a:p>
              <a:pPr algn="just"/>
              <a:r>
                <a:rPr lang="en-US" sz="1200" b="1" dirty="0">
                  <a:solidFill>
                    <a:schemeClr val="accent2">
                      <a:lumMod val="40000"/>
                      <a:lumOff val="60000"/>
                    </a:schemeClr>
                  </a:solidFill>
                  <a:latin typeface="Tempus Sans ITC" panose="04020404030D07020202" pitchFamily="82" charset="0"/>
                </a:rPr>
                <a:t>A Breadboard is a construction base used to build semi permanent prototype of Electric Circuit.</a:t>
              </a:r>
            </a:p>
            <a:p>
              <a:pPr algn="just"/>
              <a:endParaRPr lang="en-US" sz="1200" b="1" dirty="0">
                <a:solidFill>
                  <a:schemeClr val="accent2">
                    <a:lumMod val="40000"/>
                    <a:lumOff val="60000"/>
                  </a:schemeClr>
                </a:solidFill>
                <a:latin typeface="Tempus Sans ITC" panose="04020404030D07020202" pitchFamily="82" charset="0"/>
              </a:endParaRPr>
            </a:p>
            <a:p>
              <a:pPr marL="171450" indent="-171450" algn="just">
                <a:buFont typeface="Arial" panose="020B0604020202020204" pitchFamily="34" charset="0"/>
                <a:buChar char="•"/>
              </a:pPr>
              <a:r>
                <a:rPr lang="en-US" sz="1200" b="1" dirty="0">
                  <a:solidFill>
                    <a:schemeClr val="accent2">
                      <a:lumMod val="40000"/>
                      <a:lumOff val="60000"/>
                    </a:schemeClr>
                  </a:solidFill>
                  <a:latin typeface="Tempus Sans ITC" panose="04020404030D07020202" pitchFamily="82" charset="0"/>
                </a:rPr>
                <a:t>Used for learning electronics and circuit design.</a:t>
              </a:r>
            </a:p>
            <a:p>
              <a:pPr marL="171450" indent="-171450" algn="just">
                <a:buFont typeface="Arial" panose="020B0604020202020204" pitchFamily="34" charset="0"/>
                <a:buChar char="•"/>
              </a:pPr>
              <a:r>
                <a:rPr lang="en-US" sz="1200" b="1" dirty="0">
                  <a:solidFill>
                    <a:schemeClr val="accent2">
                      <a:lumMod val="40000"/>
                      <a:lumOff val="60000"/>
                    </a:schemeClr>
                  </a:solidFill>
                  <a:latin typeface="Tempus Sans ITC" panose="04020404030D07020202" pitchFamily="82" charset="0"/>
                </a:rPr>
                <a:t>Works with jumper wires, IC’s, resistors, capacitors, ESP32, etc.</a:t>
              </a:r>
            </a:p>
            <a:p>
              <a:pPr marL="171450" indent="-171450" algn="just">
                <a:buFont typeface="Arial" panose="020B0604020202020204" pitchFamily="34" charset="0"/>
                <a:buChar char="•"/>
              </a:pPr>
              <a:r>
                <a:rPr lang="en-US" sz="1200" b="1" dirty="0">
                  <a:solidFill>
                    <a:schemeClr val="accent2">
                      <a:lumMod val="40000"/>
                      <a:lumOff val="60000"/>
                    </a:schemeClr>
                  </a:solidFill>
                  <a:latin typeface="Tempus Sans ITC" panose="04020404030D07020202" pitchFamily="82" charset="0"/>
                </a:rPr>
                <a:t>Affordable ranging from $2 to $10.</a:t>
              </a:r>
            </a:p>
          </p:txBody>
        </p:sp>
        <p:pic>
          <p:nvPicPr>
            <p:cNvPr id="77" name="Picture 2" descr="What is a breadboard?">
              <a:extLst>
                <a:ext uri="{FF2B5EF4-FFF2-40B4-BE49-F238E27FC236}">
                  <a16:creationId xmlns:a16="http://schemas.microsoft.com/office/drawing/2014/main" id="{34F85BCA-8AA2-2CC4-3394-753DD12C6325}"/>
                </a:ext>
              </a:extLst>
            </p:cNvPr>
            <p:cNvPicPr>
              <a:picLocks noChangeAspect="1" noChangeArrowheads="1"/>
            </p:cNvPicPr>
            <p:nvPr/>
          </p:nvPicPr>
          <p:blipFill>
            <a:blip r:embed="rId17">
              <a:alphaModFix amt="66000"/>
              <a:extLst>
                <a:ext uri="{28A0092B-C50C-407E-A947-70E740481C1C}">
                  <a14:useLocalDpi xmlns:a14="http://schemas.microsoft.com/office/drawing/2010/main" val="0"/>
                </a:ext>
              </a:extLst>
            </a:blip>
            <a:srcRect/>
            <a:stretch>
              <a:fillRect/>
            </a:stretch>
          </p:blipFill>
          <p:spPr bwMode="auto">
            <a:xfrm>
              <a:off x="2135036" y="4829493"/>
              <a:ext cx="2001601" cy="1727434"/>
            </a:xfrm>
            <a:prstGeom prst="rect">
              <a:avLst/>
            </a:prstGeom>
            <a:noFill/>
            <a:effectLst>
              <a:softEdge rad="215900"/>
            </a:effectLst>
            <a:extLst>
              <a:ext uri="{909E8E84-426E-40DD-AFC4-6F175D3DCCD1}">
                <a14:hiddenFill xmlns:a14="http://schemas.microsoft.com/office/drawing/2010/main">
                  <a:solidFill>
                    <a:srgbClr val="FFFFFF"/>
                  </a:solidFill>
                </a14:hiddenFill>
              </a:ext>
            </a:extLst>
          </p:spPr>
        </p:pic>
      </p:grpSp>
      <p:grpSp>
        <p:nvGrpSpPr>
          <p:cNvPr id="80" name="Group 79">
            <a:extLst>
              <a:ext uri="{FF2B5EF4-FFF2-40B4-BE49-F238E27FC236}">
                <a16:creationId xmlns:a16="http://schemas.microsoft.com/office/drawing/2014/main" id="{7B4901B8-2D94-72D1-0746-C68CBDE8DC16}"/>
              </a:ext>
            </a:extLst>
          </p:cNvPr>
          <p:cNvGrpSpPr/>
          <p:nvPr/>
        </p:nvGrpSpPr>
        <p:grpSpPr>
          <a:xfrm>
            <a:off x="12788394" y="9102"/>
            <a:ext cx="2679606" cy="6926060"/>
            <a:chOff x="-298407" y="0"/>
            <a:chExt cx="3017263" cy="6858000"/>
          </a:xfrm>
        </p:grpSpPr>
        <p:grpSp>
          <p:nvGrpSpPr>
            <p:cNvPr id="81" name="Group 80">
              <a:extLst>
                <a:ext uri="{FF2B5EF4-FFF2-40B4-BE49-F238E27FC236}">
                  <a16:creationId xmlns:a16="http://schemas.microsoft.com/office/drawing/2014/main" id="{B053319D-AA1E-9224-D392-31A1C268D282}"/>
                </a:ext>
              </a:extLst>
            </p:cNvPr>
            <p:cNvGrpSpPr/>
            <p:nvPr/>
          </p:nvGrpSpPr>
          <p:grpSpPr>
            <a:xfrm>
              <a:off x="-298407" y="0"/>
              <a:ext cx="3017263" cy="6858000"/>
              <a:chOff x="-298407" y="0"/>
              <a:chExt cx="3017263" cy="6858000"/>
            </a:xfrm>
          </p:grpSpPr>
          <p:grpSp>
            <p:nvGrpSpPr>
              <p:cNvPr id="85" name="Group 84">
                <a:extLst>
                  <a:ext uri="{FF2B5EF4-FFF2-40B4-BE49-F238E27FC236}">
                    <a16:creationId xmlns:a16="http://schemas.microsoft.com/office/drawing/2014/main" id="{B5FE5D43-B1D3-7D93-7A3A-5EF8191B2FA8}"/>
                  </a:ext>
                </a:extLst>
              </p:cNvPr>
              <p:cNvGrpSpPr/>
              <p:nvPr/>
            </p:nvGrpSpPr>
            <p:grpSpPr>
              <a:xfrm>
                <a:off x="-1" y="0"/>
                <a:ext cx="2718857" cy="6858000"/>
                <a:chOff x="-1" y="0"/>
                <a:chExt cx="2127950" cy="6858000"/>
              </a:xfrm>
            </p:grpSpPr>
            <p:sp>
              <p:nvSpPr>
                <p:cNvPr id="87" name="Rectangle 86">
                  <a:extLst>
                    <a:ext uri="{FF2B5EF4-FFF2-40B4-BE49-F238E27FC236}">
                      <a16:creationId xmlns:a16="http://schemas.microsoft.com/office/drawing/2014/main" id="{652A9F73-E647-FC90-DA22-DBF78CCCD229}"/>
                    </a:ext>
                  </a:extLst>
                </p:cNvPr>
                <p:cNvSpPr/>
                <p:nvPr/>
              </p:nvSpPr>
              <p:spPr>
                <a:xfrm>
                  <a:off x="-1" y="0"/>
                  <a:ext cx="1641886" cy="68580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Isosceles Triangle 87">
                  <a:extLst>
                    <a:ext uri="{FF2B5EF4-FFF2-40B4-BE49-F238E27FC236}">
                      <a16:creationId xmlns:a16="http://schemas.microsoft.com/office/drawing/2014/main" id="{493BE97B-5E32-251C-712D-F096D7DEA068}"/>
                    </a:ext>
                  </a:extLst>
                </p:cNvPr>
                <p:cNvSpPr/>
                <p:nvPr/>
              </p:nvSpPr>
              <p:spPr>
                <a:xfrm rot="5400000">
                  <a:off x="1593788" y="179365"/>
                  <a:ext cx="495300" cy="573023"/>
                </a:xfrm>
                <a:prstGeom prst="triangl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50000"/>
                      </a:schemeClr>
                    </a:solidFill>
                  </a:endParaRPr>
                </a:p>
              </p:txBody>
            </p:sp>
          </p:grpSp>
          <p:sp>
            <p:nvSpPr>
              <p:cNvPr id="86" name="TextBox 85">
                <a:extLst>
                  <a:ext uri="{FF2B5EF4-FFF2-40B4-BE49-F238E27FC236}">
                    <a16:creationId xmlns:a16="http://schemas.microsoft.com/office/drawing/2014/main" id="{1DFA44AF-D044-F735-E35F-4AB3B62793F3}"/>
                  </a:ext>
                </a:extLst>
              </p:cNvPr>
              <p:cNvSpPr txBox="1"/>
              <p:nvPr/>
            </p:nvSpPr>
            <p:spPr>
              <a:xfrm>
                <a:off x="-298407" y="951735"/>
                <a:ext cx="2644150" cy="400110"/>
              </a:xfrm>
              <a:prstGeom prst="rect">
                <a:avLst/>
              </a:prstGeom>
              <a:noFill/>
            </p:spPr>
            <p:txBody>
              <a:bodyPr wrap="square" rtlCol="0">
                <a:spAutoFit/>
              </a:bodyPr>
              <a:lstStyle/>
              <a:p>
                <a:pPr algn="ctr"/>
                <a:r>
                  <a:rPr lang="en-US" sz="2000" b="1" dirty="0">
                    <a:solidFill>
                      <a:schemeClr val="accent2">
                        <a:lumMod val="20000"/>
                        <a:lumOff val="80000"/>
                      </a:schemeClr>
                    </a:solidFill>
                    <a:latin typeface="Tempus Sans ITC" panose="04020404030D07020202" pitchFamily="82" charset="0"/>
                  </a:rPr>
                  <a:t>Ultrasonic Sensor</a:t>
                </a:r>
              </a:p>
            </p:txBody>
          </p:sp>
        </p:grpSp>
        <p:grpSp>
          <p:nvGrpSpPr>
            <p:cNvPr id="82" name="Group 81">
              <a:extLst>
                <a:ext uri="{FF2B5EF4-FFF2-40B4-BE49-F238E27FC236}">
                  <a16:creationId xmlns:a16="http://schemas.microsoft.com/office/drawing/2014/main" id="{3635F269-E148-DE06-F3FA-FE1CDEFF0201}"/>
                </a:ext>
              </a:extLst>
            </p:cNvPr>
            <p:cNvGrpSpPr/>
            <p:nvPr/>
          </p:nvGrpSpPr>
          <p:grpSpPr>
            <a:xfrm>
              <a:off x="0" y="1385985"/>
              <a:ext cx="1986712" cy="5183555"/>
              <a:chOff x="0" y="1385985"/>
              <a:chExt cx="1986712" cy="5183555"/>
            </a:xfrm>
          </p:grpSpPr>
          <p:sp>
            <p:nvSpPr>
              <p:cNvPr id="83" name="TextBox 82">
                <a:extLst>
                  <a:ext uri="{FF2B5EF4-FFF2-40B4-BE49-F238E27FC236}">
                    <a16:creationId xmlns:a16="http://schemas.microsoft.com/office/drawing/2014/main" id="{40D2E4BA-AF3D-6C4A-4D5F-05358B2826A3}"/>
                  </a:ext>
                </a:extLst>
              </p:cNvPr>
              <p:cNvSpPr txBox="1"/>
              <p:nvPr/>
            </p:nvSpPr>
            <p:spPr>
              <a:xfrm>
                <a:off x="0" y="1385985"/>
                <a:ext cx="1986712"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1200" b="1" dirty="0">
                    <a:solidFill>
                      <a:schemeClr val="accent2">
                        <a:lumMod val="20000"/>
                        <a:lumOff val="80000"/>
                      </a:schemeClr>
                    </a:solidFill>
                    <a:latin typeface="Tempus Sans ITC" panose="04020404030D07020202" pitchFamily="82" charset="0"/>
                  </a:rPr>
                  <a:t>Principle: This sensor 	transmits an Ultrasonic ray through which it determines  how far the object is.</a:t>
                </a:r>
              </a:p>
              <a:p>
                <a:pPr marL="285750" indent="-285750" algn="just">
                  <a:buFont typeface="Arial" panose="020B0604020202020204" pitchFamily="34" charset="0"/>
                  <a:buChar char="•"/>
                </a:pPr>
                <a:r>
                  <a:rPr lang="en-US" sz="1200" b="1" dirty="0">
                    <a:solidFill>
                      <a:schemeClr val="accent2">
                        <a:lumMod val="20000"/>
                        <a:lumOff val="80000"/>
                      </a:schemeClr>
                    </a:solidFill>
                    <a:latin typeface="Tempus Sans ITC" panose="04020404030D07020202" pitchFamily="82" charset="0"/>
                  </a:rPr>
                  <a:t>Range: The sensor can 	detect object from a few centimeters away depending on how it is coded.</a:t>
                </a:r>
              </a:p>
              <a:p>
                <a:pPr marL="285750" indent="-285750" algn="just">
                  <a:buFont typeface="Arial" panose="020B0604020202020204" pitchFamily="34" charset="0"/>
                  <a:buChar char="•"/>
                </a:pPr>
                <a:r>
                  <a:rPr lang="en-US" sz="1200" b="1" dirty="0">
                    <a:solidFill>
                      <a:schemeClr val="accent2">
                        <a:lumMod val="20000"/>
                        <a:lumOff val="80000"/>
                      </a:schemeClr>
                    </a:solidFill>
                    <a:latin typeface="Tempus Sans ITC" panose="04020404030D07020202" pitchFamily="82" charset="0"/>
                  </a:rPr>
                  <a:t>Components: It consists of  a Transmitter(T) and receiver(R).</a:t>
                </a:r>
              </a:p>
              <a:p>
                <a:pPr marL="285750" indent="-285750" algn="just">
                  <a:buFont typeface="Arial" panose="020B0604020202020204" pitchFamily="34" charset="0"/>
                  <a:buChar char="•"/>
                </a:pPr>
                <a:r>
                  <a:rPr lang="en-US" sz="1200" b="1" dirty="0">
                    <a:solidFill>
                      <a:schemeClr val="accent2">
                        <a:lumMod val="20000"/>
                        <a:lumOff val="80000"/>
                      </a:schemeClr>
                    </a:solidFill>
                    <a:latin typeface="Tempus Sans ITC" panose="04020404030D07020202" pitchFamily="82" charset="0"/>
                  </a:rPr>
                  <a:t>Application: It is used in object measurement,detection,	robotics, parking sensors.</a:t>
                </a:r>
              </a:p>
              <a:p>
                <a:pPr algn="just"/>
                <a:endParaRPr lang="en-US" sz="1200" b="1" dirty="0">
                  <a:solidFill>
                    <a:schemeClr val="accent2">
                      <a:lumMod val="20000"/>
                      <a:lumOff val="80000"/>
                    </a:schemeClr>
                  </a:solidFill>
                  <a:latin typeface="Tempus Sans ITC" panose="04020404030D07020202" pitchFamily="82" charset="0"/>
                </a:endParaRPr>
              </a:p>
              <a:p>
                <a:pPr marL="228600" indent="-228600" algn="just">
                  <a:buFont typeface="+mj-lt"/>
                  <a:buAutoNum type="arabicPeriod"/>
                </a:pPr>
                <a:endParaRPr lang="en-US" sz="1200" b="1" dirty="0">
                  <a:solidFill>
                    <a:schemeClr val="accent2">
                      <a:lumMod val="20000"/>
                      <a:lumOff val="80000"/>
                    </a:schemeClr>
                  </a:solidFill>
                  <a:latin typeface="Tempus Sans ITC" panose="04020404030D07020202" pitchFamily="82" charset="0"/>
                </a:endParaRPr>
              </a:p>
              <a:p>
                <a:pPr marL="228600" indent="-228600" algn="just">
                  <a:buFont typeface="+mj-lt"/>
                  <a:buAutoNum type="arabicPeriod"/>
                </a:pPr>
                <a:endParaRPr lang="en-US" sz="1200" b="1" dirty="0">
                  <a:solidFill>
                    <a:schemeClr val="accent2">
                      <a:lumMod val="20000"/>
                      <a:lumOff val="80000"/>
                    </a:schemeClr>
                  </a:solidFill>
                  <a:latin typeface="Tempus Sans ITC" panose="04020404030D07020202" pitchFamily="82" charset="0"/>
                </a:endParaRPr>
              </a:p>
            </p:txBody>
          </p:sp>
          <p:pic>
            <p:nvPicPr>
              <p:cNvPr id="84" name="Picture 2" descr="How to Use an Ultrasonic Sensor Christmas Light Controller, Ultrasonic Sensor, Electronics Diy, Measuring Angles, Electronics Basics, Drone Technology, Technology Products, Electrolytic Capacitor, Elapsed Time">
                <a:extLst>
                  <a:ext uri="{FF2B5EF4-FFF2-40B4-BE49-F238E27FC236}">
                    <a16:creationId xmlns:a16="http://schemas.microsoft.com/office/drawing/2014/main" id="{998ECCFE-5CC5-812C-A45E-9C4C5E2F5489}"/>
                  </a:ext>
                </a:extLst>
              </p:cNvPr>
              <p:cNvPicPr>
                <a:picLocks noChangeAspect="1" noChangeArrowheads="1"/>
              </p:cNvPicPr>
              <p:nvPr/>
            </p:nvPicPr>
            <p:blipFill>
              <a:blip r:embed="rId18">
                <a:alphaModFix amt="70000"/>
                <a:extLst>
                  <a:ext uri="{28A0092B-C50C-407E-A947-70E740481C1C}">
                    <a14:useLocalDpi xmlns:a14="http://schemas.microsoft.com/office/drawing/2010/main" val="0"/>
                  </a:ext>
                </a:extLst>
              </a:blip>
              <a:srcRect/>
              <a:stretch>
                <a:fillRect/>
              </a:stretch>
            </p:blipFill>
            <p:spPr bwMode="auto">
              <a:xfrm>
                <a:off x="264675" y="5351685"/>
                <a:ext cx="1623807" cy="1217855"/>
              </a:xfrm>
              <a:prstGeom prst="rect">
                <a:avLst/>
              </a:prstGeom>
              <a:noFill/>
              <a:effectLst>
                <a:softEdge rad="177800"/>
              </a:effectLst>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738843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4FD2FCC0-E033-5C10-05FD-6FBA33A1D8DD}"/>
            </a:ext>
          </a:extLst>
        </p:cNvPr>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75C9B6B-C98D-F2E0-C38B-86F9F04CF71F}"/>
              </a:ext>
            </a:extLst>
          </p:cNvPr>
          <p:cNvCxnSpPr>
            <a:cxnSpLocks/>
          </p:cNvCxnSpPr>
          <p:nvPr/>
        </p:nvCxnSpPr>
        <p:spPr>
          <a:xfrm>
            <a:off x="7133060" y="2881294"/>
            <a:ext cx="39333032" cy="0"/>
          </a:xfrm>
          <a:prstGeom prst="line">
            <a:avLst/>
          </a:prstGeom>
          <a:ln w="57150">
            <a:solidFill>
              <a:schemeClr val="bg1"/>
            </a:solidFill>
          </a:ln>
        </p:spPr>
        <p:style>
          <a:lnRef idx="2">
            <a:schemeClr val="accent1"/>
          </a:lnRef>
          <a:fillRef idx="0">
            <a:schemeClr val="accent1"/>
          </a:fillRef>
          <a:effectRef idx="1">
            <a:schemeClr val="accent1"/>
          </a:effectRef>
          <a:fontRef idx="minor">
            <a:schemeClr val="tx1"/>
          </a:fontRef>
        </p:style>
      </p:cxnSp>
      <p:pic>
        <p:nvPicPr>
          <p:cNvPr id="108" name="Graphic 107" descr="Browser window with solid fill">
            <a:extLst>
              <a:ext uri="{FF2B5EF4-FFF2-40B4-BE49-F238E27FC236}">
                <a16:creationId xmlns:a16="http://schemas.microsoft.com/office/drawing/2014/main" id="{3CF97F95-B5F0-C410-FE1C-69591399E2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498851">
            <a:off x="440795" y="-4097993"/>
            <a:ext cx="4754951" cy="3426611"/>
          </a:xfrm>
          <a:prstGeom prst="rect">
            <a:avLst/>
          </a:prstGeom>
        </p:spPr>
      </p:pic>
      <p:pic>
        <p:nvPicPr>
          <p:cNvPr id="110" name="Graphic 109" descr="Full battery with solid fill">
            <a:extLst>
              <a:ext uri="{FF2B5EF4-FFF2-40B4-BE49-F238E27FC236}">
                <a16:creationId xmlns:a16="http://schemas.microsoft.com/office/drawing/2014/main" id="{D0FB1A24-D399-11A9-2F54-C0AE573918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8546599">
            <a:off x="10139778" y="-2060881"/>
            <a:ext cx="1581459" cy="1569660"/>
          </a:xfrm>
          <a:prstGeom prst="rect">
            <a:avLst/>
          </a:prstGeom>
        </p:spPr>
      </p:pic>
      <p:pic>
        <p:nvPicPr>
          <p:cNvPr id="112" name="Graphic 111" descr="Images with solid fill">
            <a:extLst>
              <a:ext uri="{FF2B5EF4-FFF2-40B4-BE49-F238E27FC236}">
                <a16:creationId xmlns:a16="http://schemas.microsoft.com/office/drawing/2014/main" id="{57DCE8DB-C2D9-D131-A632-0D76567DE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3743605">
            <a:off x="12941890" y="3896491"/>
            <a:ext cx="2629246" cy="2629246"/>
          </a:xfrm>
          <a:prstGeom prst="rect">
            <a:avLst/>
          </a:prstGeom>
        </p:spPr>
      </p:pic>
      <p:sp>
        <p:nvSpPr>
          <p:cNvPr id="4" name="TextBox 3">
            <a:extLst>
              <a:ext uri="{FF2B5EF4-FFF2-40B4-BE49-F238E27FC236}">
                <a16:creationId xmlns:a16="http://schemas.microsoft.com/office/drawing/2014/main" id="{E6538AA0-AB26-BFE2-DE33-757EF07A623D}"/>
              </a:ext>
            </a:extLst>
          </p:cNvPr>
          <p:cNvSpPr txBox="1"/>
          <p:nvPr/>
        </p:nvSpPr>
        <p:spPr>
          <a:xfrm>
            <a:off x="1790036" y="353425"/>
            <a:ext cx="8611920" cy="1323439"/>
          </a:xfrm>
          <a:prstGeom prst="rect">
            <a:avLst/>
          </a:prstGeom>
          <a:noFill/>
        </p:spPr>
        <p:txBody>
          <a:bodyPr wrap="square" rtlCol="0">
            <a:spAutoFit/>
          </a:bodyPr>
          <a:lstStyle/>
          <a:p>
            <a:pPr algn="ctr"/>
            <a:r>
              <a:rPr lang="en-US" sz="8000" b="1" dirty="0">
                <a:solidFill>
                  <a:schemeClr val="accent4">
                    <a:lumMod val="75000"/>
                  </a:schemeClr>
                </a:solidFill>
                <a:effectLst>
                  <a:outerShdw blurRad="38100" dist="38100" dir="2700000" algn="tl">
                    <a:srgbClr val="000000">
                      <a:alpha val="43137"/>
                    </a:srgbClr>
                  </a:outerShdw>
                </a:effectLst>
                <a:latin typeface="Tempus Sans ITC" panose="04020404030D07020202" pitchFamily="82" charset="0"/>
              </a:rPr>
              <a:t>Ultrasonic Sensor</a:t>
            </a:r>
          </a:p>
        </p:txBody>
      </p:sp>
      <p:sp>
        <p:nvSpPr>
          <p:cNvPr id="5" name="TextBox 4">
            <a:extLst>
              <a:ext uri="{FF2B5EF4-FFF2-40B4-BE49-F238E27FC236}">
                <a16:creationId xmlns:a16="http://schemas.microsoft.com/office/drawing/2014/main" id="{4FFAB7CA-70C0-50B2-8F89-2906E4AE359A}"/>
              </a:ext>
            </a:extLst>
          </p:cNvPr>
          <p:cNvSpPr txBox="1"/>
          <p:nvPr/>
        </p:nvSpPr>
        <p:spPr>
          <a:xfrm>
            <a:off x="287309" y="4340805"/>
            <a:ext cx="11617373" cy="2246769"/>
          </a:xfrm>
          <a:prstGeom prst="rect">
            <a:avLst/>
          </a:prstGeom>
          <a:noFill/>
        </p:spPr>
        <p:txBody>
          <a:bodyPr wrap="square">
            <a:spAutoFit/>
          </a:bodyPr>
          <a:lstStyle/>
          <a:p>
            <a:pPr algn="just"/>
            <a:r>
              <a:rPr lang="en-US" sz="2000" b="1" dirty="0">
                <a:latin typeface="Tempus Sans ITC" panose="04020404030D07020202" pitchFamily="82" charset="0"/>
              </a:rPr>
              <a:t>The HC-SR04 ultrasonic sensor detects a visitor’s presence by emitting 40 kHz ultrasonic waves and measuring the time for the echo to return after hitting an object, calculating distances from 2 cm to 4 meters. Mounted near the door, it sends a short pulse via its TRIG pin to initiate wave emission, with the ECHO pin outputting a pulse duration proportional to the distance, which the ESP32 processes to trigger the doorbell when an object (e.g., a person) is within a set range (&lt;50 cm). Connected via jumper wires on the breadboard, it provides reliable, non-contact distance data for the system.</a:t>
            </a:r>
          </a:p>
          <a:p>
            <a:pPr algn="just"/>
            <a:endParaRPr lang="en-US" sz="2000" b="1" dirty="0">
              <a:effectLst/>
              <a:latin typeface="Tempus Sans ITC" panose="04020404030D07020202" pitchFamily="82" charset="0"/>
            </a:endParaRPr>
          </a:p>
        </p:txBody>
      </p:sp>
      <p:pic>
        <p:nvPicPr>
          <p:cNvPr id="8" name="Graphic 7" descr="Processor with solid fill">
            <a:extLst>
              <a:ext uri="{FF2B5EF4-FFF2-40B4-BE49-F238E27FC236}">
                <a16:creationId xmlns:a16="http://schemas.microsoft.com/office/drawing/2014/main" id="{B921F048-4BCE-F37A-A54C-1B2F78C8CF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20983750">
            <a:off x="9716126" y="717716"/>
            <a:ext cx="2001203" cy="2001203"/>
          </a:xfrm>
          <a:prstGeom prst="rect">
            <a:avLst/>
          </a:prstGeom>
        </p:spPr>
      </p:pic>
      <p:pic>
        <p:nvPicPr>
          <p:cNvPr id="10" name="Graphic 9" descr="Processor with solid fill">
            <a:extLst>
              <a:ext uri="{FF2B5EF4-FFF2-40B4-BE49-F238E27FC236}">
                <a16:creationId xmlns:a16="http://schemas.microsoft.com/office/drawing/2014/main" id="{7ABB6904-B464-EEAA-AC45-3397EB7C37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264055">
            <a:off x="314337" y="648099"/>
            <a:ext cx="2001203" cy="2001203"/>
          </a:xfrm>
          <a:prstGeom prst="rect">
            <a:avLst/>
          </a:prstGeom>
        </p:spPr>
      </p:pic>
      <p:grpSp>
        <p:nvGrpSpPr>
          <p:cNvPr id="26" name="Group 25">
            <a:extLst>
              <a:ext uri="{FF2B5EF4-FFF2-40B4-BE49-F238E27FC236}">
                <a16:creationId xmlns:a16="http://schemas.microsoft.com/office/drawing/2014/main" id="{923FCC85-60A9-D2A5-CD5E-4396607CFA80}"/>
              </a:ext>
            </a:extLst>
          </p:cNvPr>
          <p:cNvGrpSpPr/>
          <p:nvPr/>
        </p:nvGrpSpPr>
        <p:grpSpPr>
          <a:xfrm>
            <a:off x="23122911" y="1580795"/>
            <a:ext cx="2817141" cy="2705100"/>
            <a:chOff x="23122911" y="1580795"/>
            <a:chExt cx="2817141" cy="2705100"/>
          </a:xfrm>
        </p:grpSpPr>
        <p:sp>
          <p:nvSpPr>
            <p:cNvPr id="15" name="Oval 14">
              <a:extLst>
                <a:ext uri="{FF2B5EF4-FFF2-40B4-BE49-F238E27FC236}">
                  <a16:creationId xmlns:a16="http://schemas.microsoft.com/office/drawing/2014/main" id="{7F4D2E2B-3A6E-251B-0EB7-61ED6C34FDCF}"/>
                </a:ext>
              </a:extLst>
            </p:cNvPr>
            <p:cNvSpPr/>
            <p:nvPr/>
          </p:nvSpPr>
          <p:spPr>
            <a:xfrm>
              <a:off x="23122911" y="1580795"/>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7" name="Picture 2" descr="What is a breadboard?">
              <a:extLst>
                <a:ext uri="{FF2B5EF4-FFF2-40B4-BE49-F238E27FC236}">
                  <a16:creationId xmlns:a16="http://schemas.microsoft.com/office/drawing/2014/main" id="{E7F7D937-4AF8-7905-62BF-8329B40A2EFD}"/>
                </a:ext>
              </a:extLst>
            </p:cNvPr>
            <p:cNvPicPr>
              <a:picLocks noChangeAspect="1" noChangeArrowheads="1"/>
            </p:cNvPicPr>
            <p:nvPr/>
          </p:nvPicPr>
          <p:blipFill>
            <a:blip r:embed="rId13">
              <a:alphaModFix amt="50000"/>
              <a:extLst>
                <a:ext uri="{28A0092B-C50C-407E-A947-70E740481C1C}">
                  <a14:useLocalDpi xmlns:a14="http://schemas.microsoft.com/office/drawing/2010/main" val="0"/>
                </a:ext>
              </a:extLst>
            </a:blip>
            <a:srcRect/>
            <a:stretch>
              <a:fillRect/>
            </a:stretch>
          </p:blipFill>
          <p:spPr bwMode="auto">
            <a:xfrm>
              <a:off x="23655378" y="2032801"/>
              <a:ext cx="1752206" cy="1727434"/>
            </a:xfrm>
            <a:prstGeom prst="rect">
              <a:avLst/>
            </a:prstGeom>
            <a:noFill/>
            <a:effectLst>
              <a:softEdge rad="368300"/>
            </a:effectLst>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D2D92A72-0814-7473-C1C2-33B30CCF0FB6}"/>
              </a:ext>
            </a:extLst>
          </p:cNvPr>
          <p:cNvGrpSpPr/>
          <p:nvPr/>
        </p:nvGrpSpPr>
        <p:grpSpPr>
          <a:xfrm>
            <a:off x="4687427" y="1580795"/>
            <a:ext cx="2817141" cy="2705100"/>
            <a:chOff x="4687427" y="1580795"/>
            <a:chExt cx="2817141" cy="2705100"/>
          </a:xfrm>
        </p:grpSpPr>
        <p:sp>
          <p:nvSpPr>
            <p:cNvPr id="2" name="Oval 1">
              <a:extLst>
                <a:ext uri="{FF2B5EF4-FFF2-40B4-BE49-F238E27FC236}">
                  <a16:creationId xmlns:a16="http://schemas.microsoft.com/office/drawing/2014/main" id="{F73456F1-835D-2E08-D5FF-60CF9E117CF2}"/>
                </a:ext>
              </a:extLst>
            </p:cNvPr>
            <p:cNvSpPr/>
            <p:nvPr/>
          </p:nvSpPr>
          <p:spPr>
            <a:xfrm>
              <a:off x="4687427" y="1580795"/>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How to Use an Ultrasonic Sensor Christmas Light Controller, Ultrasonic Sensor, Electronics Diy, Measuring Angles, Electronics Basics, Drone Technology, Technology Products, Electrolytic Capacitor, Elapsed Time">
              <a:extLst>
                <a:ext uri="{FF2B5EF4-FFF2-40B4-BE49-F238E27FC236}">
                  <a16:creationId xmlns:a16="http://schemas.microsoft.com/office/drawing/2014/main" id="{CE236DCE-47EA-1A96-CED3-B6B6FAD2528C}"/>
                </a:ext>
              </a:extLst>
            </p:cNvPr>
            <p:cNvPicPr>
              <a:picLocks noChangeAspect="1" noChangeArrowheads="1"/>
            </p:cNvPicPr>
            <p:nvPr/>
          </p:nvPicPr>
          <p:blipFill>
            <a:blip r:embed="rId14">
              <a:alphaModFix amt="55000"/>
              <a:extLst>
                <a:ext uri="{28A0092B-C50C-407E-A947-70E740481C1C}">
                  <a14:useLocalDpi xmlns:a14="http://schemas.microsoft.com/office/drawing/2010/main" val="0"/>
                </a:ext>
              </a:extLst>
            </a:blip>
            <a:srcRect/>
            <a:stretch>
              <a:fillRect/>
            </a:stretch>
          </p:blipFill>
          <p:spPr bwMode="auto">
            <a:xfrm>
              <a:off x="4991253" y="2153880"/>
              <a:ext cx="2141807" cy="1606355"/>
            </a:xfrm>
            <a:prstGeom prst="rect">
              <a:avLst/>
            </a:prstGeom>
            <a:noFill/>
            <a:effectLst>
              <a:softEdge rad="330200"/>
            </a:effectLst>
            <a:extLst>
              <a:ext uri="{909E8E84-426E-40DD-AFC4-6F175D3DCCD1}">
                <a14:hiddenFill xmlns:a14="http://schemas.microsoft.com/office/drawing/2010/main">
                  <a:solidFill>
                    <a:srgbClr val="FFFFFF"/>
                  </a:solidFill>
                </a14:hiddenFill>
              </a:ext>
            </a:extLst>
          </p:spPr>
        </p:pic>
      </p:grpSp>
      <p:sp>
        <p:nvSpPr>
          <p:cNvPr id="24" name="TextBox 23">
            <a:extLst>
              <a:ext uri="{FF2B5EF4-FFF2-40B4-BE49-F238E27FC236}">
                <a16:creationId xmlns:a16="http://schemas.microsoft.com/office/drawing/2014/main" id="{A8AA7A14-3BF7-0196-F4F7-E846D8445749}"/>
              </a:ext>
            </a:extLst>
          </p:cNvPr>
          <p:cNvSpPr txBox="1"/>
          <p:nvPr/>
        </p:nvSpPr>
        <p:spPr>
          <a:xfrm>
            <a:off x="-9927563" y="257356"/>
            <a:ext cx="8611920" cy="1323439"/>
          </a:xfrm>
          <a:prstGeom prst="rect">
            <a:avLst/>
          </a:prstGeom>
          <a:noFill/>
        </p:spPr>
        <p:txBody>
          <a:bodyPr wrap="square" rtlCol="0">
            <a:spAutoFit/>
          </a:bodyPr>
          <a:lstStyle/>
          <a:p>
            <a:pPr algn="ctr"/>
            <a:r>
              <a:rPr lang="en-US" sz="8000" b="1" dirty="0">
                <a:solidFill>
                  <a:schemeClr val="accent5">
                    <a:lumMod val="60000"/>
                    <a:lumOff val="40000"/>
                  </a:schemeClr>
                </a:solidFill>
                <a:effectLst>
                  <a:outerShdw blurRad="38100" dist="38100" dir="2700000" algn="tl">
                    <a:srgbClr val="000000">
                      <a:alpha val="43137"/>
                    </a:srgbClr>
                  </a:outerShdw>
                </a:effectLst>
                <a:latin typeface="Tempus Sans ITC" panose="04020404030D07020202" pitchFamily="82" charset="0"/>
              </a:rPr>
              <a:t>Breadboard</a:t>
            </a:r>
          </a:p>
        </p:txBody>
      </p:sp>
      <p:sp>
        <p:nvSpPr>
          <p:cNvPr id="25" name="TextBox 24">
            <a:extLst>
              <a:ext uri="{FF2B5EF4-FFF2-40B4-BE49-F238E27FC236}">
                <a16:creationId xmlns:a16="http://schemas.microsoft.com/office/drawing/2014/main" id="{310F5C62-8098-8353-A6BB-988F61249C97}"/>
              </a:ext>
            </a:extLst>
          </p:cNvPr>
          <p:cNvSpPr txBox="1"/>
          <p:nvPr/>
        </p:nvSpPr>
        <p:spPr>
          <a:xfrm>
            <a:off x="-12613628" y="4611231"/>
            <a:ext cx="11617373" cy="2246769"/>
          </a:xfrm>
          <a:prstGeom prst="rect">
            <a:avLst/>
          </a:prstGeom>
          <a:noFill/>
        </p:spPr>
        <p:txBody>
          <a:bodyPr wrap="square">
            <a:spAutoFit/>
          </a:bodyPr>
          <a:lstStyle/>
          <a:p>
            <a:r>
              <a:rPr lang="en-US" sz="2000" b="1" dirty="0">
                <a:latin typeface="Tempus Sans ITC" panose="04020404030D07020202" pitchFamily="82" charset="0"/>
              </a:rPr>
              <a:t>The breadboard acts as a solderless, reusable platform for assembling the wireless doorbell circuit, hosting all components and enabling easy connections without permanent soldering. Its terminal strips (interconnected rows for components) and power rails (for VCC and GND distribution) organize the setup, supporting the ultrasonic sensor, ESP32, Arduino UNO, and buzzer via jumper wires. This modular structure allows for rapid prototyping, troubleshooting, and circuit adjustments, making it ideal for testing the doorbell system.</a:t>
            </a:r>
          </a:p>
          <a:p>
            <a:pPr algn="just"/>
            <a:endParaRPr lang="en-US" sz="2000" b="1" dirty="0">
              <a:effectLst/>
              <a:latin typeface="Tempus Sans ITC" panose="04020404030D07020202" pitchFamily="82" charset="0"/>
            </a:endParaRPr>
          </a:p>
        </p:txBody>
      </p:sp>
      <p:sp>
        <p:nvSpPr>
          <p:cNvPr id="6" name="TextBox 5">
            <a:extLst>
              <a:ext uri="{FF2B5EF4-FFF2-40B4-BE49-F238E27FC236}">
                <a16:creationId xmlns:a16="http://schemas.microsoft.com/office/drawing/2014/main" id="{61D5D074-4448-2B54-AEBB-8F08A4230F7A}"/>
              </a:ext>
            </a:extLst>
          </p:cNvPr>
          <p:cNvSpPr txBox="1"/>
          <p:nvPr/>
        </p:nvSpPr>
        <p:spPr>
          <a:xfrm>
            <a:off x="-14069983" y="1478530"/>
            <a:ext cx="17002158" cy="3046988"/>
          </a:xfrm>
          <a:prstGeom prst="rect">
            <a:avLst/>
          </a:prstGeom>
          <a:noFill/>
        </p:spPr>
        <p:txBody>
          <a:bodyPr wrap="square" rtlCol="0">
            <a:spAutoFit/>
          </a:bodyPr>
          <a:lstStyle/>
          <a:p>
            <a:pPr algn="ctr"/>
            <a:r>
              <a:rPr lang="en-US" sz="9600" b="1" dirty="0">
                <a:solidFill>
                  <a:schemeClr val="accent3">
                    <a:lumMod val="60000"/>
                    <a:lumOff val="40000"/>
                  </a:schemeClr>
                </a:solidFill>
                <a:effectLst>
                  <a:outerShdw blurRad="38100" dist="38100" dir="2700000" algn="tl">
                    <a:srgbClr val="000000">
                      <a:alpha val="43137"/>
                    </a:srgbClr>
                  </a:outerShdw>
                </a:effectLst>
                <a:latin typeface="Tempus Sans ITC" panose="04020404030D07020202" pitchFamily="82" charset="0"/>
              </a:rPr>
              <a:t>Working Of </a:t>
            </a:r>
          </a:p>
          <a:p>
            <a:pPr algn="ctr"/>
            <a:r>
              <a:rPr lang="en-US" sz="9600" b="1" dirty="0">
                <a:solidFill>
                  <a:schemeClr val="accent3">
                    <a:lumMod val="60000"/>
                    <a:lumOff val="40000"/>
                  </a:schemeClr>
                </a:solidFill>
                <a:effectLst>
                  <a:outerShdw blurRad="38100" dist="38100" dir="2700000" algn="tl">
                    <a:srgbClr val="000000">
                      <a:alpha val="43137"/>
                    </a:srgbClr>
                  </a:outerShdw>
                </a:effectLst>
                <a:latin typeface="Tempus Sans ITC" panose="04020404030D07020202" pitchFamily="82" charset="0"/>
              </a:rPr>
              <a:t>Components</a:t>
            </a:r>
          </a:p>
        </p:txBody>
      </p:sp>
    </p:spTree>
    <p:extLst>
      <p:ext uri="{BB962C8B-B14F-4D97-AF65-F5344CB8AC3E}">
        <p14:creationId xmlns:p14="http://schemas.microsoft.com/office/powerpoint/2010/main" val="2813724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8DF07A26-E18B-7B10-C606-B00AD9B720CA}"/>
            </a:ext>
          </a:extLst>
        </p:cNvPr>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5E0BE116-F33A-E878-DF71-90C513167D6A}"/>
              </a:ext>
            </a:extLst>
          </p:cNvPr>
          <p:cNvCxnSpPr>
            <a:cxnSpLocks/>
          </p:cNvCxnSpPr>
          <p:nvPr/>
        </p:nvCxnSpPr>
        <p:spPr>
          <a:xfrm>
            <a:off x="-15329514" y="3057083"/>
            <a:ext cx="39333032" cy="0"/>
          </a:xfrm>
          <a:prstGeom prst="line">
            <a:avLst/>
          </a:prstGeom>
          <a:ln w="57150">
            <a:solidFill>
              <a:schemeClr val="bg1"/>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6F30D69-5CA8-ADF7-B6C6-F8D6BB12F395}"/>
              </a:ext>
            </a:extLst>
          </p:cNvPr>
          <p:cNvSpPr txBox="1"/>
          <p:nvPr/>
        </p:nvSpPr>
        <p:spPr>
          <a:xfrm>
            <a:off x="-16328778" y="152878"/>
            <a:ext cx="8611920" cy="1323439"/>
          </a:xfrm>
          <a:prstGeom prst="rect">
            <a:avLst/>
          </a:prstGeom>
          <a:noFill/>
        </p:spPr>
        <p:txBody>
          <a:bodyPr wrap="square" rtlCol="0">
            <a:spAutoFit/>
          </a:bodyPr>
          <a:lstStyle/>
          <a:p>
            <a:pPr algn="ctr"/>
            <a:r>
              <a:rPr lang="en-US" sz="8000" b="1" dirty="0">
                <a:solidFill>
                  <a:schemeClr val="accent4">
                    <a:lumMod val="75000"/>
                  </a:schemeClr>
                </a:solidFill>
                <a:effectLst>
                  <a:outerShdw blurRad="38100" dist="38100" dir="2700000" algn="tl">
                    <a:srgbClr val="000000">
                      <a:alpha val="43137"/>
                    </a:srgbClr>
                  </a:outerShdw>
                </a:effectLst>
                <a:latin typeface="Tempus Sans ITC" panose="04020404030D07020202" pitchFamily="82" charset="0"/>
              </a:rPr>
              <a:t>Ultrasonic Sensor</a:t>
            </a:r>
          </a:p>
        </p:txBody>
      </p:sp>
      <p:sp>
        <p:nvSpPr>
          <p:cNvPr id="5" name="TextBox 4">
            <a:extLst>
              <a:ext uri="{FF2B5EF4-FFF2-40B4-BE49-F238E27FC236}">
                <a16:creationId xmlns:a16="http://schemas.microsoft.com/office/drawing/2014/main" id="{287362DA-EB37-876A-FEC4-3EEDBF269715}"/>
              </a:ext>
            </a:extLst>
          </p:cNvPr>
          <p:cNvSpPr txBox="1"/>
          <p:nvPr/>
        </p:nvSpPr>
        <p:spPr>
          <a:xfrm>
            <a:off x="14643957" y="4333549"/>
            <a:ext cx="11617373" cy="2246769"/>
          </a:xfrm>
          <a:prstGeom prst="rect">
            <a:avLst/>
          </a:prstGeom>
          <a:noFill/>
        </p:spPr>
        <p:txBody>
          <a:bodyPr wrap="square">
            <a:spAutoFit/>
          </a:bodyPr>
          <a:lstStyle/>
          <a:p>
            <a:pPr algn="just"/>
            <a:r>
              <a:rPr lang="en-US" sz="2000" b="1" dirty="0">
                <a:latin typeface="Tempus Sans ITC" panose="04020404030D07020202" pitchFamily="82" charset="0"/>
              </a:rPr>
              <a:t>The HC-SR04 ultrasonic sensor detects a visitor’s presence by emitting 40 kHz ultrasonic waves and measuring the time for the echo to return after hitting an object, calculating distances from 2 cm to 4 meters. Mounted near the door, it sends a short pulse via its TRIG pin to initiate wave emission, with the ECHO pin outputting a pulse duration proportional to the distance, which the ESP32 processes to trigger the doorbell when an object (e.g., a person) is within a set range (&lt;50 cm). Connected via jumper wires on the breadboard, it provides reliable, non-contact distance data for the system.</a:t>
            </a:r>
          </a:p>
          <a:p>
            <a:pPr algn="just"/>
            <a:endParaRPr lang="en-US" sz="2000" b="1" dirty="0">
              <a:effectLst/>
              <a:latin typeface="Tempus Sans ITC" panose="04020404030D07020202" pitchFamily="82" charset="0"/>
            </a:endParaRPr>
          </a:p>
        </p:txBody>
      </p:sp>
      <p:pic>
        <p:nvPicPr>
          <p:cNvPr id="8" name="Graphic 7" descr="Processor with solid fill">
            <a:extLst>
              <a:ext uri="{FF2B5EF4-FFF2-40B4-BE49-F238E27FC236}">
                <a16:creationId xmlns:a16="http://schemas.microsoft.com/office/drawing/2014/main" id="{C9FE2850-5D61-8DCA-E240-2EDD45D4A2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20983750">
            <a:off x="14288126" y="-2315513"/>
            <a:ext cx="2001203" cy="2001203"/>
          </a:xfrm>
          <a:prstGeom prst="rect">
            <a:avLst/>
          </a:prstGeom>
        </p:spPr>
      </p:pic>
      <p:pic>
        <p:nvPicPr>
          <p:cNvPr id="10" name="Graphic 9" descr="Processor with solid fill">
            <a:extLst>
              <a:ext uri="{FF2B5EF4-FFF2-40B4-BE49-F238E27FC236}">
                <a16:creationId xmlns:a16="http://schemas.microsoft.com/office/drawing/2014/main" id="{EC6EC90B-1CAC-F2AB-96DC-286E1C4306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64055">
            <a:off x="342577" y="-2823496"/>
            <a:ext cx="2001203" cy="2001203"/>
          </a:xfrm>
          <a:prstGeom prst="rect">
            <a:avLst/>
          </a:prstGeom>
        </p:spPr>
      </p:pic>
      <p:grpSp>
        <p:nvGrpSpPr>
          <p:cNvPr id="21" name="Group 20">
            <a:extLst>
              <a:ext uri="{FF2B5EF4-FFF2-40B4-BE49-F238E27FC236}">
                <a16:creationId xmlns:a16="http://schemas.microsoft.com/office/drawing/2014/main" id="{9581DB6C-2E73-BF1C-7C72-7726D6C6F4B8}"/>
              </a:ext>
            </a:extLst>
          </p:cNvPr>
          <p:cNvGrpSpPr/>
          <p:nvPr/>
        </p:nvGrpSpPr>
        <p:grpSpPr>
          <a:xfrm>
            <a:off x="4687429" y="1680822"/>
            <a:ext cx="2817141" cy="2705100"/>
            <a:chOff x="4687429" y="1680822"/>
            <a:chExt cx="2817141" cy="2705100"/>
          </a:xfrm>
        </p:grpSpPr>
        <p:sp>
          <p:nvSpPr>
            <p:cNvPr id="15" name="Oval 14">
              <a:extLst>
                <a:ext uri="{FF2B5EF4-FFF2-40B4-BE49-F238E27FC236}">
                  <a16:creationId xmlns:a16="http://schemas.microsoft.com/office/drawing/2014/main" id="{F9240BC1-E798-036C-A99A-8103D7E27C13}"/>
                </a:ext>
              </a:extLst>
            </p:cNvPr>
            <p:cNvSpPr/>
            <p:nvPr/>
          </p:nvSpPr>
          <p:spPr>
            <a:xfrm>
              <a:off x="4687429" y="1680822"/>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7" name="Picture 2" descr="What is a breadboard?">
              <a:extLst>
                <a:ext uri="{FF2B5EF4-FFF2-40B4-BE49-F238E27FC236}">
                  <a16:creationId xmlns:a16="http://schemas.microsoft.com/office/drawing/2014/main" id="{18FF556C-4832-FFC6-E234-7FA4F0BC105A}"/>
                </a:ext>
              </a:extLst>
            </p:cNvPr>
            <p:cNvPicPr>
              <a:picLocks noChangeAspect="1" noChangeArrowheads="1"/>
            </p:cNvPicPr>
            <p:nvPr/>
          </p:nvPicPr>
          <p:blipFill>
            <a:blip r:embed="rId7">
              <a:alphaModFix amt="50000"/>
              <a:extLst>
                <a:ext uri="{28A0092B-C50C-407E-A947-70E740481C1C}">
                  <a14:useLocalDpi xmlns:a14="http://schemas.microsoft.com/office/drawing/2010/main" val="0"/>
                </a:ext>
              </a:extLst>
            </a:blip>
            <a:srcRect/>
            <a:stretch>
              <a:fillRect/>
            </a:stretch>
          </p:blipFill>
          <p:spPr bwMode="auto">
            <a:xfrm>
              <a:off x="5219896" y="2132828"/>
              <a:ext cx="1752206" cy="1727434"/>
            </a:xfrm>
            <a:prstGeom prst="rect">
              <a:avLst/>
            </a:prstGeom>
            <a:noFill/>
            <a:effectLst>
              <a:softEdge rad="368300"/>
            </a:effectLst>
            <a:extLst>
              <a:ext uri="{909E8E84-426E-40DD-AFC4-6F175D3DCCD1}">
                <a14:hiddenFill xmlns:a14="http://schemas.microsoft.com/office/drawing/2010/main">
                  <a:solidFill>
                    <a:srgbClr val="FFFFFF"/>
                  </a:solidFill>
                </a14:hiddenFill>
              </a:ext>
            </a:extLst>
          </p:spPr>
        </p:pic>
      </p:grpSp>
      <p:grpSp>
        <p:nvGrpSpPr>
          <p:cNvPr id="23" name="Group 22">
            <a:extLst>
              <a:ext uri="{FF2B5EF4-FFF2-40B4-BE49-F238E27FC236}">
                <a16:creationId xmlns:a16="http://schemas.microsoft.com/office/drawing/2014/main" id="{336F13AB-2123-B250-24EE-25B82193A03B}"/>
              </a:ext>
            </a:extLst>
          </p:cNvPr>
          <p:cNvGrpSpPr/>
          <p:nvPr/>
        </p:nvGrpSpPr>
        <p:grpSpPr>
          <a:xfrm>
            <a:off x="-11462055" y="1680822"/>
            <a:ext cx="2817141" cy="2705100"/>
            <a:chOff x="4687427" y="1580795"/>
            <a:chExt cx="2817141" cy="2705100"/>
          </a:xfrm>
        </p:grpSpPr>
        <p:sp>
          <p:nvSpPr>
            <p:cNvPr id="2" name="Oval 1">
              <a:extLst>
                <a:ext uri="{FF2B5EF4-FFF2-40B4-BE49-F238E27FC236}">
                  <a16:creationId xmlns:a16="http://schemas.microsoft.com/office/drawing/2014/main" id="{A1E5308F-73A1-6C90-FE78-E278FFB7031F}"/>
                </a:ext>
              </a:extLst>
            </p:cNvPr>
            <p:cNvSpPr/>
            <p:nvPr/>
          </p:nvSpPr>
          <p:spPr>
            <a:xfrm>
              <a:off x="4687427" y="1580795"/>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 descr="How to Use an Ultrasonic Sensor Christmas Light Controller, Ultrasonic Sensor, Electronics Diy, Measuring Angles, Electronics Basics, Drone Technology, Technology Products, Electrolytic Capacitor, Elapsed Time">
              <a:extLst>
                <a:ext uri="{FF2B5EF4-FFF2-40B4-BE49-F238E27FC236}">
                  <a16:creationId xmlns:a16="http://schemas.microsoft.com/office/drawing/2014/main" id="{6033EF45-7AE2-C642-A117-58DB85AFCE8D}"/>
                </a:ext>
              </a:extLst>
            </p:cNvPr>
            <p:cNvPicPr>
              <a:picLocks noChangeAspect="1" noChangeArrowheads="1"/>
            </p:cNvPicPr>
            <p:nvPr/>
          </p:nvPicPr>
          <p:blipFill>
            <a:blip r:embed="rId8">
              <a:alphaModFix amt="55000"/>
              <a:extLst>
                <a:ext uri="{28A0092B-C50C-407E-A947-70E740481C1C}">
                  <a14:useLocalDpi xmlns:a14="http://schemas.microsoft.com/office/drawing/2010/main" val="0"/>
                </a:ext>
              </a:extLst>
            </a:blip>
            <a:srcRect/>
            <a:stretch>
              <a:fillRect/>
            </a:stretch>
          </p:blipFill>
          <p:spPr bwMode="auto">
            <a:xfrm>
              <a:off x="4991253" y="2153880"/>
              <a:ext cx="2141807" cy="1606355"/>
            </a:xfrm>
            <a:prstGeom prst="rect">
              <a:avLst/>
            </a:prstGeom>
            <a:noFill/>
            <a:effectLst>
              <a:softEdge rad="330200"/>
            </a:effectLst>
            <a:extLst>
              <a:ext uri="{909E8E84-426E-40DD-AFC4-6F175D3DCCD1}">
                <a14:hiddenFill xmlns:a14="http://schemas.microsoft.com/office/drawing/2010/main">
                  <a:solidFill>
                    <a:srgbClr val="FFFFFF"/>
                  </a:solidFill>
                </a14:hiddenFill>
              </a:ext>
            </a:extLst>
          </p:spPr>
        </p:pic>
      </p:grpSp>
      <p:sp>
        <p:nvSpPr>
          <p:cNvPr id="24" name="TextBox 23">
            <a:extLst>
              <a:ext uri="{FF2B5EF4-FFF2-40B4-BE49-F238E27FC236}">
                <a16:creationId xmlns:a16="http://schemas.microsoft.com/office/drawing/2014/main" id="{96AA3088-8505-E015-E6DD-880890D4BA53}"/>
              </a:ext>
            </a:extLst>
          </p:cNvPr>
          <p:cNvSpPr txBox="1"/>
          <p:nvPr/>
        </p:nvSpPr>
        <p:spPr>
          <a:xfrm>
            <a:off x="1790039" y="152878"/>
            <a:ext cx="8611920" cy="1323439"/>
          </a:xfrm>
          <a:prstGeom prst="rect">
            <a:avLst/>
          </a:prstGeom>
          <a:noFill/>
        </p:spPr>
        <p:txBody>
          <a:bodyPr wrap="square" rtlCol="0">
            <a:spAutoFit/>
          </a:bodyPr>
          <a:lstStyle/>
          <a:p>
            <a:pPr algn="ctr"/>
            <a:r>
              <a:rPr lang="en-US" sz="8000" b="1" dirty="0">
                <a:solidFill>
                  <a:schemeClr val="accent5">
                    <a:lumMod val="60000"/>
                    <a:lumOff val="40000"/>
                  </a:schemeClr>
                </a:solidFill>
                <a:effectLst>
                  <a:outerShdw blurRad="38100" dist="38100" dir="2700000" algn="tl">
                    <a:srgbClr val="000000">
                      <a:alpha val="43137"/>
                    </a:srgbClr>
                  </a:outerShdw>
                </a:effectLst>
                <a:latin typeface="Tempus Sans ITC" panose="04020404030D07020202" pitchFamily="82" charset="0"/>
              </a:rPr>
              <a:t>Breadboard</a:t>
            </a:r>
          </a:p>
        </p:txBody>
      </p:sp>
      <p:sp>
        <p:nvSpPr>
          <p:cNvPr id="25" name="TextBox 24">
            <a:extLst>
              <a:ext uri="{FF2B5EF4-FFF2-40B4-BE49-F238E27FC236}">
                <a16:creationId xmlns:a16="http://schemas.microsoft.com/office/drawing/2014/main" id="{9F6A1867-7568-841A-4F24-B86984CCB715}"/>
              </a:ext>
            </a:extLst>
          </p:cNvPr>
          <p:cNvSpPr txBox="1"/>
          <p:nvPr/>
        </p:nvSpPr>
        <p:spPr>
          <a:xfrm>
            <a:off x="268746" y="4485949"/>
            <a:ext cx="11617373" cy="2246769"/>
          </a:xfrm>
          <a:prstGeom prst="rect">
            <a:avLst/>
          </a:prstGeom>
          <a:noFill/>
        </p:spPr>
        <p:txBody>
          <a:bodyPr wrap="square">
            <a:spAutoFit/>
          </a:bodyPr>
          <a:lstStyle/>
          <a:p>
            <a:pPr algn="just"/>
            <a:r>
              <a:rPr lang="en-US" sz="2000" b="1" dirty="0">
                <a:latin typeface="Tempus Sans ITC" panose="04020404030D07020202" pitchFamily="82" charset="0"/>
              </a:rPr>
              <a:t>The breadboard acts as a solderless, reusable platform for assembling the wireless doorbell circuit, hosting all components and enabling easy connections without permanent soldering. Its terminal strips (interconnected rows for components) and power rails (for VCC and GND distribution) organize the setup, supporting the ultrasonic sensor, ESP32, Arduino UNO, and buzzer via jumper wires. This modular structure allows for rapid prototyping, troubleshooting, and circuit adjustments, making it ideal for testing the doorbell system.</a:t>
            </a:r>
          </a:p>
          <a:p>
            <a:pPr algn="just"/>
            <a:endParaRPr lang="en-US" sz="2000" b="1" dirty="0">
              <a:effectLst/>
              <a:latin typeface="Tempus Sans ITC" panose="04020404030D07020202" pitchFamily="82" charset="0"/>
            </a:endParaRPr>
          </a:p>
        </p:txBody>
      </p:sp>
      <p:sp>
        <p:nvSpPr>
          <p:cNvPr id="19" name="TextBox 18">
            <a:extLst>
              <a:ext uri="{FF2B5EF4-FFF2-40B4-BE49-F238E27FC236}">
                <a16:creationId xmlns:a16="http://schemas.microsoft.com/office/drawing/2014/main" id="{457FCBF8-0E57-A979-A313-25C0B99D83D4}"/>
              </a:ext>
            </a:extLst>
          </p:cNvPr>
          <p:cNvSpPr txBox="1"/>
          <p:nvPr/>
        </p:nvSpPr>
        <p:spPr>
          <a:xfrm>
            <a:off x="-18148172" y="4798800"/>
            <a:ext cx="11617373" cy="1938992"/>
          </a:xfrm>
          <a:prstGeom prst="rect">
            <a:avLst/>
          </a:prstGeom>
          <a:noFill/>
        </p:spPr>
        <p:txBody>
          <a:bodyPr wrap="square">
            <a:spAutoFit/>
          </a:bodyPr>
          <a:lstStyle/>
          <a:p>
            <a:pPr algn="just"/>
            <a:r>
              <a:rPr lang="en-US" sz="2000" b="1" dirty="0">
                <a:latin typeface="Tempus Sans ITC" panose="04020404030D07020202" pitchFamily="82" charset="0"/>
              </a:rPr>
              <a:t>Jumper wires serve as flexible electrical conduits, connecting components on the breadboard to establish power, ground, and signal pathways. Available in male-to-male, male-to-female, and female-to-female configurations, they are color-coded (e.g., red for VCC, black for GND) for clarity and enable quick circuit modifications during prototyping. In this system, they link the ultrasonic sensor to the ESP32, the buzzer to the Arduino UNO, and other components, ensuring seamless signal transmission and power distribution across the breadboard.</a:t>
            </a:r>
            <a:endParaRPr lang="en-US" sz="2000" b="1" dirty="0">
              <a:effectLst/>
              <a:latin typeface="Tempus Sans ITC" panose="04020404030D07020202" pitchFamily="82" charset="0"/>
            </a:endParaRPr>
          </a:p>
        </p:txBody>
      </p:sp>
      <p:sp>
        <p:nvSpPr>
          <p:cNvPr id="20" name="TextBox 19">
            <a:extLst>
              <a:ext uri="{FF2B5EF4-FFF2-40B4-BE49-F238E27FC236}">
                <a16:creationId xmlns:a16="http://schemas.microsoft.com/office/drawing/2014/main" id="{D5ECC7F0-9C1F-BC44-399B-F6F4B2E5D172}"/>
              </a:ext>
            </a:extLst>
          </p:cNvPr>
          <p:cNvSpPr txBox="1"/>
          <p:nvPr/>
        </p:nvSpPr>
        <p:spPr>
          <a:xfrm>
            <a:off x="-15464189" y="105328"/>
            <a:ext cx="8611920" cy="1323439"/>
          </a:xfrm>
          <a:prstGeom prst="rect">
            <a:avLst/>
          </a:prstGeom>
          <a:noFill/>
        </p:spPr>
        <p:txBody>
          <a:bodyPr wrap="square" rtlCol="0">
            <a:spAutoFit/>
          </a:bodyPr>
          <a:lstStyle/>
          <a:p>
            <a:pPr algn="ctr"/>
            <a:r>
              <a:rPr lang="en-US" sz="8000" b="1" dirty="0">
                <a:solidFill>
                  <a:schemeClr val="accent6">
                    <a:lumMod val="60000"/>
                    <a:lumOff val="40000"/>
                  </a:schemeClr>
                </a:solidFill>
                <a:effectLst>
                  <a:outerShdw blurRad="38100" dist="38100" dir="2700000" algn="tl">
                    <a:srgbClr val="000000">
                      <a:alpha val="43137"/>
                    </a:srgbClr>
                  </a:outerShdw>
                </a:effectLst>
                <a:latin typeface="Tempus Sans ITC" panose="04020404030D07020202" pitchFamily="82" charset="0"/>
              </a:rPr>
              <a:t>Jumper Wire</a:t>
            </a:r>
          </a:p>
        </p:txBody>
      </p:sp>
      <p:grpSp>
        <p:nvGrpSpPr>
          <p:cNvPr id="27" name="Group 26">
            <a:extLst>
              <a:ext uri="{FF2B5EF4-FFF2-40B4-BE49-F238E27FC236}">
                <a16:creationId xmlns:a16="http://schemas.microsoft.com/office/drawing/2014/main" id="{36C48CC9-51C0-1624-9B58-8D08C4C774E3}"/>
              </a:ext>
            </a:extLst>
          </p:cNvPr>
          <p:cNvGrpSpPr/>
          <p:nvPr/>
        </p:nvGrpSpPr>
        <p:grpSpPr>
          <a:xfrm>
            <a:off x="19044072" y="1680822"/>
            <a:ext cx="2817141" cy="2705100"/>
            <a:chOff x="19044072" y="1680822"/>
            <a:chExt cx="2817141" cy="2705100"/>
          </a:xfrm>
        </p:grpSpPr>
        <p:sp>
          <p:nvSpPr>
            <p:cNvPr id="18" name="Oval 17">
              <a:extLst>
                <a:ext uri="{FF2B5EF4-FFF2-40B4-BE49-F238E27FC236}">
                  <a16:creationId xmlns:a16="http://schemas.microsoft.com/office/drawing/2014/main" id="{6C71AC96-F6BB-9134-8379-40F4E4CB28C8}"/>
                </a:ext>
              </a:extLst>
            </p:cNvPr>
            <p:cNvSpPr/>
            <p:nvPr/>
          </p:nvSpPr>
          <p:spPr>
            <a:xfrm>
              <a:off x="19044072" y="1680822"/>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6" name="Picture 6" descr="Unique Bargains Colorful 10P M/F Male to Female Jumper Wire Connector 12.6&quot; Length">
              <a:extLst>
                <a:ext uri="{FF2B5EF4-FFF2-40B4-BE49-F238E27FC236}">
                  <a16:creationId xmlns:a16="http://schemas.microsoft.com/office/drawing/2014/main" id="{3CB3D6B9-C0BE-D116-8994-CDE551DF51C4}"/>
                </a:ext>
              </a:extLst>
            </p:cNvPr>
            <p:cNvPicPr>
              <a:picLocks noChangeAspect="1" noChangeArrowheads="1"/>
            </p:cNvPicPr>
            <p:nvPr/>
          </p:nvPicPr>
          <p:blipFill>
            <a:blip r:embed="rId9">
              <a:alphaModFix amt="50000"/>
              <a:extLst>
                <a:ext uri="{28A0092B-C50C-407E-A947-70E740481C1C}">
                  <a14:useLocalDpi xmlns:a14="http://schemas.microsoft.com/office/drawing/2010/main" val="0"/>
                </a:ext>
              </a:extLst>
            </a:blip>
            <a:srcRect/>
            <a:stretch>
              <a:fillRect/>
            </a:stretch>
          </p:blipFill>
          <p:spPr bwMode="auto">
            <a:xfrm>
              <a:off x="19538867" y="2143309"/>
              <a:ext cx="1827549" cy="1827549"/>
            </a:xfrm>
            <a:prstGeom prst="rect">
              <a:avLst/>
            </a:prstGeom>
            <a:noFill/>
            <a:effectLst>
              <a:softEdge rad="2794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60760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FD87FF80-D100-3B43-AA32-5A93C76475C3}"/>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31D8C95D-8A08-43A7-9FF5-AE68CF6397E1}"/>
              </a:ext>
            </a:extLst>
          </p:cNvPr>
          <p:cNvCxnSpPr>
            <a:cxnSpLocks/>
          </p:cNvCxnSpPr>
          <p:nvPr/>
        </p:nvCxnSpPr>
        <p:spPr>
          <a:xfrm>
            <a:off x="-9538314" y="2993711"/>
            <a:ext cx="39333032" cy="0"/>
          </a:xfrm>
          <a:prstGeom prst="line">
            <a:avLst/>
          </a:prstGeom>
          <a:ln w="5715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 name="Group 7">
            <a:extLst>
              <a:ext uri="{FF2B5EF4-FFF2-40B4-BE49-F238E27FC236}">
                <a16:creationId xmlns:a16="http://schemas.microsoft.com/office/drawing/2014/main" id="{20D9FA34-E2F9-B213-D287-9335B9076177}"/>
              </a:ext>
            </a:extLst>
          </p:cNvPr>
          <p:cNvGrpSpPr/>
          <p:nvPr/>
        </p:nvGrpSpPr>
        <p:grpSpPr>
          <a:xfrm>
            <a:off x="-9522344" y="1680822"/>
            <a:ext cx="2817141" cy="2705100"/>
            <a:chOff x="-9522344" y="1680822"/>
            <a:chExt cx="2817141" cy="2705100"/>
          </a:xfrm>
        </p:grpSpPr>
        <p:sp>
          <p:nvSpPr>
            <p:cNvPr id="15" name="Oval 14">
              <a:extLst>
                <a:ext uri="{FF2B5EF4-FFF2-40B4-BE49-F238E27FC236}">
                  <a16:creationId xmlns:a16="http://schemas.microsoft.com/office/drawing/2014/main" id="{1B6FD8C0-ECF6-0A0E-8BCD-DA931D60A2F6}"/>
                </a:ext>
              </a:extLst>
            </p:cNvPr>
            <p:cNvSpPr/>
            <p:nvPr/>
          </p:nvSpPr>
          <p:spPr>
            <a:xfrm>
              <a:off x="-9522344" y="1680822"/>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7" name="Picture 2" descr="What is a breadboard?">
              <a:extLst>
                <a:ext uri="{FF2B5EF4-FFF2-40B4-BE49-F238E27FC236}">
                  <a16:creationId xmlns:a16="http://schemas.microsoft.com/office/drawing/2014/main" id="{65DE014D-744D-6C6C-1BAD-B18E5D0ABCFC}"/>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8989877" y="2132828"/>
              <a:ext cx="1752206" cy="1727434"/>
            </a:xfrm>
            <a:prstGeom prst="rect">
              <a:avLst/>
            </a:prstGeom>
            <a:noFill/>
            <a:effectLst>
              <a:softEdge rad="368300"/>
            </a:effectLst>
            <a:extLst>
              <a:ext uri="{909E8E84-426E-40DD-AFC4-6F175D3DCCD1}">
                <a14:hiddenFill xmlns:a14="http://schemas.microsoft.com/office/drawing/2010/main">
                  <a:solidFill>
                    <a:srgbClr val="FFFFFF"/>
                  </a:solidFill>
                </a14:hiddenFill>
              </a:ext>
            </a:extLst>
          </p:spPr>
        </p:pic>
      </p:grpSp>
      <p:sp>
        <p:nvSpPr>
          <p:cNvPr id="24" name="TextBox 23">
            <a:extLst>
              <a:ext uri="{FF2B5EF4-FFF2-40B4-BE49-F238E27FC236}">
                <a16:creationId xmlns:a16="http://schemas.microsoft.com/office/drawing/2014/main" id="{65009241-2F37-1D8B-847F-BB87D6FB80AF}"/>
              </a:ext>
            </a:extLst>
          </p:cNvPr>
          <p:cNvSpPr txBox="1"/>
          <p:nvPr/>
        </p:nvSpPr>
        <p:spPr>
          <a:xfrm>
            <a:off x="19847231" y="-75435"/>
            <a:ext cx="8611920" cy="1323439"/>
          </a:xfrm>
          <a:prstGeom prst="rect">
            <a:avLst/>
          </a:prstGeom>
          <a:noFill/>
        </p:spPr>
        <p:txBody>
          <a:bodyPr wrap="square" rtlCol="0">
            <a:spAutoFit/>
          </a:bodyPr>
          <a:lstStyle/>
          <a:p>
            <a:pPr algn="ctr"/>
            <a:r>
              <a:rPr lang="en-US" sz="8000" b="1" dirty="0">
                <a:solidFill>
                  <a:schemeClr val="accent5">
                    <a:lumMod val="60000"/>
                    <a:lumOff val="40000"/>
                  </a:schemeClr>
                </a:solidFill>
                <a:effectLst>
                  <a:outerShdw blurRad="38100" dist="38100" dir="2700000" algn="tl">
                    <a:srgbClr val="000000">
                      <a:alpha val="43137"/>
                    </a:srgbClr>
                  </a:outerShdw>
                </a:effectLst>
                <a:latin typeface="Tempus Sans ITC" panose="04020404030D07020202" pitchFamily="82" charset="0"/>
              </a:rPr>
              <a:t>Breadboard</a:t>
            </a:r>
          </a:p>
        </p:txBody>
      </p:sp>
      <p:sp>
        <p:nvSpPr>
          <p:cNvPr id="25" name="TextBox 24">
            <a:extLst>
              <a:ext uri="{FF2B5EF4-FFF2-40B4-BE49-F238E27FC236}">
                <a16:creationId xmlns:a16="http://schemas.microsoft.com/office/drawing/2014/main" id="{16F707E0-FA8E-EDC1-0400-58AEB60A26CF}"/>
              </a:ext>
            </a:extLst>
          </p:cNvPr>
          <p:cNvSpPr txBox="1"/>
          <p:nvPr/>
        </p:nvSpPr>
        <p:spPr>
          <a:xfrm>
            <a:off x="18704231" y="4426568"/>
            <a:ext cx="11617373" cy="2246769"/>
          </a:xfrm>
          <a:prstGeom prst="rect">
            <a:avLst/>
          </a:prstGeom>
          <a:noFill/>
        </p:spPr>
        <p:txBody>
          <a:bodyPr wrap="square">
            <a:spAutoFit/>
          </a:bodyPr>
          <a:lstStyle/>
          <a:p>
            <a:pPr algn="just"/>
            <a:r>
              <a:rPr lang="en-US" sz="2000" b="1" dirty="0">
                <a:latin typeface="Tempus Sans ITC" panose="04020404030D07020202" pitchFamily="82" charset="0"/>
              </a:rPr>
              <a:t>The breadboard acts as a solderless, reusable platform for assembling the wireless doorbell circuit, hosting all components and enabling easy connections without permanent soldering. Its terminal strips (interconnected rows for components) and power rails (for VCC and GND distribution) organize the setup, supporting the ultrasonic sensor, ESP32, Arduino UNO, and buzzer via jumper wires. This modular structure allows for rapid prototyping, troubleshooting, and circuit adjustments, making it ideal for testing the doorbell system.</a:t>
            </a:r>
          </a:p>
          <a:p>
            <a:pPr algn="just"/>
            <a:endParaRPr lang="en-US" sz="2000" b="1" dirty="0">
              <a:effectLst/>
              <a:latin typeface="Tempus Sans ITC" panose="04020404030D07020202" pitchFamily="82" charset="0"/>
            </a:endParaRPr>
          </a:p>
        </p:txBody>
      </p:sp>
      <p:sp>
        <p:nvSpPr>
          <p:cNvPr id="19" name="TextBox 18">
            <a:extLst>
              <a:ext uri="{FF2B5EF4-FFF2-40B4-BE49-F238E27FC236}">
                <a16:creationId xmlns:a16="http://schemas.microsoft.com/office/drawing/2014/main" id="{03101AC7-B161-22A5-1A6D-C73CE23F19B2}"/>
              </a:ext>
            </a:extLst>
          </p:cNvPr>
          <p:cNvSpPr txBox="1"/>
          <p:nvPr/>
        </p:nvSpPr>
        <p:spPr>
          <a:xfrm>
            <a:off x="287313" y="4739419"/>
            <a:ext cx="11617373" cy="1938992"/>
          </a:xfrm>
          <a:prstGeom prst="rect">
            <a:avLst/>
          </a:prstGeom>
          <a:noFill/>
        </p:spPr>
        <p:txBody>
          <a:bodyPr wrap="square">
            <a:spAutoFit/>
          </a:bodyPr>
          <a:lstStyle/>
          <a:p>
            <a:pPr algn="just"/>
            <a:r>
              <a:rPr lang="en-US" sz="2000" b="1" dirty="0">
                <a:latin typeface="Tempus Sans ITC" panose="04020404030D07020202" pitchFamily="82" charset="0"/>
              </a:rPr>
              <a:t>Jumper wires serve as flexible electrical conduits, connecting components on the breadboard to establish power, ground, and signal pathways. Available in male-to-male, male-to-female, and female-to-female configurations, they are color-coded (e.g., red for VCC, black for GND) for clarity and enable quick circuit modifications during prototyping. In this system, they link the ultrasonic sensor to the ESP32, the buzzer to the Arduino UNO, and other components, ensuring seamless signal transmission and power distribution across the breadboard.</a:t>
            </a:r>
            <a:endParaRPr lang="en-US" sz="2000" b="1" dirty="0">
              <a:effectLst/>
              <a:latin typeface="Tempus Sans ITC" panose="04020404030D07020202" pitchFamily="82" charset="0"/>
            </a:endParaRPr>
          </a:p>
        </p:txBody>
      </p:sp>
      <p:sp>
        <p:nvSpPr>
          <p:cNvPr id="20" name="TextBox 19">
            <a:extLst>
              <a:ext uri="{FF2B5EF4-FFF2-40B4-BE49-F238E27FC236}">
                <a16:creationId xmlns:a16="http://schemas.microsoft.com/office/drawing/2014/main" id="{E74147DA-30DB-3781-BB2C-53ED8EBA1FE3}"/>
              </a:ext>
            </a:extLst>
          </p:cNvPr>
          <p:cNvSpPr txBox="1"/>
          <p:nvPr/>
        </p:nvSpPr>
        <p:spPr>
          <a:xfrm>
            <a:off x="1516282" y="144101"/>
            <a:ext cx="8611920" cy="1323439"/>
          </a:xfrm>
          <a:prstGeom prst="rect">
            <a:avLst/>
          </a:prstGeom>
          <a:noFill/>
        </p:spPr>
        <p:txBody>
          <a:bodyPr wrap="square" rtlCol="0">
            <a:spAutoFit/>
          </a:bodyPr>
          <a:lstStyle/>
          <a:p>
            <a:pPr algn="ctr"/>
            <a:r>
              <a:rPr lang="en-US" sz="8000" b="1" dirty="0">
                <a:solidFill>
                  <a:schemeClr val="accent6">
                    <a:lumMod val="60000"/>
                    <a:lumOff val="40000"/>
                  </a:schemeClr>
                </a:solidFill>
                <a:effectLst>
                  <a:outerShdw blurRad="38100" dist="38100" dir="2700000" algn="tl">
                    <a:srgbClr val="000000">
                      <a:alpha val="43137"/>
                    </a:srgbClr>
                  </a:outerShdw>
                </a:effectLst>
                <a:latin typeface="Tempus Sans ITC" panose="04020404030D07020202" pitchFamily="82" charset="0"/>
              </a:rPr>
              <a:t>Jumper Wire</a:t>
            </a:r>
          </a:p>
        </p:txBody>
      </p:sp>
      <p:grpSp>
        <p:nvGrpSpPr>
          <p:cNvPr id="3" name="Group 2">
            <a:extLst>
              <a:ext uri="{FF2B5EF4-FFF2-40B4-BE49-F238E27FC236}">
                <a16:creationId xmlns:a16="http://schemas.microsoft.com/office/drawing/2014/main" id="{9A8C4D8E-BB15-2C0E-9B9E-A6E7FB792F5A}"/>
              </a:ext>
            </a:extLst>
          </p:cNvPr>
          <p:cNvGrpSpPr/>
          <p:nvPr/>
        </p:nvGrpSpPr>
        <p:grpSpPr>
          <a:xfrm>
            <a:off x="4834299" y="1680822"/>
            <a:ext cx="2817141" cy="2705100"/>
            <a:chOff x="19044072" y="1680822"/>
            <a:chExt cx="2817141" cy="2705100"/>
          </a:xfrm>
        </p:grpSpPr>
        <p:sp>
          <p:nvSpPr>
            <p:cNvPr id="18" name="Oval 17">
              <a:extLst>
                <a:ext uri="{FF2B5EF4-FFF2-40B4-BE49-F238E27FC236}">
                  <a16:creationId xmlns:a16="http://schemas.microsoft.com/office/drawing/2014/main" id="{DEB4CC4F-15F2-29B9-5690-A9C7BD2DEA13}"/>
                </a:ext>
              </a:extLst>
            </p:cNvPr>
            <p:cNvSpPr/>
            <p:nvPr/>
          </p:nvSpPr>
          <p:spPr>
            <a:xfrm>
              <a:off x="19044072" y="1680822"/>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6" name="Picture 6" descr="Unique Bargains Colorful 10P M/F Male to Female Jumper Wire Connector 12.6&quot; Length">
              <a:extLst>
                <a:ext uri="{FF2B5EF4-FFF2-40B4-BE49-F238E27FC236}">
                  <a16:creationId xmlns:a16="http://schemas.microsoft.com/office/drawing/2014/main" id="{5ABFED89-45FE-8B7F-67B6-6406DECEF3F9}"/>
                </a:ext>
              </a:extLst>
            </p:cNvPr>
            <p:cNvPicPr>
              <a:picLocks noChangeAspect="1" noChangeArrowheads="1"/>
            </p:cNvPicPr>
            <p:nvPr/>
          </p:nvPicPr>
          <p:blipFill>
            <a:blip r:embed="rId4">
              <a:alphaModFix amt="50000"/>
              <a:extLst>
                <a:ext uri="{28A0092B-C50C-407E-A947-70E740481C1C}">
                  <a14:useLocalDpi xmlns:a14="http://schemas.microsoft.com/office/drawing/2010/main" val="0"/>
                </a:ext>
              </a:extLst>
            </a:blip>
            <a:srcRect/>
            <a:stretch>
              <a:fillRect/>
            </a:stretch>
          </p:blipFill>
          <p:spPr bwMode="auto">
            <a:xfrm>
              <a:off x="19538867" y="2143309"/>
              <a:ext cx="1827549" cy="1827549"/>
            </a:xfrm>
            <a:prstGeom prst="rect">
              <a:avLst/>
            </a:prstGeom>
            <a:noFill/>
            <a:effectLst>
              <a:softEdge rad="279400"/>
            </a:effectLst>
            <a:extLst>
              <a:ext uri="{909E8E84-426E-40DD-AFC4-6F175D3DCCD1}">
                <a14:hiddenFill xmlns:a14="http://schemas.microsoft.com/office/drawing/2010/main">
                  <a:solidFill>
                    <a:srgbClr val="FFFFFF"/>
                  </a:solidFill>
                </a14:hiddenFill>
              </a:ext>
            </a:extLst>
          </p:spPr>
        </p:pic>
      </p:grpSp>
      <p:sp>
        <p:nvSpPr>
          <p:cNvPr id="16" name="TextBox 15">
            <a:extLst>
              <a:ext uri="{FF2B5EF4-FFF2-40B4-BE49-F238E27FC236}">
                <a16:creationId xmlns:a16="http://schemas.microsoft.com/office/drawing/2014/main" id="{0F229BC5-6C00-F8BC-0F17-608561A3F258}"/>
              </a:ext>
            </a:extLst>
          </p:cNvPr>
          <p:cNvSpPr txBox="1"/>
          <p:nvPr/>
        </p:nvSpPr>
        <p:spPr>
          <a:xfrm>
            <a:off x="-12419734" y="228120"/>
            <a:ext cx="8611920" cy="1323439"/>
          </a:xfrm>
          <a:prstGeom prst="rect">
            <a:avLst/>
          </a:prstGeom>
          <a:noFill/>
        </p:spPr>
        <p:txBody>
          <a:bodyPr wrap="square" rtlCol="0">
            <a:spAutoFit/>
          </a:bodyPr>
          <a:lstStyle/>
          <a:p>
            <a:pPr algn="ctr"/>
            <a:r>
              <a:rPr lang="en-US" sz="8000" b="1" dirty="0">
                <a:solidFill>
                  <a:schemeClr val="bg1"/>
                </a:solidFill>
                <a:effectLst>
                  <a:outerShdw blurRad="38100" dist="38100" dir="2700000" algn="tl">
                    <a:srgbClr val="000000">
                      <a:alpha val="43137"/>
                    </a:srgbClr>
                  </a:outerShdw>
                </a:effectLst>
                <a:latin typeface="Tempus Sans ITC" panose="04020404030D07020202" pitchFamily="82" charset="0"/>
              </a:rPr>
              <a:t>ESP 32</a:t>
            </a:r>
          </a:p>
        </p:txBody>
      </p:sp>
      <p:sp>
        <p:nvSpPr>
          <p:cNvPr id="22" name="TextBox 21">
            <a:extLst>
              <a:ext uri="{FF2B5EF4-FFF2-40B4-BE49-F238E27FC236}">
                <a16:creationId xmlns:a16="http://schemas.microsoft.com/office/drawing/2014/main" id="{E4F8CDBD-DB7C-C0F9-3B6B-962F9A8758D0}"/>
              </a:ext>
            </a:extLst>
          </p:cNvPr>
          <p:cNvSpPr txBox="1"/>
          <p:nvPr/>
        </p:nvSpPr>
        <p:spPr>
          <a:xfrm>
            <a:off x="-14011434" y="4426568"/>
            <a:ext cx="11617373" cy="2246769"/>
          </a:xfrm>
          <a:prstGeom prst="rect">
            <a:avLst/>
          </a:prstGeom>
          <a:noFill/>
        </p:spPr>
        <p:txBody>
          <a:bodyPr wrap="square">
            <a:spAutoFit/>
          </a:bodyPr>
          <a:lstStyle/>
          <a:p>
            <a:pPr algn="just"/>
            <a:r>
              <a:rPr lang="en-US" sz="2000" b="1" dirty="0">
                <a:latin typeface="Tempus Sans ITC" panose="04020404030D07020202" pitchFamily="82" charset="0"/>
              </a:rPr>
              <a:t>The ESP32 is the core processing and communication unit, reading distance data from the ultrasonic sensor, processing it with its dual-core Tensilica Xtensa LX6 processor (up to 240 MHz), and transmitting a wireless signal via Wi-Fi to the Arduino UNO setup when a visitor is detected (&lt;50 cm). Programmed using the Arduino IDE or ESP-IDF, it interfaces with the sensor through GPIO pins and leverages Wi-Fi libraries (e.g., for MQTT or HTTP) to send triggers over a local network. Connected on the breadboard, it ensures real-time detection and reliable wireless communication.</a:t>
            </a:r>
          </a:p>
          <a:p>
            <a:pPr algn="just"/>
            <a:endParaRPr lang="en-US" sz="2000" b="1" dirty="0">
              <a:effectLst/>
              <a:latin typeface="Tempus Sans ITC" panose="04020404030D07020202" pitchFamily="82" charset="0"/>
            </a:endParaRPr>
          </a:p>
        </p:txBody>
      </p:sp>
      <p:grpSp>
        <p:nvGrpSpPr>
          <p:cNvPr id="27" name="Group 26">
            <a:extLst>
              <a:ext uri="{FF2B5EF4-FFF2-40B4-BE49-F238E27FC236}">
                <a16:creationId xmlns:a16="http://schemas.microsoft.com/office/drawing/2014/main" id="{4802B396-BB41-45D0-0C3C-5C30CDACB9F9}"/>
              </a:ext>
            </a:extLst>
          </p:cNvPr>
          <p:cNvGrpSpPr/>
          <p:nvPr/>
        </p:nvGrpSpPr>
        <p:grpSpPr>
          <a:xfrm>
            <a:off x="22744620" y="1680822"/>
            <a:ext cx="2817141" cy="2705100"/>
            <a:chOff x="22744620" y="1680822"/>
            <a:chExt cx="2817141" cy="2705100"/>
          </a:xfrm>
        </p:grpSpPr>
        <p:sp>
          <p:nvSpPr>
            <p:cNvPr id="7" name="Oval 6">
              <a:extLst>
                <a:ext uri="{FF2B5EF4-FFF2-40B4-BE49-F238E27FC236}">
                  <a16:creationId xmlns:a16="http://schemas.microsoft.com/office/drawing/2014/main" id="{A1D6B5F2-142E-9AC5-D633-8F971E188F20}"/>
                </a:ext>
              </a:extLst>
            </p:cNvPr>
            <p:cNvSpPr/>
            <p:nvPr/>
          </p:nvSpPr>
          <p:spPr>
            <a:xfrm>
              <a:off x="22744620" y="1680822"/>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3" name="Picture 22" descr="A close-up of a computer chip&#10;&#10;AI-generated content may be incorrect.">
              <a:extLst>
                <a:ext uri="{FF2B5EF4-FFF2-40B4-BE49-F238E27FC236}">
                  <a16:creationId xmlns:a16="http://schemas.microsoft.com/office/drawing/2014/main" id="{F0536871-AB5C-5BBD-EEF8-97CB06492B5C}"/>
                </a:ext>
              </a:extLst>
            </p:cNvPr>
            <p:cNvPicPr>
              <a:picLocks noChangeAspect="1"/>
            </p:cNvPicPr>
            <p:nvPr/>
          </p:nvPicPr>
          <p:blipFill>
            <a:blip r:embed="rId5">
              <a:alphaModFix amt="49000"/>
              <a:extLst>
                <a:ext uri="{28A0092B-C50C-407E-A947-70E740481C1C}">
                  <a14:useLocalDpi xmlns:a14="http://schemas.microsoft.com/office/drawing/2010/main" val="0"/>
                </a:ext>
              </a:extLst>
            </a:blip>
            <a:stretch>
              <a:fillRect/>
            </a:stretch>
          </p:blipFill>
          <p:spPr>
            <a:xfrm>
              <a:off x="23581832" y="2046660"/>
              <a:ext cx="1142716" cy="1827549"/>
            </a:xfrm>
            <a:prstGeom prst="rect">
              <a:avLst/>
            </a:prstGeom>
            <a:effectLst>
              <a:softEdge rad="63500"/>
            </a:effectLst>
          </p:spPr>
        </p:pic>
      </p:grpSp>
    </p:spTree>
    <p:extLst>
      <p:ext uri="{BB962C8B-B14F-4D97-AF65-F5344CB8AC3E}">
        <p14:creationId xmlns:p14="http://schemas.microsoft.com/office/powerpoint/2010/main" val="383248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B55DDB90-5C9C-B8D1-53D6-311CF87F42A1}"/>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822EFB32-61B5-C749-97F7-1B6042C62E9D}"/>
              </a:ext>
            </a:extLst>
          </p:cNvPr>
          <p:cNvCxnSpPr>
            <a:cxnSpLocks/>
          </p:cNvCxnSpPr>
          <p:nvPr/>
        </p:nvCxnSpPr>
        <p:spPr>
          <a:xfrm>
            <a:off x="-9538314" y="2993711"/>
            <a:ext cx="39333032" cy="0"/>
          </a:xfrm>
          <a:prstGeom prst="line">
            <a:avLst/>
          </a:prstGeom>
          <a:ln w="57150">
            <a:solidFill>
              <a:schemeClr val="bg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E4C412E-BE15-8425-FAAD-17405B72F935}"/>
              </a:ext>
            </a:extLst>
          </p:cNvPr>
          <p:cNvSpPr txBox="1"/>
          <p:nvPr/>
        </p:nvSpPr>
        <p:spPr>
          <a:xfrm>
            <a:off x="14586060" y="4573131"/>
            <a:ext cx="11617373" cy="1938992"/>
          </a:xfrm>
          <a:prstGeom prst="rect">
            <a:avLst/>
          </a:prstGeom>
          <a:noFill/>
        </p:spPr>
        <p:txBody>
          <a:bodyPr wrap="square">
            <a:spAutoFit/>
          </a:bodyPr>
          <a:lstStyle/>
          <a:p>
            <a:pPr algn="just"/>
            <a:r>
              <a:rPr lang="en-US" sz="2000" b="1" dirty="0">
                <a:latin typeface="Tempus Sans ITC" panose="04020404030D07020202" pitchFamily="82" charset="0"/>
              </a:rPr>
              <a:t>Jumper wires serve as flexible electrical conduits, connecting components on the breadboard to establish power, ground, and signal pathways. Available in male-to-male, male-to-female, and female-to-female configurations, they are color-coded (e.g., red for VCC, black for GND) for clarity and enable quick circuit modifications during prototyping. In this system, they link the ultrasonic sensor to the ESP32, the buzzer to the Arduino UNO, and other components, ensuring seamless signal transmission and power distribution across the breadboard.</a:t>
            </a:r>
            <a:endParaRPr lang="en-US" sz="2000" b="1" dirty="0">
              <a:effectLst/>
              <a:latin typeface="Tempus Sans ITC" panose="04020404030D07020202" pitchFamily="82" charset="0"/>
            </a:endParaRPr>
          </a:p>
        </p:txBody>
      </p:sp>
      <p:sp>
        <p:nvSpPr>
          <p:cNvPr id="20" name="TextBox 19">
            <a:extLst>
              <a:ext uri="{FF2B5EF4-FFF2-40B4-BE49-F238E27FC236}">
                <a16:creationId xmlns:a16="http://schemas.microsoft.com/office/drawing/2014/main" id="{76764390-AB7C-B198-6878-E1CE7843BCF4}"/>
              </a:ext>
            </a:extLst>
          </p:cNvPr>
          <p:cNvSpPr txBox="1"/>
          <p:nvPr/>
        </p:nvSpPr>
        <p:spPr>
          <a:xfrm>
            <a:off x="16260982" y="288611"/>
            <a:ext cx="8611920" cy="1323439"/>
          </a:xfrm>
          <a:prstGeom prst="rect">
            <a:avLst/>
          </a:prstGeom>
          <a:noFill/>
        </p:spPr>
        <p:txBody>
          <a:bodyPr wrap="square" rtlCol="0">
            <a:spAutoFit/>
          </a:bodyPr>
          <a:lstStyle/>
          <a:p>
            <a:pPr algn="ctr"/>
            <a:r>
              <a:rPr lang="en-US" sz="8000" b="1" dirty="0">
                <a:solidFill>
                  <a:schemeClr val="accent6">
                    <a:lumMod val="60000"/>
                    <a:lumOff val="40000"/>
                  </a:schemeClr>
                </a:solidFill>
                <a:effectLst>
                  <a:outerShdw blurRad="38100" dist="38100" dir="2700000" algn="tl">
                    <a:srgbClr val="000000">
                      <a:alpha val="43137"/>
                    </a:srgbClr>
                  </a:outerShdw>
                </a:effectLst>
                <a:latin typeface="Tempus Sans ITC" panose="04020404030D07020202" pitchFamily="82" charset="0"/>
              </a:rPr>
              <a:t>Jumper Wire</a:t>
            </a:r>
          </a:p>
        </p:txBody>
      </p:sp>
      <p:sp>
        <p:nvSpPr>
          <p:cNvPr id="16" name="TextBox 15">
            <a:extLst>
              <a:ext uri="{FF2B5EF4-FFF2-40B4-BE49-F238E27FC236}">
                <a16:creationId xmlns:a16="http://schemas.microsoft.com/office/drawing/2014/main" id="{C6673337-96B8-54BE-E93C-ADDBE3093E51}"/>
              </a:ext>
            </a:extLst>
          </p:cNvPr>
          <p:cNvSpPr txBox="1"/>
          <p:nvPr/>
        </p:nvSpPr>
        <p:spPr>
          <a:xfrm>
            <a:off x="1790038" y="325153"/>
            <a:ext cx="8611920" cy="1569660"/>
          </a:xfrm>
          <a:prstGeom prst="rect">
            <a:avLst/>
          </a:prstGeom>
          <a:noFill/>
        </p:spPr>
        <p:txBody>
          <a:bodyPr wrap="square" rtlCol="0">
            <a:spAutoFit/>
          </a:bodyPr>
          <a:lstStyle/>
          <a:p>
            <a:pPr algn="ctr"/>
            <a:r>
              <a:rPr lang="en-US" sz="9600" b="1" dirty="0">
                <a:solidFill>
                  <a:schemeClr val="bg1"/>
                </a:solidFill>
                <a:effectLst>
                  <a:outerShdw blurRad="38100" dist="38100" dir="2700000" algn="tl">
                    <a:srgbClr val="000000">
                      <a:alpha val="43137"/>
                    </a:srgbClr>
                  </a:outerShdw>
                </a:effectLst>
                <a:latin typeface="Tempus Sans ITC" panose="04020404030D07020202" pitchFamily="82" charset="0"/>
              </a:rPr>
              <a:t>ESP 32</a:t>
            </a:r>
          </a:p>
        </p:txBody>
      </p:sp>
      <p:sp>
        <p:nvSpPr>
          <p:cNvPr id="22" name="TextBox 21">
            <a:extLst>
              <a:ext uri="{FF2B5EF4-FFF2-40B4-BE49-F238E27FC236}">
                <a16:creationId xmlns:a16="http://schemas.microsoft.com/office/drawing/2014/main" id="{D6F476A3-9051-C6F6-D78B-2D45183A26CC}"/>
              </a:ext>
            </a:extLst>
          </p:cNvPr>
          <p:cNvSpPr txBox="1"/>
          <p:nvPr/>
        </p:nvSpPr>
        <p:spPr>
          <a:xfrm>
            <a:off x="287313" y="4573131"/>
            <a:ext cx="11617373" cy="2246769"/>
          </a:xfrm>
          <a:prstGeom prst="rect">
            <a:avLst/>
          </a:prstGeom>
          <a:noFill/>
        </p:spPr>
        <p:txBody>
          <a:bodyPr wrap="square">
            <a:spAutoFit/>
          </a:bodyPr>
          <a:lstStyle/>
          <a:p>
            <a:pPr algn="just"/>
            <a:r>
              <a:rPr lang="en-US" sz="2000" b="1" dirty="0">
                <a:latin typeface="Tempus Sans ITC" panose="04020404030D07020202" pitchFamily="82" charset="0"/>
              </a:rPr>
              <a:t>The ESP32 is the core processing and communication unit, reading distance data from the ultrasonic sensor, processing it with its dual-core Tensilica Xtensa LX6 processor (up to 240 MHz), and transmitting a wireless signal via Wi-Fi to the Arduino UNO setup when a visitor is detected (&lt;50 cm). Programmed using the Arduino IDE or ESP-IDF, it interfaces with the sensor through GPIO pins and leverages Wi-Fi libraries (e.g., for MQTT or HTTP) to send triggers over a local network. Connected on the breadboard, it ensures real-time detection and reliable wireless communication.</a:t>
            </a:r>
          </a:p>
          <a:p>
            <a:pPr algn="just"/>
            <a:endParaRPr lang="en-US" sz="2000" b="1" dirty="0">
              <a:effectLst/>
              <a:latin typeface="Tempus Sans ITC" panose="04020404030D07020202" pitchFamily="82" charset="0"/>
            </a:endParaRPr>
          </a:p>
        </p:txBody>
      </p:sp>
      <p:grpSp>
        <p:nvGrpSpPr>
          <p:cNvPr id="2" name="Group 1">
            <a:extLst>
              <a:ext uri="{FF2B5EF4-FFF2-40B4-BE49-F238E27FC236}">
                <a16:creationId xmlns:a16="http://schemas.microsoft.com/office/drawing/2014/main" id="{C790216E-BF50-3FD6-2661-FA679FE3FE0C}"/>
              </a:ext>
            </a:extLst>
          </p:cNvPr>
          <p:cNvGrpSpPr/>
          <p:nvPr/>
        </p:nvGrpSpPr>
        <p:grpSpPr>
          <a:xfrm>
            <a:off x="4687428" y="1641161"/>
            <a:ext cx="2817141" cy="2705100"/>
            <a:chOff x="22744620" y="1680822"/>
            <a:chExt cx="2817141" cy="2705100"/>
          </a:xfrm>
        </p:grpSpPr>
        <p:sp>
          <p:nvSpPr>
            <p:cNvPr id="7" name="Oval 6">
              <a:extLst>
                <a:ext uri="{FF2B5EF4-FFF2-40B4-BE49-F238E27FC236}">
                  <a16:creationId xmlns:a16="http://schemas.microsoft.com/office/drawing/2014/main" id="{4C8B387F-E6A1-C93E-438A-1CB01A3769F2}"/>
                </a:ext>
              </a:extLst>
            </p:cNvPr>
            <p:cNvSpPr/>
            <p:nvPr/>
          </p:nvSpPr>
          <p:spPr>
            <a:xfrm>
              <a:off x="22744620" y="1680822"/>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3" name="Picture 22" descr="A close-up of a computer chip&#10;&#10;AI-generated content may be incorrect.">
              <a:extLst>
                <a:ext uri="{FF2B5EF4-FFF2-40B4-BE49-F238E27FC236}">
                  <a16:creationId xmlns:a16="http://schemas.microsoft.com/office/drawing/2014/main" id="{37BAFF44-3AAF-C8AD-5274-9AE98A8F6204}"/>
                </a:ext>
              </a:extLst>
            </p:cNvPr>
            <p:cNvPicPr>
              <a:picLocks noChangeAspect="1"/>
            </p:cNvPicPr>
            <p:nvPr/>
          </p:nvPicPr>
          <p:blipFill>
            <a:blip r:embed="rId3">
              <a:alphaModFix amt="49000"/>
              <a:extLst>
                <a:ext uri="{28A0092B-C50C-407E-A947-70E740481C1C}">
                  <a14:useLocalDpi xmlns:a14="http://schemas.microsoft.com/office/drawing/2010/main" val="0"/>
                </a:ext>
              </a:extLst>
            </a:blip>
            <a:stretch>
              <a:fillRect/>
            </a:stretch>
          </p:blipFill>
          <p:spPr>
            <a:xfrm>
              <a:off x="23581832" y="2046660"/>
              <a:ext cx="1142716" cy="1827549"/>
            </a:xfrm>
            <a:prstGeom prst="rect">
              <a:avLst/>
            </a:prstGeom>
            <a:effectLst>
              <a:softEdge rad="63500"/>
            </a:effectLst>
          </p:spPr>
        </p:pic>
      </p:grpSp>
      <p:sp>
        <p:nvSpPr>
          <p:cNvPr id="9" name="TextBox 8">
            <a:extLst>
              <a:ext uri="{FF2B5EF4-FFF2-40B4-BE49-F238E27FC236}">
                <a16:creationId xmlns:a16="http://schemas.microsoft.com/office/drawing/2014/main" id="{7F910B98-51E8-F130-FCAC-5EF31F8DE70C}"/>
              </a:ext>
            </a:extLst>
          </p:cNvPr>
          <p:cNvSpPr txBox="1"/>
          <p:nvPr/>
        </p:nvSpPr>
        <p:spPr>
          <a:xfrm>
            <a:off x="-13844647" y="285160"/>
            <a:ext cx="8611920" cy="1323439"/>
          </a:xfrm>
          <a:prstGeom prst="rect">
            <a:avLst/>
          </a:prstGeom>
          <a:noFill/>
        </p:spPr>
        <p:txBody>
          <a:bodyPr wrap="square" rtlCol="0">
            <a:spAutoFit/>
          </a:bodyPr>
          <a:lstStyle/>
          <a:p>
            <a:pPr algn="ctr"/>
            <a:r>
              <a:rPr lang="en-US" sz="8000" b="1" dirty="0">
                <a:solidFill>
                  <a:schemeClr val="tx2">
                    <a:lumMod val="50000"/>
                    <a:lumOff val="50000"/>
                  </a:schemeClr>
                </a:solidFill>
                <a:effectLst>
                  <a:outerShdw blurRad="38100" dist="38100" dir="2700000" algn="tl">
                    <a:srgbClr val="000000">
                      <a:alpha val="43137"/>
                    </a:srgbClr>
                  </a:outerShdw>
                </a:effectLst>
                <a:latin typeface="Tempus Sans ITC" panose="04020404030D07020202" pitchFamily="82" charset="0"/>
              </a:rPr>
              <a:t>Buzzer</a:t>
            </a:r>
          </a:p>
        </p:txBody>
      </p:sp>
      <p:sp>
        <p:nvSpPr>
          <p:cNvPr id="10" name="TextBox 9">
            <a:extLst>
              <a:ext uri="{FF2B5EF4-FFF2-40B4-BE49-F238E27FC236}">
                <a16:creationId xmlns:a16="http://schemas.microsoft.com/office/drawing/2014/main" id="{AED052E8-073A-58BA-0511-B3349B30BC2B}"/>
              </a:ext>
            </a:extLst>
          </p:cNvPr>
          <p:cNvSpPr txBox="1"/>
          <p:nvPr/>
        </p:nvSpPr>
        <p:spPr>
          <a:xfrm>
            <a:off x="-14433599" y="4440498"/>
            <a:ext cx="11617373" cy="1938992"/>
          </a:xfrm>
          <a:prstGeom prst="rect">
            <a:avLst/>
          </a:prstGeom>
          <a:noFill/>
        </p:spPr>
        <p:txBody>
          <a:bodyPr wrap="square">
            <a:spAutoFit/>
          </a:bodyPr>
          <a:lstStyle/>
          <a:p>
            <a:pPr algn="just"/>
            <a:r>
              <a:rPr lang="en-US" sz="2000" b="1" dirty="0">
                <a:latin typeface="Tempus Sans ITC" panose="04020404030D07020202" pitchFamily="82" charset="0"/>
              </a:rPr>
              <a:t>The buzzer generates an audible alert to notify the homeowner of a visitor, converting electrical signals into sound as the system’s output device. Depending on its type, an active buzzer produces a fixed tone when powered, while a passive buzzer creates variable tones via PWM signals from the Arduino UNO. Connected via jumper wires on the breadboard, it is activated by the Arduino UNO’s digital pin (e.g., Pin 8) to emit a beep or melody for a set duration (e.g., 2 seconds) when a wireless trigger is received, completing the doorbell function.</a:t>
            </a:r>
            <a:endParaRPr lang="en-US" sz="2000" b="1" dirty="0">
              <a:effectLst/>
              <a:latin typeface="Tempus Sans ITC" panose="04020404030D07020202" pitchFamily="82" charset="0"/>
            </a:endParaRPr>
          </a:p>
        </p:txBody>
      </p:sp>
      <p:grpSp>
        <p:nvGrpSpPr>
          <p:cNvPr id="29" name="Group 28">
            <a:extLst>
              <a:ext uri="{FF2B5EF4-FFF2-40B4-BE49-F238E27FC236}">
                <a16:creationId xmlns:a16="http://schemas.microsoft.com/office/drawing/2014/main" id="{F2F22E83-014F-A379-FE97-3E3B81FD2032}"/>
              </a:ext>
            </a:extLst>
          </p:cNvPr>
          <p:cNvGrpSpPr/>
          <p:nvPr/>
        </p:nvGrpSpPr>
        <p:grpSpPr>
          <a:xfrm>
            <a:off x="19622088" y="1666334"/>
            <a:ext cx="2817141" cy="2705100"/>
            <a:chOff x="4687428" y="1557762"/>
            <a:chExt cx="2817141" cy="2705100"/>
          </a:xfrm>
        </p:grpSpPr>
        <p:sp>
          <p:nvSpPr>
            <p:cNvPr id="30" name="Oval 29">
              <a:extLst>
                <a:ext uri="{FF2B5EF4-FFF2-40B4-BE49-F238E27FC236}">
                  <a16:creationId xmlns:a16="http://schemas.microsoft.com/office/drawing/2014/main" id="{49FC5B42-69FB-D8B4-0DDE-35F2777265B2}"/>
                </a:ext>
              </a:extLst>
            </p:cNvPr>
            <p:cNvSpPr/>
            <p:nvPr/>
          </p:nvSpPr>
          <p:spPr>
            <a:xfrm>
              <a:off x="4687428" y="1557762"/>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31" name="Picture 4">
              <a:extLst>
                <a:ext uri="{FF2B5EF4-FFF2-40B4-BE49-F238E27FC236}">
                  <a16:creationId xmlns:a16="http://schemas.microsoft.com/office/drawing/2014/main" id="{FCD86C9A-2468-CF4A-DC3E-533C8C7027B0}"/>
                </a:ext>
              </a:extLst>
            </p:cNvPr>
            <p:cNvPicPr>
              <a:picLocks noChangeAspect="1" noChangeArrowheads="1"/>
            </p:cNvPicPr>
            <p:nvPr/>
          </p:nvPicPr>
          <p:blipFill>
            <a:blip r:embed="rId4">
              <a:alphaModFix amt="75000"/>
              <a:extLst>
                <a:ext uri="{28A0092B-C50C-407E-A947-70E740481C1C}">
                  <a14:useLocalDpi xmlns:a14="http://schemas.microsoft.com/office/drawing/2010/main" val="0"/>
                </a:ext>
              </a:extLst>
            </a:blip>
            <a:srcRect/>
            <a:stretch>
              <a:fillRect/>
            </a:stretch>
          </p:blipFill>
          <p:spPr bwMode="auto">
            <a:xfrm>
              <a:off x="5247584" y="1937962"/>
              <a:ext cx="1696831" cy="1931163"/>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grpSp>
      <p:grpSp>
        <p:nvGrpSpPr>
          <p:cNvPr id="41" name="Group 40">
            <a:extLst>
              <a:ext uri="{FF2B5EF4-FFF2-40B4-BE49-F238E27FC236}">
                <a16:creationId xmlns:a16="http://schemas.microsoft.com/office/drawing/2014/main" id="{60428021-5A1B-DF3D-BD72-020D71B36F9A}"/>
              </a:ext>
            </a:extLst>
          </p:cNvPr>
          <p:cNvGrpSpPr/>
          <p:nvPr/>
        </p:nvGrpSpPr>
        <p:grpSpPr>
          <a:xfrm>
            <a:off x="-11027134" y="1516875"/>
            <a:ext cx="2817141" cy="2705100"/>
            <a:chOff x="19044072" y="1680822"/>
            <a:chExt cx="2817141" cy="2705100"/>
          </a:xfrm>
        </p:grpSpPr>
        <p:sp>
          <p:nvSpPr>
            <p:cNvPr id="42" name="Oval 41">
              <a:extLst>
                <a:ext uri="{FF2B5EF4-FFF2-40B4-BE49-F238E27FC236}">
                  <a16:creationId xmlns:a16="http://schemas.microsoft.com/office/drawing/2014/main" id="{12C64841-F752-2E5E-C9A5-16C487B88F9E}"/>
                </a:ext>
              </a:extLst>
            </p:cNvPr>
            <p:cNvSpPr/>
            <p:nvPr/>
          </p:nvSpPr>
          <p:spPr>
            <a:xfrm>
              <a:off x="19044072" y="1680822"/>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43" name="Picture 6" descr="Unique Bargains Colorful 10P M/F Male to Female Jumper Wire Connector 12.6&quot; Length">
              <a:extLst>
                <a:ext uri="{FF2B5EF4-FFF2-40B4-BE49-F238E27FC236}">
                  <a16:creationId xmlns:a16="http://schemas.microsoft.com/office/drawing/2014/main" id="{3BEE2FB6-3C46-BB26-8649-47A0F7F1DC51}"/>
                </a:ext>
              </a:extLst>
            </p:cNvPr>
            <p:cNvPicPr>
              <a:picLocks noChangeAspect="1" noChangeArrowheads="1"/>
            </p:cNvPicPr>
            <p:nvPr/>
          </p:nvPicPr>
          <p:blipFill>
            <a:blip r:embed="rId5">
              <a:alphaModFix amt="50000"/>
              <a:extLst>
                <a:ext uri="{28A0092B-C50C-407E-A947-70E740481C1C}">
                  <a14:useLocalDpi xmlns:a14="http://schemas.microsoft.com/office/drawing/2010/main" val="0"/>
                </a:ext>
              </a:extLst>
            </a:blip>
            <a:srcRect/>
            <a:stretch>
              <a:fillRect/>
            </a:stretch>
          </p:blipFill>
          <p:spPr bwMode="auto">
            <a:xfrm>
              <a:off x="19538867" y="2143309"/>
              <a:ext cx="1827549" cy="1827549"/>
            </a:xfrm>
            <a:prstGeom prst="rect">
              <a:avLst/>
            </a:prstGeom>
            <a:noFill/>
            <a:effectLst>
              <a:softEdge rad="2794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77962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97EF6A4D-1E94-4EAD-8748-33E73A0526EA}"/>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FF0D7A6-02F3-DFF4-F024-46DCBD8E7912}"/>
              </a:ext>
            </a:extLst>
          </p:cNvPr>
          <p:cNvCxnSpPr>
            <a:cxnSpLocks/>
          </p:cNvCxnSpPr>
          <p:nvPr/>
        </p:nvCxnSpPr>
        <p:spPr>
          <a:xfrm>
            <a:off x="-9264556" y="3069911"/>
            <a:ext cx="39333032" cy="0"/>
          </a:xfrm>
          <a:prstGeom prst="line">
            <a:avLst/>
          </a:prstGeom>
          <a:ln w="57150">
            <a:solidFill>
              <a:schemeClr val="bg1"/>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5D6AC453-717A-DF7D-4A6E-23B06C899BDD}"/>
              </a:ext>
            </a:extLst>
          </p:cNvPr>
          <p:cNvSpPr txBox="1"/>
          <p:nvPr/>
        </p:nvSpPr>
        <p:spPr>
          <a:xfrm>
            <a:off x="16306942" y="401122"/>
            <a:ext cx="8611920" cy="1323439"/>
          </a:xfrm>
          <a:prstGeom prst="rect">
            <a:avLst/>
          </a:prstGeom>
          <a:noFill/>
        </p:spPr>
        <p:txBody>
          <a:bodyPr wrap="square" rtlCol="0">
            <a:spAutoFit/>
          </a:bodyPr>
          <a:lstStyle/>
          <a:p>
            <a:pPr algn="ctr"/>
            <a:r>
              <a:rPr lang="en-US" sz="8000" b="1" dirty="0">
                <a:solidFill>
                  <a:schemeClr val="bg1"/>
                </a:solidFill>
                <a:effectLst>
                  <a:outerShdw blurRad="38100" dist="38100" dir="2700000" algn="tl">
                    <a:srgbClr val="000000">
                      <a:alpha val="43137"/>
                    </a:srgbClr>
                  </a:outerShdw>
                </a:effectLst>
                <a:latin typeface="Tempus Sans ITC" panose="04020404030D07020202" pitchFamily="82" charset="0"/>
              </a:rPr>
              <a:t>ESP 32</a:t>
            </a:r>
          </a:p>
        </p:txBody>
      </p:sp>
      <p:sp>
        <p:nvSpPr>
          <p:cNvPr id="22" name="TextBox 21">
            <a:extLst>
              <a:ext uri="{FF2B5EF4-FFF2-40B4-BE49-F238E27FC236}">
                <a16:creationId xmlns:a16="http://schemas.microsoft.com/office/drawing/2014/main" id="{5FE2A2F9-D6E0-4DC1-6A54-4F1AC6C77147}"/>
              </a:ext>
            </a:extLst>
          </p:cNvPr>
          <p:cNvSpPr txBox="1"/>
          <p:nvPr/>
        </p:nvSpPr>
        <p:spPr>
          <a:xfrm>
            <a:off x="15625606" y="4555986"/>
            <a:ext cx="11617373" cy="2246769"/>
          </a:xfrm>
          <a:prstGeom prst="rect">
            <a:avLst/>
          </a:prstGeom>
          <a:noFill/>
        </p:spPr>
        <p:txBody>
          <a:bodyPr wrap="square">
            <a:spAutoFit/>
          </a:bodyPr>
          <a:lstStyle/>
          <a:p>
            <a:pPr algn="just"/>
            <a:r>
              <a:rPr lang="en-US" sz="2000" b="1" dirty="0">
                <a:latin typeface="Tempus Sans ITC" panose="04020404030D07020202" pitchFamily="82" charset="0"/>
              </a:rPr>
              <a:t>The ESP32 is the core processing and communication unit, reading distance data from the ultrasonic sensor, processing it with its dual-core Tensilica Xtensa LX6 processor (up to 240 MHz), and transmitting a wireless signal via Wi-Fi to the Arduino UNO setup when a visitor is detected (&lt;50 cm). Programmed using the Arduino IDE or ESP-IDF, it interfaces with the sensor through GPIO pins and leverages Wi-Fi libraries (e.g., for MQTT or HTTP) to send triggers over a local network. Connected on the breadboard, it ensures real-time detection and reliable wireless communication.</a:t>
            </a:r>
          </a:p>
          <a:p>
            <a:pPr algn="just"/>
            <a:endParaRPr lang="en-US" sz="2000" b="1" dirty="0">
              <a:effectLst/>
              <a:latin typeface="Tempus Sans ITC" panose="04020404030D07020202" pitchFamily="82" charset="0"/>
            </a:endParaRPr>
          </a:p>
        </p:txBody>
      </p:sp>
      <p:sp>
        <p:nvSpPr>
          <p:cNvPr id="9" name="TextBox 8">
            <a:extLst>
              <a:ext uri="{FF2B5EF4-FFF2-40B4-BE49-F238E27FC236}">
                <a16:creationId xmlns:a16="http://schemas.microsoft.com/office/drawing/2014/main" id="{DBFC3621-7589-709C-31FD-B71F209416D7}"/>
              </a:ext>
            </a:extLst>
          </p:cNvPr>
          <p:cNvSpPr txBox="1"/>
          <p:nvPr/>
        </p:nvSpPr>
        <p:spPr>
          <a:xfrm>
            <a:off x="1790040" y="401122"/>
            <a:ext cx="8611920" cy="1323439"/>
          </a:xfrm>
          <a:prstGeom prst="rect">
            <a:avLst/>
          </a:prstGeom>
          <a:noFill/>
        </p:spPr>
        <p:txBody>
          <a:bodyPr wrap="square" rtlCol="0">
            <a:spAutoFit/>
          </a:bodyPr>
          <a:lstStyle/>
          <a:p>
            <a:pPr algn="ctr"/>
            <a:r>
              <a:rPr lang="en-US" sz="8000" b="1" dirty="0">
                <a:solidFill>
                  <a:schemeClr val="tx2">
                    <a:lumMod val="50000"/>
                    <a:lumOff val="50000"/>
                  </a:schemeClr>
                </a:solidFill>
                <a:effectLst>
                  <a:outerShdw blurRad="38100" dist="38100" dir="2700000" algn="tl">
                    <a:srgbClr val="000000">
                      <a:alpha val="43137"/>
                    </a:srgbClr>
                  </a:outerShdw>
                </a:effectLst>
                <a:latin typeface="Tempus Sans ITC" panose="04020404030D07020202" pitchFamily="82" charset="0"/>
              </a:rPr>
              <a:t>Buzzer</a:t>
            </a:r>
          </a:p>
        </p:txBody>
      </p:sp>
      <p:sp>
        <p:nvSpPr>
          <p:cNvPr id="10" name="TextBox 9">
            <a:extLst>
              <a:ext uri="{FF2B5EF4-FFF2-40B4-BE49-F238E27FC236}">
                <a16:creationId xmlns:a16="http://schemas.microsoft.com/office/drawing/2014/main" id="{F1E5EE41-D294-E34B-51F3-1CF041E44795}"/>
              </a:ext>
            </a:extLst>
          </p:cNvPr>
          <p:cNvSpPr txBox="1"/>
          <p:nvPr/>
        </p:nvSpPr>
        <p:spPr>
          <a:xfrm>
            <a:off x="287313" y="4517886"/>
            <a:ext cx="11617373" cy="1938992"/>
          </a:xfrm>
          <a:prstGeom prst="rect">
            <a:avLst/>
          </a:prstGeom>
          <a:noFill/>
        </p:spPr>
        <p:txBody>
          <a:bodyPr wrap="square">
            <a:spAutoFit/>
          </a:bodyPr>
          <a:lstStyle/>
          <a:p>
            <a:pPr algn="just"/>
            <a:r>
              <a:rPr lang="en-US" sz="2000" b="1" dirty="0">
                <a:latin typeface="Tempus Sans ITC" panose="04020404030D07020202" pitchFamily="82" charset="0"/>
              </a:rPr>
              <a:t>The buzzer generates an audible alert to notify the homeowner of a visitor, converting electrical signals into sound as the system’s output device. Depending on its type, an active buzzer produces a fixed tone when powered, while a passive buzzer creates variable tones via PWM signals from the Arduino UNO. Connected via jumper wires on the breadboard, it is activated by the Arduino UNO’s digital pin (e.g., Pin 8) to emit a beep or melody for a set duration (e.g., 2 seconds) when a wireless trigger is received, completing the doorbell function.</a:t>
            </a:r>
            <a:endParaRPr lang="en-US" sz="2000" b="1" dirty="0">
              <a:effectLst/>
              <a:latin typeface="Tempus Sans ITC" panose="04020404030D07020202" pitchFamily="82" charset="0"/>
            </a:endParaRPr>
          </a:p>
        </p:txBody>
      </p:sp>
      <p:grpSp>
        <p:nvGrpSpPr>
          <p:cNvPr id="13" name="Group 12">
            <a:extLst>
              <a:ext uri="{FF2B5EF4-FFF2-40B4-BE49-F238E27FC236}">
                <a16:creationId xmlns:a16="http://schemas.microsoft.com/office/drawing/2014/main" id="{7FB720B1-5BB6-29B2-7BFA-9B8659366491}"/>
              </a:ext>
            </a:extLst>
          </p:cNvPr>
          <p:cNvGrpSpPr/>
          <p:nvPr/>
        </p:nvGrpSpPr>
        <p:grpSpPr>
          <a:xfrm>
            <a:off x="4687428" y="1557762"/>
            <a:ext cx="2817141" cy="2705100"/>
            <a:chOff x="4687428" y="1557762"/>
            <a:chExt cx="2817141" cy="2705100"/>
          </a:xfrm>
        </p:grpSpPr>
        <p:sp>
          <p:nvSpPr>
            <p:cNvPr id="6" name="Oval 5">
              <a:extLst>
                <a:ext uri="{FF2B5EF4-FFF2-40B4-BE49-F238E27FC236}">
                  <a16:creationId xmlns:a16="http://schemas.microsoft.com/office/drawing/2014/main" id="{9F216865-5CF0-6CF3-982A-99482F9E3763}"/>
                </a:ext>
              </a:extLst>
            </p:cNvPr>
            <p:cNvSpPr/>
            <p:nvPr/>
          </p:nvSpPr>
          <p:spPr>
            <a:xfrm>
              <a:off x="4687428" y="1557762"/>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4">
              <a:extLst>
                <a:ext uri="{FF2B5EF4-FFF2-40B4-BE49-F238E27FC236}">
                  <a16:creationId xmlns:a16="http://schemas.microsoft.com/office/drawing/2014/main" id="{1D7AF23B-D139-03DA-DBF9-5E637F3F4CAB}"/>
                </a:ext>
              </a:extLst>
            </p:cNvPr>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5247584" y="1937962"/>
              <a:ext cx="1696831" cy="1931163"/>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E4F6039E-853C-9BDC-6DCB-A1E839CEFC9C}"/>
              </a:ext>
            </a:extLst>
          </p:cNvPr>
          <p:cNvGrpSpPr/>
          <p:nvPr/>
        </p:nvGrpSpPr>
        <p:grpSpPr>
          <a:xfrm>
            <a:off x="-9829474" y="1557762"/>
            <a:ext cx="2817141" cy="2705100"/>
            <a:chOff x="22744620" y="1680822"/>
            <a:chExt cx="2817141" cy="2705100"/>
          </a:xfrm>
        </p:grpSpPr>
        <p:sp>
          <p:nvSpPr>
            <p:cNvPr id="24" name="Oval 23">
              <a:extLst>
                <a:ext uri="{FF2B5EF4-FFF2-40B4-BE49-F238E27FC236}">
                  <a16:creationId xmlns:a16="http://schemas.microsoft.com/office/drawing/2014/main" id="{E04E58BF-8F5A-6407-6335-1B8EBED4E1CD}"/>
                </a:ext>
              </a:extLst>
            </p:cNvPr>
            <p:cNvSpPr/>
            <p:nvPr/>
          </p:nvSpPr>
          <p:spPr>
            <a:xfrm>
              <a:off x="22744620" y="1680822"/>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5" name="Picture 24" descr="A close-up of a computer chip&#10;&#10;AI-generated content may be incorrect.">
              <a:extLst>
                <a:ext uri="{FF2B5EF4-FFF2-40B4-BE49-F238E27FC236}">
                  <a16:creationId xmlns:a16="http://schemas.microsoft.com/office/drawing/2014/main" id="{12318A7F-F48F-9E85-658C-02117D0ECD9B}"/>
                </a:ext>
              </a:extLst>
            </p:cNvPr>
            <p:cNvPicPr>
              <a:picLocks noChangeAspect="1"/>
            </p:cNvPicPr>
            <p:nvPr/>
          </p:nvPicPr>
          <p:blipFill>
            <a:blip r:embed="rId4">
              <a:alphaModFix amt="49000"/>
              <a:extLst>
                <a:ext uri="{28A0092B-C50C-407E-A947-70E740481C1C}">
                  <a14:useLocalDpi xmlns:a14="http://schemas.microsoft.com/office/drawing/2010/main" val="0"/>
                </a:ext>
              </a:extLst>
            </a:blip>
            <a:stretch>
              <a:fillRect/>
            </a:stretch>
          </p:blipFill>
          <p:spPr>
            <a:xfrm>
              <a:off x="23581832" y="2046660"/>
              <a:ext cx="1142716" cy="1827549"/>
            </a:xfrm>
            <a:prstGeom prst="rect">
              <a:avLst/>
            </a:prstGeom>
            <a:effectLst>
              <a:softEdge rad="63500"/>
            </a:effectLst>
          </p:spPr>
        </p:pic>
      </p:grpSp>
      <p:sp>
        <p:nvSpPr>
          <p:cNvPr id="2" name="TextBox 1">
            <a:extLst>
              <a:ext uri="{FF2B5EF4-FFF2-40B4-BE49-F238E27FC236}">
                <a16:creationId xmlns:a16="http://schemas.microsoft.com/office/drawing/2014/main" id="{C33E75B9-E735-51FA-F179-5013F320F327}"/>
              </a:ext>
            </a:extLst>
          </p:cNvPr>
          <p:cNvSpPr txBox="1"/>
          <p:nvPr/>
        </p:nvSpPr>
        <p:spPr>
          <a:xfrm>
            <a:off x="-12833818" y="234323"/>
            <a:ext cx="8611920" cy="1323439"/>
          </a:xfrm>
          <a:prstGeom prst="rect">
            <a:avLst/>
          </a:prstGeom>
          <a:noFill/>
        </p:spPr>
        <p:txBody>
          <a:bodyPr wrap="square" rtlCol="0">
            <a:spAutoFit/>
          </a:bodyPr>
          <a:lstStyle/>
          <a:p>
            <a:pPr algn="ctr"/>
            <a:r>
              <a:rPr lang="en-US" sz="8000" b="1" dirty="0">
                <a:solidFill>
                  <a:srgbClr val="E34949"/>
                </a:solidFill>
                <a:effectLst>
                  <a:outerShdw blurRad="38100" dist="38100" dir="2700000" algn="tl">
                    <a:srgbClr val="000000">
                      <a:alpha val="43137"/>
                    </a:srgbClr>
                  </a:outerShdw>
                </a:effectLst>
                <a:latin typeface="Tempus Sans ITC" panose="04020404030D07020202" pitchFamily="82" charset="0"/>
              </a:rPr>
              <a:t>Switch</a:t>
            </a:r>
          </a:p>
        </p:txBody>
      </p:sp>
      <p:sp>
        <p:nvSpPr>
          <p:cNvPr id="3" name="TextBox 2">
            <a:extLst>
              <a:ext uri="{FF2B5EF4-FFF2-40B4-BE49-F238E27FC236}">
                <a16:creationId xmlns:a16="http://schemas.microsoft.com/office/drawing/2014/main" id="{6D187130-C936-5DDD-C821-1868D1497E6B}"/>
              </a:ext>
            </a:extLst>
          </p:cNvPr>
          <p:cNvSpPr txBox="1"/>
          <p:nvPr/>
        </p:nvSpPr>
        <p:spPr>
          <a:xfrm>
            <a:off x="-14336545" y="4517886"/>
            <a:ext cx="11617373" cy="2246769"/>
          </a:xfrm>
          <a:prstGeom prst="rect">
            <a:avLst/>
          </a:prstGeom>
          <a:noFill/>
        </p:spPr>
        <p:txBody>
          <a:bodyPr wrap="square">
            <a:spAutoFit/>
          </a:bodyPr>
          <a:lstStyle/>
          <a:p>
            <a:pPr algn="just"/>
            <a:r>
              <a:rPr lang="en-US" sz="2000" b="1" dirty="0">
                <a:latin typeface="Tempus Sans ITC" panose="04020404030D07020202" pitchFamily="82" charset="0"/>
              </a:rPr>
              <a:t>In the wireless doorbell prototype, the switch (SW) acts as a manual trigger to activate the buzzer, complementing the ultrasonic sensor’s automated detection. Connected to an ESP32 GPIO pin, it completes an electrical circuit when pressed, signaling the ESP32 to sound the buzzer. This provides a reliable backup if the sensor fails to detect a visitor, ensures easy testing during development, and offers a familiar, user-friendly interface like a traditional doorbell button. Its low-power, compact design integrates seamlessly into the breadboard setup, enhancing the system’s versatility and functionality.</a:t>
            </a:r>
          </a:p>
          <a:p>
            <a:pPr algn="just"/>
            <a:endParaRPr lang="en-US" sz="2000" b="1" dirty="0">
              <a:effectLst/>
              <a:latin typeface="Tempus Sans ITC" panose="04020404030D07020202" pitchFamily="82" charset="0"/>
            </a:endParaRPr>
          </a:p>
        </p:txBody>
      </p:sp>
      <p:grpSp>
        <p:nvGrpSpPr>
          <p:cNvPr id="4" name="Group 3">
            <a:extLst>
              <a:ext uri="{FF2B5EF4-FFF2-40B4-BE49-F238E27FC236}">
                <a16:creationId xmlns:a16="http://schemas.microsoft.com/office/drawing/2014/main" id="{DFDA74A8-C068-60A3-7D11-F0EE7E5CB3FE}"/>
              </a:ext>
            </a:extLst>
          </p:cNvPr>
          <p:cNvGrpSpPr/>
          <p:nvPr/>
        </p:nvGrpSpPr>
        <p:grpSpPr>
          <a:xfrm>
            <a:off x="19284580" y="1617773"/>
            <a:ext cx="2817141" cy="2705100"/>
            <a:chOff x="19284580" y="1665710"/>
            <a:chExt cx="2817141" cy="2705100"/>
          </a:xfrm>
        </p:grpSpPr>
        <p:sp>
          <p:nvSpPr>
            <p:cNvPr id="5" name="Oval 4">
              <a:extLst>
                <a:ext uri="{FF2B5EF4-FFF2-40B4-BE49-F238E27FC236}">
                  <a16:creationId xmlns:a16="http://schemas.microsoft.com/office/drawing/2014/main" id="{6E1AFA0F-E5D9-0A05-6BEE-0EAAC380703A}"/>
                </a:ext>
              </a:extLst>
            </p:cNvPr>
            <p:cNvSpPr/>
            <p:nvPr/>
          </p:nvSpPr>
          <p:spPr>
            <a:xfrm>
              <a:off x="19284580" y="1665710"/>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pic>
          <p:nvPicPr>
            <p:cNvPr id="7" name="Picture 2" descr="Push Button Switch (2PIN) Robotics Bangladesh">
              <a:extLst>
                <a:ext uri="{FF2B5EF4-FFF2-40B4-BE49-F238E27FC236}">
                  <a16:creationId xmlns:a16="http://schemas.microsoft.com/office/drawing/2014/main" id="{9528C3BE-24AB-11E3-D671-3D8BA52BB6EE}"/>
                </a:ext>
              </a:extLst>
            </p:cNvPr>
            <p:cNvPicPr>
              <a:picLocks noChangeAspect="1" noChangeArrowheads="1"/>
            </p:cNvPicPr>
            <p:nvPr/>
          </p:nvPicPr>
          <p:blipFill>
            <a:blip r:embed="rId5">
              <a:alphaModFix amt="78000"/>
              <a:extLst>
                <a:ext uri="{28A0092B-C50C-407E-A947-70E740481C1C}">
                  <a14:useLocalDpi xmlns:a14="http://schemas.microsoft.com/office/drawing/2010/main" val="0"/>
                </a:ext>
              </a:extLst>
            </a:blip>
            <a:srcRect/>
            <a:stretch>
              <a:fillRect/>
            </a:stretch>
          </p:blipFill>
          <p:spPr bwMode="auto">
            <a:xfrm>
              <a:off x="19816381" y="2145480"/>
              <a:ext cx="1848862" cy="1848862"/>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73599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4000">
              <a:schemeClr val="accent1">
                <a:lumMod val="60000"/>
                <a:lumOff val="40000"/>
              </a:schemeClr>
            </a:gs>
            <a:gs pos="83000">
              <a:schemeClr val="accent1">
                <a:lumMod val="40000"/>
                <a:lumOff val="60000"/>
              </a:schemeClr>
            </a:gs>
            <a:gs pos="100000">
              <a:schemeClr val="accent1">
                <a:lumMod val="40000"/>
                <a:lumOff val="60000"/>
              </a:schemeClr>
            </a:gs>
          </a:gsLst>
          <a:lin ang="5400000" scaled="1"/>
        </a:gradFill>
        <a:effectLst/>
      </p:bgPr>
    </p:bg>
    <p:spTree>
      <p:nvGrpSpPr>
        <p:cNvPr id="1" name="">
          <a:extLst>
            <a:ext uri="{FF2B5EF4-FFF2-40B4-BE49-F238E27FC236}">
              <a16:creationId xmlns:a16="http://schemas.microsoft.com/office/drawing/2014/main" id="{EB40D849-22A2-750D-3A6A-88B6E20F3D2F}"/>
            </a:ext>
          </a:extLst>
        </p:cNvPr>
        <p:cNvGrpSpPr/>
        <p:nvPr/>
      </p:nvGrpSpPr>
      <p:grpSpPr>
        <a:xfrm>
          <a:off x="0" y="0"/>
          <a:ext cx="0" cy="0"/>
          <a:chOff x="0" y="0"/>
          <a:chExt cx="0" cy="0"/>
        </a:xfrm>
      </p:grpSpPr>
      <p:pic>
        <p:nvPicPr>
          <p:cNvPr id="2" name="Graphic 1" descr="Illustrator with solid fill">
            <a:extLst>
              <a:ext uri="{FF2B5EF4-FFF2-40B4-BE49-F238E27FC236}">
                <a16:creationId xmlns:a16="http://schemas.microsoft.com/office/drawing/2014/main" id="{12CE7AA6-0C8A-42FD-9A83-D2D1E156C7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81500" y="5500436"/>
            <a:ext cx="3421626" cy="3421626"/>
          </a:xfrm>
          <a:prstGeom prst="rect">
            <a:avLst/>
          </a:prstGeom>
        </p:spPr>
      </p:pic>
      <p:pic>
        <p:nvPicPr>
          <p:cNvPr id="3" name="Graphic 2" descr="Blockchain with solid fill">
            <a:extLst>
              <a:ext uri="{FF2B5EF4-FFF2-40B4-BE49-F238E27FC236}">
                <a16:creationId xmlns:a16="http://schemas.microsoft.com/office/drawing/2014/main" id="{27B9CD28-CF6B-F6B2-58B0-147B8404BD8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37021">
            <a:off x="12560684" y="-2027355"/>
            <a:ext cx="2560320" cy="2560320"/>
          </a:xfrm>
          <a:prstGeom prst="rect">
            <a:avLst/>
          </a:prstGeom>
        </p:spPr>
      </p:pic>
      <p:pic>
        <p:nvPicPr>
          <p:cNvPr id="4" name="Graphic 3" descr="Optical disc with solid fill">
            <a:extLst>
              <a:ext uri="{FF2B5EF4-FFF2-40B4-BE49-F238E27FC236}">
                <a16:creationId xmlns:a16="http://schemas.microsoft.com/office/drawing/2014/main" id="{02DD8372-1816-D07D-22EA-C30EA1C30C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90465">
            <a:off x="-4888972" y="-809637"/>
            <a:ext cx="2259344" cy="2259344"/>
          </a:xfrm>
          <a:prstGeom prst="rect">
            <a:avLst/>
          </a:prstGeom>
        </p:spPr>
      </p:pic>
      <p:pic>
        <p:nvPicPr>
          <p:cNvPr id="5" name="Graphic 4" descr="Siren outline">
            <a:extLst>
              <a:ext uri="{FF2B5EF4-FFF2-40B4-BE49-F238E27FC236}">
                <a16:creationId xmlns:a16="http://schemas.microsoft.com/office/drawing/2014/main" id="{5EE28A07-95C3-8B66-B380-5E92E9B90EE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722112">
            <a:off x="11759101" y="5673635"/>
            <a:ext cx="4163487" cy="4163487"/>
          </a:xfrm>
          <a:prstGeom prst="rect">
            <a:avLst/>
          </a:prstGeom>
        </p:spPr>
      </p:pic>
      <p:sp>
        <p:nvSpPr>
          <p:cNvPr id="7" name="TextBox 6">
            <a:extLst>
              <a:ext uri="{FF2B5EF4-FFF2-40B4-BE49-F238E27FC236}">
                <a16:creationId xmlns:a16="http://schemas.microsoft.com/office/drawing/2014/main" id="{35991C7F-1E3D-388B-E435-2B8E23169603}"/>
              </a:ext>
            </a:extLst>
          </p:cNvPr>
          <p:cNvSpPr txBox="1"/>
          <p:nvPr/>
        </p:nvSpPr>
        <p:spPr>
          <a:xfrm rot="1398159">
            <a:off x="9512223" y="2242643"/>
            <a:ext cx="14949156" cy="1446550"/>
          </a:xfrm>
          <a:prstGeom prst="rect">
            <a:avLst/>
          </a:prstGeom>
          <a:noFill/>
        </p:spPr>
        <p:txBody>
          <a:bodyPr wrap="square" rtlCol="0">
            <a:spAutoFit/>
          </a:bodyPr>
          <a:lstStyle/>
          <a:p>
            <a:pPr algn="ctr"/>
            <a:r>
              <a:rPr lang="en-US" sz="8800" b="1" dirty="0">
                <a:solidFill>
                  <a:schemeClr val="bg2"/>
                </a:solidFill>
                <a:effectLst>
                  <a:outerShdw blurRad="38100" dist="38100" dir="2700000" algn="tl">
                    <a:srgbClr val="000000">
                      <a:alpha val="43137"/>
                    </a:srgbClr>
                  </a:outerShdw>
                </a:effectLst>
                <a:latin typeface="Tempus Sans ITC" panose="04020404030D07020202" pitchFamily="82" charset="0"/>
              </a:rPr>
              <a:t>Wireless Doorbell</a:t>
            </a:r>
          </a:p>
        </p:txBody>
      </p:sp>
      <p:sp>
        <p:nvSpPr>
          <p:cNvPr id="8" name="TextBox 7">
            <a:extLst>
              <a:ext uri="{FF2B5EF4-FFF2-40B4-BE49-F238E27FC236}">
                <a16:creationId xmlns:a16="http://schemas.microsoft.com/office/drawing/2014/main" id="{92C3D707-C938-672C-613E-452ECE74A2C4}"/>
              </a:ext>
            </a:extLst>
          </p:cNvPr>
          <p:cNvSpPr txBox="1"/>
          <p:nvPr/>
        </p:nvSpPr>
        <p:spPr>
          <a:xfrm>
            <a:off x="-1349300" y="2105561"/>
            <a:ext cx="14949156" cy="1323439"/>
          </a:xfrm>
          <a:prstGeom prst="rect">
            <a:avLst/>
          </a:prstGeom>
          <a:noFill/>
        </p:spPr>
        <p:txBody>
          <a:bodyPr wrap="square" rtlCol="0">
            <a:spAutoFit/>
          </a:bodyPr>
          <a:lstStyle/>
          <a:p>
            <a:pPr algn="ctr"/>
            <a:r>
              <a:rPr lang="en-US" sz="8000" b="1" dirty="0">
                <a:solidFill>
                  <a:schemeClr val="bg2"/>
                </a:solidFill>
                <a:effectLst>
                  <a:outerShdw blurRad="38100" dist="38100" dir="2700000" algn="tl">
                    <a:srgbClr val="000000">
                      <a:alpha val="43137"/>
                    </a:srgbClr>
                  </a:outerShdw>
                </a:effectLst>
                <a:latin typeface="Tempus Sans ITC" panose="04020404030D07020202" pitchFamily="82" charset="0"/>
              </a:rPr>
              <a:t>Table Of Contents</a:t>
            </a:r>
          </a:p>
        </p:txBody>
      </p:sp>
      <p:pic>
        <p:nvPicPr>
          <p:cNvPr id="10" name="Graphic 9" descr="Checklist with solid fill">
            <a:extLst>
              <a:ext uri="{FF2B5EF4-FFF2-40B4-BE49-F238E27FC236}">
                <a16:creationId xmlns:a16="http://schemas.microsoft.com/office/drawing/2014/main" id="{F8757ACE-3DFD-A10C-09B9-696643FD8E6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412854">
            <a:off x="4467734" y="12135"/>
            <a:ext cx="1908645" cy="1908645"/>
          </a:xfrm>
          <a:prstGeom prst="rect">
            <a:avLst/>
          </a:prstGeom>
        </p:spPr>
      </p:pic>
      <p:pic>
        <p:nvPicPr>
          <p:cNvPr id="12" name="Graphic 11" descr="Open book with solid fill">
            <a:extLst>
              <a:ext uri="{FF2B5EF4-FFF2-40B4-BE49-F238E27FC236}">
                <a16:creationId xmlns:a16="http://schemas.microsoft.com/office/drawing/2014/main" id="{D690F577-49C4-5104-20CC-2EE309ED7AC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rot="20521908">
            <a:off x="474463" y="3934615"/>
            <a:ext cx="2900039" cy="2900039"/>
          </a:xfrm>
          <a:prstGeom prst="rect">
            <a:avLst/>
          </a:prstGeom>
        </p:spPr>
      </p:pic>
      <p:sp>
        <p:nvSpPr>
          <p:cNvPr id="13" name="Oval 12">
            <a:extLst>
              <a:ext uri="{FF2B5EF4-FFF2-40B4-BE49-F238E27FC236}">
                <a16:creationId xmlns:a16="http://schemas.microsoft.com/office/drawing/2014/main" id="{2E64CA66-910A-5356-868E-E2852E9D701C}"/>
              </a:ext>
            </a:extLst>
          </p:cNvPr>
          <p:cNvSpPr/>
          <p:nvPr/>
        </p:nvSpPr>
        <p:spPr>
          <a:xfrm>
            <a:off x="5653087" y="3583644"/>
            <a:ext cx="885825" cy="900815"/>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B23336D-59A0-1DA0-5BEE-5AD137AA6BBE}"/>
              </a:ext>
            </a:extLst>
          </p:cNvPr>
          <p:cNvCxnSpPr>
            <a:cxnSpLocks/>
          </p:cNvCxnSpPr>
          <p:nvPr/>
        </p:nvCxnSpPr>
        <p:spPr>
          <a:xfrm>
            <a:off x="6096000" y="4484459"/>
            <a:ext cx="0" cy="2578685"/>
          </a:xfrm>
          <a:prstGeom prst="line">
            <a:avLst/>
          </a:prstGeom>
          <a:ln w="571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pic>
        <p:nvPicPr>
          <p:cNvPr id="20" name="Graphic 19" descr="Presentation with checklist outline">
            <a:extLst>
              <a:ext uri="{FF2B5EF4-FFF2-40B4-BE49-F238E27FC236}">
                <a16:creationId xmlns:a16="http://schemas.microsoft.com/office/drawing/2014/main" id="{01398F77-0435-F60A-3197-2733037F490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973704" y="3729120"/>
            <a:ext cx="3218296" cy="3047541"/>
          </a:xfrm>
          <a:prstGeom prst="rect">
            <a:avLst/>
          </a:prstGeom>
        </p:spPr>
      </p:pic>
      <p:pic>
        <p:nvPicPr>
          <p:cNvPr id="24" name="Graphic 23" descr="Postit Notes with solid fill">
            <a:extLst>
              <a:ext uri="{FF2B5EF4-FFF2-40B4-BE49-F238E27FC236}">
                <a16:creationId xmlns:a16="http://schemas.microsoft.com/office/drawing/2014/main" id="{A199C788-7AA9-4860-1FE1-B1E4FCA4A6A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585" y="0"/>
            <a:ext cx="2123565" cy="2123565"/>
          </a:xfrm>
          <a:prstGeom prst="rect">
            <a:avLst/>
          </a:prstGeom>
        </p:spPr>
      </p:pic>
      <p:pic>
        <p:nvPicPr>
          <p:cNvPr id="26" name="Graphic 25" descr="Clipboard Partially Checked outline">
            <a:extLst>
              <a:ext uri="{FF2B5EF4-FFF2-40B4-BE49-F238E27FC236}">
                <a16:creationId xmlns:a16="http://schemas.microsoft.com/office/drawing/2014/main" id="{EF2B7217-B2CA-1D2D-1922-8DB6AE867DD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rot="20234396">
            <a:off x="10168925" y="-344"/>
            <a:ext cx="1683122" cy="1683122"/>
          </a:xfrm>
          <a:prstGeom prst="rect">
            <a:avLst/>
          </a:prstGeom>
        </p:spPr>
      </p:pic>
      <p:sp>
        <p:nvSpPr>
          <p:cNvPr id="27" name="TextBox 26">
            <a:extLst>
              <a:ext uri="{FF2B5EF4-FFF2-40B4-BE49-F238E27FC236}">
                <a16:creationId xmlns:a16="http://schemas.microsoft.com/office/drawing/2014/main" id="{CD1B7267-83D1-9333-6C98-582191892937}"/>
              </a:ext>
            </a:extLst>
          </p:cNvPr>
          <p:cNvSpPr txBox="1"/>
          <p:nvPr/>
        </p:nvSpPr>
        <p:spPr>
          <a:xfrm>
            <a:off x="-5106891" y="4086871"/>
            <a:ext cx="5080169"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latin typeface="Tempus Sans ITC" panose="04020404030D07020202" pitchFamily="82" charset="0"/>
              </a:rPr>
              <a:t>Organizers :</a:t>
            </a:r>
          </a:p>
        </p:txBody>
      </p:sp>
      <p:sp>
        <p:nvSpPr>
          <p:cNvPr id="28" name="TextBox 27">
            <a:extLst>
              <a:ext uri="{FF2B5EF4-FFF2-40B4-BE49-F238E27FC236}">
                <a16:creationId xmlns:a16="http://schemas.microsoft.com/office/drawing/2014/main" id="{5BBFE858-D5CF-4B32-CA71-3B3386A4D283}"/>
              </a:ext>
            </a:extLst>
          </p:cNvPr>
          <p:cNvSpPr txBox="1"/>
          <p:nvPr/>
        </p:nvSpPr>
        <p:spPr>
          <a:xfrm>
            <a:off x="838029" y="7354376"/>
            <a:ext cx="10462731" cy="830997"/>
          </a:xfrm>
          <a:prstGeom prst="rect">
            <a:avLst/>
          </a:prstGeom>
          <a:noFill/>
        </p:spPr>
        <p:txBody>
          <a:bodyPr wrap="square" rtlCol="0">
            <a:spAutoFit/>
          </a:bodyPr>
          <a:lstStyle/>
          <a:p>
            <a:r>
              <a:rPr lang="en-US" sz="2400" b="1" dirty="0">
                <a:latin typeface="Tempus Sans ITC" panose="04020404030D07020202" pitchFamily="82" charset="0"/>
              </a:rPr>
              <a:t>Presented by : Grisma Poudel, Yoshin Shrestha, Aarushi  Thapa, Prakriti Regmi, 		Trishna Thapa, Supriya Thapa, Uttrina Thapa</a:t>
            </a:r>
          </a:p>
        </p:txBody>
      </p:sp>
      <p:sp>
        <p:nvSpPr>
          <p:cNvPr id="29" name="TextBox 28">
            <a:extLst>
              <a:ext uri="{FF2B5EF4-FFF2-40B4-BE49-F238E27FC236}">
                <a16:creationId xmlns:a16="http://schemas.microsoft.com/office/drawing/2014/main" id="{650B5E37-460F-7BC8-7955-5B3FCD4CCD3D}"/>
              </a:ext>
            </a:extLst>
          </p:cNvPr>
          <p:cNvSpPr txBox="1"/>
          <p:nvPr/>
        </p:nvSpPr>
        <p:spPr>
          <a:xfrm>
            <a:off x="11906632" y="3615707"/>
            <a:ext cx="5080169"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latin typeface="Tempus Sans ITC" panose="04020404030D07020202" pitchFamily="82" charset="0"/>
              </a:rPr>
              <a:t>Helper :</a:t>
            </a:r>
          </a:p>
        </p:txBody>
      </p:sp>
    </p:spTree>
    <p:extLst>
      <p:ext uri="{BB962C8B-B14F-4D97-AF65-F5344CB8AC3E}">
        <p14:creationId xmlns:p14="http://schemas.microsoft.com/office/powerpoint/2010/main" val="1530671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D0D1E42D-3C3C-FFAE-9FBD-6D2918EA3B56}"/>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A41C5A0-9E04-843F-CE09-13711E87BF10}"/>
              </a:ext>
            </a:extLst>
          </p:cNvPr>
          <p:cNvCxnSpPr>
            <a:cxnSpLocks/>
          </p:cNvCxnSpPr>
          <p:nvPr/>
        </p:nvCxnSpPr>
        <p:spPr>
          <a:xfrm>
            <a:off x="-9264556" y="3069911"/>
            <a:ext cx="39333032" cy="0"/>
          </a:xfrm>
          <a:prstGeom prst="line">
            <a:avLst/>
          </a:prstGeom>
          <a:ln w="57150">
            <a:solidFill>
              <a:schemeClr val="bg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89B5986-8BFF-ACB0-3B47-F761F564E41F}"/>
              </a:ext>
            </a:extLst>
          </p:cNvPr>
          <p:cNvSpPr txBox="1"/>
          <p:nvPr/>
        </p:nvSpPr>
        <p:spPr>
          <a:xfrm>
            <a:off x="16319437" y="364825"/>
            <a:ext cx="8611920" cy="1323439"/>
          </a:xfrm>
          <a:prstGeom prst="rect">
            <a:avLst/>
          </a:prstGeom>
          <a:noFill/>
        </p:spPr>
        <p:txBody>
          <a:bodyPr wrap="square" rtlCol="0">
            <a:spAutoFit/>
          </a:bodyPr>
          <a:lstStyle/>
          <a:p>
            <a:pPr algn="ctr"/>
            <a:r>
              <a:rPr lang="en-US" sz="8000" b="1" dirty="0">
                <a:solidFill>
                  <a:schemeClr val="tx2">
                    <a:lumMod val="50000"/>
                    <a:lumOff val="50000"/>
                  </a:schemeClr>
                </a:solidFill>
                <a:effectLst>
                  <a:outerShdw blurRad="38100" dist="38100" dir="2700000" algn="tl">
                    <a:srgbClr val="000000">
                      <a:alpha val="43137"/>
                    </a:srgbClr>
                  </a:outerShdw>
                </a:effectLst>
                <a:latin typeface="Tempus Sans ITC" panose="04020404030D07020202" pitchFamily="82" charset="0"/>
              </a:rPr>
              <a:t>Buzzer</a:t>
            </a:r>
          </a:p>
        </p:txBody>
      </p:sp>
      <p:sp>
        <p:nvSpPr>
          <p:cNvPr id="10" name="TextBox 9">
            <a:extLst>
              <a:ext uri="{FF2B5EF4-FFF2-40B4-BE49-F238E27FC236}">
                <a16:creationId xmlns:a16="http://schemas.microsoft.com/office/drawing/2014/main" id="{271E8C2A-DE4F-5DD8-2F71-F31040419943}"/>
              </a:ext>
            </a:extLst>
          </p:cNvPr>
          <p:cNvSpPr txBox="1"/>
          <p:nvPr/>
        </p:nvSpPr>
        <p:spPr>
          <a:xfrm>
            <a:off x="14613561" y="4556405"/>
            <a:ext cx="11617373" cy="1938992"/>
          </a:xfrm>
          <a:prstGeom prst="rect">
            <a:avLst/>
          </a:prstGeom>
          <a:noFill/>
        </p:spPr>
        <p:txBody>
          <a:bodyPr wrap="square">
            <a:spAutoFit/>
          </a:bodyPr>
          <a:lstStyle/>
          <a:p>
            <a:pPr algn="just"/>
            <a:r>
              <a:rPr lang="en-US" sz="2000" b="1" dirty="0">
                <a:latin typeface="Tempus Sans ITC" panose="04020404030D07020202" pitchFamily="82" charset="0"/>
              </a:rPr>
              <a:t>The buzzer generates an audible alert to notify the homeowner of a visitor, converting electrical signals into sound as the system’s output device. Depending on its type, an active buzzer produces a fixed tone when powered, while a passive buzzer creates variable tones via PWM signals from the Arduino UNO. Connected via jumper wires on the breadboard, it is activated by the Arduino UNO’s digital pin (e.g., Pin 8) to emit a beep or melody for a set duration (e.g., 2 seconds) when a wireless trigger is received, completing the doorbell function.</a:t>
            </a:r>
            <a:endParaRPr lang="en-US" sz="2000" b="1" dirty="0">
              <a:effectLst/>
              <a:latin typeface="Tempus Sans ITC" panose="04020404030D07020202" pitchFamily="82" charset="0"/>
            </a:endParaRPr>
          </a:p>
        </p:txBody>
      </p:sp>
      <p:grpSp>
        <p:nvGrpSpPr>
          <p:cNvPr id="13" name="Group 12">
            <a:extLst>
              <a:ext uri="{FF2B5EF4-FFF2-40B4-BE49-F238E27FC236}">
                <a16:creationId xmlns:a16="http://schemas.microsoft.com/office/drawing/2014/main" id="{9F03EFA3-25B1-DD40-A6B0-8D535B7AB73C}"/>
              </a:ext>
            </a:extLst>
          </p:cNvPr>
          <p:cNvGrpSpPr/>
          <p:nvPr/>
        </p:nvGrpSpPr>
        <p:grpSpPr>
          <a:xfrm>
            <a:off x="-9790200" y="1583418"/>
            <a:ext cx="2817141" cy="2705100"/>
            <a:chOff x="4687428" y="1557762"/>
            <a:chExt cx="2817141" cy="2705100"/>
          </a:xfrm>
        </p:grpSpPr>
        <p:sp>
          <p:nvSpPr>
            <p:cNvPr id="6" name="Oval 5">
              <a:extLst>
                <a:ext uri="{FF2B5EF4-FFF2-40B4-BE49-F238E27FC236}">
                  <a16:creationId xmlns:a16="http://schemas.microsoft.com/office/drawing/2014/main" id="{E4E406E4-C766-5298-77AE-446859B00B93}"/>
                </a:ext>
              </a:extLst>
            </p:cNvPr>
            <p:cNvSpPr/>
            <p:nvPr/>
          </p:nvSpPr>
          <p:spPr>
            <a:xfrm>
              <a:off x="4687428" y="1557762"/>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4">
              <a:extLst>
                <a:ext uri="{FF2B5EF4-FFF2-40B4-BE49-F238E27FC236}">
                  <a16:creationId xmlns:a16="http://schemas.microsoft.com/office/drawing/2014/main" id="{0263220A-0F4E-76E6-5122-F0F1C890D6FD}"/>
                </a:ext>
              </a:extLst>
            </p:cNvPr>
            <p:cNvPicPr>
              <a:picLocks noChangeAspect="1" noChangeArrowheads="1"/>
            </p:cNvPicPr>
            <p:nvPr/>
          </p:nvPicPr>
          <p:blipFill>
            <a:blip r:embed="rId3">
              <a:alphaModFix amt="75000"/>
              <a:extLst>
                <a:ext uri="{28A0092B-C50C-407E-A947-70E740481C1C}">
                  <a14:useLocalDpi xmlns:a14="http://schemas.microsoft.com/office/drawing/2010/main" val="0"/>
                </a:ext>
              </a:extLst>
            </a:blip>
            <a:srcRect/>
            <a:stretch>
              <a:fillRect/>
            </a:stretch>
          </p:blipFill>
          <p:spPr bwMode="auto">
            <a:xfrm>
              <a:off x="5247584" y="1937962"/>
              <a:ext cx="1696831" cy="1931163"/>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grpSp>
      <p:sp>
        <p:nvSpPr>
          <p:cNvPr id="27" name="TextBox 26">
            <a:extLst>
              <a:ext uri="{FF2B5EF4-FFF2-40B4-BE49-F238E27FC236}">
                <a16:creationId xmlns:a16="http://schemas.microsoft.com/office/drawing/2014/main" id="{A517C24E-8972-7FCC-518F-FD5E35F730D7}"/>
              </a:ext>
            </a:extLst>
          </p:cNvPr>
          <p:cNvSpPr txBox="1"/>
          <p:nvPr/>
        </p:nvSpPr>
        <p:spPr>
          <a:xfrm>
            <a:off x="1790040" y="364824"/>
            <a:ext cx="8611920" cy="1323439"/>
          </a:xfrm>
          <a:prstGeom prst="rect">
            <a:avLst/>
          </a:prstGeom>
          <a:noFill/>
        </p:spPr>
        <p:txBody>
          <a:bodyPr wrap="square" rtlCol="0">
            <a:spAutoFit/>
          </a:bodyPr>
          <a:lstStyle/>
          <a:p>
            <a:pPr algn="ctr"/>
            <a:r>
              <a:rPr lang="en-US" sz="8000" b="1" dirty="0">
                <a:solidFill>
                  <a:srgbClr val="E34949"/>
                </a:solidFill>
                <a:effectLst>
                  <a:outerShdw blurRad="38100" dist="38100" dir="2700000" algn="tl">
                    <a:srgbClr val="000000">
                      <a:alpha val="43137"/>
                    </a:srgbClr>
                  </a:outerShdw>
                </a:effectLst>
                <a:latin typeface="Tempus Sans ITC" panose="04020404030D07020202" pitchFamily="82" charset="0"/>
              </a:rPr>
              <a:t>Switch</a:t>
            </a:r>
          </a:p>
        </p:txBody>
      </p:sp>
      <p:sp>
        <p:nvSpPr>
          <p:cNvPr id="28" name="TextBox 27">
            <a:extLst>
              <a:ext uri="{FF2B5EF4-FFF2-40B4-BE49-F238E27FC236}">
                <a16:creationId xmlns:a16="http://schemas.microsoft.com/office/drawing/2014/main" id="{35AEF565-6CD4-715A-DFC1-F60526E03E15}"/>
              </a:ext>
            </a:extLst>
          </p:cNvPr>
          <p:cNvSpPr txBox="1"/>
          <p:nvPr/>
        </p:nvSpPr>
        <p:spPr>
          <a:xfrm>
            <a:off x="287313" y="4556405"/>
            <a:ext cx="11617373" cy="2246769"/>
          </a:xfrm>
          <a:prstGeom prst="rect">
            <a:avLst/>
          </a:prstGeom>
          <a:noFill/>
        </p:spPr>
        <p:txBody>
          <a:bodyPr wrap="square">
            <a:spAutoFit/>
          </a:bodyPr>
          <a:lstStyle/>
          <a:p>
            <a:pPr algn="just"/>
            <a:r>
              <a:rPr lang="en-US" sz="2000" b="1" dirty="0">
                <a:latin typeface="Tempus Sans ITC" panose="04020404030D07020202" pitchFamily="82" charset="0"/>
              </a:rPr>
              <a:t>In the wireless doorbell prototype, the switch (SW) acts as a manual trigger to activate the buzzer, complementing the ultrasonic sensor’s automated detection. Connected to an ESP32 GPIO pin, it completes an electrical circuit when pressed, signaling the ESP32 to sound the buzzer. This provides a reliable backup if the sensor fails to detect a visitor, ensures easy testing during development, and offers a familiar, user-friendly interface like a traditional doorbell button. Its low-power, compact design integrates seamlessly into the breadboard setup, enhancing the system’s versatility and functionality.</a:t>
            </a:r>
          </a:p>
          <a:p>
            <a:pPr algn="just"/>
            <a:endParaRPr lang="en-US" sz="2000" b="1" dirty="0">
              <a:effectLst/>
              <a:latin typeface="Tempus Sans ITC" panose="04020404030D07020202" pitchFamily="82" charset="0"/>
            </a:endParaRPr>
          </a:p>
        </p:txBody>
      </p:sp>
      <p:sp>
        <p:nvSpPr>
          <p:cNvPr id="2" name="TextBox 1">
            <a:extLst>
              <a:ext uri="{FF2B5EF4-FFF2-40B4-BE49-F238E27FC236}">
                <a16:creationId xmlns:a16="http://schemas.microsoft.com/office/drawing/2014/main" id="{D4942041-4921-A547-C2A8-2650D8920A40}"/>
              </a:ext>
            </a:extLst>
          </p:cNvPr>
          <p:cNvSpPr txBox="1"/>
          <p:nvPr/>
        </p:nvSpPr>
        <p:spPr>
          <a:xfrm>
            <a:off x="-267029" y="-1684606"/>
            <a:ext cx="12726054" cy="1569660"/>
          </a:xfrm>
          <a:prstGeom prst="rect">
            <a:avLst/>
          </a:prstGeom>
          <a:noFill/>
        </p:spPr>
        <p:txBody>
          <a:bodyPr wrap="square" rtlCol="0">
            <a:spAutoFit/>
          </a:bodyPr>
          <a:lstStyle/>
          <a:p>
            <a:pPr algn="ctr"/>
            <a:r>
              <a:rPr lang="en-US" sz="9600" b="1" dirty="0">
                <a:solidFill>
                  <a:schemeClr val="accent2"/>
                </a:solidFill>
                <a:effectLst>
                  <a:outerShdw blurRad="38100" dist="38100" dir="2700000" algn="tl">
                    <a:srgbClr val="000000">
                      <a:alpha val="43137"/>
                    </a:srgbClr>
                  </a:outerShdw>
                </a:effectLst>
                <a:latin typeface="Tempus Sans ITC" panose="04020404030D07020202" pitchFamily="82" charset="0"/>
              </a:rPr>
              <a:t>Code and its Working</a:t>
            </a:r>
          </a:p>
        </p:txBody>
      </p:sp>
      <p:sp>
        <p:nvSpPr>
          <p:cNvPr id="3" name="TextBox 2">
            <a:extLst>
              <a:ext uri="{FF2B5EF4-FFF2-40B4-BE49-F238E27FC236}">
                <a16:creationId xmlns:a16="http://schemas.microsoft.com/office/drawing/2014/main" id="{16424500-E9CF-BC3F-F71F-02A3527E4C38}"/>
              </a:ext>
            </a:extLst>
          </p:cNvPr>
          <p:cNvSpPr txBox="1"/>
          <p:nvPr/>
        </p:nvSpPr>
        <p:spPr>
          <a:xfrm>
            <a:off x="-5259103" y="1196582"/>
            <a:ext cx="4344054" cy="523220"/>
          </a:xfrm>
          <a:prstGeom prst="rect">
            <a:avLst/>
          </a:prstGeom>
          <a:noFill/>
        </p:spPr>
        <p:txBody>
          <a:bodyPr wrap="square" rtlCol="0">
            <a:spAutoFit/>
          </a:bodyPr>
          <a:lstStyle/>
          <a:p>
            <a:pPr algn="ctr"/>
            <a:r>
              <a:rPr lang="en-US" sz="2800" b="1" dirty="0">
                <a:latin typeface="Tempus Sans ITC" panose="04020404030D07020202" pitchFamily="82" charset="0"/>
              </a:rPr>
              <a:t>Sender Code for Bell</a:t>
            </a:r>
          </a:p>
        </p:txBody>
      </p:sp>
      <p:grpSp>
        <p:nvGrpSpPr>
          <p:cNvPr id="14" name="Group 13">
            <a:extLst>
              <a:ext uri="{FF2B5EF4-FFF2-40B4-BE49-F238E27FC236}">
                <a16:creationId xmlns:a16="http://schemas.microsoft.com/office/drawing/2014/main" id="{5ACE6FC8-4B54-F0AD-047D-4E3227F950EB}"/>
              </a:ext>
            </a:extLst>
          </p:cNvPr>
          <p:cNvGrpSpPr/>
          <p:nvPr/>
        </p:nvGrpSpPr>
        <p:grpSpPr>
          <a:xfrm>
            <a:off x="4806952" y="1691366"/>
            <a:ext cx="2817141" cy="2705100"/>
            <a:chOff x="19284580" y="1665710"/>
            <a:chExt cx="2817141" cy="2705100"/>
          </a:xfrm>
        </p:grpSpPr>
        <p:sp>
          <p:nvSpPr>
            <p:cNvPr id="32" name="Oval 31">
              <a:extLst>
                <a:ext uri="{FF2B5EF4-FFF2-40B4-BE49-F238E27FC236}">
                  <a16:creationId xmlns:a16="http://schemas.microsoft.com/office/drawing/2014/main" id="{724CA5AB-8B7D-2AA5-526F-C3E3749E9FB3}"/>
                </a:ext>
              </a:extLst>
            </p:cNvPr>
            <p:cNvSpPr/>
            <p:nvPr/>
          </p:nvSpPr>
          <p:spPr>
            <a:xfrm>
              <a:off x="19284580" y="1665710"/>
              <a:ext cx="2817141" cy="27051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tx1"/>
                </a:solidFill>
              </a:endParaRPr>
            </a:p>
          </p:txBody>
        </p:sp>
        <p:pic>
          <p:nvPicPr>
            <p:cNvPr id="8" name="Picture 2" descr="Push Button Switch (2PIN) Robotics Bangladesh">
              <a:extLst>
                <a:ext uri="{FF2B5EF4-FFF2-40B4-BE49-F238E27FC236}">
                  <a16:creationId xmlns:a16="http://schemas.microsoft.com/office/drawing/2014/main" id="{CEBC367E-E5DD-8AE1-622E-53E67B21D609}"/>
                </a:ext>
              </a:extLst>
            </p:cNvPr>
            <p:cNvPicPr>
              <a:picLocks noChangeAspect="1" noChangeArrowheads="1"/>
            </p:cNvPicPr>
            <p:nvPr/>
          </p:nvPicPr>
          <p:blipFill>
            <a:blip r:embed="rId4">
              <a:alphaModFix amt="78000"/>
              <a:extLst>
                <a:ext uri="{28A0092B-C50C-407E-A947-70E740481C1C}">
                  <a14:useLocalDpi xmlns:a14="http://schemas.microsoft.com/office/drawing/2010/main" val="0"/>
                </a:ext>
              </a:extLst>
            </a:blip>
            <a:srcRect/>
            <a:stretch>
              <a:fillRect/>
            </a:stretch>
          </p:blipFill>
          <p:spPr bwMode="auto">
            <a:xfrm>
              <a:off x="19816381" y="2145480"/>
              <a:ext cx="1848862" cy="1848862"/>
            </a:xfrm>
            <a:prstGeom prst="rect">
              <a:avLst/>
            </a:prstGeom>
            <a:noFill/>
            <a:effectLst>
              <a:softEdge rad="254000"/>
            </a:effectLst>
            <a:extLst>
              <a:ext uri="{909E8E84-426E-40DD-AFC4-6F175D3DCCD1}">
                <a14:hiddenFill xmlns:a14="http://schemas.microsoft.com/office/drawing/2010/main">
                  <a:solidFill>
                    <a:srgbClr val="FFFFFF"/>
                  </a:solidFill>
                </a14:hiddenFill>
              </a:ext>
            </a:extLst>
          </p:spPr>
        </p:pic>
      </p:grpSp>
      <p:sp>
        <p:nvSpPr>
          <p:cNvPr id="15" name="TextBox 14">
            <a:extLst>
              <a:ext uri="{FF2B5EF4-FFF2-40B4-BE49-F238E27FC236}">
                <a16:creationId xmlns:a16="http://schemas.microsoft.com/office/drawing/2014/main" id="{031C0816-C0CE-53AD-F8A2-4552414974AC}"/>
              </a:ext>
            </a:extLst>
          </p:cNvPr>
          <p:cNvSpPr txBox="1"/>
          <p:nvPr/>
        </p:nvSpPr>
        <p:spPr>
          <a:xfrm>
            <a:off x="-14679788" y="1719802"/>
            <a:ext cx="11985523" cy="4893647"/>
          </a:xfrm>
          <a:prstGeom prst="rect">
            <a:avLst/>
          </a:prstGeom>
          <a:noFill/>
        </p:spPr>
        <p:txBody>
          <a:bodyPr wrap="square" rtlCol="0">
            <a:spAutoFit/>
          </a:bodyPr>
          <a:lstStyle/>
          <a:p>
            <a:pPr algn="just"/>
            <a:r>
              <a:rPr lang="en-US" sz="2400" dirty="0">
                <a:latin typeface="Tempus Sans ITC" panose="04020404030D07020202" pitchFamily="82" charset="0"/>
              </a:rPr>
              <a:t>The ESP32 code implements a wireless doorbell system using **ESP-NOW** for communication, paired with an **HC-SR04 ultrasonic sensor** to detect objects within 20 cm. It includes libraries </a:t>
            </a:r>
            <a:r>
              <a:rPr lang="en-US" sz="2400" b="1" dirty="0">
                <a:latin typeface="Tempus Sans ITC" panose="04020404030D07020202" pitchFamily="82" charset="0"/>
              </a:rPr>
              <a:t>esp_now.h </a:t>
            </a:r>
            <a:r>
              <a:rPr lang="en-US" sz="2400" dirty="0">
                <a:latin typeface="Tempus Sans ITC" panose="04020404030D07020202" pitchFamily="82" charset="0"/>
              </a:rPr>
              <a:t>and </a:t>
            </a:r>
            <a:r>
              <a:rPr lang="en-US" sz="2400" b="1" dirty="0">
                <a:latin typeface="Tempus Sans ITC" panose="04020404030D07020202" pitchFamily="82" charset="0"/>
              </a:rPr>
              <a:t>WiFi.h </a:t>
            </a:r>
            <a:r>
              <a:rPr lang="en-US" sz="2400" dirty="0">
                <a:latin typeface="Tempus Sans ITC" panose="04020404030D07020202" pitchFamily="82" charset="0"/>
              </a:rPr>
              <a:t>to enable ESP-NOW, a low-latency, Wi-Fi-based protocol. In </a:t>
            </a:r>
            <a:r>
              <a:rPr lang="en-US" sz="2400" b="1" dirty="0">
                <a:latin typeface="Tempus Sans ITC" panose="04020404030D07020202" pitchFamily="82" charset="0"/>
              </a:rPr>
              <a:t>setup(), </a:t>
            </a:r>
            <a:r>
              <a:rPr lang="en-US" sz="2400" dirty="0">
                <a:latin typeface="Tempus Sans ITC" panose="04020404030D07020202" pitchFamily="82" charset="0"/>
              </a:rPr>
              <a:t>the code initializes serial communication (115200 baud), configures the ultrasonic sensor pins (TRIG: GPIO 5, ECHO: GPIO 18), sets the ESP32 to Wi-Fi station mode, and initializes ESP-NOW with a callback (</a:t>
            </a:r>
            <a:r>
              <a:rPr lang="en-US" sz="2400" b="1" dirty="0">
                <a:latin typeface="Tempus Sans ITC" panose="04020404030D07020202" pitchFamily="82" charset="0"/>
              </a:rPr>
              <a:t>OnDataSent</a:t>
            </a:r>
            <a:r>
              <a:rPr lang="en-US" sz="2400" dirty="0">
                <a:latin typeface="Tempus Sans ITC" panose="04020404030D07020202" pitchFamily="82" charset="0"/>
              </a:rPr>
              <a:t>) to confirm transmission status. It registers a peer using a predefined receiver MAC address. In</a:t>
            </a:r>
            <a:r>
              <a:rPr lang="en-US" sz="2400" b="1" dirty="0">
                <a:latin typeface="Tempus Sans ITC" panose="04020404030D07020202" pitchFamily="82" charset="0"/>
              </a:rPr>
              <a:t> loop(), </a:t>
            </a:r>
            <a:r>
              <a:rPr lang="en-US" sz="2400" dirty="0">
                <a:latin typeface="Tempus Sans ITC" panose="04020404030D07020202" pitchFamily="82" charset="0"/>
              </a:rPr>
              <a:t>the ultrasonic sensor measures distance by sending a 10µs pulse to TRIG, calculating distance (</a:t>
            </a:r>
            <a:r>
              <a:rPr lang="en-US" sz="2400" b="1" dirty="0">
                <a:latin typeface="Tempus Sans ITC" panose="04020404030D07020202" pitchFamily="82" charset="0"/>
              </a:rPr>
              <a:t>distance_cm = duration * 0.034 / 2</a:t>
            </a:r>
            <a:r>
              <a:rPr lang="en-US" sz="2400" dirty="0">
                <a:latin typeface="Tempus Sans ITC" panose="04020404030D07020202" pitchFamily="82" charset="0"/>
              </a:rPr>
              <a:t>) from the ECHO pulse duration, and setting a boolean </a:t>
            </a:r>
            <a:r>
              <a:rPr lang="en-US" sz="2400" b="1" dirty="0">
                <a:latin typeface="Tempus Sans ITC" panose="04020404030D07020202" pitchFamily="82" charset="0"/>
              </a:rPr>
              <a:t>alert</a:t>
            </a:r>
            <a:r>
              <a:rPr lang="en-US" sz="2400" dirty="0">
                <a:latin typeface="Tempus Sans ITC" panose="04020404030D07020202" pitchFamily="82" charset="0"/>
              </a:rPr>
              <a:t> in a custom </a:t>
            </a:r>
            <a:r>
              <a:rPr lang="en-US" sz="2400" b="1" dirty="0">
                <a:latin typeface="Tempus Sans ITC" panose="04020404030D07020202" pitchFamily="82" charset="0"/>
              </a:rPr>
              <a:t>struct_message </a:t>
            </a:r>
            <a:r>
              <a:rPr lang="en-US" sz="2400" dirty="0">
                <a:latin typeface="Tempus Sans ITC" panose="04020404030D07020202" pitchFamily="82" charset="0"/>
              </a:rPr>
              <a:t>to </a:t>
            </a:r>
            <a:r>
              <a:rPr lang="en-US" sz="2400" b="1" dirty="0">
                <a:latin typeface="Tempus Sans ITC" panose="04020404030D07020202" pitchFamily="82" charset="0"/>
              </a:rPr>
              <a:t>true</a:t>
            </a:r>
            <a:r>
              <a:rPr lang="en-US" sz="2400" dirty="0">
                <a:latin typeface="Tempus Sans ITC" panose="04020404030D07020202" pitchFamily="82" charset="0"/>
              </a:rPr>
              <a:t> if the distance is under 20 cm. This </a:t>
            </a:r>
            <a:r>
              <a:rPr lang="en-US" sz="2400" b="1" dirty="0">
                <a:latin typeface="Tempus Sans ITC" panose="04020404030D07020202" pitchFamily="82" charset="0"/>
              </a:rPr>
              <a:t>alert</a:t>
            </a:r>
            <a:r>
              <a:rPr lang="en-US" sz="2400" dirty="0">
                <a:latin typeface="Tempus Sans ITC" panose="04020404030D07020202" pitchFamily="82" charset="0"/>
              </a:rPr>
              <a:t> status is sent wirelessly to the receiver via ESP-NOW every 500m, with serial output for debugging distance and send status.</a:t>
            </a:r>
          </a:p>
          <a:p>
            <a:pPr algn="just"/>
            <a:endParaRPr lang="en-US" sz="2000" dirty="0"/>
          </a:p>
        </p:txBody>
      </p:sp>
    </p:spTree>
    <p:extLst>
      <p:ext uri="{BB962C8B-B14F-4D97-AF65-F5344CB8AC3E}">
        <p14:creationId xmlns:p14="http://schemas.microsoft.com/office/powerpoint/2010/main" val="2223596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696B84D7-5F32-A178-422E-5C80A5C06B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0E58B62-6F3F-86CC-8EB7-9E38482B1A5F}"/>
              </a:ext>
            </a:extLst>
          </p:cNvPr>
          <p:cNvSpPr txBox="1"/>
          <p:nvPr/>
        </p:nvSpPr>
        <p:spPr>
          <a:xfrm>
            <a:off x="-246742" y="6498"/>
            <a:ext cx="12726054" cy="1569660"/>
          </a:xfrm>
          <a:prstGeom prst="rect">
            <a:avLst/>
          </a:prstGeom>
          <a:noFill/>
        </p:spPr>
        <p:txBody>
          <a:bodyPr wrap="square" rtlCol="0">
            <a:spAutoFit/>
          </a:bodyPr>
          <a:lstStyle/>
          <a:p>
            <a:pPr algn="ctr"/>
            <a:r>
              <a:rPr lang="en-US" sz="9600" b="1" dirty="0">
                <a:solidFill>
                  <a:schemeClr val="accent2"/>
                </a:solidFill>
                <a:effectLst>
                  <a:outerShdw blurRad="38100" dist="38100" dir="2700000" algn="tl">
                    <a:srgbClr val="000000">
                      <a:alpha val="43137"/>
                    </a:srgbClr>
                  </a:outerShdw>
                </a:effectLst>
                <a:latin typeface="Tempus Sans ITC" panose="04020404030D07020202" pitchFamily="82" charset="0"/>
              </a:rPr>
              <a:t>Code and its Working</a:t>
            </a:r>
          </a:p>
        </p:txBody>
      </p:sp>
      <p:sp>
        <p:nvSpPr>
          <p:cNvPr id="14" name="TextBox 13">
            <a:extLst>
              <a:ext uri="{FF2B5EF4-FFF2-40B4-BE49-F238E27FC236}">
                <a16:creationId xmlns:a16="http://schemas.microsoft.com/office/drawing/2014/main" id="{CE0AEA17-96AE-4C89-C803-60FED9EC5E27}"/>
              </a:ext>
            </a:extLst>
          </p:cNvPr>
          <p:cNvSpPr txBox="1"/>
          <p:nvPr/>
        </p:nvSpPr>
        <p:spPr>
          <a:xfrm>
            <a:off x="3765429" y="1495399"/>
            <a:ext cx="4344054" cy="646331"/>
          </a:xfrm>
          <a:prstGeom prst="rect">
            <a:avLst/>
          </a:prstGeom>
          <a:noFill/>
        </p:spPr>
        <p:txBody>
          <a:bodyPr wrap="square" rtlCol="0">
            <a:spAutoFit/>
          </a:bodyPr>
          <a:lstStyle/>
          <a:p>
            <a:pPr algn="ctr"/>
            <a:r>
              <a:rPr lang="en-US" sz="3600" b="1" dirty="0">
                <a:latin typeface="Tempus Sans ITC" panose="04020404030D07020202" pitchFamily="82" charset="0"/>
              </a:rPr>
              <a:t>Sender Code for Bell</a:t>
            </a:r>
          </a:p>
        </p:txBody>
      </p:sp>
      <p:sp>
        <p:nvSpPr>
          <p:cNvPr id="18" name="TextBox 17">
            <a:extLst>
              <a:ext uri="{FF2B5EF4-FFF2-40B4-BE49-F238E27FC236}">
                <a16:creationId xmlns:a16="http://schemas.microsoft.com/office/drawing/2014/main" id="{E8CF21F7-9B28-6B84-E3DE-C4DEC939D8CE}"/>
              </a:ext>
            </a:extLst>
          </p:cNvPr>
          <p:cNvSpPr txBox="1"/>
          <p:nvPr/>
        </p:nvSpPr>
        <p:spPr>
          <a:xfrm>
            <a:off x="6309294" y="1414640"/>
            <a:ext cx="4496454" cy="684738"/>
          </a:xfrm>
          <a:prstGeom prst="rect">
            <a:avLst/>
          </a:prstGeom>
          <a:noFill/>
        </p:spPr>
        <p:txBody>
          <a:bodyPr wrap="square" rtlCol="0">
            <a:spAutoFit/>
          </a:bodyPr>
          <a:lstStyle/>
          <a:p>
            <a:endParaRPr lang="en-US" dirty="0"/>
          </a:p>
        </p:txBody>
      </p:sp>
      <p:sp>
        <p:nvSpPr>
          <p:cNvPr id="20" name="TextBox 19">
            <a:extLst>
              <a:ext uri="{FF2B5EF4-FFF2-40B4-BE49-F238E27FC236}">
                <a16:creationId xmlns:a16="http://schemas.microsoft.com/office/drawing/2014/main" id="{14F162B4-E4F3-1F9D-8843-818B8B7A19ED}"/>
              </a:ext>
            </a:extLst>
          </p:cNvPr>
          <p:cNvSpPr txBox="1"/>
          <p:nvPr/>
        </p:nvSpPr>
        <p:spPr>
          <a:xfrm>
            <a:off x="150940" y="2222489"/>
            <a:ext cx="11985523" cy="4893647"/>
          </a:xfrm>
          <a:prstGeom prst="rect">
            <a:avLst/>
          </a:prstGeom>
          <a:noFill/>
        </p:spPr>
        <p:txBody>
          <a:bodyPr wrap="square" rtlCol="0">
            <a:spAutoFit/>
          </a:bodyPr>
          <a:lstStyle/>
          <a:p>
            <a:pPr algn="just"/>
            <a:r>
              <a:rPr lang="en-US" sz="2400" dirty="0">
                <a:latin typeface="Tempus Sans ITC" panose="04020404030D07020202" pitchFamily="82" charset="0"/>
              </a:rPr>
              <a:t>The ESP32 code implements a wireless doorbell system using **ESP-NOW** for communication, paired with an **HC-SR04 ultrasonic sensor** to detect objects within 20 cm. It includes libraries </a:t>
            </a:r>
            <a:r>
              <a:rPr lang="en-US" sz="2400" b="1" dirty="0">
                <a:latin typeface="Tempus Sans ITC" panose="04020404030D07020202" pitchFamily="82" charset="0"/>
              </a:rPr>
              <a:t>esp_now.h </a:t>
            </a:r>
            <a:r>
              <a:rPr lang="en-US" sz="2400" dirty="0">
                <a:latin typeface="Tempus Sans ITC" panose="04020404030D07020202" pitchFamily="82" charset="0"/>
              </a:rPr>
              <a:t>and </a:t>
            </a:r>
            <a:r>
              <a:rPr lang="en-US" sz="2400" b="1" dirty="0">
                <a:latin typeface="Tempus Sans ITC" panose="04020404030D07020202" pitchFamily="82" charset="0"/>
              </a:rPr>
              <a:t>WiFi.h </a:t>
            </a:r>
            <a:r>
              <a:rPr lang="en-US" sz="2400" dirty="0">
                <a:latin typeface="Tempus Sans ITC" panose="04020404030D07020202" pitchFamily="82" charset="0"/>
              </a:rPr>
              <a:t>to enable ESP-NOW, a low-latency, Wi-Fi-based protocol. In </a:t>
            </a:r>
            <a:r>
              <a:rPr lang="en-US" sz="2400" b="1" dirty="0">
                <a:latin typeface="Tempus Sans ITC" panose="04020404030D07020202" pitchFamily="82" charset="0"/>
              </a:rPr>
              <a:t>setup(), </a:t>
            </a:r>
            <a:r>
              <a:rPr lang="en-US" sz="2400" dirty="0">
                <a:latin typeface="Tempus Sans ITC" panose="04020404030D07020202" pitchFamily="82" charset="0"/>
              </a:rPr>
              <a:t>the code initializes serial communication (115200 baud), configures the ultrasonic sensor pins (TRIG: GPIO 5, ECHO: GPIO 18), sets the ESP32 to Wi-Fi station mode, and initializes ESP-NOW with a callback (</a:t>
            </a:r>
            <a:r>
              <a:rPr lang="en-US" sz="2400" b="1" dirty="0">
                <a:latin typeface="Tempus Sans ITC" panose="04020404030D07020202" pitchFamily="82" charset="0"/>
              </a:rPr>
              <a:t>OnDataSent</a:t>
            </a:r>
            <a:r>
              <a:rPr lang="en-US" sz="2400" dirty="0">
                <a:latin typeface="Tempus Sans ITC" panose="04020404030D07020202" pitchFamily="82" charset="0"/>
              </a:rPr>
              <a:t>) to confirm transmission status. It registers a peer using a predefined receiver MAC address. In</a:t>
            </a:r>
            <a:r>
              <a:rPr lang="en-US" sz="2400" b="1" dirty="0">
                <a:latin typeface="Tempus Sans ITC" panose="04020404030D07020202" pitchFamily="82" charset="0"/>
              </a:rPr>
              <a:t> loop(), </a:t>
            </a:r>
            <a:r>
              <a:rPr lang="en-US" sz="2400" dirty="0">
                <a:latin typeface="Tempus Sans ITC" panose="04020404030D07020202" pitchFamily="82" charset="0"/>
              </a:rPr>
              <a:t>the ultrasonic sensor measures distance by sending a 10µs pulse to TRIG, calculating distance (</a:t>
            </a:r>
            <a:r>
              <a:rPr lang="en-US" sz="2400" b="1" dirty="0">
                <a:latin typeface="Tempus Sans ITC" panose="04020404030D07020202" pitchFamily="82" charset="0"/>
              </a:rPr>
              <a:t>distance_cm = duration * 0.034 / 2</a:t>
            </a:r>
            <a:r>
              <a:rPr lang="en-US" sz="2400" dirty="0">
                <a:latin typeface="Tempus Sans ITC" panose="04020404030D07020202" pitchFamily="82" charset="0"/>
              </a:rPr>
              <a:t>) from the ECHO pulse duration, and setting a boolean </a:t>
            </a:r>
            <a:r>
              <a:rPr lang="en-US" sz="2400" b="1" dirty="0">
                <a:latin typeface="Tempus Sans ITC" panose="04020404030D07020202" pitchFamily="82" charset="0"/>
              </a:rPr>
              <a:t>alert</a:t>
            </a:r>
            <a:r>
              <a:rPr lang="en-US" sz="2400" dirty="0">
                <a:latin typeface="Tempus Sans ITC" panose="04020404030D07020202" pitchFamily="82" charset="0"/>
              </a:rPr>
              <a:t> in a custom </a:t>
            </a:r>
            <a:r>
              <a:rPr lang="en-US" sz="2400" b="1" dirty="0">
                <a:latin typeface="Tempus Sans ITC" panose="04020404030D07020202" pitchFamily="82" charset="0"/>
              </a:rPr>
              <a:t>struct_message </a:t>
            </a:r>
            <a:r>
              <a:rPr lang="en-US" sz="2400" dirty="0">
                <a:latin typeface="Tempus Sans ITC" panose="04020404030D07020202" pitchFamily="82" charset="0"/>
              </a:rPr>
              <a:t>to </a:t>
            </a:r>
            <a:r>
              <a:rPr lang="en-US" sz="2400" b="1" dirty="0">
                <a:latin typeface="Tempus Sans ITC" panose="04020404030D07020202" pitchFamily="82" charset="0"/>
              </a:rPr>
              <a:t>true</a:t>
            </a:r>
            <a:r>
              <a:rPr lang="en-US" sz="2400" dirty="0">
                <a:latin typeface="Tempus Sans ITC" panose="04020404030D07020202" pitchFamily="82" charset="0"/>
              </a:rPr>
              <a:t> if the distance is under 20 cm. This </a:t>
            </a:r>
            <a:r>
              <a:rPr lang="en-US" sz="2400" b="1" dirty="0">
                <a:latin typeface="Tempus Sans ITC" panose="04020404030D07020202" pitchFamily="82" charset="0"/>
              </a:rPr>
              <a:t>alert</a:t>
            </a:r>
            <a:r>
              <a:rPr lang="en-US" sz="2400" dirty="0">
                <a:latin typeface="Tempus Sans ITC" panose="04020404030D07020202" pitchFamily="82" charset="0"/>
              </a:rPr>
              <a:t> status is sent wirelessly to the receiver via ESP-NOW every 500m, with serial output for debugging distance and send status.</a:t>
            </a:r>
          </a:p>
          <a:p>
            <a:pPr algn="just"/>
            <a:endParaRPr lang="en-US" sz="2000" dirty="0"/>
          </a:p>
        </p:txBody>
      </p:sp>
      <p:sp>
        <p:nvSpPr>
          <p:cNvPr id="25" name="TextBox 24">
            <a:extLst>
              <a:ext uri="{FF2B5EF4-FFF2-40B4-BE49-F238E27FC236}">
                <a16:creationId xmlns:a16="http://schemas.microsoft.com/office/drawing/2014/main" id="{4C059891-1E83-6432-1795-94251FD96224}"/>
              </a:ext>
            </a:extLst>
          </p:cNvPr>
          <p:cNvSpPr txBox="1"/>
          <p:nvPr/>
        </p:nvSpPr>
        <p:spPr>
          <a:xfrm>
            <a:off x="1631496" y="-2069086"/>
            <a:ext cx="8611920" cy="1323439"/>
          </a:xfrm>
          <a:prstGeom prst="rect">
            <a:avLst/>
          </a:prstGeom>
          <a:noFill/>
        </p:spPr>
        <p:txBody>
          <a:bodyPr wrap="square" rtlCol="0">
            <a:spAutoFit/>
          </a:bodyPr>
          <a:lstStyle/>
          <a:p>
            <a:pPr algn="ctr"/>
            <a:r>
              <a:rPr lang="en-US" sz="8000" b="1" dirty="0">
                <a:solidFill>
                  <a:schemeClr val="accent4">
                    <a:lumMod val="50000"/>
                  </a:schemeClr>
                </a:solidFill>
                <a:effectLst>
                  <a:outerShdw blurRad="38100" dist="38100" dir="2700000" algn="tl">
                    <a:srgbClr val="000000">
                      <a:alpha val="43137"/>
                    </a:srgbClr>
                  </a:outerShdw>
                </a:effectLst>
                <a:latin typeface="Tempus Sans ITC" panose="04020404030D07020202" pitchFamily="82" charset="0"/>
              </a:rPr>
              <a:t>Application</a:t>
            </a:r>
          </a:p>
        </p:txBody>
      </p:sp>
      <p:sp>
        <p:nvSpPr>
          <p:cNvPr id="5" name="TextBox 4">
            <a:extLst>
              <a:ext uri="{FF2B5EF4-FFF2-40B4-BE49-F238E27FC236}">
                <a16:creationId xmlns:a16="http://schemas.microsoft.com/office/drawing/2014/main" id="{0DA84C12-4283-1D33-D8E6-DE742F7B7AE3}"/>
              </a:ext>
            </a:extLst>
          </p:cNvPr>
          <p:cNvSpPr txBox="1"/>
          <p:nvPr/>
        </p:nvSpPr>
        <p:spPr>
          <a:xfrm>
            <a:off x="1790039" y="-1196985"/>
            <a:ext cx="8611920" cy="1323439"/>
          </a:xfrm>
          <a:prstGeom prst="rect">
            <a:avLst/>
          </a:prstGeom>
          <a:noFill/>
        </p:spPr>
        <p:txBody>
          <a:bodyPr wrap="square" rtlCol="0">
            <a:spAutoFit/>
          </a:bodyPr>
          <a:lstStyle/>
          <a:p>
            <a:pPr algn="ctr"/>
            <a:r>
              <a:rPr lang="en-US" sz="8000" b="1" dirty="0">
                <a:solidFill>
                  <a:srgbClr val="E34949"/>
                </a:solidFill>
                <a:effectLst>
                  <a:outerShdw blurRad="38100" dist="38100" dir="2700000" algn="tl">
                    <a:srgbClr val="000000">
                      <a:alpha val="43137"/>
                    </a:srgbClr>
                  </a:outerShdw>
                </a:effectLst>
                <a:latin typeface="Tempus Sans ITC" panose="04020404030D07020202" pitchFamily="82" charset="0"/>
              </a:rPr>
              <a:t>Switch</a:t>
            </a:r>
          </a:p>
        </p:txBody>
      </p:sp>
      <p:sp>
        <p:nvSpPr>
          <p:cNvPr id="6" name="TextBox 5">
            <a:extLst>
              <a:ext uri="{FF2B5EF4-FFF2-40B4-BE49-F238E27FC236}">
                <a16:creationId xmlns:a16="http://schemas.microsoft.com/office/drawing/2014/main" id="{AD8FC5A3-8FB2-575D-221B-CF32208AB254}"/>
              </a:ext>
            </a:extLst>
          </p:cNvPr>
          <p:cNvSpPr txBox="1"/>
          <p:nvPr/>
        </p:nvSpPr>
        <p:spPr>
          <a:xfrm>
            <a:off x="12586536" y="4604733"/>
            <a:ext cx="11617373" cy="2246769"/>
          </a:xfrm>
          <a:prstGeom prst="rect">
            <a:avLst/>
          </a:prstGeom>
          <a:noFill/>
        </p:spPr>
        <p:txBody>
          <a:bodyPr wrap="square">
            <a:spAutoFit/>
          </a:bodyPr>
          <a:lstStyle/>
          <a:p>
            <a:pPr algn="just"/>
            <a:r>
              <a:rPr lang="en-US" sz="2000" b="1" dirty="0">
                <a:latin typeface="Tempus Sans ITC" panose="04020404030D07020202" pitchFamily="82" charset="0"/>
              </a:rPr>
              <a:t>In the wireless doorbell prototype, the switch (SW) acts as a manual trigger to activate the buzzer, complementing the ultrasonic sensor’s automated detection. Connected to an ESP32 GPIO pin, it completes an electrical circuit when pressed, signaling the ESP32 to sound the buzzer. This provides a reliable backup if the sensor fails to detect a visitor, ensures easy testing during development, and offers a familiar, user-friendly interface like a traditional doorbell button. Its low-power, compact design integrates seamlessly into the breadboard setup, enhancing the system’s versatility and functionality.</a:t>
            </a:r>
          </a:p>
          <a:p>
            <a:pPr algn="just"/>
            <a:endParaRPr lang="en-US" sz="2000" b="1" dirty="0">
              <a:effectLst/>
              <a:latin typeface="Tempus Sans ITC" panose="04020404030D07020202" pitchFamily="82" charset="0"/>
            </a:endParaRPr>
          </a:p>
        </p:txBody>
      </p:sp>
      <p:pic>
        <p:nvPicPr>
          <p:cNvPr id="7" name="Picture 6" descr="A screen shot of a computer screen&#10;&#10;AI-generated content may be incorrect.">
            <a:extLst>
              <a:ext uri="{FF2B5EF4-FFF2-40B4-BE49-F238E27FC236}">
                <a16:creationId xmlns:a16="http://schemas.microsoft.com/office/drawing/2014/main" id="{6D34DB35-2DD0-33A4-7D5F-9D755EA67D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10272" y="-6498"/>
            <a:ext cx="3969114" cy="6858000"/>
          </a:xfrm>
          <a:prstGeom prst="rect">
            <a:avLst/>
          </a:prstGeom>
        </p:spPr>
      </p:pic>
      <p:sp>
        <p:nvSpPr>
          <p:cNvPr id="8" name="TextBox 7">
            <a:extLst>
              <a:ext uri="{FF2B5EF4-FFF2-40B4-BE49-F238E27FC236}">
                <a16:creationId xmlns:a16="http://schemas.microsoft.com/office/drawing/2014/main" id="{02709F32-2B8E-5BD7-E150-20827B1ED72D}"/>
              </a:ext>
            </a:extLst>
          </p:cNvPr>
          <p:cNvSpPr txBox="1"/>
          <p:nvPr/>
        </p:nvSpPr>
        <p:spPr>
          <a:xfrm>
            <a:off x="-9041448" y="991382"/>
            <a:ext cx="7029450" cy="2215991"/>
          </a:xfrm>
          <a:prstGeom prst="rect">
            <a:avLst/>
          </a:prstGeom>
          <a:noFill/>
        </p:spPr>
        <p:txBody>
          <a:bodyPr wrap="square" rtlCol="0">
            <a:spAutoFit/>
          </a:bodyPr>
          <a:lstStyle/>
          <a:p>
            <a:r>
              <a:rPr lang="en-US" sz="13800" b="1" dirty="0">
                <a:latin typeface="Tempus Sans ITC" panose="04020404030D07020202" pitchFamily="82" charset="0"/>
                <a:cs typeface="Raavi" panose="020B0502040204020203" pitchFamily="34" charset="0"/>
              </a:rPr>
              <a:t>SENDER </a:t>
            </a:r>
          </a:p>
        </p:txBody>
      </p:sp>
      <p:sp>
        <p:nvSpPr>
          <p:cNvPr id="9" name="TextBox 8">
            <a:extLst>
              <a:ext uri="{FF2B5EF4-FFF2-40B4-BE49-F238E27FC236}">
                <a16:creationId xmlns:a16="http://schemas.microsoft.com/office/drawing/2014/main" id="{99C95CF4-392F-072D-096C-DA83FACA3E47}"/>
              </a:ext>
            </a:extLst>
          </p:cNvPr>
          <p:cNvSpPr txBox="1"/>
          <p:nvPr/>
        </p:nvSpPr>
        <p:spPr>
          <a:xfrm>
            <a:off x="-5239411" y="2964422"/>
            <a:ext cx="7029450" cy="2215991"/>
          </a:xfrm>
          <a:prstGeom prst="rect">
            <a:avLst/>
          </a:prstGeom>
          <a:noFill/>
        </p:spPr>
        <p:txBody>
          <a:bodyPr wrap="square" rtlCol="0">
            <a:spAutoFit/>
          </a:bodyPr>
          <a:lstStyle/>
          <a:p>
            <a:r>
              <a:rPr lang="en-US" sz="13800" b="1" dirty="0">
                <a:latin typeface="Tempus Sans ITC" panose="04020404030D07020202" pitchFamily="82" charset="0"/>
                <a:cs typeface="Raavi" panose="020B0502040204020203" pitchFamily="34" charset="0"/>
              </a:rPr>
              <a:t>CODE</a:t>
            </a:r>
          </a:p>
        </p:txBody>
      </p:sp>
    </p:spTree>
    <p:extLst>
      <p:ext uri="{BB962C8B-B14F-4D97-AF65-F5344CB8AC3E}">
        <p14:creationId xmlns:p14="http://schemas.microsoft.com/office/powerpoint/2010/main" val="2437672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EF80CE5D-32F7-F330-B38D-1B64D020ACC6}"/>
            </a:ext>
          </a:extLst>
        </p:cNvPr>
        <p:cNvGrpSpPr/>
        <p:nvPr/>
      </p:nvGrpSpPr>
      <p:grpSpPr>
        <a:xfrm>
          <a:off x="0" y="0"/>
          <a:ext cx="0" cy="0"/>
          <a:chOff x="0" y="0"/>
          <a:chExt cx="0" cy="0"/>
        </a:xfrm>
      </p:grpSpPr>
      <p:pic>
        <p:nvPicPr>
          <p:cNvPr id="8" name="Picture 7" descr="A screen shot of a computer screen&#10;&#10;AI-generated content may be incorrect.">
            <a:extLst>
              <a:ext uri="{FF2B5EF4-FFF2-40B4-BE49-F238E27FC236}">
                <a16:creationId xmlns:a16="http://schemas.microsoft.com/office/drawing/2014/main" id="{4193C25C-2C44-9234-9162-5470EA877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2886" y="0"/>
            <a:ext cx="3969114" cy="6858000"/>
          </a:xfrm>
          <a:prstGeom prst="rect">
            <a:avLst/>
          </a:prstGeom>
        </p:spPr>
      </p:pic>
      <p:sp>
        <p:nvSpPr>
          <p:cNvPr id="10" name="TextBox 9">
            <a:extLst>
              <a:ext uri="{FF2B5EF4-FFF2-40B4-BE49-F238E27FC236}">
                <a16:creationId xmlns:a16="http://schemas.microsoft.com/office/drawing/2014/main" id="{20CD98B0-16AF-8756-FDC5-944787E49019}"/>
              </a:ext>
            </a:extLst>
          </p:cNvPr>
          <p:cNvSpPr txBox="1"/>
          <p:nvPr/>
        </p:nvSpPr>
        <p:spPr>
          <a:xfrm>
            <a:off x="454390" y="1028700"/>
            <a:ext cx="7029450" cy="2215991"/>
          </a:xfrm>
          <a:prstGeom prst="rect">
            <a:avLst/>
          </a:prstGeom>
          <a:noFill/>
        </p:spPr>
        <p:txBody>
          <a:bodyPr wrap="square" rtlCol="0">
            <a:spAutoFit/>
          </a:bodyPr>
          <a:lstStyle/>
          <a:p>
            <a:r>
              <a:rPr lang="en-US" sz="13800" b="1" dirty="0">
                <a:latin typeface="Tempus Sans ITC" panose="04020404030D07020202" pitchFamily="82" charset="0"/>
                <a:cs typeface="Raavi" panose="020B0502040204020203" pitchFamily="34" charset="0"/>
              </a:rPr>
              <a:t>SENDER </a:t>
            </a:r>
          </a:p>
        </p:txBody>
      </p:sp>
      <p:sp>
        <p:nvSpPr>
          <p:cNvPr id="11" name="TextBox 10">
            <a:extLst>
              <a:ext uri="{FF2B5EF4-FFF2-40B4-BE49-F238E27FC236}">
                <a16:creationId xmlns:a16="http://schemas.microsoft.com/office/drawing/2014/main" id="{A8950B63-505A-D49B-9132-07925FBDB8B9}"/>
              </a:ext>
            </a:extLst>
          </p:cNvPr>
          <p:cNvSpPr txBox="1"/>
          <p:nvPr/>
        </p:nvSpPr>
        <p:spPr>
          <a:xfrm>
            <a:off x="3197043" y="3016091"/>
            <a:ext cx="7029450" cy="2215991"/>
          </a:xfrm>
          <a:prstGeom prst="rect">
            <a:avLst/>
          </a:prstGeom>
          <a:noFill/>
        </p:spPr>
        <p:txBody>
          <a:bodyPr wrap="square" rtlCol="0">
            <a:spAutoFit/>
          </a:bodyPr>
          <a:lstStyle/>
          <a:p>
            <a:r>
              <a:rPr lang="en-US" sz="13800" b="1" dirty="0">
                <a:latin typeface="Tempus Sans ITC" panose="04020404030D07020202" pitchFamily="82" charset="0"/>
                <a:cs typeface="Raavi" panose="020B0502040204020203" pitchFamily="34" charset="0"/>
              </a:rPr>
              <a:t>CODE</a:t>
            </a:r>
          </a:p>
        </p:txBody>
      </p:sp>
      <p:sp>
        <p:nvSpPr>
          <p:cNvPr id="12" name="TextBox 11">
            <a:extLst>
              <a:ext uri="{FF2B5EF4-FFF2-40B4-BE49-F238E27FC236}">
                <a16:creationId xmlns:a16="http://schemas.microsoft.com/office/drawing/2014/main" id="{286D2CD4-143A-BF19-6DC1-CFB54A02CAA5}"/>
              </a:ext>
            </a:extLst>
          </p:cNvPr>
          <p:cNvSpPr txBox="1"/>
          <p:nvPr/>
        </p:nvSpPr>
        <p:spPr>
          <a:xfrm>
            <a:off x="-216371" y="-1625918"/>
            <a:ext cx="12726054" cy="1569660"/>
          </a:xfrm>
          <a:prstGeom prst="rect">
            <a:avLst/>
          </a:prstGeom>
          <a:noFill/>
        </p:spPr>
        <p:txBody>
          <a:bodyPr wrap="square" rtlCol="0">
            <a:spAutoFit/>
          </a:bodyPr>
          <a:lstStyle/>
          <a:p>
            <a:pPr algn="ctr"/>
            <a:r>
              <a:rPr lang="en-US" sz="9600" b="1" dirty="0">
                <a:solidFill>
                  <a:schemeClr val="accent2"/>
                </a:solidFill>
                <a:effectLst>
                  <a:outerShdw blurRad="38100" dist="38100" dir="2700000" algn="tl">
                    <a:srgbClr val="000000">
                      <a:alpha val="43137"/>
                    </a:srgbClr>
                  </a:outerShdw>
                </a:effectLst>
                <a:latin typeface="Tempus Sans ITC" panose="04020404030D07020202" pitchFamily="82" charset="0"/>
              </a:rPr>
              <a:t>Code and its Working</a:t>
            </a:r>
          </a:p>
        </p:txBody>
      </p:sp>
      <p:sp>
        <p:nvSpPr>
          <p:cNvPr id="13" name="TextBox 12">
            <a:extLst>
              <a:ext uri="{FF2B5EF4-FFF2-40B4-BE49-F238E27FC236}">
                <a16:creationId xmlns:a16="http://schemas.microsoft.com/office/drawing/2014/main" id="{26CC1480-762B-5C23-5362-7DA3A8E38688}"/>
              </a:ext>
            </a:extLst>
          </p:cNvPr>
          <p:cNvSpPr txBox="1"/>
          <p:nvPr/>
        </p:nvSpPr>
        <p:spPr>
          <a:xfrm>
            <a:off x="12509683" y="1028700"/>
            <a:ext cx="4344054" cy="646331"/>
          </a:xfrm>
          <a:prstGeom prst="rect">
            <a:avLst/>
          </a:prstGeom>
          <a:noFill/>
        </p:spPr>
        <p:txBody>
          <a:bodyPr wrap="square" rtlCol="0">
            <a:spAutoFit/>
          </a:bodyPr>
          <a:lstStyle/>
          <a:p>
            <a:pPr algn="ctr"/>
            <a:r>
              <a:rPr lang="en-US" sz="3600" b="1" dirty="0">
                <a:latin typeface="Tempus Sans ITC" panose="04020404030D07020202" pitchFamily="82" charset="0"/>
              </a:rPr>
              <a:t>Sender Code for Bell</a:t>
            </a:r>
          </a:p>
        </p:txBody>
      </p:sp>
      <p:sp>
        <p:nvSpPr>
          <p:cNvPr id="15" name="TextBox 14">
            <a:extLst>
              <a:ext uri="{FF2B5EF4-FFF2-40B4-BE49-F238E27FC236}">
                <a16:creationId xmlns:a16="http://schemas.microsoft.com/office/drawing/2014/main" id="{E777BAC8-A9AB-06C7-F99F-978D40E452AB}"/>
              </a:ext>
            </a:extLst>
          </p:cNvPr>
          <p:cNvSpPr txBox="1"/>
          <p:nvPr/>
        </p:nvSpPr>
        <p:spPr>
          <a:xfrm>
            <a:off x="103238" y="7261897"/>
            <a:ext cx="11985523" cy="4893647"/>
          </a:xfrm>
          <a:prstGeom prst="rect">
            <a:avLst/>
          </a:prstGeom>
          <a:noFill/>
        </p:spPr>
        <p:txBody>
          <a:bodyPr wrap="square" rtlCol="0">
            <a:spAutoFit/>
          </a:bodyPr>
          <a:lstStyle/>
          <a:p>
            <a:pPr algn="just"/>
            <a:r>
              <a:rPr lang="en-US" sz="2400" dirty="0">
                <a:latin typeface="Tempus Sans ITC" panose="04020404030D07020202" pitchFamily="82" charset="0"/>
              </a:rPr>
              <a:t>The ESP32 code implements a wireless doorbell system using **ESP-NOW** for communication, paired with an **HC-SR04 ultrasonic sensor** to detect objects within 20 cm. It includes libraries </a:t>
            </a:r>
            <a:r>
              <a:rPr lang="en-US" sz="2400" b="1" dirty="0">
                <a:latin typeface="Tempus Sans ITC" panose="04020404030D07020202" pitchFamily="82" charset="0"/>
              </a:rPr>
              <a:t>esp_now.h </a:t>
            </a:r>
            <a:r>
              <a:rPr lang="en-US" sz="2400" dirty="0">
                <a:latin typeface="Tempus Sans ITC" panose="04020404030D07020202" pitchFamily="82" charset="0"/>
              </a:rPr>
              <a:t>and </a:t>
            </a:r>
            <a:r>
              <a:rPr lang="en-US" sz="2400" b="1" dirty="0">
                <a:latin typeface="Tempus Sans ITC" panose="04020404030D07020202" pitchFamily="82" charset="0"/>
              </a:rPr>
              <a:t>WiFi.h </a:t>
            </a:r>
            <a:r>
              <a:rPr lang="en-US" sz="2400" dirty="0">
                <a:latin typeface="Tempus Sans ITC" panose="04020404030D07020202" pitchFamily="82" charset="0"/>
              </a:rPr>
              <a:t>to enable ESP-NOW, a low-latency, Wi-Fi-based protocol. In </a:t>
            </a:r>
            <a:r>
              <a:rPr lang="en-US" sz="2400" b="1" dirty="0">
                <a:latin typeface="Tempus Sans ITC" panose="04020404030D07020202" pitchFamily="82" charset="0"/>
              </a:rPr>
              <a:t>setup(), </a:t>
            </a:r>
            <a:r>
              <a:rPr lang="en-US" sz="2400" dirty="0">
                <a:latin typeface="Tempus Sans ITC" panose="04020404030D07020202" pitchFamily="82" charset="0"/>
              </a:rPr>
              <a:t>the code initializes serial communication (115200 baud), configures the ultrasonic sensor pins (TRIG: GPIO 5, ECHO: GPIO 18), sets the ESP32 to Wi-Fi station mode, and initializes ESP-NOW with a callback (</a:t>
            </a:r>
            <a:r>
              <a:rPr lang="en-US" sz="2400" b="1" dirty="0">
                <a:latin typeface="Tempus Sans ITC" panose="04020404030D07020202" pitchFamily="82" charset="0"/>
              </a:rPr>
              <a:t>OnDataSent</a:t>
            </a:r>
            <a:r>
              <a:rPr lang="en-US" sz="2400" dirty="0">
                <a:latin typeface="Tempus Sans ITC" panose="04020404030D07020202" pitchFamily="82" charset="0"/>
              </a:rPr>
              <a:t>) to confirm transmission status. It registers a peer using a predefined receiver MAC address. In</a:t>
            </a:r>
            <a:r>
              <a:rPr lang="en-US" sz="2400" b="1" dirty="0">
                <a:latin typeface="Tempus Sans ITC" panose="04020404030D07020202" pitchFamily="82" charset="0"/>
              </a:rPr>
              <a:t> loop(), </a:t>
            </a:r>
            <a:r>
              <a:rPr lang="en-US" sz="2400" dirty="0">
                <a:latin typeface="Tempus Sans ITC" panose="04020404030D07020202" pitchFamily="82" charset="0"/>
              </a:rPr>
              <a:t>the ultrasonic sensor measures distance by sending a 10µs pulse to TRIG, calculating distance (</a:t>
            </a:r>
            <a:r>
              <a:rPr lang="en-US" sz="2400" b="1" dirty="0">
                <a:latin typeface="Tempus Sans ITC" panose="04020404030D07020202" pitchFamily="82" charset="0"/>
              </a:rPr>
              <a:t>distance_cm = duration * 0.034 / 2</a:t>
            </a:r>
            <a:r>
              <a:rPr lang="en-US" sz="2400" dirty="0">
                <a:latin typeface="Tempus Sans ITC" panose="04020404030D07020202" pitchFamily="82" charset="0"/>
              </a:rPr>
              <a:t>) from the ECHO pulse duration, and setting a boolean </a:t>
            </a:r>
            <a:r>
              <a:rPr lang="en-US" sz="2400" b="1" dirty="0">
                <a:latin typeface="Tempus Sans ITC" panose="04020404030D07020202" pitchFamily="82" charset="0"/>
              </a:rPr>
              <a:t>alert</a:t>
            </a:r>
            <a:r>
              <a:rPr lang="en-US" sz="2400" dirty="0">
                <a:latin typeface="Tempus Sans ITC" panose="04020404030D07020202" pitchFamily="82" charset="0"/>
              </a:rPr>
              <a:t> in a custom </a:t>
            </a:r>
            <a:r>
              <a:rPr lang="en-US" sz="2400" b="1" dirty="0">
                <a:latin typeface="Tempus Sans ITC" panose="04020404030D07020202" pitchFamily="82" charset="0"/>
              </a:rPr>
              <a:t>struct_message </a:t>
            </a:r>
            <a:r>
              <a:rPr lang="en-US" sz="2400" dirty="0">
                <a:latin typeface="Tempus Sans ITC" panose="04020404030D07020202" pitchFamily="82" charset="0"/>
              </a:rPr>
              <a:t>to </a:t>
            </a:r>
            <a:r>
              <a:rPr lang="en-US" sz="2400" b="1" dirty="0">
                <a:latin typeface="Tempus Sans ITC" panose="04020404030D07020202" pitchFamily="82" charset="0"/>
              </a:rPr>
              <a:t>true</a:t>
            </a:r>
            <a:r>
              <a:rPr lang="en-US" sz="2400" dirty="0">
                <a:latin typeface="Tempus Sans ITC" panose="04020404030D07020202" pitchFamily="82" charset="0"/>
              </a:rPr>
              <a:t> if the distance is under 20 cm. This </a:t>
            </a:r>
            <a:r>
              <a:rPr lang="en-US" sz="2400" b="1" dirty="0">
                <a:latin typeface="Tempus Sans ITC" panose="04020404030D07020202" pitchFamily="82" charset="0"/>
              </a:rPr>
              <a:t>alert</a:t>
            </a:r>
            <a:r>
              <a:rPr lang="en-US" sz="2400" dirty="0">
                <a:latin typeface="Tempus Sans ITC" panose="04020404030D07020202" pitchFamily="82" charset="0"/>
              </a:rPr>
              <a:t> status is sent wirelessly to the receiver via ESP-NOW every 500m, with serial output for debugging distance and send status.</a:t>
            </a:r>
          </a:p>
          <a:p>
            <a:pPr algn="just"/>
            <a:endParaRPr lang="en-US" sz="2000" dirty="0"/>
          </a:p>
        </p:txBody>
      </p:sp>
      <p:sp>
        <p:nvSpPr>
          <p:cNvPr id="16" name="TextBox 15">
            <a:extLst>
              <a:ext uri="{FF2B5EF4-FFF2-40B4-BE49-F238E27FC236}">
                <a16:creationId xmlns:a16="http://schemas.microsoft.com/office/drawing/2014/main" id="{548262B8-4785-9506-575C-98128895D7D3}"/>
              </a:ext>
            </a:extLst>
          </p:cNvPr>
          <p:cNvSpPr txBox="1"/>
          <p:nvPr/>
        </p:nvSpPr>
        <p:spPr>
          <a:xfrm>
            <a:off x="-5651168" y="1675031"/>
            <a:ext cx="5366512" cy="646331"/>
          </a:xfrm>
          <a:prstGeom prst="rect">
            <a:avLst/>
          </a:prstGeom>
          <a:noFill/>
        </p:spPr>
        <p:txBody>
          <a:bodyPr wrap="square" rtlCol="0">
            <a:spAutoFit/>
          </a:bodyPr>
          <a:lstStyle/>
          <a:p>
            <a:pPr algn="ctr"/>
            <a:r>
              <a:rPr lang="en-US" sz="3600" b="1" dirty="0">
                <a:latin typeface="Tempus Sans ITC" panose="04020404030D07020202" pitchFamily="82" charset="0"/>
              </a:rPr>
              <a:t>Receiver Code for Bell</a:t>
            </a:r>
          </a:p>
        </p:txBody>
      </p:sp>
      <p:sp>
        <p:nvSpPr>
          <p:cNvPr id="17" name="TextBox 16">
            <a:extLst>
              <a:ext uri="{FF2B5EF4-FFF2-40B4-BE49-F238E27FC236}">
                <a16:creationId xmlns:a16="http://schemas.microsoft.com/office/drawing/2014/main" id="{71EAB938-4D48-E69E-CE6B-9F4D4EA476CC}"/>
              </a:ext>
            </a:extLst>
          </p:cNvPr>
          <p:cNvSpPr txBox="1"/>
          <p:nvPr/>
        </p:nvSpPr>
        <p:spPr>
          <a:xfrm>
            <a:off x="-14914611" y="2080974"/>
            <a:ext cx="11581791" cy="4524315"/>
          </a:xfrm>
          <a:prstGeom prst="rect">
            <a:avLst/>
          </a:prstGeom>
          <a:noFill/>
        </p:spPr>
        <p:txBody>
          <a:bodyPr wrap="square" rtlCol="0">
            <a:spAutoFit/>
          </a:bodyPr>
          <a:lstStyle/>
          <a:p>
            <a:pPr algn="just"/>
            <a:br>
              <a:rPr lang="en-US" sz="2400" dirty="0">
                <a:latin typeface="Tempus Sans ITC" panose="04020404030D07020202" pitchFamily="82" charset="0"/>
              </a:rPr>
            </a:br>
            <a:r>
              <a:rPr lang="en-US" sz="2400" dirty="0">
                <a:latin typeface="Tempus Sans ITC" panose="04020404030D07020202" pitchFamily="82" charset="0"/>
              </a:rPr>
              <a:t>The ESP32 code configures a receiver for a wireless doorbell system using ESP-NOW to receive data and control a buzzer. It includes </a:t>
            </a:r>
            <a:r>
              <a:rPr lang="en-US" sz="2400" b="1" dirty="0">
                <a:latin typeface="Tempus Sans ITC" panose="04020404030D07020202" pitchFamily="82" charset="0"/>
              </a:rPr>
              <a:t>esp_now.h </a:t>
            </a:r>
            <a:r>
              <a:rPr lang="en-US" sz="2400" dirty="0">
                <a:latin typeface="Tempus Sans ITC" panose="04020404030D07020202" pitchFamily="82" charset="0"/>
              </a:rPr>
              <a:t>and </a:t>
            </a:r>
            <a:r>
              <a:rPr lang="en-US" sz="2400" b="1" dirty="0">
                <a:latin typeface="Tempus Sans ITC" panose="04020404030D07020202" pitchFamily="82" charset="0"/>
              </a:rPr>
              <a:t>WiFi.h </a:t>
            </a:r>
            <a:r>
              <a:rPr lang="en-US" sz="2400" dirty="0">
                <a:latin typeface="Tempus Sans ITC" panose="04020404030D07020202" pitchFamily="82" charset="0"/>
              </a:rPr>
              <a:t>for ESP-NOW communication. A </a:t>
            </a:r>
            <a:r>
              <a:rPr lang="en-US" sz="2400" b="1" dirty="0">
                <a:latin typeface="Tempus Sans ITC" panose="04020404030D07020202" pitchFamily="82" charset="0"/>
              </a:rPr>
              <a:t>struct_message </a:t>
            </a:r>
            <a:r>
              <a:rPr lang="en-US" sz="2400" dirty="0">
                <a:latin typeface="Tempus Sans ITC" panose="04020404030D07020202" pitchFamily="82" charset="0"/>
              </a:rPr>
              <a:t>with a boolean </a:t>
            </a:r>
            <a:r>
              <a:rPr lang="en-US" sz="2400" b="1" dirty="0">
                <a:latin typeface="Tempus Sans ITC" panose="04020404030D07020202" pitchFamily="82" charset="0"/>
              </a:rPr>
              <a:t>alert</a:t>
            </a:r>
            <a:r>
              <a:rPr lang="en-US" sz="2400" dirty="0">
                <a:latin typeface="Tempus Sans ITC" panose="04020404030D07020202" pitchFamily="82" charset="0"/>
              </a:rPr>
              <a:t> field matches the sender’s data structure. In </a:t>
            </a:r>
            <a:r>
              <a:rPr lang="en-US" sz="2400" b="1" dirty="0">
                <a:latin typeface="Tempus Sans ITC" panose="04020404030D07020202" pitchFamily="82" charset="0"/>
              </a:rPr>
              <a:t>setup()</a:t>
            </a:r>
            <a:r>
              <a:rPr lang="en-US" sz="2400" dirty="0">
                <a:latin typeface="Tempus Sans ITC" panose="04020404030D07020202" pitchFamily="82" charset="0"/>
              </a:rPr>
              <a:t>, the code initializes serial communication (115200 baud), sets the buzzer pin (GPIO 23) as output (initially LOW), configures the ESP32 in Wi-Fi station mode, and initializes ESP-NOW. It registers a callback function </a:t>
            </a:r>
            <a:r>
              <a:rPr lang="en-US" sz="2400" b="1" dirty="0">
                <a:latin typeface="Tempus Sans ITC" panose="04020404030D07020202" pitchFamily="82" charset="0"/>
              </a:rPr>
              <a:t>OnDataRecv</a:t>
            </a:r>
            <a:r>
              <a:rPr lang="en-US" sz="2400" dirty="0">
                <a:latin typeface="Tempus Sans ITC" panose="04020404030D07020202" pitchFamily="82" charset="0"/>
              </a:rPr>
              <a:t> to handle incoming data. When data is received, </a:t>
            </a:r>
            <a:r>
              <a:rPr lang="en-US" sz="2400" b="1" dirty="0">
                <a:latin typeface="Tempus Sans ITC" panose="04020404030D07020202" pitchFamily="82" charset="0"/>
              </a:rPr>
              <a:t>OnDataRecv</a:t>
            </a:r>
            <a:r>
              <a:rPr lang="en-US" sz="2400" dirty="0">
                <a:latin typeface="Tempus Sans ITC" panose="04020404030D07020202" pitchFamily="82" charset="0"/>
              </a:rPr>
              <a:t> copies the incoming </a:t>
            </a:r>
            <a:r>
              <a:rPr lang="en-US" sz="2400" b="1" dirty="0">
                <a:latin typeface="Tempus Sans ITC" panose="04020404030D07020202" pitchFamily="82" charset="0"/>
              </a:rPr>
              <a:t>alert</a:t>
            </a:r>
            <a:r>
              <a:rPr lang="en-US" sz="2400" dirty="0">
                <a:latin typeface="Tempus Sans ITC" panose="04020404030D07020202" pitchFamily="82" charset="0"/>
              </a:rPr>
              <a:t> status into </a:t>
            </a:r>
            <a:r>
              <a:rPr lang="en-US" sz="2400" b="1" dirty="0">
                <a:latin typeface="Tempus Sans ITC" panose="04020404030D07020202" pitchFamily="82" charset="0"/>
              </a:rPr>
              <a:t>receivedData</a:t>
            </a:r>
            <a:r>
              <a:rPr lang="en-US" sz="2400" dirty="0">
                <a:latin typeface="Tempus Sans ITC" panose="04020404030D07020202" pitchFamily="82" charset="0"/>
              </a:rPr>
              <a:t>, toggles the buzzer HIGH if </a:t>
            </a:r>
            <a:r>
              <a:rPr lang="en-US" sz="2400" b="1" dirty="0">
                <a:latin typeface="Tempus Sans ITC" panose="04020404030D07020202" pitchFamily="82" charset="0"/>
              </a:rPr>
              <a:t>alert</a:t>
            </a:r>
            <a:r>
              <a:rPr lang="en-US" sz="2400" dirty="0">
                <a:latin typeface="Tempus Sans ITC" panose="04020404030D07020202" pitchFamily="82" charset="0"/>
              </a:rPr>
              <a:t> is </a:t>
            </a:r>
            <a:r>
              <a:rPr lang="en-US" sz="2400" b="1" dirty="0">
                <a:latin typeface="Tempus Sans ITC" panose="04020404030D07020202" pitchFamily="82" charset="0"/>
              </a:rPr>
              <a:t>true</a:t>
            </a:r>
            <a:r>
              <a:rPr lang="en-US" sz="2400" dirty="0">
                <a:latin typeface="Tempus Sans ITC" panose="04020404030D07020202" pitchFamily="82" charset="0"/>
              </a:rPr>
              <a:t> (object detected within 20 cm by the sender) or LOW if </a:t>
            </a:r>
            <a:r>
              <a:rPr lang="en-US" sz="2400" b="1" dirty="0">
                <a:latin typeface="Tempus Sans ITC" panose="04020404030D07020202" pitchFamily="82" charset="0"/>
              </a:rPr>
              <a:t>false</a:t>
            </a:r>
            <a:r>
              <a:rPr lang="en-US" sz="2400" dirty="0">
                <a:latin typeface="Tempus Sans ITC" panose="04020404030D07020202" pitchFamily="82" charset="0"/>
              </a:rPr>
              <a:t>, and prints the alert status ("ACTIVE" or "Inactive") to the serial monitor. The </a:t>
            </a:r>
            <a:r>
              <a:rPr lang="en-US" sz="2400" b="1" dirty="0">
                <a:latin typeface="Tempus Sans ITC" panose="04020404030D07020202" pitchFamily="82" charset="0"/>
              </a:rPr>
              <a:t>loop() </a:t>
            </a:r>
            <a:r>
              <a:rPr lang="en-US" sz="2400" dirty="0">
                <a:latin typeface="Tempus Sans ITC" panose="04020404030D07020202" pitchFamily="82" charset="0"/>
              </a:rPr>
              <a:t>function remains empty, as the system operates via the callback, continuously responding to ESP-NOW messages to control the buzzer.</a:t>
            </a:r>
          </a:p>
        </p:txBody>
      </p:sp>
    </p:spTree>
    <p:extLst>
      <p:ext uri="{BB962C8B-B14F-4D97-AF65-F5344CB8AC3E}">
        <p14:creationId xmlns:p14="http://schemas.microsoft.com/office/powerpoint/2010/main" val="4150060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FC92438E-9DE4-C547-DA39-24E37DA02E47}"/>
            </a:ext>
          </a:extLst>
        </p:cNvPr>
        <p:cNvGrpSpPr/>
        <p:nvPr/>
      </p:nvGrpSpPr>
      <p:grpSpPr>
        <a:xfrm>
          <a:off x="0" y="0"/>
          <a:ext cx="0" cy="0"/>
          <a:chOff x="0" y="0"/>
          <a:chExt cx="0" cy="0"/>
        </a:xfrm>
      </p:grpSpPr>
      <p:pic>
        <p:nvPicPr>
          <p:cNvPr id="8" name="Picture 7" descr="A screen shot of a computer screen&#10;&#10;AI-generated content may be incorrect.">
            <a:extLst>
              <a:ext uri="{FF2B5EF4-FFF2-40B4-BE49-F238E27FC236}">
                <a16:creationId xmlns:a16="http://schemas.microsoft.com/office/drawing/2014/main" id="{1829EBC3-DD9B-3228-C3F9-36AD7BD12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2886" y="-6858000"/>
            <a:ext cx="3969114" cy="6858000"/>
          </a:xfrm>
          <a:prstGeom prst="rect">
            <a:avLst/>
          </a:prstGeom>
        </p:spPr>
      </p:pic>
      <p:sp>
        <p:nvSpPr>
          <p:cNvPr id="10" name="TextBox 9">
            <a:extLst>
              <a:ext uri="{FF2B5EF4-FFF2-40B4-BE49-F238E27FC236}">
                <a16:creationId xmlns:a16="http://schemas.microsoft.com/office/drawing/2014/main" id="{B34AF1C9-4E42-4821-D962-3C3B9BCCE41E}"/>
              </a:ext>
            </a:extLst>
          </p:cNvPr>
          <p:cNvSpPr txBox="1"/>
          <p:nvPr/>
        </p:nvSpPr>
        <p:spPr>
          <a:xfrm>
            <a:off x="-7029450" y="1428698"/>
            <a:ext cx="7029450" cy="2215991"/>
          </a:xfrm>
          <a:prstGeom prst="rect">
            <a:avLst/>
          </a:prstGeom>
          <a:noFill/>
        </p:spPr>
        <p:txBody>
          <a:bodyPr wrap="square" rtlCol="0">
            <a:spAutoFit/>
          </a:bodyPr>
          <a:lstStyle/>
          <a:p>
            <a:r>
              <a:rPr lang="en-US" sz="13800" b="1" dirty="0">
                <a:latin typeface="Tempus Sans ITC" panose="04020404030D07020202" pitchFamily="82" charset="0"/>
                <a:cs typeface="Raavi" panose="020B0502040204020203" pitchFamily="34" charset="0"/>
              </a:rPr>
              <a:t>SENDER </a:t>
            </a:r>
          </a:p>
        </p:txBody>
      </p:sp>
      <p:sp>
        <p:nvSpPr>
          <p:cNvPr id="11" name="TextBox 10">
            <a:extLst>
              <a:ext uri="{FF2B5EF4-FFF2-40B4-BE49-F238E27FC236}">
                <a16:creationId xmlns:a16="http://schemas.microsoft.com/office/drawing/2014/main" id="{1F979497-A097-CF35-89BB-4ADA75A230F4}"/>
              </a:ext>
            </a:extLst>
          </p:cNvPr>
          <p:cNvSpPr txBox="1"/>
          <p:nvPr/>
        </p:nvSpPr>
        <p:spPr>
          <a:xfrm>
            <a:off x="2946969" y="6858000"/>
            <a:ext cx="7029450" cy="2215991"/>
          </a:xfrm>
          <a:prstGeom prst="rect">
            <a:avLst/>
          </a:prstGeom>
          <a:noFill/>
        </p:spPr>
        <p:txBody>
          <a:bodyPr wrap="square" rtlCol="0">
            <a:spAutoFit/>
          </a:bodyPr>
          <a:lstStyle/>
          <a:p>
            <a:r>
              <a:rPr lang="en-US" sz="13800" b="1" dirty="0">
                <a:latin typeface="Tempus Sans ITC" panose="04020404030D07020202" pitchFamily="82" charset="0"/>
                <a:cs typeface="Raavi" panose="020B0502040204020203" pitchFamily="34" charset="0"/>
              </a:rPr>
              <a:t>CODE</a:t>
            </a:r>
          </a:p>
        </p:txBody>
      </p:sp>
      <p:sp>
        <p:nvSpPr>
          <p:cNvPr id="2" name="TextBox 1">
            <a:extLst>
              <a:ext uri="{FF2B5EF4-FFF2-40B4-BE49-F238E27FC236}">
                <a16:creationId xmlns:a16="http://schemas.microsoft.com/office/drawing/2014/main" id="{C15E0175-427D-E3D9-2412-47814628F535}"/>
              </a:ext>
            </a:extLst>
          </p:cNvPr>
          <p:cNvSpPr txBox="1"/>
          <p:nvPr/>
        </p:nvSpPr>
        <p:spPr>
          <a:xfrm>
            <a:off x="-267027" y="11438"/>
            <a:ext cx="12726054" cy="1569660"/>
          </a:xfrm>
          <a:prstGeom prst="rect">
            <a:avLst/>
          </a:prstGeom>
          <a:noFill/>
        </p:spPr>
        <p:txBody>
          <a:bodyPr wrap="square" rtlCol="0">
            <a:spAutoFit/>
          </a:bodyPr>
          <a:lstStyle/>
          <a:p>
            <a:pPr algn="ctr"/>
            <a:r>
              <a:rPr lang="en-US" sz="9600" b="1" dirty="0">
                <a:solidFill>
                  <a:schemeClr val="accent2"/>
                </a:solidFill>
                <a:effectLst>
                  <a:outerShdw blurRad="38100" dist="38100" dir="2700000" algn="tl">
                    <a:srgbClr val="000000">
                      <a:alpha val="43137"/>
                    </a:srgbClr>
                  </a:outerShdw>
                </a:effectLst>
                <a:latin typeface="Tempus Sans ITC" panose="04020404030D07020202" pitchFamily="82" charset="0"/>
              </a:rPr>
              <a:t>Code and its Working</a:t>
            </a:r>
          </a:p>
        </p:txBody>
      </p:sp>
      <p:sp>
        <p:nvSpPr>
          <p:cNvPr id="3" name="TextBox 2">
            <a:extLst>
              <a:ext uri="{FF2B5EF4-FFF2-40B4-BE49-F238E27FC236}">
                <a16:creationId xmlns:a16="http://schemas.microsoft.com/office/drawing/2014/main" id="{67206639-B825-3BA2-9D30-73478870B108}"/>
              </a:ext>
            </a:extLst>
          </p:cNvPr>
          <p:cNvSpPr txBox="1"/>
          <p:nvPr/>
        </p:nvSpPr>
        <p:spPr>
          <a:xfrm>
            <a:off x="3433029" y="1345888"/>
            <a:ext cx="5366512" cy="646331"/>
          </a:xfrm>
          <a:prstGeom prst="rect">
            <a:avLst/>
          </a:prstGeom>
          <a:noFill/>
        </p:spPr>
        <p:txBody>
          <a:bodyPr wrap="square" rtlCol="0">
            <a:spAutoFit/>
          </a:bodyPr>
          <a:lstStyle/>
          <a:p>
            <a:pPr algn="ctr"/>
            <a:r>
              <a:rPr lang="en-US" sz="3600" b="1" dirty="0">
                <a:latin typeface="Tempus Sans ITC" panose="04020404030D07020202" pitchFamily="82" charset="0"/>
              </a:rPr>
              <a:t>Receiver Code for Bell</a:t>
            </a:r>
          </a:p>
        </p:txBody>
      </p:sp>
      <p:sp>
        <p:nvSpPr>
          <p:cNvPr id="4" name="TextBox 3">
            <a:extLst>
              <a:ext uri="{FF2B5EF4-FFF2-40B4-BE49-F238E27FC236}">
                <a16:creationId xmlns:a16="http://schemas.microsoft.com/office/drawing/2014/main" id="{0EE98C9F-4B2E-97DD-2A63-5BC950F8DF21}"/>
              </a:ext>
            </a:extLst>
          </p:cNvPr>
          <p:cNvSpPr txBox="1"/>
          <p:nvPr/>
        </p:nvSpPr>
        <p:spPr>
          <a:xfrm>
            <a:off x="325389" y="1751831"/>
            <a:ext cx="11581791" cy="4524315"/>
          </a:xfrm>
          <a:prstGeom prst="rect">
            <a:avLst/>
          </a:prstGeom>
          <a:noFill/>
        </p:spPr>
        <p:txBody>
          <a:bodyPr wrap="square" rtlCol="0">
            <a:spAutoFit/>
          </a:bodyPr>
          <a:lstStyle/>
          <a:p>
            <a:pPr algn="just"/>
            <a:br>
              <a:rPr lang="en-US" sz="2400" dirty="0">
                <a:latin typeface="Tempus Sans ITC" panose="04020404030D07020202" pitchFamily="82" charset="0"/>
              </a:rPr>
            </a:br>
            <a:r>
              <a:rPr lang="en-US" sz="2400" dirty="0">
                <a:latin typeface="Tempus Sans ITC" panose="04020404030D07020202" pitchFamily="82" charset="0"/>
              </a:rPr>
              <a:t>The ESP32 code configures a receiver for a wireless doorbell system using ESP-NOW to receive data and control a buzzer. It includes </a:t>
            </a:r>
            <a:r>
              <a:rPr lang="en-US" sz="2400" b="1" dirty="0">
                <a:latin typeface="Tempus Sans ITC" panose="04020404030D07020202" pitchFamily="82" charset="0"/>
              </a:rPr>
              <a:t>esp_now.h </a:t>
            </a:r>
            <a:r>
              <a:rPr lang="en-US" sz="2400" dirty="0">
                <a:latin typeface="Tempus Sans ITC" panose="04020404030D07020202" pitchFamily="82" charset="0"/>
              </a:rPr>
              <a:t>and </a:t>
            </a:r>
            <a:r>
              <a:rPr lang="en-US" sz="2400" b="1" dirty="0">
                <a:latin typeface="Tempus Sans ITC" panose="04020404030D07020202" pitchFamily="82" charset="0"/>
              </a:rPr>
              <a:t>WiFi.h </a:t>
            </a:r>
            <a:r>
              <a:rPr lang="en-US" sz="2400" dirty="0">
                <a:latin typeface="Tempus Sans ITC" panose="04020404030D07020202" pitchFamily="82" charset="0"/>
              </a:rPr>
              <a:t>for ESP-NOW communication. A </a:t>
            </a:r>
            <a:r>
              <a:rPr lang="en-US" sz="2400" b="1" dirty="0">
                <a:latin typeface="Tempus Sans ITC" panose="04020404030D07020202" pitchFamily="82" charset="0"/>
              </a:rPr>
              <a:t>struct_message </a:t>
            </a:r>
            <a:r>
              <a:rPr lang="en-US" sz="2400" dirty="0">
                <a:latin typeface="Tempus Sans ITC" panose="04020404030D07020202" pitchFamily="82" charset="0"/>
              </a:rPr>
              <a:t>with a boolean </a:t>
            </a:r>
            <a:r>
              <a:rPr lang="en-US" sz="2400" b="1" dirty="0">
                <a:latin typeface="Tempus Sans ITC" panose="04020404030D07020202" pitchFamily="82" charset="0"/>
              </a:rPr>
              <a:t>alert</a:t>
            </a:r>
            <a:r>
              <a:rPr lang="en-US" sz="2400" dirty="0">
                <a:latin typeface="Tempus Sans ITC" panose="04020404030D07020202" pitchFamily="82" charset="0"/>
              </a:rPr>
              <a:t> field matches the sender’s data structure. In </a:t>
            </a:r>
            <a:r>
              <a:rPr lang="en-US" sz="2400" b="1" dirty="0">
                <a:latin typeface="Tempus Sans ITC" panose="04020404030D07020202" pitchFamily="82" charset="0"/>
              </a:rPr>
              <a:t>setup()</a:t>
            </a:r>
            <a:r>
              <a:rPr lang="en-US" sz="2400" dirty="0">
                <a:latin typeface="Tempus Sans ITC" panose="04020404030D07020202" pitchFamily="82" charset="0"/>
              </a:rPr>
              <a:t>, the code initializes serial communication (115200 baud), sets the buzzer pin (GPIO 23) as output (initially LOW), configures the ESP32 in Wi-Fi station mode, and initializes ESP-NOW. It registers a callback function </a:t>
            </a:r>
            <a:r>
              <a:rPr lang="en-US" sz="2400" b="1" dirty="0">
                <a:latin typeface="Tempus Sans ITC" panose="04020404030D07020202" pitchFamily="82" charset="0"/>
              </a:rPr>
              <a:t>OnDataRecv</a:t>
            </a:r>
            <a:r>
              <a:rPr lang="en-US" sz="2400" dirty="0">
                <a:latin typeface="Tempus Sans ITC" panose="04020404030D07020202" pitchFamily="82" charset="0"/>
              </a:rPr>
              <a:t> to handle incoming data. When data is received, </a:t>
            </a:r>
            <a:r>
              <a:rPr lang="en-US" sz="2400" b="1" dirty="0">
                <a:latin typeface="Tempus Sans ITC" panose="04020404030D07020202" pitchFamily="82" charset="0"/>
              </a:rPr>
              <a:t>OnDataRecv</a:t>
            </a:r>
            <a:r>
              <a:rPr lang="en-US" sz="2400" dirty="0">
                <a:latin typeface="Tempus Sans ITC" panose="04020404030D07020202" pitchFamily="82" charset="0"/>
              </a:rPr>
              <a:t> copies the incoming </a:t>
            </a:r>
            <a:r>
              <a:rPr lang="en-US" sz="2400" b="1" dirty="0">
                <a:latin typeface="Tempus Sans ITC" panose="04020404030D07020202" pitchFamily="82" charset="0"/>
              </a:rPr>
              <a:t>alert</a:t>
            </a:r>
            <a:r>
              <a:rPr lang="en-US" sz="2400" dirty="0">
                <a:latin typeface="Tempus Sans ITC" panose="04020404030D07020202" pitchFamily="82" charset="0"/>
              </a:rPr>
              <a:t> status into </a:t>
            </a:r>
            <a:r>
              <a:rPr lang="en-US" sz="2400" b="1" dirty="0">
                <a:latin typeface="Tempus Sans ITC" panose="04020404030D07020202" pitchFamily="82" charset="0"/>
              </a:rPr>
              <a:t>receivedData</a:t>
            </a:r>
            <a:r>
              <a:rPr lang="en-US" sz="2400" dirty="0">
                <a:latin typeface="Tempus Sans ITC" panose="04020404030D07020202" pitchFamily="82" charset="0"/>
              </a:rPr>
              <a:t>, toggles the buzzer HIGH if </a:t>
            </a:r>
            <a:r>
              <a:rPr lang="en-US" sz="2400" b="1" dirty="0">
                <a:latin typeface="Tempus Sans ITC" panose="04020404030D07020202" pitchFamily="82" charset="0"/>
              </a:rPr>
              <a:t>alert</a:t>
            </a:r>
            <a:r>
              <a:rPr lang="en-US" sz="2400" dirty="0">
                <a:latin typeface="Tempus Sans ITC" panose="04020404030D07020202" pitchFamily="82" charset="0"/>
              </a:rPr>
              <a:t> is </a:t>
            </a:r>
            <a:r>
              <a:rPr lang="en-US" sz="2400" b="1" dirty="0">
                <a:latin typeface="Tempus Sans ITC" panose="04020404030D07020202" pitchFamily="82" charset="0"/>
              </a:rPr>
              <a:t>true</a:t>
            </a:r>
            <a:r>
              <a:rPr lang="en-US" sz="2400" dirty="0">
                <a:latin typeface="Tempus Sans ITC" panose="04020404030D07020202" pitchFamily="82" charset="0"/>
              </a:rPr>
              <a:t> (object detected within 20 cm by the sender) or LOW if </a:t>
            </a:r>
            <a:r>
              <a:rPr lang="en-US" sz="2400" b="1" dirty="0">
                <a:latin typeface="Tempus Sans ITC" panose="04020404030D07020202" pitchFamily="82" charset="0"/>
              </a:rPr>
              <a:t>false</a:t>
            </a:r>
            <a:r>
              <a:rPr lang="en-US" sz="2400" dirty="0">
                <a:latin typeface="Tempus Sans ITC" panose="04020404030D07020202" pitchFamily="82" charset="0"/>
              </a:rPr>
              <a:t>, and prints the alert status ("ACTIVE" or "Inactive") to the serial monitor. The </a:t>
            </a:r>
            <a:r>
              <a:rPr lang="en-US" sz="2400" b="1" dirty="0">
                <a:latin typeface="Tempus Sans ITC" panose="04020404030D07020202" pitchFamily="82" charset="0"/>
              </a:rPr>
              <a:t>loop() </a:t>
            </a:r>
            <a:r>
              <a:rPr lang="en-US" sz="2400" dirty="0">
                <a:latin typeface="Tempus Sans ITC" panose="04020404030D07020202" pitchFamily="82" charset="0"/>
              </a:rPr>
              <a:t>function remains empty, as the system operates via the callback, continuously responding to ESP-NOW messages to control the buzzer.</a:t>
            </a:r>
          </a:p>
        </p:txBody>
      </p:sp>
      <p:pic>
        <p:nvPicPr>
          <p:cNvPr id="7" name="Picture 6" descr="A screen shot of a computer screen&#10;&#10;AI-generated content may be incorrect.">
            <a:extLst>
              <a:ext uri="{FF2B5EF4-FFF2-40B4-BE49-F238E27FC236}">
                <a16:creationId xmlns:a16="http://schemas.microsoft.com/office/drawing/2014/main" id="{F4EFBF0F-CE71-E24C-826A-B7E65F9F1E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738" y="6858000"/>
            <a:ext cx="5237262" cy="6858000"/>
          </a:xfrm>
          <a:prstGeom prst="rect">
            <a:avLst/>
          </a:prstGeom>
        </p:spPr>
      </p:pic>
      <p:sp>
        <p:nvSpPr>
          <p:cNvPr id="9" name="TextBox 8">
            <a:extLst>
              <a:ext uri="{FF2B5EF4-FFF2-40B4-BE49-F238E27FC236}">
                <a16:creationId xmlns:a16="http://schemas.microsoft.com/office/drawing/2014/main" id="{44569ADD-EB72-4E41-6888-9EA95FC2EC7B}"/>
              </a:ext>
            </a:extLst>
          </p:cNvPr>
          <p:cNvSpPr txBox="1"/>
          <p:nvPr/>
        </p:nvSpPr>
        <p:spPr>
          <a:xfrm>
            <a:off x="534970" y="-1687583"/>
            <a:ext cx="8613410" cy="1754326"/>
          </a:xfrm>
          <a:prstGeom prst="rect">
            <a:avLst/>
          </a:prstGeom>
          <a:noFill/>
        </p:spPr>
        <p:txBody>
          <a:bodyPr wrap="square" rtlCol="0">
            <a:spAutoFit/>
          </a:bodyPr>
          <a:lstStyle/>
          <a:p>
            <a:r>
              <a:rPr lang="en-US" sz="10800" b="1" dirty="0">
                <a:latin typeface="Tempus Sans ITC" panose="04020404030D07020202" pitchFamily="82" charset="0"/>
                <a:cs typeface="Raavi" panose="020B0502040204020203" pitchFamily="34" charset="0"/>
              </a:rPr>
              <a:t>RECEIVER</a:t>
            </a:r>
          </a:p>
        </p:txBody>
      </p:sp>
    </p:spTree>
    <p:extLst>
      <p:ext uri="{BB962C8B-B14F-4D97-AF65-F5344CB8AC3E}">
        <p14:creationId xmlns:p14="http://schemas.microsoft.com/office/powerpoint/2010/main" val="2035292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40CE41E7-FB50-4627-53BE-D79B83EFFB7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8F473AF-A287-5F98-B779-35B3996312AA}"/>
              </a:ext>
            </a:extLst>
          </p:cNvPr>
          <p:cNvSpPr txBox="1"/>
          <p:nvPr/>
        </p:nvSpPr>
        <p:spPr>
          <a:xfrm>
            <a:off x="11907180" y="0"/>
            <a:ext cx="12726054" cy="1569660"/>
          </a:xfrm>
          <a:prstGeom prst="rect">
            <a:avLst/>
          </a:prstGeom>
          <a:noFill/>
        </p:spPr>
        <p:txBody>
          <a:bodyPr wrap="square" rtlCol="0">
            <a:spAutoFit/>
          </a:bodyPr>
          <a:lstStyle/>
          <a:p>
            <a:pPr algn="ctr"/>
            <a:r>
              <a:rPr lang="en-US" sz="9600" b="1" dirty="0">
                <a:solidFill>
                  <a:schemeClr val="accent2"/>
                </a:solidFill>
                <a:effectLst>
                  <a:outerShdw blurRad="38100" dist="38100" dir="2700000" algn="tl">
                    <a:srgbClr val="000000">
                      <a:alpha val="43137"/>
                    </a:srgbClr>
                  </a:outerShdw>
                </a:effectLst>
                <a:latin typeface="Tempus Sans ITC" panose="04020404030D07020202" pitchFamily="82" charset="0"/>
              </a:rPr>
              <a:t>Code and its Working</a:t>
            </a:r>
          </a:p>
        </p:txBody>
      </p:sp>
      <p:sp>
        <p:nvSpPr>
          <p:cNvPr id="3" name="TextBox 2">
            <a:extLst>
              <a:ext uri="{FF2B5EF4-FFF2-40B4-BE49-F238E27FC236}">
                <a16:creationId xmlns:a16="http://schemas.microsoft.com/office/drawing/2014/main" id="{374A34FE-1CC7-18E7-4077-99B2A2D5EFCB}"/>
              </a:ext>
            </a:extLst>
          </p:cNvPr>
          <p:cNvSpPr txBox="1"/>
          <p:nvPr/>
        </p:nvSpPr>
        <p:spPr>
          <a:xfrm>
            <a:off x="-5366512" y="1246494"/>
            <a:ext cx="5366512" cy="646331"/>
          </a:xfrm>
          <a:prstGeom prst="rect">
            <a:avLst/>
          </a:prstGeom>
          <a:noFill/>
        </p:spPr>
        <p:txBody>
          <a:bodyPr wrap="square" rtlCol="0">
            <a:spAutoFit/>
          </a:bodyPr>
          <a:lstStyle/>
          <a:p>
            <a:pPr algn="ctr"/>
            <a:r>
              <a:rPr lang="en-US" sz="3600" b="1" dirty="0">
                <a:latin typeface="Tempus Sans ITC" panose="04020404030D07020202" pitchFamily="82" charset="0"/>
              </a:rPr>
              <a:t>Receiver Code for Bell</a:t>
            </a:r>
          </a:p>
        </p:txBody>
      </p:sp>
      <p:sp>
        <p:nvSpPr>
          <p:cNvPr id="4" name="TextBox 3">
            <a:extLst>
              <a:ext uri="{FF2B5EF4-FFF2-40B4-BE49-F238E27FC236}">
                <a16:creationId xmlns:a16="http://schemas.microsoft.com/office/drawing/2014/main" id="{AA6937CF-CE0F-ADA4-6774-B8C5B1695B19}"/>
              </a:ext>
            </a:extLst>
          </p:cNvPr>
          <p:cNvSpPr txBox="1"/>
          <p:nvPr/>
        </p:nvSpPr>
        <p:spPr>
          <a:xfrm>
            <a:off x="325389" y="6827460"/>
            <a:ext cx="11581791" cy="4524315"/>
          </a:xfrm>
          <a:prstGeom prst="rect">
            <a:avLst/>
          </a:prstGeom>
          <a:noFill/>
        </p:spPr>
        <p:txBody>
          <a:bodyPr wrap="square" rtlCol="0">
            <a:spAutoFit/>
          </a:bodyPr>
          <a:lstStyle/>
          <a:p>
            <a:pPr algn="just"/>
            <a:br>
              <a:rPr lang="en-US" sz="2400" dirty="0">
                <a:latin typeface="Tempus Sans ITC" panose="04020404030D07020202" pitchFamily="82" charset="0"/>
              </a:rPr>
            </a:br>
            <a:r>
              <a:rPr lang="en-US" sz="2400" dirty="0">
                <a:latin typeface="Tempus Sans ITC" panose="04020404030D07020202" pitchFamily="82" charset="0"/>
              </a:rPr>
              <a:t>The ESP32 code configures a receiver for a wireless doorbell system using ESP-NOW to receive data and control a buzzer. It includes </a:t>
            </a:r>
            <a:r>
              <a:rPr lang="en-US" sz="2400" b="1" dirty="0">
                <a:latin typeface="Tempus Sans ITC" panose="04020404030D07020202" pitchFamily="82" charset="0"/>
              </a:rPr>
              <a:t>esp_now.h </a:t>
            </a:r>
            <a:r>
              <a:rPr lang="en-US" sz="2400" dirty="0">
                <a:latin typeface="Tempus Sans ITC" panose="04020404030D07020202" pitchFamily="82" charset="0"/>
              </a:rPr>
              <a:t>and </a:t>
            </a:r>
            <a:r>
              <a:rPr lang="en-US" sz="2400" b="1" dirty="0">
                <a:latin typeface="Tempus Sans ITC" panose="04020404030D07020202" pitchFamily="82" charset="0"/>
              </a:rPr>
              <a:t>WiFi.h </a:t>
            </a:r>
            <a:r>
              <a:rPr lang="en-US" sz="2400" dirty="0">
                <a:latin typeface="Tempus Sans ITC" panose="04020404030D07020202" pitchFamily="82" charset="0"/>
              </a:rPr>
              <a:t>for ESP-NOW communication. A </a:t>
            </a:r>
            <a:r>
              <a:rPr lang="en-US" sz="2400" b="1" dirty="0">
                <a:latin typeface="Tempus Sans ITC" panose="04020404030D07020202" pitchFamily="82" charset="0"/>
              </a:rPr>
              <a:t>struct_message </a:t>
            </a:r>
            <a:r>
              <a:rPr lang="en-US" sz="2400" dirty="0">
                <a:latin typeface="Tempus Sans ITC" panose="04020404030D07020202" pitchFamily="82" charset="0"/>
              </a:rPr>
              <a:t>with a boolean </a:t>
            </a:r>
            <a:r>
              <a:rPr lang="en-US" sz="2400" b="1" dirty="0">
                <a:latin typeface="Tempus Sans ITC" panose="04020404030D07020202" pitchFamily="82" charset="0"/>
              </a:rPr>
              <a:t>alert</a:t>
            </a:r>
            <a:r>
              <a:rPr lang="en-US" sz="2400" dirty="0">
                <a:latin typeface="Tempus Sans ITC" panose="04020404030D07020202" pitchFamily="82" charset="0"/>
              </a:rPr>
              <a:t> field matches the sender’s data structure. In </a:t>
            </a:r>
            <a:r>
              <a:rPr lang="en-US" sz="2400" b="1" dirty="0">
                <a:latin typeface="Tempus Sans ITC" panose="04020404030D07020202" pitchFamily="82" charset="0"/>
              </a:rPr>
              <a:t>setup()</a:t>
            </a:r>
            <a:r>
              <a:rPr lang="en-US" sz="2400" dirty="0">
                <a:latin typeface="Tempus Sans ITC" panose="04020404030D07020202" pitchFamily="82" charset="0"/>
              </a:rPr>
              <a:t>, the code initializes serial communication (115200 baud), sets the buzzer pin (GPIO 23) as output (initially LOW), configures the ESP32 in Wi-Fi station mode, and initializes ESP-NOW. It registers a callback function </a:t>
            </a:r>
            <a:r>
              <a:rPr lang="en-US" sz="2400" b="1" dirty="0">
                <a:latin typeface="Tempus Sans ITC" panose="04020404030D07020202" pitchFamily="82" charset="0"/>
              </a:rPr>
              <a:t>OnDataRecv</a:t>
            </a:r>
            <a:r>
              <a:rPr lang="en-US" sz="2400" dirty="0">
                <a:latin typeface="Tempus Sans ITC" panose="04020404030D07020202" pitchFamily="82" charset="0"/>
              </a:rPr>
              <a:t> to handle incoming data. When data is received, </a:t>
            </a:r>
            <a:r>
              <a:rPr lang="en-US" sz="2400" b="1" dirty="0">
                <a:latin typeface="Tempus Sans ITC" panose="04020404030D07020202" pitchFamily="82" charset="0"/>
              </a:rPr>
              <a:t>OnDataRecv</a:t>
            </a:r>
            <a:r>
              <a:rPr lang="en-US" sz="2400" dirty="0">
                <a:latin typeface="Tempus Sans ITC" panose="04020404030D07020202" pitchFamily="82" charset="0"/>
              </a:rPr>
              <a:t> copies the incoming </a:t>
            </a:r>
            <a:r>
              <a:rPr lang="en-US" sz="2400" b="1" dirty="0">
                <a:latin typeface="Tempus Sans ITC" panose="04020404030D07020202" pitchFamily="82" charset="0"/>
              </a:rPr>
              <a:t>alert</a:t>
            </a:r>
            <a:r>
              <a:rPr lang="en-US" sz="2400" dirty="0">
                <a:latin typeface="Tempus Sans ITC" panose="04020404030D07020202" pitchFamily="82" charset="0"/>
              </a:rPr>
              <a:t> status into </a:t>
            </a:r>
            <a:r>
              <a:rPr lang="en-US" sz="2400" b="1" dirty="0">
                <a:latin typeface="Tempus Sans ITC" panose="04020404030D07020202" pitchFamily="82" charset="0"/>
              </a:rPr>
              <a:t>receivedData</a:t>
            </a:r>
            <a:r>
              <a:rPr lang="en-US" sz="2400" dirty="0">
                <a:latin typeface="Tempus Sans ITC" panose="04020404030D07020202" pitchFamily="82" charset="0"/>
              </a:rPr>
              <a:t>, toggles the buzzer HIGH if </a:t>
            </a:r>
            <a:r>
              <a:rPr lang="en-US" sz="2400" b="1" dirty="0">
                <a:latin typeface="Tempus Sans ITC" panose="04020404030D07020202" pitchFamily="82" charset="0"/>
              </a:rPr>
              <a:t>alert</a:t>
            </a:r>
            <a:r>
              <a:rPr lang="en-US" sz="2400" dirty="0">
                <a:latin typeface="Tempus Sans ITC" panose="04020404030D07020202" pitchFamily="82" charset="0"/>
              </a:rPr>
              <a:t> is </a:t>
            </a:r>
            <a:r>
              <a:rPr lang="en-US" sz="2400" b="1" dirty="0">
                <a:latin typeface="Tempus Sans ITC" panose="04020404030D07020202" pitchFamily="82" charset="0"/>
              </a:rPr>
              <a:t>true</a:t>
            </a:r>
            <a:r>
              <a:rPr lang="en-US" sz="2400" dirty="0">
                <a:latin typeface="Tempus Sans ITC" panose="04020404030D07020202" pitchFamily="82" charset="0"/>
              </a:rPr>
              <a:t> (object detected within 20 cm by the sender) or LOW if </a:t>
            </a:r>
            <a:r>
              <a:rPr lang="en-US" sz="2400" b="1" dirty="0">
                <a:latin typeface="Tempus Sans ITC" panose="04020404030D07020202" pitchFamily="82" charset="0"/>
              </a:rPr>
              <a:t>false</a:t>
            </a:r>
            <a:r>
              <a:rPr lang="en-US" sz="2400" dirty="0">
                <a:latin typeface="Tempus Sans ITC" panose="04020404030D07020202" pitchFamily="82" charset="0"/>
              </a:rPr>
              <a:t>, and prints the alert status ("ACTIVE" or "Inactive") to the serial monitor. The </a:t>
            </a:r>
            <a:r>
              <a:rPr lang="en-US" sz="2400" b="1" dirty="0">
                <a:latin typeface="Tempus Sans ITC" panose="04020404030D07020202" pitchFamily="82" charset="0"/>
              </a:rPr>
              <a:t>loop() </a:t>
            </a:r>
            <a:r>
              <a:rPr lang="en-US" sz="2400" dirty="0">
                <a:latin typeface="Tempus Sans ITC" panose="04020404030D07020202" pitchFamily="82" charset="0"/>
              </a:rPr>
              <a:t>function remains empty, as the system operates via the callback, continuously responding to ESP-NOW messages to control the buzzer.</a:t>
            </a:r>
          </a:p>
        </p:txBody>
      </p:sp>
      <p:sp>
        <p:nvSpPr>
          <p:cNvPr id="5" name="TextBox 4">
            <a:extLst>
              <a:ext uri="{FF2B5EF4-FFF2-40B4-BE49-F238E27FC236}">
                <a16:creationId xmlns:a16="http://schemas.microsoft.com/office/drawing/2014/main" id="{290CCDCB-BCDB-D91A-8B7E-0B625168B194}"/>
              </a:ext>
            </a:extLst>
          </p:cNvPr>
          <p:cNvSpPr txBox="1"/>
          <p:nvPr/>
        </p:nvSpPr>
        <p:spPr>
          <a:xfrm>
            <a:off x="325389" y="1287244"/>
            <a:ext cx="8613410" cy="1754326"/>
          </a:xfrm>
          <a:prstGeom prst="rect">
            <a:avLst/>
          </a:prstGeom>
          <a:noFill/>
        </p:spPr>
        <p:txBody>
          <a:bodyPr wrap="square" rtlCol="0">
            <a:spAutoFit/>
          </a:bodyPr>
          <a:lstStyle/>
          <a:p>
            <a:r>
              <a:rPr lang="en-US" sz="10800" b="1" dirty="0">
                <a:latin typeface="Tempus Sans ITC" panose="04020404030D07020202" pitchFamily="82" charset="0"/>
                <a:cs typeface="Raavi" panose="020B0502040204020203" pitchFamily="34" charset="0"/>
              </a:rPr>
              <a:t>RECEIVER</a:t>
            </a:r>
          </a:p>
        </p:txBody>
      </p:sp>
      <p:sp>
        <p:nvSpPr>
          <p:cNvPr id="6" name="TextBox 5">
            <a:extLst>
              <a:ext uri="{FF2B5EF4-FFF2-40B4-BE49-F238E27FC236}">
                <a16:creationId xmlns:a16="http://schemas.microsoft.com/office/drawing/2014/main" id="{64B0D9AD-0C48-BB43-C375-EEB373D6B268}"/>
              </a:ext>
            </a:extLst>
          </p:cNvPr>
          <p:cNvSpPr txBox="1"/>
          <p:nvPr/>
        </p:nvSpPr>
        <p:spPr>
          <a:xfrm>
            <a:off x="3001119" y="3380125"/>
            <a:ext cx="7029450" cy="1754326"/>
          </a:xfrm>
          <a:prstGeom prst="rect">
            <a:avLst/>
          </a:prstGeom>
          <a:noFill/>
        </p:spPr>
        <p:txBody>
          <a:bodyPr wrap="square" rtlCol="0">
            <a:spAutoFit/>
          </a:bodyPr>
          <a:lstStyle/>
          <a:p>
            <a:r>
              <a:rPr lang="en-US" sz="10800" b="1" dirty="0">
                <a:latin typeface="Tempus Sans ITC" panose="04020404030D07020202" pitchFamily="82" charset="0"/>
                <a:cs typeface="Raavi" panose="020B0502040204020203" pitchFamily="34" charset="0"/>
              </a:rPr>
              <a:t>CODE</a:t>
            </a:r>
          </a:p>
        </p:txBody>
      </p:sp>
      <p:pic>
        <p:nvPicPr>
          <p:cNvPr id="9" name="Picture 8" descr="A screen shot of a computer screen&#10;&#10;AI-generated content may be incorrect.">
            <a:extLst>
              <a:ext uri="{FF2B5EF4-FFF2-40B4-BE49-F238E27FC236}">
                <a16:creationId xmlns:a16="http://schemas.microsoft.com/office/drawing/2014/main" id="{46B16834-8CBE-23FA-4040-8AFE53F24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4738" y="-48875"/>
            <a:ext cx="5237262" cy="6858000"/>
          </a:xfrm>
          <a:prstGeom prst="rect">
            <a:avLst/>
          </a:prstGeom>
        </p:spPr>
      </p:pic>
    </p:spTree>
    <p:extLst>
      <p:ext uri="{BB962C8B-B14F-4D97-AF65-F5344CB8AC3E}">
        <p14:creationId xmlns:p14="http://schemas.microsoft.com/office/powerpoint/2010/main" val="3051039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EA7611A6-D7F8-177C-619B-DC72811FE20A}"/>
            </a:ext>
          </a:extLst>
        </p:cNvPr>
        <p:cNvGrpSpPr/>
        <p:nvPr/>
      </p:nvGrpSpPr>
      <p:grpSpPr>
        <a:xfrm>
          <a:off x="0" y="0"/>
          <a:ext cx="0" cy="0"/>
          <a:chOff x="0" y="0"/>
          <a:chExt cx="0" cy="0"/>
        </a:xfrm>
      </p:grpSpPr>
      <p:sp>
        <p:nvSpPr>
          <p:cNvPr id="99" name="TextBox 98">
            <a:extLst>
              <a:ext uri="{FF2B5EF4-FFF2-40B4-BE49-F238E27FC236}">
                <a16:creationId xmlns:a16="http://schemas.microsoft.com/office/drawing/2014/main" id="{1AD3CB0D-AB8B-641B-2BEF-5EBA32738B22}"/>
              </a:ext>
            </a:extLst>
          </p:cNvPr>
          <p:cNvSpPr txBox="1"/>
          <p:nvPr/>
        </p:nvSpPr>
        <p:spPr>
          <a:xfrm>
            <a:off x="1790040" y="120616"/>
            <a:ext cx="8611920" cy="1323439"/>
          </a:xfrm>
          <a:prstGeom prst="rect">
            <a:avLst/>
          </a:prstGeom>
          <a:noFill/>
        </p:spPr>
        <p:txBody>
          <a:bodyPr wrap="square" rtlCol="0">
            <a:spAutoFit/>
          </a:bodyPr>
          <a:lstStyle/>
          <a:p>
            <a:pPr algn="ctr"/>
            <a:r>
              <a:rPr lang="en-US" sz="8000" b="1" dirty="0">
                <a:solidFill>
                  <a:schemeClr val="accent4">
                    <a:lumMod val="50000"/>
                  </a:schemeClr>
                </a:solidFill>
                <a:effectLst>
                  <a:outerShdw blurRad="38100" dist="38100" dir="2700000" algn="tl">
                    <a:srgbClr val="000000">
                      <a:alpha val="43137"/>
                    </a:srgbClr>
                  </a:outerShdw>
                </a:effectLst>
                <a:latin typeface="Tempus Sans ITC" panose="04020404030D07020202" pitchFamily="82" charset="0"/>
              </a:rPr>
              <a:t>Application</a:t>
            </a:r>
          </a:p>
        </p:txBody>
      </p:sp>
      <p:grpSp>
        <p:nvGrpSpPr>
          <p:cNvPr id="125" name="Group 124">
            <a:extLst>
              <a:ext uri="{FF2B5EF4-FFF2-40B4-BE49-F238E27FC236}">
                <a16:creationId xmlns:a16="http://schemas.microsoft.com/office/drawing/2014/main" id="{8175CAF4-C89E-BE6E-5239-E653507FEED8}"/>
              </a:ext>
            </a:extLst>
          </p:cNvPr>
          <p:cNvGrpSpPr/>
          <p:nvPr/>
        </p:nvGrpSpPr>
        <p:grpSpPr>
          <a:xfrm>
            <a:off x="2889063" y="1450641"/>
            <a:ext cx="3455701" cy="2405565"/>
            <a:chOff x="2889063" y="1450641"/>
            <a:chExt cx="3455701" cy="2405565"/>
          </a:xfrm>
        </p:grpSpPr>
        <p:grpSp>
          <p:nvGrpSpPr>
            <p:cNvPr id="116" name="Group 115">
              <a:extLst>
                <a:ext uri="{FF2B5EF4-FFF2-40B4-BE49-F238E27FC236}">
                  <a16:creationId xmlns:a16="http://schemas.microsoft.com/office/drawing/2014/main" id="{170C5164-1426-9187-87E2-0BE008A717BD}"/>
                </a:ext>
              </a:extLst>
            </p:cNvPr>
            <p:cNvGrpSpPr/>
            <p:nvPr/>
          </p:nvGrpSpPr>
          <p:grpSpPr>
            <a:xfrm>
              <a:off x="3341692" y="1450641"/>
              <a:ext cx="2417157" cy="2405565"/>
              <a:chOff x="3341692" y="1450641"/>
              <a:chExt cx="2417157" cy="2405565"/>
            </a:xfrm>
          </p:grpSpPr>
          <p:sp>
            <p:nvSpPr>
              <p:cNvPr id="95" name="Freeform: Shape 94">
                <a:extLst>
                  <a:ext uri="{FF2B5EF4-FFF2-40B4-BE49-F238E27FC236}">
                    <a16:creationId xmlns:a16="http://schemas.microsoft.com/office/drawing/2014/main" id="{594B78B2-3ECD-73F1-053C-47B71B32B7E7}"/>
                  </a:ext>
                </a:extLst>
              </p:cNvPr>
              <p:cNvSpPr/>
              <p:nvPr/>
            </p:nvSpPr>
            <p:spPr>
              <a:xfrm>
                <a:off x="3341692" y="1450641"/>
                <a:ext cx="2405565" cy="2405565"/>
              </a:xfrm>
              <a:custGeom>
                <a:avLst/>
                <a:gdLst>
                  <a:gd name="connsiteX0" fmla="*/ 1293157 w 2405565"/>
                  <a:gd name="connsiteY0" fmla="*/ 0 h 2405565"/>
                  <a:gd name="connsiteX1" fmla="*/ 2405565 w 2405565"/>
                  <a:gd name="connsiteY1" fmla="*/ 1112408 h 2405565"/>
                  <a:gd name="connsiteX2" fmla="*/ 2405565 w 2405565"/>
                  <a:gd name="connsiteY2" fmla="*/ 1473906 h 2405565"/>
                  <a:gd name="connsiteX3" fmla="*/ 2405565 w 2405565"/>
                  <a:gd name="connsiteY3" fmla="*/ 2405565 h 2405565"/>
                  <a:gd name="connsiteX4" fmla="*/ 1473906 w 2405565"/>
                  <a:gd name="connsiteY4" fmla="*/ 2405565 h 2405565"/>
                  <a:gd name="connsiteX5" fmla="*/ 1112408 w 2405565"/>
                  <a:gd name="connsiteY5" fmla="*/ 2405565 h 2405565"/>
                  <a:gd name="connsiteX6" fmla="*/ 0 w 2405565"/>
                  <a:gd name="connsiteY6" fmla="*/ 1293157 h 240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565" h="2405565">
                    <a:moveTo>
                      <a:pt x="1293157" y="0"/>
                    </a:moveTo>
                    <a:lnTo>
                      <a:pt x="2405565" y="1112408"/>
                    </a:lnTo>
                    <a:lnTo>
                      <a:pt x="2405565" y="1473906"/>
                    </a:lnTo>
                    <a:lnTo>
                      <a:pt x="2405565" y="2405565"/>
                    </a:lnTo>
                    <a:lnTo>
                      <a:pt x="1473906" y="2405565"/>
                    </a:lnTo>
                    <a:lnTo>
                      <a:pt x="1112408" y="2405565"/>
                    </a:lnTo>
                    <a:lnTo>
                      <a:pt x="0" y="1293157"/>
                    </a:lnTo>
                    <a:close/>
                  </a:path>
                </a:pathLst>
              </a:custGeom>
              <a:gradFill>
                <a:gsLst>
                  <a:gs pos="100000">
                    <a:srgbClr val="E34949"/>
                  </a:gs>
                  <a:gs pos="0">
                    <a:schemeClr val="accent5">
                      <a:lumMod val="40000"/>
                      <a:lumOff val="60000"/>
                    </a:schemeClr>
                  </a:gs>
                </a:gsLst>
                <a:lin ang="5400000" scaled="1"/>
              </a:gra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3" name="Graphic 112" descr="Snooze with solid fill">
                <a:extLst>
                  <a:ext uri="{FF2B5EF4-FFF2-40B4-BE49-F238E27FC236}">
                    <a16:creationId xmlns:a16="http://schemas.microsoft.com/office/drawing/2014/main" id="{E2BA279C-127B-739B-0D0F-22F397E3CA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6551" y="2853329"/>
                <a:ext cx="962298" cy="962298"/>
              </a:xfrm>
              <a:prstGeom prst="rect">
                <a:avLst/>
              </a:prstGeom>
            </p:spPr>
          </p:pic>
        </p:grpSp>
        <p:sp>
          <p:nvSpPr>
            <p:cNvPr id="120" name="TextBox 119">
              <a:extLst>
                <a:ext uri="{FF2B5EF4-FFF2-40B4-BE49-F238E27FC236}">
                  <a16:creationId xmlns:a16="http://schemas.microsoft.com/office/drawing/2014/main" id="{EF01ADEE-DF1A-181B-F42F-251621747D61}"/>
                </a:ext>
              </a:extLst>
            </p:cNvPr>
            <p:cNvSpPr txBox="1"/>
            <p:nvPr/>
          </p:nvSpPr>
          <p:spPr>
            <a:xfrm>
              <a:off x="2889063" y="2476824"/>
              <a:ext cx="3455701" cy="400110"/>
            </a:xfrm>
            <a:prstGeom prst="rect">
              <a:avLst/>
            </a:prstGeom>
            <a:noFill/>
          </p:spPr>
          <p:txBody>
            <a:bodyPr wrap="square" rtlCol="0">
              <a:spAutoFit/>
            </a:bodyPr>
            <a:lstStyle/>
            <a:p>
              <a:pPr algn="ctr"/>
              <a:r>
                <a:rPr lang="en-US" sz="2000" b="1" dirty="0">
                  <a:solidFill>
                    <a:srgbClr val="E34949"/>
                  </a:solidFill>
                  <a:effectLst>
                    <a:outerShdw blurRad="38100" dist="38100" dir="2700000" algn="tl">
                      <a:srgbClr val="000000">
                        <a:alpha val="43137"/>
                      </a:srgbClr>
                    </a:outerShdw>
                  </a:effectLst>
                  <a:latin typeface="Tempus Sans ITC" panose="04020404030D07020202" pitchFamily="82" charset="0"/>
                </a:rPr>
                <a:t>Contactless</a:t>
              </a:r>
            </a:p>
          </p:txBody>
        </p:sp>
      </p:grpSp>
      <p:grpSp>
        <p:nvGrpSpPr>
          <p:cNvPr id="129" name="Group 128">
            <a:extLst>
              <a:ext uri="{FF2B5EF4-FFF2-40B4-BE49-F238E27FC236}">
                <a16:creationId xmlns:a16="http://schemas.microsoft.com/office/drawing/2014/main" id="{78D228B5-6BC9-DD7C-B7C8-2ECE4FA1A830}"/>
              </a:ext>
            </a:extLst>
          </p:cNvPr>
          <p:cNvGrpSpPr/>
          <p:nvPr/>
        </p:nvGrpSpPr>
        <p:grpSpPr>
          <a:xfrm>
            <a:off x="5486400" y="4003116"/>
            <a:ext cx="3455701" cy="2405566"/>
            <a:chOff x="5486400" y="4003116"/>
            <a:chExt cx="3455701" cy="2405566"/>
          </a:xfrm>
        </p:grpSpPr>
        <p:grpSp>
          <p:nvGrpSpPr>
            <p:cNvPr id="118" name="Group 117">
              <a:extLst>
                <a:ext uri="{FF2B5EF4-FFF2-40B4-BE49-F238E27FC236}">
                  <a16:creationId xmlns:a16="http://schemas.microsoft.com/office/drawing/2014/main" id="{851DC0F3-E1BA-510A-2717-04BF2612FE96}"/>
                </a:ext>
              </a:extLst>
            </p:cNvPr>
            <p:cNvGrpSpPr/>
            <p:nvPr/>
          </p:nvGrpSpPr>
          <p:grpSpPr>
            <a:xfrm>
              <a:off x="6096000" y="4003116"/>
              <a:ext cx="2461521" cy="2405566"/>
              <a:chOff x="6096000" y="4003116"/>
              <a:chExt cx="2461521" cy="2405566"/>
            </a:xfrm>
          </p:grpSpPr>
          <p:sp>
            <p:nvSpPr>
              <p:cNvPr id="101" name="Freeform: Shape 100">
                <a:extLst>
                  <a:ext uri="{FF2B5EF4-FFF2-40B4-BE49-F238E27FC236}">
                    <a16:creationId xmlns:a16="http://schemas.microsoft.com/office/drawing/2014/main" id="{478FAB19-455B-CA6D-4A43-8CBD45E79D41}"/>
                  </a:ext>
                </a:extLst>
              </p:cNvPr>
              <p:cNvSpPr/>
              <p:nvPr/>
            </p:nvSpPr>
            <p:spPr>
              <a:xfrm rot="5400000">
                <a:off x="6151956" y="4003117"/>
                <a:ext cx="2405565" cy="2405565"/>
              </a:xfrm>
              <a:custGeom>
                <a:avLst/>
                <a:gdLst>
                  <a:gd name="connsiteX0" fmla="*/ 1112408 w 2405565"/>
                  <a:gd name="connsiteY0" fmla="*/ 0 h 2405565"/>
                  <a:gd name="connsiteX1" fmla="*/ 2405565 w 2405565"/>
                  <a:gd name="connsiteY1" fmla="*/ 1293157 h 2405565"/>
                  <a:gd name="connsiteX2" fmla="*/ 1293157 w 2405565"/>
                  <a:gd name="connsiteY2" fmla="*/ 2405565 h 2405565"/>
                  <a:gd name="connsiteX3" fmla="*/ 931659 w 2405565"/>
                  <a:gd name="connsiteY3" fmla="*/ 2405565 h 2405565"/>
                  <a:gd name="connsiteX4" fmla="*/ 0 w 2405565"/>
                  <a:gd name="connsiteY4" fmla="*/ 2405565 h 2405565"/>
                  <a:gd name="connsiteX5" fmla="*/ 0 w 2405565"/>
                  <a:gd name="connsiteY5" fmla="*/ 1473906 h 2405565"/>
                  <a:gd name="connsiteX6" fmla="*/ 0 w 2405565"/>
                  <a:gd name="connsiteY6" fmla="*/ 1112408 h 240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565" h="2405565">
                    <a:moveTo>
                      <a:pt x="1112408" y="0"/>
                    </a:moveTo>
                    <a:lnTo>
                      <a:pt x="2405565" y="1293157"/>
                    </a:lnTo>
                    <a:lnTo>
                      <a:pt x="1293157" y="2405565"/>
                    </a:lnTo>
                    <a:lnTo>
                      <a:pt x="931659" y="2405565"/>
                    </a:lnTo>
                    <a:lnTo>
                      <a:pt x="0" y="2405565"/>
                    </a:lnTo>
                    <a:lnTo>
                      <a:pt x="0" y="1473906"/>
                    </a:lnTo>
                    <a:lnTo>
                      <a:pt x="0" y="1112408"/>
                    </a:lnTo>
                    <a:close/>
                  </a:path>
                </a:pathLst>
              </a:custGeom>
              <a:gradFill>
                <a:gsLst>
                  <a:gs pos="100000">
                    <a:schemeClr val="accent2">
                      <a:lumMod val="40000"/>
                      <a:lumOff val="60000"/>
                    </a:schemeClr>
                  </a:gs>
                  <a:gs pos="0">
                    <a:schemeClr val="accent4">
                      <a:lumMod val="60000"/>
                      <a:lumOff val="40000"/>
                    </a:schemeClr>
                  </a:gs>
                </a:gsLst>
                <a:lin ang="5400000" scaled="1"/>
              </a:gra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1" name="Graphic 110" descr="Man with cane with solid fill">
                <a:extLst>
                  <a:ext uri="{FF2B5EF4-FFF2-40B4-BE49-F238E27FC236}">
                    <a16:creationId xmlns:a16="http://schemas.microsoft.com/office/drawing/2014/main" id="{F2955B29-CE29-26E8-B429-CBF7DAB66F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0" y="4003116"/>
                <a:ext cx="914400" cy="914400"/>
              </a:xfrm>
              <a:prstGeom prst="rect">
                <a:avLst/>
              </a:prstGeom>
            </p:spPr>
          </p:pic>
        </p:grpSp>
        <p:sp>
          <p:nvSpPr>
            <p:cNvPr id="121" name="TextBox 120">
              <a:extLst>
                <a:ext uri="{FF2B5EF4-FFF2-40B4-BE49-F238E27FC236}">
                  <a16:creationId xmlns:a16="http://schemas.microsoft.com/office/drawing/2014/main" id="{CA9E6248-D490-BF3E-1A82-E465C0805440}"/>
                </a:ext>
              </a:extLst>
            </p:cNvPr>
            <p:cNvSpPr txBox="1"/>
            <p:nvPr/>
          </p:nvSpPr>
          <p:spPr>
            <a:xfrm>
              <a:off x="5486400" y="4851962"/>
              <a:ext cx="3455701" cy="400110"/>
            </a:xfrm>
            <a:prstGeom prst="rect">
              <a:avLst/>
            </a:prstGeom>
            <a:noFill/>
          </p:spPr>
          <p:txBody>
            <a:bodyPr wrap="square" rtlCol="0">
              <a:spAutoFit/>
            </a:bodyPr>
            <a:lstStyle/>
            <a:p>
              <a:pPr algn="ctr"/>
              <a:r>
                <a:rPr lang="en-US" sz="2000" b="1" dirty="0">
                  <a:solidFill>
                    <a:srgbClr val="E34949"/>
                  </a:solidFill>
                  <a:effectLst>
                    <a:outerShdw blurRad="38100" dist="38100" dir="2700000" algn="tl">
                      <a:srgbClr val="000000">
                        <a:alpha val="43137"/>
                      </a:srgbClr>
                    </a:outerShdw>
                  </a:effectLst>
                  <a:latin typeface="Tempus Sans ITC" panose="04020404030D07020202" pitchFamily="82" charset="0"/>
                </a:rPr>
                <a:t>Automatic</a:t>
              </a:r>
            </a:p>
          </p:txBody>
        </p:sp>
      </p:grpSp>
      <p:grpSp>
        <p:nvGrpSpPr>
          <p:cNvPr id="128" name="Group 127">
            <a:extLst>
              <a:ext uri="{FF2B5EF4-FFF2-40B4-BE49-F238E27FC236}">
                <a16:creationId xmlns:a16="http://schemas.microsoft.com/office/drawing/2014/main" id="{E01FC5D5-0050-DE91-7618-0F1020EBD559}"/>
              </a:ext>
            </a:extLst>
          </p:cNvPr>
          <p:cNvGrpSpPr/>
          <p:nvPr/>
        </p:nvGrpSpPr>
        <p:grpSpPr>
          <a:xfrm>
            <a:off x="5486400" y="1450642"/>
            <a:ext cx="3455701" cy="2489153"/>
            <a:chOff x="5486400" y="1450642"/>
            <a:chExt cx="3455701" cy="2489153"/>
          </a:xfrm>
        </p:grpSpPr>
        <p:grpSp>
          <p:nvGrpSpPr>
            <p:cNvPr id="117" name="Group 116">
              <a:extLst>
                <a:ext uri="{FF2B5EF4-FFF2-40B4-BE49-F238E27FC236}">
                  <a16:creationId xmlns:a16="http://schemas.microsoft.com/office/drawing/2014/main" id="{16571C4D-02E2-094F-6411-FDF775FAB084}"/>
                </a:ext>
              </a:extLst>
            </p:cNvPr>
            <p:cNvGrpSpPr/>
            <p:nvPr/>
          </p:nvGrpSpPr>
          <p:grpSpPr>
            <a:xfrm>
              <a:off x="6151956" y="1450642"/>
              <a:ext cx="2405565" cy="2489153"/>
              <a:chOff x="6151956" y="1450642"/>
              <a:chExt cx="2405565" cy="2489153"/>
            </a:xfrm>
          </p:grpSpPr>
          <p:sp>
            <p:nvSpPr>
              <p:cNvPr id="96" name="Freeform: Shape 95">
                <a:extLst>
                  <a:ext uri="{FF2B5EF4-FFF2-40B4-BE49-F238E27FC236}">
                    <a16:creationId xmlns:a16="http://schemas.microsoft.com/office/drawing/2014/main" id="{99E4077C-9FA6-AFE5-2ACF-90D174D943B6}"/>
                  </a:ext>
                </a:extLst>
              </p:cNvPr>
              <p:cNvSpPr/>
              <p:nvPr/>
            </p:nvSpPr>
            <p:spPr>
              <a:xfrm>
                <a:off x="6151956" y="1450642"/>
                <a:ext cx="2405565" cy="2405565"/>
              </a:xfrm>
              <a:custGeom>
                <a:avLst/>
                <a:gdLst>
                  <a:gd name="connsiteX0" fmla="*/ 1112408 w 2405565"/>
                  <a:gd name="connsiteY0" fmla="*/ 0 h 2405565"/>
                  <a:gd name="connsiteX1" fmla="*/ 2405565 w 2405565"/>
                  <a:gd name="connsiteY1" fmla="*/ 1293157 h 2405565"/>
                  <a:gd name="connsiteX2" fmla="*/ 1293157 w 2405565"/>
                  <a:gd name="connsiteY2" fmla="*/ 2405565 h 2405565"/>
                  <a:gd name="connsiteX3" fmla="*/ 931659 w 2405565"/>
                  <a:gd name="connsiteY3" fmla="*/ 2405565 h 2405565"/>
                  <a:gd name="connsiteX4" fmla="*/ 0 w 2405565"/>
                  <a:gd name="connsiteY4" fmla="*/ 2405565 h 2405565"/>
                  <a:gd name="connsiteX5" fmla="*/ 0 w 2405565"/>
                  <a:gd name="connsiteY5" fmla="*/ 1473906 h 2405565"/>
                  <a:gd name="connsiteX6" fmla="*/ 0 w 2405565"/>
                  <a:gd name="connsiteY6" fmla="*/ 1112408 h 240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565" h="2405565">
                    <a:moveTo>
                      <a:pt x="1112408" y="0"/>
                    </a:moveTo>
                    <a:lnTo>
                      <a:pt x="2405565" y="1293157"/>
                    </a:lnTo>
                    <a:lnTo>
                      <a:pt x="1293157" y="2405565"/>
                    </a:lnTo>
                    <a:lnTo>
                      <a:pt x="931659" y="2405565"/>
                    </a:lnTo>
                    <a:lnTo>
                      <a:pt x="0" y="2405565"/>
                    </a:lnTo>
                    <a:lnTo>
                      <a:pt x="0" y="1473906"/>
                    </a:lnTo>
                    <a:lnTo>
                      <a:pt x="0" y="1112408"/>
                    </a:lnTo>
                    <a:close/>
                  </a:path>
                </a:pathLst>
              </a:custGeom>
              <a:gradFill>
                <a:gsLst>
                  <a:gs pos="100000">
                    <a:schemeClr val="accent3">
                      <a:lumMod val="40000"/>
                      <a:lumOff val="60000"/>
                    </a:schemeClr>
                  </a:gs>
                  <a:gs pos="0">
                    <a:srgbClr val="FFFF00"/>
                  </a:gs>
                </a:gsLst>
                <a:lin ang="5400000" scaled="1"/>
              </a:gra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7" name="Graphic 106" descr="Television with solid fill">
                <a:extLst>
                  <a:ext uri="{FF2B5EF4-FFF2-40B4-BE49-F238E27FC236}">
                    <a16:creationId xmlns:a16="http://schemas.microsoft.com/office/drawing/2014/main" id="{C530FD37-6585-1403-BD8D-34F024B703A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75140" y="2853329"/>
                <a:ext cx="1086466" cy="1086466"/>
              </a:xfrm>
              <a:prstGeom prst="rect">
                <a:avLst/>
              </a:prstGeom>
            </p:spPr>
          </p:pic>
        </p:grpSp>
        <p:sp>
          <p:nvSpPr>
            <p:cNvPr id="126" name="TextBox 125">
              <a:extLst>
                <a:ext uri="{FF2B5EF4-FFF2-40B4-BE49-F238E27FC236}">
                  <a16:creationId xmlns:a16="http://schemas.microsoft.com/office/drawing/2014/main" id="{759ED112-ADC0-EB8E-30E5-219C0C005FEC}"/>
                </a:ext>
              </a:extLst>
            </p:cNvPr>
            <p:cNvSpPr txBox="1"/>
            <p:nvPr/>
          </p:nvSpPr>
          <p:spPr>
            <a:xfrm>
              <a:off x="5486400" y="2430783"/>
              <a:ext cx="3455701" cy="400110"/>
            </a:xfrm>
            <a:prstGeom prst="rect">
              <a:avLst/>
            </a:prstGeom>
            <a:noFill/>
          </p:spPr>
          <p:txBody>
            <a:bodyPr wrap="square" rtlCol="0">
              <a:spAutoFit/>
            </a:bodyPr>
            <a:lstStyle/>
            <a:p>
              <a:pPr algn="ctr"/>
              <a:r>
                <a:rPr lang="en-US" sz="2000" b="1" dirty="0">
                  <a:solidFill>
                    <a:srgbClr val="E34949"/>
                  </a:solidFill>
                  <a:effectLst>
                    <a:outerShdw blurRad="38100" dist="38100" dir="2700000" algn="tl">
                      <a:srgbClr val="000000">
                        <a:alpha val="43137"/>
                      </a:srgbClr>
                    </a:outerShdw>
                  </a:effectLst>
                  <a:latin typeface="Tempus Sans ITC" panose="04020404030D07020202" pitchFamily="82" charset="0"/>
                </a:rPr>
                <a:t>Entrance Monitor</a:t>
              </a:r>
            </a:p>
          </p:txBody>
        </p:sp>
      </p:grpSp>
      <p:grpSp>
        <p:nvGrpSpPr>
          <p:cNvPr id="130" name="Group 129">
            <a:extLst>
              <a:ext uri="{FF2B5EF4-FFF2-40B4-BE49-F238E27FC236}">
                <a16:creationId xmlns:a16="http://schemas.microsoft.com/office/drawing/2014/main" id="{72165873-A533-4E05-6155-8028A477251B}"/>
              </a:ext>
            </a:extLst>
          </p:cNvPr>
          <p:cNvGrpSpPr/>
          <p:nvPr/>
        </p:nvGrpSpPr>
        <p:grpSpPr>
          <a:xfrm>
            <a:off x="2816623" y="3941758"/>
            <a:ext cx="3455701" cy="2466924"/>
            <a:chOff x="2816623" y="3941758"/>
            <a:chExt cx="3455701" cy="2466924"/>
          </a:xfrm>
        </p:grpSpPr>
        <p:grpSp>
          <p:nvGrpSpPr>
            <p:cNvPr id="119" name="Group 118">
              <a:extLst>
                <a:ext uri="{FF2B5EF4-FFF2-40B4-BE49-F238E27FC236}">
                  <a16:creationId xmlns:a16="http://schemas.microsoft.com/office/drawing/2014/main" id="{E4C6ECD7-3654-EC21-C65F-6DE18B2E5553}"/>
                </a:ext>
              </a:extLst>
            </p:cNvPr>
            <p:cNvGrpSpPr/>
            <p:nvPr/>
          </p:nvGrpSpPr>
          <p:grpSpPr>
            <a:xfrm>
              <a:off x="3341692" y="3941758"/>
              <a:ext cx="2456790" cy="2466924"/>
              <a:chOff x="3341692" y="3941758"/>
              <a:chExt cx="2456790" cy="2466924"/>
            </a:xfrm>
          </p:grpSpPr>
          <p:sp>
            <p:nvSpPr>
              <p:cNvPr id="100" name="Freeform: Shape 99">
                <a:extLst>
                  <a:ext uri="{FF2B5EF4-FFF2-40B4-BE49-F238E27FC236}">
                    <a16:creationId xmlns:a16="http://schemas.microsoft.com/office/drawing/2014/main" id="{17EB8DD6-83FD-8A32-F23B-4C02E12288DF}"/>
                  </a:ext>
                </a:extLst>
              </p:cNvPr>
              <p:cNvSpPr/>
              <p:nvPr/>
            </p:nvSpPr>
            <p:spPr>
              <a:xfrm rot="16200000">
                <a:off x="3341692" y="4003117"/>
                <a:ext cx="2405565" cy="2405565"/>
              </a:xfrm>
              <a:custGeom>
                <a:avLst/>
                <a:gdLst>
                  <a:gd name="connsiteX0" fmla="*/ 1293157 w 2405565"/>
                  <a:gd name="connsiteY0" fmla="*/ 0 h 2405565"/>
                  <a:gd name="connsiteX1" fmla="*/ 2405565 w 2405565"/>
                  <a:gd name="connsiteY1" fmla="*/ 1112408 h 2405565"/>
                  <a:gd name="connsiteX2" fmla="*/ 2405565 w 2405565"/>
                  <a:gd name="connsiteY2" fmla="*/ 1473906 h 2405565"/>
                  <a:gd name="connsiteX3" fmla="*/ 2405565 w 2405565"/>
                  <a:gd name="connsiteY3" fmla="*/ 2405565 h 2405565"/>
                  <a:gd name="connsiteX4" fmla="*/ 1473906 w 2405565"/>
                  <a:gd name="connsiteY4" fmla="*/ 2405565 h 2405565"/>
                  <a:gd name="connsiteX5" fmla="*/ 1112408 w 2405565"/>
                  <a:gd name="connsiteY5" fmla="*/ 2405565 h 2405565"/>
                  <a:gd name="connsiteX6" fmla="*/ 0 w 2405565"/>
                  <a:gd name="connsiteY6" fmla="*/ 1293157 h 240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565" h="2405565">
                    <a:moveTo>
                      <a:pt x="1293157" y="0"/>
                    </a:moveTo>
                    <a:lnTo>
                      <a:pt x="2405565" y="1112408"/>
                    </a:lnTo>
                    <a:lnTo>
                      <a:pt x="2405565" y="1473906"/>
                    </a:lnTo>
                    <a:lnTo>
                      <a:pt x="2405565" y="2405565"/>
                    </a:lnTo>
                    <a:lnTo>
                      <a:pt x="1473906" y="2405565"/>
                    </a:lnTo>
                    <a:lnTo>
                      <a:pt x="1112408" y="2405565"/>
                    </a:lnTo>
                    <a:lnTo>
                      <a:pt x="0" y="1293157"/>
                    </a:lnTo>
                    <a:close/>
                  </a:path>
                </a:pathLst>
              </a:custGeom>
              <a:gradFill>
                <a:gsLst>
                  <a:gs pos="0">
                    <a:schemeClr val="accent3">
                      <a:lumMod val="60000"/>
                      <a:lumOff val="40000"/>
                    </a:schemeClr>
                  </a:gs>
                  <a:gs pos="100000">
                    <a:schemeClr val="accent2">
                      <a:lumMod val="60000"/>
                      <a:lumOff val="40000"/>
                    </a:schemeClr>
                  </a:gs>
                </a:gsLst>
                <a:lin ang="5400000" scaled="1"/>
              </a:gra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9" name="Graphic 108" descr="Web cam with solid fill">
                <a:extLst>
                  <a:ext uri="{FF2B5EF4-FFF2-40B4-BE49-F238E27FC236}">
                    <a16:creationId xmlns:a16="http://schemas.microsoft.com/office/drawing/2014/main" id="{DD955F6A-C8E7-8415-4019-862D3704DEC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84082" y="3941758"/>
                <a:ext cx="914400" cy="914400"/>
              </a:xfrm>
              <a:prstGeom prst="rect">
                <a:avLst/>
              </a:prstGeom>
            </p:spPr>
          </p:pic>
        </p:grpSp>
        <p:sp>
          <p:nvSpPr>
            <p:cNvPr id="127" name="TextBox 126">
              <a:extLst>
                <a:ext uri="{FF2B5EF4-FFF2-40B4-BE49-F238E27FC236}">
                  <a16:creationId xmlns:a16="http://schemas.microsoft.com/office/drawing/2014/main" id="{368330E8-27E3-47B0-0F73-62D3119A3B61}"/>
                </a:ext>
              </a:extLst>
            </p:cNvPr>
            <p:cNvSpPr txBox="1"/>
            <p:nvPr/>
          </p:nvSpPr>
          <p:spPr>
            <a:xfrm>
              <a:off x="2816623" y="4851962"/>
              <a:ext cx="3455701" cy="400110"/>
            </a:xfrm>
            <a:prstGeom prst="rect">
              <a:avLst/>
            </a:prstGeom>
            <a:noFill/>
          </p:spPr>
          <p:txBody>
            <a:bodyPr wrap="square" rtlCol="0">
              <a:spAutoFit/>
            </a:bodyPr>
            <a:lstStyle/>
            <a:p>
              <a:pPr algn="ctr"/>
              <a:r>
                <a:rPr lang="en-US" sz="2000" b="1" dirty="0">
                  <a:solidFill>
                    <a:srgbClr val="E34949"/>
                  </a:solidFill>
                  <a:effectLst>
                    <a:outerShdw blurRad="38100" dist="38100" dir="2700000" algn="tl">
                      <a:srgbClr val="000000">
                        <a:alpha val="43137"/>
                      </a:srgbClr>
                    </a:outerShdw>
                  </a:effectLst>
                  <a:latin typeface="Tempus Sans ITC" panose="04020404030D07020202" pitchFamily="82" charset="0"/>
                </a:rPr>
                <a:t>Vision Alert</a:t>
              </a:r>
            </a:p>
          </p:txBody>
        </p:sp>
      </p:grpSp>
      <p:grpSp>
        <p:nvGrpSpPr>
          <p:cNvPr id="136" name="Group 135">
            <a:extLst>
              <a:ext uri="{FF2B5EF4-FFF2-40B4-BE49-F238E27FC236}">
                <a16:creationId xmlns:a16="http://schemas.microsoft.com/office/drawing/2014/main" id="{3EDADDEF-C3DE-EF6A-3E1F-F6F76F73D7DA}"/>
              </a:ext>
            </a:extLst>
          </p:cNvPr>
          <p:cNvGrpSpPr/>
          <p:nvPr/>
        </p:nvGrpSpPr>
        <p:grpSpPr>
          <a:xfrm>
            <a:off x="529598" y="1478656"/>
            <a:ext cx="2794845" cy="2662661"/>
            <a:chOff x="529598" y="1478656"/>
            <a:chExt cx="2794845" cy="2662661"/>
          </a:xfrm>
        </p:grpSpPr>
        <p:sp>
          <p:nvSpPr>
            <p:cNvPr id="102" name="TextBox 101">
              <a:extLst>
                <a:ext uri="{FF2B5EF4-FFF2-40B4-BE49-F238E27FC236}">
                  <a16:creationId xmlns:a16="http://schemas.microsoft.com/office/drawing/2014/main" id="{4FB99DA8-F642-EA74-4266-37DC4E9F1586}"/>
                </a:ext>
              </a:extLst>
            </p:cNvPr>
            <p:cNvSpPr txBox="1"/>
            <p:nvPr/>
          </p:nvSpPr>
          <p:spPr>
            <a:xfrm>
              <a:off x="786756" y="1478656"/>
              <a:ext cx="2405565" cy="584775"/>
            </a:xfrm>
            <a:prstGeom prst="rect">
              <a:avLst/>
            </a:prstGeom>
            <a:noFill/>
          </p:spPr>
          <p:txBody>
            <a:bodyPr wrap="square" rtlCol="0">
              <a:spAutoFit/>
            </a:bodyPr>
            <a:lstStyle/>
            <a:p>
              <a:pPr algn="ctr"/>
              <a:r>
                <a:rPr lang="en-US" sz="3200" b="1" dirty="0">
                  <a:solidFill>
                    <a:srgbClr val="E34949"/>
                  </a:solidFill>
                  <a:effectLst>
                    <a:outerShdw blurRad="38100" dist="38100" dir="2700000" algn="tl">
                      <a:srgbClr val="000000">
                        <a:alpha val="43137"/>
                      </a:srgbClr>
                    </a:outerShdw>
                  </a:effectLst>
                  <a:latin typeface="Arial Black" panose="020B0A04020102020204" pitchFamily="34" charset="0"/>
                </a:rPr>
                <a:t>01</a:t>
              </a:r>
            </a:p>
          </p:txBody>
        </p:sp>
        <p:sp>
          <p:nvSpPr>
            <p:cNvPr id="132" name="TextBox 131">
              <a:extLst>
                <a:ext uri="{FF2B5EF4-FFF2-40B4-BE49-F238E27FC236}">
                  <a16:creationId xmlns:a16="http://schemas.microsoft.com/office/drawing/2014/main" id="{C2996C14-0DF2-011C-6A99-BD5A67B4E04B}"/>
                </a:ext>
              </a:extLst>
            </p:cNvPr>
            <p:cNvSpPr txBox="1"/>
            <p:nvPr/>
          </p:nvSpPr>
          <p:spPr>
            <a:xfrm>
              <a:off x="529598" y="2079214"/>
              <a:ext cx="2794845" cy="2062103"/>
            </a:xfrm>
            <a:prstGeom prst="rect">
              <a:avLst/>
            </a:prstGeom>
            <a:noFill/>
          </p:spPr>
          <p:txBody>
            <a:bodyPr wrap="square" rtlCol="0">
              <a:spAutoFit/>
            </a:bodyPr>
            <a:lstStyle/>
            <a:p>
              <a:pPr algn="ctr"/>
              <a:r>
                <a:rPr lang="en-US" sz="1600" dirty="0">
                  <a:latin typeface="Tempus Sans ITC" panose="04020404030D07020202" pitchFamily="82" charset="0"/>
                </a:rPr>
                <a:t>Visitors are detected automatically when they come close to the door (e.g., within 50 cm), eliminating the need to press a button. This promotes hygiene and is ideal for hospitals, homes, and public spaces.</a:t>
              </a:r>
            </a:p>
          </p:txBody>
        </p:sp>
      </p:grpSp>
      <p:grpSp>
        <p:nvGrpSpPr>
          <p:cNvPr id="139" name="Group 138">
            <a:extLst>
              <a:ext uri="{FF2B5EF4-FFF2-40B4-BE49-F238E27FC236}">
                <a16:creationId xmlns:a16="http://schemas.microsoft.com/office/drawing/2014/main" id="{61363309-C241-605F-022B-3D0C7D17DA12}"/>
              </a:ext>
            </a:extLst>
          </p:cNvPr>
          <p:cNvGrpSpPr/>
          <p:nvPr/>
        </p:nvGrpSpPr>
        <p:grpSpPr>
          <a:xfrm>
            <a:off x="8706892" y="4042528"/>
            <a:ext cx="2794845" cy="1904242"/>
            <a:chOff x="8706892" y="4042528"/>
            <a:chExt cx="2794845" cy="1904242"/>
          </a:xfrm>
        </p:grpSpPr>
        <p:sp>
          <p:nvSpPr>
            <p:cNvPr id="104" name="TextBox 103">
              <a:extLst>
                <a:ext uri="{FF2B5EF4-FFF2-40B4-BE49-F238E27FC236}">
                  <a16:creationId xmlns:a16="http://schemas.microsoft.com/office/drawing/2014/main" id="{602F1673-74F7-BFA6-635B-5DA9D936242F}"/>
                </a:ext>
              </a:extLst>
            </p:cNvPr>
            <p:cNvSpPr txBox="1"/>
            <p:nvPr/>
          </p:nvSpPr>
          <p:spPr>
            <a:xfrm>
              <a:off x="8901533" y="4042528"/>
              <a:ext cx="2405565" cy="584775"/>
            </a:xfrm>
            <a:prstGeom prst="rect">
              <a:avLst/>
            </a:prstGeom>
            <a:noFill/>
          </p:spPr>
          <p:txBody>
            <a:bodyPr wrap="square" rtlCol="0">
              <a:spAutoFit/>
            </a:bodyPr>
            <a:lstStyle/>
            <a:p>
              <a:pPr algn="ctr"/>
              <a:r>
                <a:rPr lang="en-US" sz="3200" b="1" dirty="0">
                  <a:solidFill>
                    <a:schemeClr val="accent2">
                      <a:lumMod val="60000"/>
                      <a:lumOff val="40000"/>
                    </a:schemeClr>
                  </a:solidFill>
                  <a:effectLst>
                    <a:outerShdw blurRad="38100" dist="38100" dir="2700000" algn="tl">
                      <a:srgbClr val="000000">
                        <a:alpha val="43137"/>
                      </a:srgbClr>
                    </a:outerShdw>
                  </a:effectLst>
                  <a:latin typeface="Arial Black" panose="020B0A04020102020204" pitchFamily="34" charset="0"/>
                </a:rPr>
                <a:t>04</a:t>
              </a:r>
            </a:p>
          </p:txBody>
        </p:sp>
        <p:sp>
          <p:nvSpPr>
            <p:cNvPr id="133" name="TextBox 132">
              <a:extLst>
                <a:ext uri="{FF2B5EF4-FFF2-40B4-BE49-F238E27FC236}">
                  <a16:creationId xmlns:a16="http://schemas.microsoft.com/office/drawing/2014/main" id="{DA6DA4DB-C049-A3D0-3BD3-0C26AF4A5742}"/>
                </a:ext>
              </a:extLst>
            </p:cNvPr>
            <p:cNvSpPr txBox="1"/>
            <p:nvPr/>
          </p:nvSpPr>
          <p:spPr>
            <a:xfrm>
              <a:off x="8706892" y="4623331"/>
              <a:ext cx="2794845" cy="1323439"/>
            </a:xfrm>
            <a:prstGeom prst="rect">
              <a:avLst/>
            </a:prstGeom>
            <a:noFill/>
          </p:spPr>
          <p:txBody>
            <a:bodyPr wrap="square" rtlCol="0">
              <a:spAutoFit/>
            </a:bodyPr>
            <a:lstStyle/>
            <a:p>
              <a:pPr algn="ctr"/>
              <a:r>
                <a:rPr lang="en-US" sz="1600" dirty="0">
                  <a:latin typeface="Tempus Sans ITC" panose="04020404030D07020202" pitchFamily="82" charset="0"/>
                </a:rPr>
                <a:t>Elderly or physically challenged individuals can trigger alerts by simply waving near the sensor — no need to reach for a button or device.</a:t>
              </a:r>
            </a:p>
          </p:txBody>
        </p:sp>
      </p:grpSp>
      <p:grpSp>
        <p:nvGrpSpPr>
          <p:cNvPr id="137" name="Group 136">
            <a:extLst>
              <a:ext uri="{FF2B5EF4-FFF2-40B4-BE49-F238E27FC236}">
                <a16:creationId xmlns:a16="http://schemas.microsoft.com/office/drawing/2014/main" id="{6D31DF92-A4E8-5456-CDA2-25B0E7BD8888}"/>
              </a:ext>
            </a:extLst>
          </p:cNvPr>
          <p:cNvGrpSpPr/>
          <p:nvPr/>
        </p:nvGrpSpPr>
        <p:grpSpPr>
          <a:xfrm>
            <a:off x="542116" y="4301656"/>
            <a:ext cx="2794845" cy="1815618"/>
            <a:chOff x="542116" y="4301656"/>
            <a:chExt cx="2794845" cy="1815618"/>
          </a:xfrm>
        </p:grpSpPr>
        <p:sp>
          <p:nvSpPr>
            <p:cNvPr id="105" name="TextBox 104">
              <a:extLst>
                <a:ext uri="{FF2B5EF4-FFF2-40B4-BE49-F238E27FC236}">
                  <a16:creationId xmlns:a16="http://schemas.microsoft.com/office/drawing/2014/main" id="{A984EC48-2471-8192-21BD-467EA80822E2}"/>
                </a:ext>
              </a:extLst>
            </p:cNvPr>
            <p:cNvSpPr txBox="1"/>
            <p:nvPr/>
          </p:nvSpPr>
          <p:spPr>
            <a:xfrm>
              <a:off x="838806" y="4301656"/>
              <a:ext cx="2405565" cy="584775"/>
            </a:xfrm>
            <a:prstGeom prst="rect">
              <a:avLst/>
            </a:prstGeom>
            <a:noFill/>
          </p:spPr>
          <p:txBody>
            <a:bodyPr wrap="square" rtlCol="0">
              <a:spAutoFit/>
            </a:bodyPr>
            <a:lstStyle/>
            <a:p>
              <a:pPr algn="ctr"/>
              <a:r>
                <a:rPr lang="en-US" sz="3200" b="1" dirty="0">
                  <a:solidFill>
                    <a:schemeClr val="accent3">
                      <a:lumMod val="60000"/>
                      <a:lumOff val="40000"/>
                    </a:schemeClr>
                  </a:solidFill>
                  <a:effectLst>
                    <a:outerShdw blurRad="38100" dist="38100" dir="2700000" algn="tl">
                      <a:srgbClr val="000000">
                        <a:alpha val="43137"/>
                      </a:srgbClr>
                    </a:outerShdw>
                  </a:effectLst>
                  <a:latin typeface="Arial Black" panose="020B0A04020102020204" pitchFamily="34" charset="0"/>
                </a:rPr>
                <a:t>03</a:t>
              </a:r>
            </a:p>
          </p:txBody>
        </p:sp>
        <p:sp>
          <p:nvSpPr>
            <p:cNvPr id="134" name="TextBox 133">
              <a:extLst>
                <a:ext uri="{FF2B5EF4-FFF2-40B4-BE49-F238E27FC236}">
                  <a16:creationId xmlns:a16="http://schemas.microsoft.com/office/drawing/2014/main" id="{B3497FAF-08E0-673E-1183-5B2F3B837637}"/>
                </a:ext>
              </a:extLst>
            </p:cNvPr>
            <p:cNvSpPr txBox="1"/>
            <p:nvPr/>
          </p:nvSpPr>
          <p:spPr>
            <a:xfrm>
              <a:off x="542116" y="4793835"/>
              <a:ext cx="2794845" cy="1323439"/>
            </a:xfrm>
            <a:prstGeom prst="rect">
              <a:avLst/>
            </a:prstGeom>
            <a:noFill/>
          </p:spPr>
          <p:txBody>
            <a:bodyPr wrap="square" rtlCol="0">
              <a:spAutoFit/>
            </a:bodyPr>
            <a:lstStyle/>
            <a:p>
              <a:pPr algn="ctr"/>
              <a:r>
                <a:rPr lang="en-US" sz="1600" dirty="0">
                  <a:latin typeface="Tempus Sans ITC" panose="04020404030D07020202" pitchFamily="82" charset="0"/>
                </a:rPr>
                <a:t>Automatically senses visitor presence outside meeting rooms or reception areas, and alerts staff via buzzer, display, or mobile notification.</a:t>
              </a:r>
            </a:p>
          </p:txBody>
        </p:sp>
      </p:grpSp>
      <p:grpSp>
        <p:nvGrpSpPr>
          <p:cNvPr id="138" name="Group 137">
            <a:extLst>
              <a:ext uri="{FF2B5EF4-FFF2-40B4-BE49-F238E27FC236}">
                <a16:creationId xmlns:a16="http://schemas.microsoft.com/office/drawing/2014/main" id="{D20CAB88-C5D6-8AC6-0919-B21BA4ACE120}"/>
              </a:ext>
            </a:extLst>
          </p:cNvPr>
          <p:cNvGrpSpPr/>
          <p:nvPr/>
        </p:nvGrpSpPr>
        <p:grpSpPr>
          <a:xfrm>
            <a:off x="8706892" y="1616987"/>
            <a:ext cx="2794845" cy="1930650"/>
            <a:chOff x="8706892" y="1616987"/>
            <a:chExt cx="2794845" cy="1930650"/>
          </a:xfrm>
        </p:grpSpPr>
        <p:sp>
          <p:nvSpPr>
            <p:cNvPr id="103" name="TextBox 102">
              <a:extLst>
                <a:ext uri="{FF2B5EF4-FFF2-40B4-BE49-F238E27FC236}">
                  <a16:creationId xmlns:a16="http://schemas.microsoft.com/office/drawing/2014/main" id="{015F8EC7-043A-7D38-31EE-846328A8BEA6}"/>
                </a:ext>
              </a:extLst>
            </p:cNvPr>
            <p:cNvSpPr txBox="1"/>
            <p:nvPr/>
          </p:nvSpPr>
          <p:spPr>
            <a:xfrm>
              <a:off x="8926944" y="1616987"/>
              <a:ext cx="2405565" cy="584775"/>
            </a:xfrm>
            <a:prstGeom prst="rect">
              <a:avLst/>
            </a:prstGeom>
            <a:noFill/>
          </p:spPr>
          <p:txBody>
            <a:bodyPr wrap="square" rtlCol="0">
              <a:spAutoFit/>
            </a:bodyPr>
            <a:lstStyle/>
            <a:p>
              <a:pPr algn="ctr"/>
              <a:r>
                <a:rPr lang="en-US" sz="3200" b="1" dirty="0">
                  <a:solidFill>
                    <a:srgbClr val="FFFF00"/>
                  </a:solidFill>
                  <a:effectLst>
                    <a:outerShdw blurRad="38100" dist="38100" dir="2700000" algn="tl">
                      <a:srgbClr val="000000">
                        <a:alpha val="43137"/>
                      </a:srgbClr>
                    </a:outerShdw>
                  </a:effectLst>
                  <a:latin typeface="Arial Black" panose="020B0A04020102020204" pitchFamily="34" charset="0"/>
                </a:rPr>
                <a:t>02</a:t>
              </a:r>
            </a:p>
          </p:txBody>
        </p:sp>
        <p:sp>
          <p:nvSpPr>
            <p:cNvPr id="135" name="TextBox 134">
              <a:extLst>
                <a:ext uri="{FF2B5EF4-FFF2-40B4-BE49-F238E27FC236}">
                  <a16:creationId xmlns:a16="http://schemas.microsoft.com/office/drawing/2014/main" id="{90C3FBDD-27A3-FFF6-3CD8-8628353CB612}"/>
                </a:ext>
              </a:extLst>
            </p:cNvPr>
            <p:cNvSpPr txBox="1"/>
            <p:nvPr/>
          </p:nvSpPr>
          <p:spPr>
            <a:xfrm>
              <a:off x="8706892" y="2224198"/>
              <a:ext cx="2794845" cy="1323439"/>
            </a:xfrm>
            <a:prstGeom prst="rect">
              <a:avLst/>
            </a:prstGeom>
            <a:noFill/>
          </p:spPr>
          <p:txBody>
            <a:bodyPr wrap="square" rtlCol="0">
              <a:spAutoFit/>
            </a:bodyPr>
            <a:lstStyle/>
            <a:p>
              <a:pPr algn="ctr"/>
              <a:r>
                <a:rPr lang="en-US" sz="1600" dirty="0">
                  <a:latin typeface="Tempus Sans ITC" panose="04020404030D07020202" pitchFamily="82" charset="0"/>
                </a:rPr>
                <a:t>Detects when someone approaches the front gate or entrance, and wirelessly notifies people inside the house or office.</a:t>
              </a:r>
            </a:p>
          </p:txBody>
        </p:sp>
      </p:grpSp>
      <p:sp>
        <p:nvSpPr>
          <p:cNvPr id="7" name="TextBox 6">
            <a:extLst>
              <a:ext uri="{FF2B5EF4-FFF2-40B4-BE49-F238E27FC236}">
                <a16:creationId xmlns:a16="http://schemas.microsoft.com/office/drawing/2014/main" id="{453E1115-E82C-B93C-A3C1-F32F8DD1DC7D}"/>
              </a:ext>
            </a:extLst>
          </p:cNvPr>
          <p:cNvSpPr txBox="1"/>
          <p:nvPr/>
        </p:nvSpPr>
        <p:spPr>
          <a:xfrm>
            <a:off x="-11808052" y="1249266"/>
            <a:ext cx="11348741" cy="1354217"/>
          </a:xfrm>
          <a:prstGeom prst="rect">
            <a:avLst/>
          </a:prstGeom>
          <a:noFill/>
        </p:spPr>
        <p:txBody>
          <a:bodyPr wrap="square" rtlCol="0">
            <a:spAutoFit/>
          </a:bodyPr>
          <a:lstStyle/>
          <a:p>
            <a:pPr marL="342900" indent="-342900" algn="just">
              <a:buAutoNum type="arabicPeriod"/>
            </a:pPr>
            <a:r>
              <a:rPr lang="en-US" sz="1600" b="1" dirty="0">
                <a:latin typeface="Tempus Sans ITC" panose="04020404030D07020202" pitchFamily="82" charset="0"/>
              </a:rPr>
              <a:t>Add a Mobile App Notification System: </a:t>
            </a:r>
          </a:p>
          <a:p>
            <a:pPr algn="just"/>
            <a:r>
              <a:rPr lang="en-US" sz="1600" b="1" dirty="0">
                <a:latin typeface="Tempus Sans ITC" panose="04020404030D07020202" pitchFamily="82" charset="0"/>
              </a:rPr>
              <a:t>	</a:t>
            </a:r>
            <a:r>
              <a:rPr lang="en-US" sz="1600" dirty="0">
                <a:latin typeface="Tempus Sans ITC" panose="04020404030D07020202" pitchFamily="82" charset="0"/>
              </a:rPr>
              <a:t>By Integrating the ESP 32’ s Wi-Fi Capabilities to send push notifications to a smartphone app when the ultrasonic sensor detects a visitor by using a platform like Blynk or MQTT to create a simple app interface. This allows remote alert and monitoring, improving accessibility over a standalone buzzer</a:t>
            </a:r>
          </a:p>
          <a:p>
            <a:pPr algn="just"/>
            <a:endParaRPr lang="en-US" sz="1600" dirty="0"/>
          </a:p>
        </p:txBody>
      </p:sp>
      <p:sp>
        <p:nvSpPr>
          <p:cNvPr id="8" name="TextBox 7">
            <a:extLst>
              <a:ext uri="{FF2B5EF4-FFF2-40B4-BE49-F238E27FC236}">
                <a16:creationId xmlns:a16="http://schemas.microsoft.com/office/drawing/2014/main" id="{93925BA1-D46D-F5AE-E619-1112D0CC0EA5}"/>
              </a:ext>
            </a:extLst>
          </p:cNvPr>
          <p:cNvSpPr txBox="1"/>
          <p:nvPr/>
        </p:nvSpPr>
        <p:spPr>
          <a:xfrm>
            <a:off x="12694263" y="2497659"/>
            <a:ext cx="11348741" cy="1323439"/>
          </a:xfrm>
          <a:prstGeom prst="rect">
            <a:avLst/>
          </a:prstGeom>
          <a:noFill/>
        </p:spPr>
        <p:txBody>
          <a:bodyPr wrap="square" rtlCol="0">
            <a:spAutoFit/>
          </a:bodyPr>
          <a:lstStyle/>
          <a:p>
            <a:pPr algn="just"/>
            <a:r>
              <a:rPr lang="en-US" sz="1600" b="1" dirty="0">
                <a:latin typeface="Tempus Sans ITC" panose="04020404030D07020202" pitchFamily="82" charset="0"/>
              </a:rPr>
              <a:t>2.:   Implement Power saving mode: </a:t>
            </a:r>
          </a:p>
          <a:p>
            <a:pPr algn="just"/>
            <a:r>
              <a:rPr lang="en-US" sz="1600" b="1" dirty="0">
                <a:latin typeface="Tempus Sans ITC" panose="04020404030D07020202" pitchFamily="82" charset="0"/>
              </a:rPr>
              <a:t>	</a:t>
            </a:r>
            <a:r>
              <a:rPr lang="en-US" sz="1600" dirty="0">
                <a:latin typeface="Tempus Sans ITC" panose="04020404030D07020202" pitchFamily="82" charset="0"/>
              </a:rPr>
              <a:t>By Optimizing power consumption by putting the ESP32 and Arduino into sleep modes when idle and use the ultrasonic sensor’s interrupt to wake the system only when motion is detected. Add a low-power LED indicator to show system status, reducing battery drain for a more practical, long-lasting prototype.</a:t>
            </a:r>
          </a:p>
          <a:p>
            <a:pPr algn="just"/>
            <a:endParaRPr lang="en-US" sz="1600" dirty="0">
              <a:latin typeface="Tempus Sans ITC" panose="04020404030D07020202" pitchFamily="82" charset="0"/>
            </a:endParaRPr>
          </a:p>
        </p:txBody>
      </p:sp>
      <p:sp>
        <p:nvSpPr>
          <p:cNvPr id="9" name="TextBox 8">
            <a:extLst>
              <a:ext uri="{FF2B5EF4-FFF2-40B4-BE49-F238E27FC236}">
                <a16:creationId xmlns:a16="http://schemas.microsoft.com/office/drawing/2014/main" id="{AE7B73D2-245B-4B3E-859E-D60DA5B00CC7}"/>
              </a:ext>
            </a:extLst>
          </p:cNvPr>
          <p:cNvSpPr txBox="1"/>
          <p:nvPr/>
        </p:nvSpPr>
        <p:spPr>
          <a:xfrm>
            <a:off x="-11808052" y="3654017"/>
            <a:ext cx="11348741" cy="1323439"/>
          </a:xfrm>
          <a:prstGeom prst="rect">
            <a:avLst/>
          </a:prstGeom>
          <a:noFill/>
        </p:spPr>
        <p:txBody>
          <a:bodyPr wrap="square" rtlCol="0">
            <a:spAutoFit/>
          </a:bodyPr>
          <a:lstStyle/>
          <a:p>
            <a:pPr algn="just"/>
            <a:r>
              <a:rPr lang="en-US" sz="1600" b="1" dirty="0">
                <a:latin typeface="Tempus Sans ITC" panose="04020404030D07020202" pitchFamily="82" charset="0"/>
              </a:rPr>
              <a:t>3.   Incorporate a Camera Module: </a:t>
            </a:r>
          </a:p>
          <a:p>
            <a:r>
              <a:rPr lang="en-US" sz="1600" b="1" dirty="0">
                <a:latin typeface="Tempus Sans ITC" panose="04020404030D07020202" pitchFamily="82" charset="0"/>
              </a:rPr>
              <a:t>	</a:t>
            </a:r>
            <a:r>
              <a:rPr lang="en-US" sz="1600" dirty="0">
                <a:latin typeface="Tempus Sans ITC" panose="04020404030D07020202" pitchFamily="82" charset="0"/>
              </a:rPr>
              <a:t>By adding a low-cost camera module. We can have  the ESP32 to capture images or video when the doorbell is triggered. We can store the images on an SD card or stream them to a mobile app. This enhances security by providing visual confirmation of visitors, making the doorbell more functional.</a:t>
            </a:r>
          </a:p>
          <a:p>
            <a:pPr algn="just"/>
            <a:endParaRPr lang="en-US" sz="1600" dirty="0">
              <a:latin typeface="Tempus Sans ITC" panose="04020404030D07020202" pitchFamily="82" charset="0"/>
            </a:endParaRPr>
          </a:p>
        </p:txBody>
      </p:sp>
      <p:sp>
        <p:nvSpPr>
          <p:cNvPr id="10" name="TextBox 9">
            <a:extLst>
              <a:ext uri="{FF2B5EF4-FFF2-40B4-BE49-F238E27FC236}">
                <a16:creationId xmlns:a16="http://schemas.microsoft.com/office/drawing/2014/main" id="{25629F72-561E-388F-717A-E87BF50C4859}"/>
              </a:ext>
            </a:extLst>
          </p:cNvPr>
          <p:cNvSpPr txBox="1"/>
          <p:nvPr/>
        </p:nvSpPr>
        <p:spPr>
          <a:xfrm>
            <a:off x="12694263" y="4778258"/>
            <a:ext cx="11348741" cy="1323439"/>
          </a:xfrm>
          <a:prstGeom prst="rect">
            <a:avLst/>
          </a:prstGeom>
          <a:noFill/>
        </p:spPr>
        <p:txBody>
          <a:bodyPr wrap="square" rtlCol="0">
            <a:spAutoFit/>
          </a:bodyPr>
          <a:lstStyle/>
          <a:p>
            <a:pPr algn="just"/>
            <a:r>
              <a:rPr lang="en-US" sz="1600" b="1" dirty="0">
                <a:latin typeface="Tempus Sans ITC" panose="04020404030D07020202" pitchFamily="82" charset="0"/>
              </a:rPr>
              <a:t>4.   Enhance User Feedback with Multi-Tone Alerts: </a:t>
            </a:r>
          </a:p>
          <a:p>
            <a:r>
              <a:rPr lang="en-US" sz="1600" b="1" dirty="0">
                <a:latin typeface="Tempus Sans ITC" panose="04020404030D07020202" pitchFamily="82" charset="0"/>
              </a:rPr>
              <a:t>	</a:t>
            </a:r>
            <a:r>
              <a:rPr lang="en-US" sz="1600" dirty="0">
                <a:latin typeface="Tempus Sans ITC" panose="04020404030D07020202" pitchFamily="82" charset="0"/>
              </a:rPr>
              <a:t>By </a:t>
            </a:r>
            <a:r>
              <a:rPr lang="en-US" sz="1600" dirty="0"/>
              <a:t>Upgrading the buzzer to support multiple tones or melodies to differentiate between events (e.g., visitor detection vs. system errors). Alternatively, adding a small OLED display to show status messages like “Visitor Detected” or battery levels, improves user interaction and clarity.</a:t>
            </a:r>
          </a:p>
          <a:p>
            <a:pPr algn="just"/>
            <a:endParaRPr lang="en-US" sz="1600" dirty="0">
              <a:latin typeface="Tempus Sans ITC" panose="04020404030D07020202" pitchFamily="82" charset="0"/>
            </a:endParaRPr>
          </a:p>
        </p:txBody>
      </p:sp>
      <p:sp>
        <p:nvSpPr>
          <p:cNvPr id="2" name="TextBox 1">
            <a:extLst>
              <a:ext uri="{FF2B5EF4-FFF2-40B4-BE49-F238E27FC236}">
                <a16:creationId xmlns:a16="http://schemas.microsoft.com/office/drawing/2014/main" id="{09F66FA9-7E0A-B914-C1E3-B6F5F2BAB488}"/>
              </a:ext>
            </a:extLst>
          </p:cNvPr>
          <p:cNvSpPr txBox="1"/>
          <p:nvPr/>
        </p:nvSpPr>
        <p:spPr>
          <a:xfrm>
            <a:off x="0" y="-2081592"/>
            <a:ext cx="13038230" cy="1323439"/>
          </a:xfrm>
          <a:prstGeom prst="rect">
            <a:avLst/>
          </a:prstGeom>
          <a:noFill/>
        </p:spPr>
        <p:txBody>
          <a:bodyPr wrap="square" rtlCol="0">
            <a:spAutoFit/>
          </a:bodyPr>
          <a:lstStyle/>
          <a:p>
            <a:pPr algn="ctr"/>
            <a:r>
              <a:rPr lang="en-US" sz="8000" b="1" dirty="0">
                <a:solidFill>
                  <a:schemeClr val="accent3">
                    <a:lumMod val="75000"/>
                  </a:schemeClr>
                </a:solidFill>
                <a:effectLst>
                  <a:outerShdw blurRad="38100" dist="38100" dir="2700000" algn="tl">
                    <a:srgbClr val="000000">
                      <a:alpha val="43137"/>
                    </a:srgbClr>
                  </a:outerShdw>
                </a:effectLst>
                <a:latin typeface="Tempus Sans ITC" panose="04020404030D07020202" pitchFamily="82" charset="0"/>
              </a:rPr>
              <a:t>Possible Enhancement</a:t>
            </a:r>
          </a:p>
        </p:txBody>
      </p:sp>
      <p:sp>
        <p:nvSpPr>
          <p:cNvPr id="4" name="TextBox 3">
            <a:extLst>
              <a:ext uri="{FF2B5EF4-FFF2-40B4-BE49-F238E27FC236}">
                <a16:creationId xmlns:a16="http://schemas.microsoft.com/office/drawing/2014/main" id="{AFC8C769-733B-D4EB-D862-7232338CC7B4}"/>
              </a:ext>
            </a:extLst>
          </p:cNvPr>
          <p:cNvSpPr txBox="1"/>
          <p:nvPr/>
        </p:nvSpPr>
        <p:spPr>
          <a:xfrm>
            <a:off x="237768" y="-1645826"/>
            <a:ext cx="8613410" cy="1754326"/>
          </a:xfrm>
          <a:prstGeom prst="rect">
            <a:avLst/>
          </a:prstGeom>
          <a:noFill/>
        </p:spPr>
        <p:txBody>
          <a:bodyPr wrap="square" rtlCol="0">
            <a:spAutoFit/>
          </a:bodyPr>
          <a:lstStyle/>
          <a:p>
            <a:r>
              <a:rPr lang="en-US" sz="10800" b="1" dirty="0">
                <a:latin typeface="Tempus Sans ITC" panose="04020404030D07020202" pitchFamily="82" charset="0"/>
                <a:cs typeface="Raavi" panose="020B0502040204020203" pitchFamily="34" charset="0"/>
              </a:rPr>
              <a:t>RECEIVER</a:t>
            </a:r>
          </a:p>
        </p:txBody>
      </p:sp>
      <p:sp>
        <p:nvSpPr>
          <p:cNvPr id="5" name="TextBox 4">
            <a:extLst>
              <a:ext uri="{FF2B5EF4-FFF2-40B4-BE49-F238E27FC236}">
                <a16:creationId xmlns:a16="http://schemas.microsoft.com/office/drawing/2014/main" id="{71E9195F-C242-ABFE-CC96-97D22D5FD2BB}"/>
              </a:ext>
            </a:extLst>
          </p:cNvPr>
          <p:cNvSpPr txBox="1"/>
          <p:nvPr/>
        </p:nvSpPr>
        <p:spPr>
          <a:xfrm>
            <a:off x="13038230" y="2357362"/>
            <a:ext cx="7029450" cy="1754326"/>
          </a:xfrm>
          <a:prstGeom prst="rect">
            <a:avLst/>
          </a:prstGeom>
          <a:noFill/>
        </p:spPr>
        <p:txBody>
          <a:bodyPr wrap="square" rtlCol="0">
            <a:spAutoFit/>
          </a:bodyPr>
          <a:lstStyle/>
          <a:p>
            <a:r>
              <a:rPr lang="en-US" sz="10800" b="1" dirty="0">
                <a:latin typeface="Tempus Sans ITC" panose="04020404030D07020202" pitchFamily="82" charset="0"/>
                <a:cs typeface="Raavi" panose="020B0502040204020203" pitchFamily="34" charset="0"/>
              </a:rPr>
              <a:t>CODE</a:t>
            </a:r>
          </a:p>
        </p:txBody>
      </p:sp>
    </p:spTree>
    <p:extLst>
      <p:ext uri="{BB962C8B-B14F-4D97-AF65-F5344CB8AC3E}">
        <p14:creationId xmlns:p14="http://schemas.microsoft.com/office/powerpoint/2010/main" val="2249851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74000" fill="hold" nodeType="withEffect" p14:presetBounceEnd="55000">
                                      <p:stCondLst>
                                        <p:cond delay="0"/>
                                      </p:stCondLst>
                                      <p:childTnLst>
                                        <p:set>
                                          <p:cBhvr>
                                            <p:cTn id="6" dur="1" fill="hold">
                                              <p:stCondLst>
                                                <p:cond delay="0"/>
                                              </p:stCondLst>
                                            </p:cTn>
                                            <p:tgtEl>
                                              <p:spTgt spid="136"/>
                                            </p:tgtEl>
                                            <p:attrNameLst>
                                              <p:attrName>style.visibility</p:attrName>
                                            </p:attrNameLst>
                                          </p:cBhvr>
                                          <p:to>
                                            <p:strVal val="visible"/>
                                          </p:to>
                                        </p:set>
                                        <p:anim calcmode="lin" valueType="num" p14:bounceEnd="55000">
                                          <p:cBhvr additive="base">
                                            <p:cTn id="7" dur="2250" fill="hold"/>
                                            <p:tgtEl>
                                              <p:spTgt spid="136"/>
                                            </p:tgtEl>
                                            <p:attrNameLst>
                                              <p:attrName>ppt_x</p:attrName>
                                            </p:attrNameLst>
                                          </p:cBhvr>
                                          <p:tavLst>
                                            <p:tav tm="0">
                                              <p:val>
                                                <p:strVal val="0-#ppt_w/2"/>
                                              </p:val>
                                            </p:tav>
                                            <p:tav tm="100000">
                                              <p:val>
                                                <p:strVal val="#ppt_x"/>
                                              </p:val>
                                            </p:tav>
                                          </p:tavLst>
                                        </p:anim>
                                        <p:anim calcmode="lin" valueType="num" p14:bounceEnd="55000">
                                          <p:cBhvr additive="base">
                                            <p:cTn id="8" dur="2250" fill="hold"/>
                                            <p:tgtEl>
                                              <p:spTgt spid="136"/>
                                            </p:tgtEl>
                                            <p:attrNameLst>
                                              <p:attrName>ppt_y</p:attrName>
                                            </p:attrNameLst>
                                          </p:cBhvr>
                                          <p:tavLst>
                                            <p:tav tm="0">
                                              <p:val>
                                                <p:strVal val="#ppt_y"/>
                                              </p:val>
                                            </p:tav>
                                            <p:tav tm="100000">
                                              <p:val>
                                                <p:strVal val="#ppt_y"/>
                                              </p:val>
                                            </p:tav>
                                          </p:tavLst>
                                        </p:anim>
                                      </p:childTnLst>
                                    </p:cTn>
                                  </p:par>
                                  <p:par>
                                    <p:cTn id="9" presetID="2" presetClass="entr" presetSubtype="8" accel="74000" fill="hold" nodeType="withEffect" p14:presetBounceEnd="55000">
                                      <p:stCondLst>
                                        <p:cond delay="0"/>
                                      </p:stCondLst>
                                      <p:childTnLst>
                                        <p:set>
                                          <p:cBhvr>
                                            <p:cTn id="10" dur="1" fill="hold">
                                              <p:stCondLst>
                                                <p:cond delay="0"/>
                                              </p:stCondLst>
                                            </p:cTn>
                                            <p:tgtEl>
                                              <p:spTgt spid="137"/>
                                            </p:tgtEl>
                                            <p:attrNameLst>
                                              <p:attrName>style.visibility</p:attrName>
                                            </p:attrNameLst>
                                          </p:cBhvr>
                                          <p:to>
                                            <p:strVal val="visible"/>
                                          </p:to>
                                        </p:set>
                                        <p:anim calcmode="lin" valueType="num" p14:bounceEnd="55000">
                                          <p:cBhvr additive="base">
                                            <p:cTn id="11" dur="2250" fill="hold"/>
                                            <p:tgtEl>
                                              <p:spTgt spid="137"/>
                                            </p:tgtEl>
                                            <p:attrNameLst>
                                              <p:attrName>ppt_x</p:attrName>
                                            </p:attrNameLst>
                                          </p:cBhvr>
                                          <p:tavLst>
                                            <p:tav tm="0">
                                              <p:val>
                                                <p:strVal val="0-#ppt_w/2"/>
                                              </p:val>
                                            </p:tav>
                                            <p:tav tm="100000">
                                              <p:val>
                                                <p:strVal val="#ppt_x"/>
                                              </p:val>
                                            </p:tav>
                                          </p:tavLst>
                                        </p:anim>
                                        <p:anim calcmode="lin" valueType="num" p14:bounceEnd="55000">
                                          <p:cBhvr additive="base">
                                            <p:cTn id="12" dur="2250" fill="hold"/>
                                            <p:tgtEl>
                                              <p:spTgt spid="137"/>
                                            </p:tgtEl>
                                            <p:attrNameLst>
                                              <p:attrName>ppt_y</p:attrName>
                                            </p:attrNameLst>
                                          </p:cBhvr>
                                          <p:tavLst>
                                            <p:tav tm="0">
                                              <p:val>
                                                <p:strVal val="#ppt_y"/>
                                              </p:val>
                                            </p:tav>
                                            <p:tav tm="100000">
                                              <p:val>
                                                <p:strVal val="#ppt_y"/>
                                              </p:val>
                                            </p:tav>
                                          </p:tavLst>
                                        </p:anim>
                                      </p:childTnLst>
                                    </p:cTn>
                                  </p:par>
                                  <p:par>
                                    <p:cTn id="13" presetID="2" presetClass="entr" presetSubtype="9" accel="71111" fill="hold" nodeType="withEffect" p14:presetBounceEnd="62222">
                                      <p:stCondLst>
                                        <p:cond delay="0"/>
                                      </p:stCondLst>
                                      <p:childTnLst>
                                        <p:set>
                                          <p:cBhvr>
                                            <p:cTn id="14" dur="1" fill="hold">
                                              <p:stCondLst>
                                                <p:cond delay="0"/>
                                              </p:stCondLst>
                                            </p:cTn>
                                            <p:tgtEl>
                                              <p:spTgt spid="125"/>
                                            </p:tgtEl>
                                            <p:attrNameLst>
                                              <p:attrName>style.visibility</p:attrName>
                                            </p:attrNameLst>
                                          </p:cBhvr>
                                          <p:to>
                                            <p:strVal val="visible"/>
                                          </p:to>
                                        </p:set>
                                        <p:anim calcmode="lin" valueType="num" p14:bounceEnd="62222">
                                          <p:cBhvr additive="base">
                                            <p:cTn id="15" dur="2250" fill="hold"/>
                                            <p:tgtEl>
                                              <p:spTgt spid="125"/>
                                            </p:tgtEl>
                                            <p:attrNameLst>
                                              <p:attrName>ppt_x</p:attrName>
                                            </p:attrNameLst>
                                          </p:cBhvr>
                                          <p:tavLst>
                                            <p:tav tm="0">
                                              <p:val>
                                                <p:strVal val="0-#ppt_w/2"/>
                                              </p:val>
                                            </p:tav>
                                            <p:tav tm="100000">
                                              <p:val>
                                                <p:strVal val="#ppt_x"/>
                                              </p:val>
                                            </p:tav>
                                          </p:tavLst>
                                        </p:anim>
                                        <p:anim calcmode="lin" valueType="num" p14:bounceEnd="62222">
                                          <p:cBhvr additive="base">
                                            <p:cTn id="16" dur="2250" fill="hold"/>
                                            <p:tgtEl>
                                              <p:spTgt spid="125"/>
                                            </p:tgtEl>
                                            <p:attrNameLst>
                                              <p:attrName>ppt_y</p:attrName>
                                            </p:attrNameLst>
                                          </p:cBhvr>
                                          <p:tavLst>
                                            <p:tav tm="0">
                                              <p:val>
                                                <p:strVal val="0-#ppt_h/2"/>
                                              </p:val>
                                            </p:tav>
                                            <p:tav tm="100000">
                                              <p:val>
                                                <p:strVal val="#ppt_y"/>
                                              </p:val>
                                            </p:tav>
                                          </p:tavLst>
                                        </p:anim>
                                      </p:childTnLst>
                                    </p:cTn>
                                  </p:par>
                                  <p:par>
                                    <p:cTn id="17" presetID="2" presetClass="entr" presetSubtype="12" accel="71111" fill="hold" nodeType="withEffect" p14:presetBounceEnd="62222">
                                      <p:stCondLst>
                                        <p:cond delay="0"/>
                                      </p:stCondLst>
                                      <p:childTnLst>
                                        <p:set>
                                          <p:cBhvr>
                                            <p:cTn id="18" dur="1" fill="hold">
                                              <p:stCondLst>
                                                <p:cond delay="0"/>
                                              </p:stCondLst>
                                            </p:cTn>
                                            <p:tgtEl>
                                              <p:spTgt spid="130"/>
                                            </p:tgtEl>
                                            <p:attrNameLst>
                                              <p:attrName>style.visibility</p:attrName>
                                            </p:attrNameLst>
                                          </p:cBhvr>
                                          <p:to>
                                            <p:strVal val="visible"/>
                                          </p:to>
                                        </p:set>
                                        <p:anim calcmode="lin" valueType="num" p14:bounceEnd="62222">
                                          <p:cBhvr additive="base">
                                            <p:cTn id="19" dur="2250" fill="hold"/>
                                            <p:tgtEl>
                                              <p:spTgt spid="130"/>
                                            </p:tgtEl>
                                            <p:attrNameLst>
                                              <p:attrName>ppt_x</p:attrName>
                                            </p:attrNameLst>
                                          </p:cBhvr>
                                          <p:tavLst>
                                            <p:tav tm="0">
                                              <p:val>
                                                <p:strVal val="0-#ppt_w/2"/>
                                              </p:val>
                                            </p:tav>
                                            <p:tav tm="100000">
                                              <p:val>
                                                <p:strVal val="#ppt_x"/>
                                              </p:val>
                                            </p:tav>
                                          </p:tavLst>
                                        </p:anim>
                                        <p:anim calcmode="lin" valueType="num" p14:bounceEnd="62222">
                                          <p:cBhvr additive="base">
                                            <p:cTn id="20" dur="2250" fill="hold"/>
                                            <p:tgtEl>
                                              <p:spTgt spid="130"/>
                                            </p:tgtEl>
                                            <p:attrNameLst>
                                              <p:attrName>ppt_y</p:attrName>
                                            </p:attrNameLst>
                                          </p:cBhvr>
                                          <p:tavLst>
                                            <p:tav tm="0">
                                              <p:val>
                                                <p:strVal val="1+#ppt_h/2"/>
                                              </p:val>
                                            </p:tav>
                                            <p:tav tm="100000">
                                              <p:val>
                                                <p:strVal val="#ppt_y"/>
                                              </p:val>
                                            </p:tav>
                                          </p:tavLst>
                                        </p:anim>
                                      </p:childTnLst>
                                    </p:cTn>
                                  </p:par>
                                  <p:par>
                                    <p:cTn id="21" presetID="2" presetClass="entr" presetSubtype="3" accel="71111" fill="hold" nodeType="withEffect" p14:presetBounceEnd="62222">
                                      <p:stCondLst>
                                        <p:cond delay="0"/>
                                      </p:stCondLst>
                                      <p:childTnLst>
                                        <p:set>
                                          <p:cBhvr>
                                            <p:cTn id="22" dur="1" fill="hold">
                                              <p:stCondLst>
                                                <p:cond delay="0"/>
                                              </p:stCondLst>
                                            </p:cTn>
                                            <p:tgtEl>
                                              <p:spTgt spid="128"/>
                                            </p:tgtEl>
                                            <p:attrNameLst>
                                              <p:attrName>style.visibility</p:attrName>
                                            </p:attrNameLst>
                                          </p:cBhvr>
                                          <p:to>
                                            <p:strVal val="visible"/>
                                          </p:to>
                                        </p:set>
                                        <p:anim calcmode="lin" valueType="num" p14:bounceEnd="62222">
                                          <p:cBhvr additive="base">
                                            <p:cTn id="23" dur="2250" fill="hold"/>
                                            <p:tgtEl>
                                              <p:spTgt spid="128"/>
                                            </p:tgtEl>
                                            <p:attrNameLst>
                                              <p:attrName>ppt_x</p:attrName>
                                            </p:attrNameLst>
                                          </p:cBhvr>
                                          <p:tavLst>
                                            <p:tav tm="0">
                                              <p:val>
                                                <p:strVal val="1+#ppt_w/2"/>
                                              </p:val>
                                            </p:tav>
                                            <p:tav tm="100000">
                                              <p:val>
                                                <p:strVal val="#ppt_x"/>
                                              </p:val>
                                            </p:tav>
                                          </p:tavLst>
                                        </p:anim>
                                        <p:anim calcmode="lin" valueType="num" p14:bounceEnd="62222">
                                          <p:cBhvr additive="base">
                                            <p:cTn id="24" dur="2250" fill="hold"/>
                                            <p:tgtEl>
                                              <p:spTgt spid="128"/>
                                            </p:tgtEl>
                                            <p:attrNameLst>
                                              <p:attrName>ppt_y</p:attrName>
                                            </p:attrNameLst>
                                          </p:cBhvr>
                                          <p:tavLst>
                                            <p:tav tm="0">
                                              <p:val>
                                                <p:strVal val="0-#ppt_h/2"/>
                                              </p:val>
                                            </p:tav>
                                            <p:tav tm="100000">
                                              <p:val>
                                                <p:strVal val="#ppt_y"/>
                                              </p:val>
                                            </p:tav>
                                          </p:tavLst>
                                        </p:anim>
                                      </p:childTnLst>
                                    </p:cTn>
                                  </p:par>
                                  <p:par>
                                    <p:cTn id="25" presetID="2" presetClass="entr" presetSubtype="6" accel="71111" fill="hold" nodeType="withEffect" p14:presetBounceEnd="62222">
                                      <p:stCondLst>
                                        <p:cond delay="0"/>
                                      </p:stCondLst>
                                      <p:childTnLst>
                                        <p:set>
                                          <p:cBhvr>
                                            <p:cTn id="26" dur="1" fill="hold">
                                              <p:stCondLst>
                                                <p:cond delay="0"/>
                                              </p:stCondLst>
                                            </p:cTn>
                                            <p:tgtEl>
                                              <p:spTgt spid="129"/>
                                            </p:tgtEl>
                                            <p:attrNameLst>
                                              <p:attrName>style.visibility</p:attrName>
                                            </p:attrNameLst>
                                          </p:cBhvr>
                                          <p:to>
                                            <p:strVal val="visible"/>
                                          </p:to>
                                        </p:set>
                                        <p:anim calcmode="lin" valueType="num" p14:bounceEnd="62222">
                                          <p:cBhvr additive="base">
                                            <p:cTn id="27" dur="2250" fill="hold"/>
                                            <p:tgtEl>
                                              <p:spTgt spid="129"/>
                                            </p:tgtEl>
                                            <p:attrNameLst>
                                              <p:attrName>ppt_x</p:attrName>
                                            </p:attrNameLst>
                                          </p:cBhvr>
                                          <p:tavLst>
                                            <p:tav tm="0">
                                              <p:val>
                                                <p:strVal val="1+#ppt_w/2"/>
                                              </p:val>
                                            </p:tav>
                                            <p:tav tm="100000">
                                              <p:val>
                                                <p:strVal val="#ppt_x"/>
                                              </p:val>
                                            </p:tav>
                                          </p:tavLst>
                                        </p:anim>
                                        <p:anim calcmode="lin" valueType="num" p14:bounceEnd="62222">
                                          <p:cBhvr additive="base">
                                            <p:cTn id="28" dur="2250" fill="hold"/>
                                            <p:tgtEl>
                                              <p:spTgt spid="129"/>
                                            </p:tgtEl>
                                            <p:attrNameLst>
                                              <p:attrName>ppt_y</p:attrName>
                                            </p:attrNameLst>
                                          </p:cBhvr>
                                          <p:tavLst>
                                            <p:tav tm="0">
                                              <p:val>
                                                <p:strVal val="1+#ppt_h/2"/>
                                              </p:val>
                                            </p:tav>
                                            <p:tav tm="100000">
                                              <p:val>
                                                <p:strVal val="#ppt_y"/>
                                              </p:val>
                                            </p:tav>
                                          </p:tavLst>
                                        </p:anim>
                                      </p:childTnLst>
                                    </p:cTn>
                                  </p:par>
                                  <p:par>
                                    <p:cTn id="29" presetID="2" presetClass="entr" presetSubtype="2" accel="74000" fill="hold" nodeType="withEffect" p14:presetBounceEnd="55000">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14:bounceEnd="55000">
                                          <p:cBhvr additive="base">
                                            <p:cTn id="31" dur="2250" fill="hold"/>
                                            <p:tgtEl>
                                              <p:spTgt spid="138"/>
                                            </p:tgtEl>
                                            <p:attrNameLst>
                                              <p:attrName>ppt_x</p:attrName>
                                            </p:attrNameLst>
                                          </p:cBhvr>
                                          <p:tavLst>
                                            <p:tav tm="0">
                                              <p:val>
                                                <p:strVal val="1+#ppt_w/2"/>
                                              </p:val>
                                            </p:tav>
                                            <p:tav tm="100000">
                                              <p:val>
                                                <p:strVal val="#ppt_x"/>
                                              </p:val>
                                            </p:tav>
                                          </p:tavLst>
                                        </p:anim>
                                        <p:anim calcmode="lin" valueType="num" p14:bounceEnd="55000">
                                          <p:cBhvr additive="base">
                                            <p:cTn id="32" dur="2250" fill="hold"/>
                                            <p:tgtEl>
                                              <p:spTgt spid="138"/>
                                            </p:tgtEl>
                                            <p:attrNameLst>
                                              <p:attrName>ppt_y</p:attrName>
                                            </p:attrNameLst>
                                          </p:cBhvr>
                                          <p:tavLst>
                                            <p:tav tm="0">
                                              <p:val>
                                                <p:strVal val="#ppt_y"/>
                                              </p:val>
                                            </p:tav>
                                            <p:tav tm="100000">
                                              <p:val>
                                                <p:strVal val="#ppt_y"/>
                                              </p:val>
                                            </p:tav>
                                          </p:tavLst>
                                        </p:anim>
                                      </p:childTnLst>
                                    </p:cTn>
                                  </p:par>
                                  <p:par>
                                    <p:cTn id="33" presetID="2" presetClass="entr" presetSubtype="2" accel="74000" fill="hold" nodeType="withEffect" p14:presetBounceEnd="55000">
                                      <p:stCondLst>
                                        <p:cond delay="0"/>
                                      </p:stCondLst>
                                      <p:childTnLst>
                                        <p:set>
                                          <p:cBhvr>
                                            <p:cTn id="34" dur="1" fill="hold">
                                              <p:stCondLst>
                                                <p:cond delay="0"/>
                                              </p:stCondLst>
                                            </p:cTn>
                                            <p:tgtEl>
                                              <p:spTgt spid="139"/>
                                            </p:tgtEl>
                                            <p:attrNameLst>
                                              <p:attrName>style.visibility</p:attrName>
                                            </p:attrNameLst>
                                          </p:cBhvr>
                                          <p:to>
                                            <p:strVal val="visible"/>
                                          </p:to>
                                        </p:set>
                                        <p:anim calcmode="lin" valueType="num" p14:bounceEnd="55000">
                                          <p:cBhvr additive="base">
                                            <p:cTn id="35" dur="2250" fill="hold"/>
                                            <p:tgtEl>
                                              <p:spTgt spid="139"/>
                                            </p:tgtEl>
                                            <p:attrNameLst>
                                              <p:attrName>ppt_x</p:attrName>
                                            </p:attrNameLst>
                                          </p:cBhvr>
                                          <p:tavLst>
                                            <p:tav tm="0">
                                              <p:val>
                                                <p:strVal val="1+#ppt_w/2"/>
                                              </p:val>
                                            </p:tav>
                                            <p:tav tm="100000">
                                              <p:val>
                                                <p:strVal val="#ppt_x"/>
                                              </p:val>
                                            </p:tav>
                                          </p:tavLst>
                                        </p:anim>
                                        <p:anim calcmode="lin" valueType="num" p14:bounceEnd="55000">
                                          <p:cBhvr additive="base">
                                            <p:cTn id="36" dur="2250" fill="hold"/>
                                            <p:tgtEl>
                                              <p:spTgt spid="1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74000" fill="hold" nodeType="withEffect">
                                      <p:stCondLst>
                                        <p:cond delay="0"/>
                                      </p:stCondLst>
                                      <p:childTnLst>
                                        <p:set>
                                          <p:cBhvr>
                                            <p:cTn id="6" dur="1" fill="hold">
                                              <p:stCondLst>
                                                <p:cond delay="0"/>
                                              </p:stCondLst>
                                            </p:cTn>
                                            <p:tgtEl>
                                              <p:spTgt spid="136"/>
                                            </p:tgtEl>
                                            <p:attrNameLst>
                                              <p:attrName>style.visibility</p:attrName>
                                            </p:attrNameLst>
                                          </p:cBhvr>
                                          <p:to>
                                            <p:strVal val="visible"/>
                                          </p:to>
                                        </p:set>
                                        <p:anim calcmode="lin" valueType="num">
                                          <p:cBhvr additive="base">
                                            <p:cTn id="7" dur="2250" fill="hold"/>
                                            <p:tgtEl>
                                              <p:spTgt spid="136"/>
                                            </p:tgtEl>
                                            <p:attrNameLst>
                                              <p:attrName>ppt_x</p:attrName>
                                            </p:attrNameLst>
                                          </p:cBhvr>
                                          <p:tavLst>
                                            <p:tav tm="0">
                                              <p:val>
                                                <p:strVal val="0-#ppt_w/2"/>
                                              </p:val>
                                            </p:tav>
                                            <p:tav tm="100000">
                                              <p:val>
                                                <p:strVal val="#ppt_x"/>
                                              </p:val>
                                            </p:tav>
                                          </p:tavLst>
                                        </p:anim>
                                        <p:anim calcmode="lin" valueType="num">
                                          <p:cBhvr additive="base">
                                            <p:cTn id="8" dur="2250" fill="hold"/>
                                            <p:tgtEl>
                                              <p:spTgt spid="136"/>
                                            </p:tgtEl>
                                            <p:attrNameLst>
                                              <p:attrName>ppt_y</p:attrName>
                                            </p:attrNameLst>
                                          </p:cBhvr>
                                          <p:tavLst>
                                            <p:tav tm="0">
                                              <p:val>
                                                <p:strVal val="#ppt_y"/>
                                              </p:val>
                                            </p:tav>
                                            <p:tav tm="100000">
                                              <p:val>
                                                <p:strVal val="#ppt_y"/>
                                              </p:val>
                                            </p:tav>
                                          </p:tavLst>
                                        </p:anim>
                                      </p:childTnLst>
                                    </p:cTn>
                                  </p:par>
                                  <p:par>
                                    <p:cTn id="9" presetID="2" presetClass="entr" presetSubtype="8" accel="74000" fill="hold" nodeType="withEffect">
                                      <p:stCondLst>
                                        <p:cond delay="0"/>
                                      </p:stCondLst>
                                      <p:childTnLst>
                                        <p:set>
                                          <p:cBhvr>
                                            <p:cTn id="10" dur="1" fill="hold">
                                              <p:stCondLst>
                                                <p:cond delay="0"/>
                                              </p:stCondLst>
                                            </p:cTn>
                                            <p:tgtEl>
                                              <p:spTgt spid="137"/>
                                            </p:tgtEl>
                                            <p:attrNameLst>
                                              <p:attrName>style.visibility</p:attrName>
                                            </p:attrNameLst>
                                          </p:cBhvr>
                                          <p:to>
                                            <p:strVal val="visible"/>
                                          </p:to>
                                        </p:set>
                                        <p:anim calcmode="lin" valueType="num">
                                          <p:cBhvr additive="base">
                                            <p:cTn id="11" dur="2250" fill="hold"/>
                                            <p:tgtEl>
                                              <p:spTgt spid="137"/>
                                            </p:tgtEl>
                                            <p:attrNameLst>
                                              <p:attrName>ppt_x</p:attrName>
                                            </p:attrNameLst>
                                          </p:cBhvr>
                                          <p:tavLst>
                                            <p:tav tm="0">
                                              <p:val>
                                                <p:strVal val="0-#ppt_w/2"/>
                                              </p:val>
                                            </p:tav>
                                            <p:tav tm="100000">
                                              <p:val>
                                                <p:strVal val="#ppt_x"/>
                                              </p:val>
                                            </p:tav>
                                          </p:tavLst>
                                        </p:anim>
                                        <p:anim calcmode="lin" valueType="num">
                                          <p:cBhvr additive="base">
                                            <p:cTn id="12" dur="2250" fill="hold"/>
                                            <p:tgtEl>
                                              <p:spTgt spid="137"/>
                                            </p:tgtEl>
                                            <p:attrNameLst>
                                              <p:attrName>ppt_y</p:attrName>
                                            </p:attrNameLst>
                                          </p:cBhvr>
                                          <p:tavLst>
                                            <p:tav tm="0">
                                              <p:val>
                                                <p:strVal val="#ppt_y"/>
                                              </p:val>
                                            </p:tav>
                                            <p:tav tm="100000">
                                              <p:val>
                                                <p:strVal val="#ppt_y"/>
                                              </p:val>
                                            </p:tav>
                                          </p:tavLst>
                                        </p:anim>
                                      </p:childTnLst>
                                    </p:cTn>
                                  </p:par>
                                  <p:par>
                                    <p:cTn id="13" presetID="2" presetClass="entr" presetSubtype="9" accel="71111" fill="hold" nodeType="withEffect">
                                      <p:stCondLst>
                                        <p:cond delay="0"/>
                                      </p:stCondLst>
                                      <p:childTnLst>
                                        <p:set>
                                          <p:cBhvr>
                                            <p:cTn id="14" dur="1" fill="hold">
                                              <p:stCondLst>
                                                <p:cond delay="0"/>
                                              </p:stCondLst>
                                            </p:cTn>
                                            <p:tgtEl>
                                              <p:spTgt spid="125"/>
                                            </p:tgtEl>
                                            <p:attrNameLst>
                                              <p:attrName>style.visibility</p:attrName>
                                            </p:attrNameLst>
                                          </p:cBhvr>
                                          <p:to>
                                            <p:strVal val="visible"/>
                                          </p:to>
                                        </p:set>
                                        <p:anim calcmode="lin" valueType="num">
                                          <p:cBhvr additive="base">
                                            <p:cTn id="15" dur="2250" fill="hold"/>
                                            <p:tgtEl>
                                              <p:spTgt spid="125"/>
                                            </p:tgtEl>
                                            <p:attrNameLst>
                                              <p:attrName>ppt_x</p:attrName>
                                            </p:attrNameLst>
                                          </p:cBhvr>
                                          <p:tavLst>
                                            <p:tav tm="0">
                                              <p:val>
                                                <p:strVal val="0-#ppt_w/2"/>
                                              </p:val>
                                            </p:tav>
                                            <p:tav tm="100000">
                                              <p:val>
                                                <p:strVal val="#ppt_x"/>
                                              </p:val>
                                            </p:tav>
                                          </p:tavLst>
                                        </p:anim>
                                        <p:anim calcmode="lin" valueType="num">
                                          <p:cBhvr additive="base">
                                            <p:cTn id="16" dur="2250" fill="hold"/>
                                            <p:tgtEl>
                                              <p:spTgt spid="125"/>
                                            </p:tgtEl>
                                            <p:attrNameLst>
                                              <p:attrName>ppt_y</p:attrName>
                                            </p:attrNameLst>
                                          </p:cBhvr>
                                          <p:tavLst>
                                            <p:tav tm="0">
                                              <p:val>
                                                <p:strVal val="0-#ppt_h/2"/>
                                              </p:val>
                                            </p:tav>
                                            <p:tav tm="100000">
                                              <p:val>
                                                <p:strVal val="#ppt_y"/>
                                              </p:val>
                                            </p:tav>
                                          </p:tavLst>
                                        </p:anim>
                                      </p:childTnLst>
                                    </p:cTn>
                                  </p:par>
                                  <p:par>
                                    <p:cTn id="17" presetID="2" presetClass="entr" presetSubtype="12" accel="71111" fill="hold" nodeType="withEffect">
                                      <p:stCondLst>
                                        <p:cond delay="0"/>
                                      </p:stCondLst>
                                      <p:childTnLst>
                                        <p:set>
                                          <p:cBhvr>
                                            <p:cTn id="18" dur="1" fill="hold">
                                              <p:stCondLst>
                                                <p:cond delay="0"/>
                                              </p:stCondLst>
                                            </p:cTn>
                                            <p:tgtEl>
                                              <p:spTgt spid="130"/>
                                            </p:tgtEl>
                                            <p:attrNameLst>
                                              <p:attrName>style.visibility</p:attrName>
                                            </p:attrNameLst>
                                          </p:cBhvr>
                                          <p:to>
                                            <p:strVal val="visible"/>
                                          </p:to>
                                        </p:set>
                                        <p:anim calcmode="lin" valueType="num">
                                          <p:cBhvr additive="base">
                                            <p:cTn id="19" dur="2250" fill="hold"/>
                                            <p:tgtEl>
                                              <p:spTgt spid="130"/>
                                            </p:tgtEl>
                                            <p:attrNameLst>
                                              <p:attrName>ppt_x</p:attrName>
                                            </p:attrNameLst>
                                          </p:cBhvr>
                                          <p:tavLst>
                                            <p:tav tm="0">
                                              <p:val>
                                                <p:strVal val="0-#ppt_w/2"/>
                                              </p:val>
                                            </p:tav>
                                            <p:tav tm="100000">
                                              <p:val>
                                                <p:strVal val="#ppt_x"/>
                                              </p:val>
                                            </p:tav>
                                          </p:tavLst>
                                        </p:anim>
                                        <p:anim calcmode="lin" valueType="num">
                                          <p:cBhvr additive="base">
                                            <p:cTn id="20" dur="2250" fill="hold"/>
                                            <p:tgtEl>
                                              <p:spTgt spid="130"/>
                                            </p:tgtEl>
                                            <p:attrNameLst>
                                              <p:attrName>ppt_y</p:attrName>
                                            </p:attrNameLst>
                                          </p:cBhvr>
                                          <p:tavLst>
                                            <p:tav tm="0">
                                              <p:val>
                                                <p:strVal val="1+#ppt_h/2"/>
                                              </p:val>
                                            </p:tav>
                                            <p:tav tm="100000">
                                              <p:val>
                                                <p:strVal val="#ppt_y"/>
                                              </p:val>
                                            </p:tav>
                                          </p:tavLst>
                                        </p:anim>
                                      </p:childTnLst>
                                    </p:cTn>
                                  </p:par>
                                  <p:par>
                                    <p:cTn id="21" presetID="2" presetClass="entr" presetSubtype="3" accel="71111"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anim calcmode="lin" valueType="num">
                                          <p:cBhvr additive="base">
                                            <p:cTn id="23" dur="2250" fill="hold"/>
                                            <p:tgtEl>
                                              <p:spTgt spid="128"/>
                                            </p:tgtEl>
                                            <p:attrNameLst>
                                              <p:attrName>ppt_x</p:attrName>
                                            </p:attrNameLst>
                                          </p:cBhvr>
                                          <p:tavLst>
                                            <p:tav tm="0">
                                              <p:val>
                                                <p:strVal val="1+#ppt_w/2"/>
                                              </p:val>
                                            </p:tav>
                                            <p:tav tm="100000">
                                              <p:val>
                                                <p:strVal val="#ppt_x"/>
                                              </p:val>
                                            </p:tav>
                                          </p:tavLst>
                                        </p:anim>
                                        <p:anim calcmode="lin" valueType="num">
                                          <p:cBhvr additive="base">
                                            <p:cTn id="24" dur="2250" fill="hold"/>
                                            <p:tgtEl>
                                              <p:spTgt spid="128"/>
                                            </p:tgtEl>
                                            <p:attrNameLst>
                                              <p:attrName>ppt_y</p:attrName>
                                            </p:attrNameLst>
                                          </p:cBhvr>
                                          <p:tavLst>
                                            <p:tav tm="0">
                                              <p:val>
                                                <p:strVal val="0-#ppt_h/2"/>
                                              </p:val>
                                            </p:tav>
                                            <p:tav tm="100000">
                                              <p:val>
                                                <p:strVal val="#ppt_y"/>
                                              </p:val>
                                            </p:tav>
                                          </p:tavLst>
                                        </p:anim>
                                      </p:childTnLst>
                                    </p:cTn>
                                  </p:par>
                                  <p:par>
                                    <p:cTn id="25" presetID="2" presetClass="entr" presetSubtype="6" accel="71111" fill="hold" nodeType="withEffect">
                                      <p:stCondLst>
                                        <p:cond delay="0"/>
                                      </p:stCondLst>
                                      <p:childTnLst>
                                        <p:set>
                                          <p:cBhvr>
                                            <p:cTn id="26" dur="1" fill="hold">
                                              <p:stCondLst>
                                                <p:cond delay="0"/>
                                              </p:stCondLst>
                                            </p:cTn>
                                            <p:tgtEl>
                                              <p:spTgt spid="129"/>
                                            </p:tgtEl>
                                            <p:attrNameLst>
                                              <p:attrName>style.visibility</p:attrName>
                                            </p:attrNameLst>
                                          </p:cBhvr>
                                          <p:to>
                                            <p:strVal val="visible"/>
                                          </p:to>
                                        </p:set>
                                        <p:anim calcmode="lin" valueType="num">
                                          <p:cBhvr additive="base">
                                            <p:cTn id="27" dur="2250" fill="hold"/>
                                            <p:tgtEl>
                                              <p:spTgt spid="129"/>
                                            </p:tgtEl>
                                            <p:attrNameLst>
                                              <p:attrName>ppt_x</p:attrName>
                                            </p:attrNameLst>
                                          </p:cBhvr>
                                          <p:tavLst>
                                            <p:tav tm="0">
                                              <p:val>
                                                <p:strVal val="1+#ppt_w/2"/>
                                              </p:val>
                                            </p:tav>
                                            <p:tav tm="100000">
                                              <p:val>
                                                <p:strVal val="#ppt_x"/>
                                              </p:val>
                                            </p:tav>
                                          </p:tavLst>
                                        </p:anim>
                                        <p:anim calcmode="lin" valueType="num">
                                          <p:cBhvr additive="base">
                                            <p:cTn id="28" dur="2250" fill="hold"/>
                                            <p:tgtEl>
                                              <p:spTgt spid="129"/>
                                            </p:tgtEl>
                                            <p:attrNameLst>
                                              <p:attrName>ppt_y</p:attrName>
                                            </p:attrNameLst>
                                          </p:cBhvr>
                                          <p:tavLst>
                                            <p:tav tm="0">
                                              <p:val>
                                                <p:strVal val="1+#ppt_h/2"/>
                                              </p:val>
                                            </p:tav>
                                            <p:tav tm="100000">
                                              <p:val>
                                                <p:strVal val="#ppt_y"/>
                                              </p:val>
                                            </p:tav>
                                          </p:tavLst>
                                        </p:anim>
                                      </p:childTnLst>
                                    </p:cTn>
                                  </p:par>
                                  <p:par>
                                    <p:cTn id="29" presetID="2" presetClass="entr" presetSubtype="2" accel="7400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2250" fill="hold"/>
                                            <p:tgtEl>
                                              <p:spTgt spid="138"/>
                                            </p:tgtEl>
                                            <p:attrNameLst>
                                              <p:attrName>ppt_x</p:attrName>
                                            </p:attrNameLst>
                                          </p:cBhvr>
                                          <p:tavLst>
                                            <p:tav tm="0">
                                              <p:val>
                                                <p:strVal val="1+#ppt_w/2"/>
                                              </p:val>
                                            </p:tav>
                                            <p:tav tm="100000">
                                              <p:val>
                                                <p:strVal val="#ppt_x"/>
                                              </p:val>
                                            </p:tav>
                                          </p:tavLst>
                                        </p:anim>
                                        <p:anim calcmode="lin" valueType="num">
                                          <p:cBhvr additive="base">
                                            <p:cTn id="32" dur="2250" fill="hold"/>
                                            <p:tgtEl>
                                              <p:spTgt spid="138"/>
                                            </p:tgtEl>
                                            <p:attrNameLst>
                                              <p:attrName>ppt_y</p:attrName>
                                            </p:attrNameLst>
                                          </p:cBhvr>
                                          <p:tavLst>
                                            <p:tav tm="0">
                                              <p:val>
                                                <p:strVal val="#ppt_y"/>
                                              </p:val>
                                            </p:tav>
                                            <p:tav tm="100000">
                                              <p:val>
                                                <p:strVal val="#ppt_y"/>
                                              </p:val>
                                            </p:tav>
                                          </p:tavLst>
                                        </p:anim>
                                      </p:childTnLst>
                                    </p:cTn>
                                  </p:par>
                                  <p:par>
                                    <p:cTn id="33" presetID="2" presetClass="entr" presetSubtype="2" accel="74000" fill="hold" nodeType="withEffect">
                                      <p:stCondLst>
                                        <p:cond delay="0"/>
                                      </p:stCondLst>
                                      <p:childTnLst>
                                        <p:set>
                                          <p:cBhvr>
                                            <p:cTn id="34" dur="1" fill="hold">
                                              <p:stCondLst>
                                                <p:cond delay="0"/>
                                              </p:stCondLst>
                                            </p:cTn>
                                            <p:tgtEl>
                                              <p:spTgt spid="139"/>
                                            </p:tgtEl>
                                            <p:attrNameLst>
                                              <p:attrName>style.visibility</p:attrName>
                                            </p:attrNameLst>
                                          </p:cBhvr>
                                          <p:to>
                                            <p:strVal val="visible"/>
                                          </p:to>
                                        </p:set>
                                        <p:anim calcmode="lin" valueType="num">
                                          <p:cBhvr additive="base">
                                            <p:cTn id="35" dur="2250" fill="hold"/>
                                            <p:tgtEl>
                                              <p:spTgt spid="139"/>
                                            </p:tgtEl>
                                            <p:attrNameLst>
                                              <p:attrName>ppt_x</p:attrName>
                                            </p:attrNameLst>
                                          </p:cBhvr>
                                          <p:tavLst>
                                            <p:tav tm="0">
                                              <p:val>
                                                <p:strVal val="1+#ppt_w/2"/>
                                              </p:val>
                                            </p:tav>
                                            <p:tav tm="100000">
                                              <p:val>
                                                <p:strVal val="#ppt_x"/>
                                              </p:val>
                                            </p:tav>
                                          </p:tavLst>
                                        </p:anim>
                                        <p:anim calcmode="lin" valueType="num">
                                          <p:cBhvr additive="base">
                                            <p:cTn id="36" dur="2250" fill="hold"/>
                                            <p:tgtEl>
                                              <p:spTgt spid="1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EC6A09D7-8EBA-C688-7EC8-BE8C49F8E847}"/>
            </a:ext>
          </a:extLst>
        </p:cNvPr>
        <p:cNvGrpSpPr/>
        <p:nvPr/>
      </p:nvGrpSpPr>
      <p:grpSpPr>
        <a:xfrm>
          <a:off x="0" y="0"/>
          <a:ext cx="0" cy="0"/>
          <a:chOff x="0" y="0"/>
          <a:chExt cx="0" cy="0"/>
        </a:xfrm>
      </p:grpSpPr>
      <p:sp>
        <p:nvSpPr>
          <p:cNvPr id="99" name="TextBox 98">
            <a:extLst>
              <a:ext uri="{FF2B5EF4-FFF2-40B4-BE49-F238E27FC236}">
                <a16:creationId xmlns:a16="http://schemas.microsoft.com/office/drawing/2014/main" id="{80BAA5C3-1C48-B5CB-BC6D-AF55C87E48CA}"/>
              </a:ext>
            </a:extLst>
          </p:cNvPr>
          <p:cNvSpPr txBox="1"/>
          <p:nvPr/>
        </p:nvSpPr>
        <p:spPr>
          <a:xfrm>
            <a:off x="1445366" y="6901807"/>
            <a:ext cx="8611920" cy="1323439"/>
          </a:xfrm>
          <a:prstGeom prst="rect">
            <a:avLst/>
          </a:prstGeom>
          <a:noFill/>
        </p:spPr>
        <p:txBody>
          <a:bodyPr wrap="square" rtlCol="0">
            <a:spAutoFit/>
          </a:bodyPr>
          <a:lstStyle/>
          <a:p>
            <a:pPr algn="ctr"/>
            <a:r>
              <a:rPr lang="en-US" sz="8000" b="1" dirty="0">
                <a:solidFill>
                  <a:schemeClr val="accent2"/>
                </a:solidFill>
                <a:effectLst>
                  <a:outerShdw blurRad="38100" dist="38100" dir="2700000" algn="tl">
                    <a:srgbClr val="000000">
                      <a:alpha val="43137"/>
                    </a:srgbClr>
                  </a:outerShdw>
                </a:effectLst>
                <a:latin typeface="Tempus Sans ITC" panose="04020404030D07020202" pitchFamily="82" charset="0"/>
              </a:rPr>
              <a:t>Application</a:t>
            </a:r>
          </a:p>
        </p:txBody>
      </p:sp>
      <p:grpSp>
        <p:nvGrpSpPr>
          <p:cNvPr id="125" name="Group 124">
            <a:extLst>
              <a:ext uri="{FF2B5EF4-FFF2-40B4-BE49-F238E27FC236}">
                <a16:creationId xmlns:a16="http://schemas.microsoft.com/office/drawing/2014/main" id="{EB71A85F-8460-D923-A9A4-A6C6283E05C9}"/>
              </a:ext>
            </a:extLst>
          </p:cNvPr>
          <p:cNvGrpSpPr/>
          <p:nvPr/>
        </p:nvGrpSpPr>
        <p:grpSpPr>
          <a:xfrm>
            <a:off x="8401875" y="7022464"/>
            <a:ext cx="3455701" cy="2405565"/>
            <a:chOff x="2889063" y="1450641"/>
            <a:chExt cx="3455701" cy="2405565"/>
          </a:xfrm>
        </p:grpSpPr>
        <p:grpSp>
          <p:nvGrpSpPr>
            <p:cNvPr id="116" name="Group 115">
              <a:extLst>
                <a:ext uri="{FF2B5EF4-FFF2-40B4-BE49-F238E27FC236}">
                  <a16:creationId xmlns:a16="http://schemas.microsoft.com/office/drawing/2014/main" id="{AAAA8471-C358-D795-7AB1-2D0625D0AA87}"/>
                </a:ext>
              </a:extLst>
            </p:cNvPr>
            <p:cNvGrpSpPr/>
            <p:nvPr/>
          </p:nvGrpSpPr>
          <p:grpSpPr>
            <a:xfrm>
              <a:off x="3341692" y="1450641"/>
              <a:ext cx="2417157" cy="2405565"/>
              <a:chOff x="3341692" y="1450641"/>
              <a:chExt cx="2417157" cy="2405565"/>
            </a:xfrm>
          </p:grpSpPr>
          <p:sp>
            <p:nvSpPr>
              <p:cNvPr id="95" name="Freeform: Shape 94">
                <a:extLst>
                  <a:ext uri="{FF2B5EF4-FFF2-40B4-BE49-F238E27FC236}">
                    <a16:creationId xmlns:a16="http://schemas.microsoft.com/office/drawing/2014/main" id="{49C8E7B9-4E41-DF92-8ED6-049ADA77635B}"/>
                  </a:ext>
                </a:extLst>
              </p:cNvPr>
              <p:cNvSpPr/>
              <p:nvPr/>
            </p:nvSpPr>
            <p:spPr>
              <a:xfrm>
                <a:off x="3341692" y="1450641"/>
                <a:ext cx="2405565" cy="2405565"/>
              </a:xfrm>
              <a:custGeom>
                <a:avLst/>
                <a:gdLst>
                  <a:gd name="connsiteX0" fmla="*/ 1293157 w 2405565"/>
                  <a:gd name="connsiteY0" fmla="*/ 0 h 2405565"/>
                  <a:gd name="connsiteX1" fmla="*/ 2405565 w 2405565"/>
                  <a:gd name="connsiteY1" fmla="*/ 1112408 h 2405565"/>
                  <a:gd name="connsiteX2" fmla="*/ 2405565 w 2405565"/>
                  <a:gd name="connsiteY2" fmla="*/ 1473906 h 2405565"/>
                  <a:gd name="connsiteX3" fmla="*/ 2405565 w 2405565"/>
                  <a:gd name="connsiteY3" fmla="*/ 2405565 h 2405565"/>
                  <a:gd name="connsiteX4" fmla="*/ 1473906 w 2405565"/>
                  <a:gd name="connsiteY4" fmla="*/ 2405565 h 2405565"/>
                  <a:gd name="connsiteX5" fmla="*/ 1112408 w 2405565"/>
                  <a:gd name="connsiteY5" fmla="*/ 2405565 h 2405565"/>
                  <a:gd name="connsiteX6" fmla="*/ 0 w 2405565"/>
                  <a:gd name="connsiteY6" fmla="*/ 1293157 h 240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565" h="2405565">
                    <a:moveTo>
                      <a:pt x="1293157" y="0"/>
                    </a:moveTo>
                    <a:lnTo>
                      <a:pt x="2405565" y="1112408"/>
                    </a:lnTo>
                    <a:lnTo>
                      <a:pt x="2405565" y="1473906"/>
                    </a:lnTo>
                    <a:lnTo>
                      <a:pt x="2405565" y="2405565"/>
                    </a:lnTo>
                    <a:lnTo>
                      <a:pt x="1473906" y="2405565"/>
                    </a:lnTo>
                    <a:lnTo>
                      <a:pt x="1112408" y="2405565"/>
                    </a:lnTo>
                    <a:lnTo>
                      <a:pt x="0" y="1293157"/>
                    </a:lnTo>
                    <a:close/>
                  </a:path>
                </a:pathLst>
              </a:custGeom>
              <a:gradFill>
                <a:gsLst>
                  <a:gs pos="100000">
                    <a:srgbClr val="E34949"/>
                  </a:gs>
                  <a:gs pos="0">
                    <a:schemeClr val="accent5">
                      <a:lumMod val="40000"/>
                      <a:lumOff val="60000"/>
                    </a:schemeClr>
                  </a:gs>
                </a:gsLst>
                <a:lin ang="5400000" scaled="1"/>
              </a:gra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3" name="Graphic 112" descr="Snooze with solid fill">
                <a:extLst>
                  <a:ext uri="{FF2B5EF4-FFF2-40B4-BE49-F238E27FC236}">
                    <a16:creationId xmlns:a16="http://schemas.microsoft.com/office/drawing/2014/main" id="{4D16A6A1-B543-5AD2-E359-4239E32F0F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96551" y="2853329"/>
                <a:ext cx="962298" cy="962298"/>
              </a:xfrm>
              <a:prstGeom prst="rect">
                <a:avLst/>
              </a:prstGeom>
            </p:spPr>
          </p:pic>
        </p:grpSp>
        <p:sp>
          <p:nvSpPr>
            <p:cNvPr id="120" name="TextBox 119">
              <a:extLst>
                <a:ext uri="{FF2B5EF4-FFF2-40B4-BE49-F238E27FC236}">
                  <a16:creationId xmlns:a16="http://schemas.microsoft.com/office/drawing/2014/main" id="{A2870CA9-0777-72A8-6673-C493D35EAA03}"/>
                </a:ext>
              </a:extLst>
            </p:cNvPr>
            <p:cNvSpPr txBox="1"/>
            <p:nvPr/>
          </p:nvSpPr>
          <p:spPr>
            <a:xfrm>
              <a:off x="2889063" y="2476824"/>
              <a:ext cx="3455701" cy="400110"/>
            </a:xfrm>
            <a:prstGeom prst="rect">
              <a:avLst/>
            </a:prstGeom>
            <a:noFill/>
          </p:spPr>
          <p:txBody>
            <a:bodyPr wrap="square" rtlCol="0">
              <a:spAutoFit/>
            </a:bodyPr>
            <a:lstStyle/>
            <a:p>
              <a:pPr algn="ctr"/>
              <a:r>
                <a:rPr lang="en-US" sz="2000" b="1" dirty="0">
                  <a:solidFill>
                    <a:srgbClr val="E34949"/>
                  </a:solidFill>
                  <a:effectLst>
                    <a:outerShdw blurRad="38100" dist="38100" dir="2700000" algn="tl">
                      <a:srgbClr val="000000">
                        <a:alpha val="43137"/>
                      </a:srgbClr>
                    </a:outerShdw>
                  </a:effectLst>
                  <a:latin typeface="Tempus Sans ITC" panose="04020404030D07020202" pitchFamily="82" charset="0"/>
                </a:rPr>
                <a:t>Contactless</a:t>
              </a:r>
            </a:p>
          </p:txBody>
        </p:sp>
      </p:grpSp>
      <p:grpSp>
        <p:nvGrpSpPr>
          <p:cNvPr id="129" name="Group 128">
            <a:extLst>
              <a:ext uri="{FF2B5EF4-FFF2-40B4-BE49-F238E27FC236}">
                <a16:creationId xmlns:a16="http://schemas.microsoft.com/office/drawing/2014/main" id="{2547700A-C7F5-0216-2554-9E06852725A6}"/>
              </a:ext>
            </a:extLst>
          </p:cNvPr>
          <p:cNvGrpSpPr/>
          <p:nvPr/>
        </p:nvGrpSpPr>
        <p:grpSpPr>
          <a:xfrm>
            <a:off x="-889045" y="-2598507"/>
            <a:ext cx="3455701" cy="2405566"/>
            <a:chOff x="5486400" y="4003116"/>
            <a:chExt cx="3455701" cy="2405566"/>
          </a:xfrm>
        </p:grpSpPr>
        <p:grpSp>
          <p:nvGrpSpPr>
            <p:cNvPr id="118" name="Group 117">
              <a:extLst>
                <a:ext uri="{FF2B5EF4-FFF2-40B4-BE49-F238E27FC236}">
                  <a16:creationId xmlns:a16="http://schemas.microsoft.com/office/drawing/2014/main" id="{72B5BB83-14F8-B362-10FC-2B3D65AEA09A}"/>
                </a:ext>
              </a:extLst>
            </p:cNvPr>
            <p:cNvGrpSpPr/>
            <p:nvPr/>
          </p:nvGrpSpPr>
          <p:grpSpPr>
            <a:xfrm>
              <a:off x="6096000" y="4003116"/>
              <a:ext cx="2461521" cy="2405566"/>
              <a:chOff x="6096000" y="4003116"/>
              <a:chExt cx="2461521" cy="2405566"/>
            </a:xfrm>
          </p:grpSpPr>
          <p:sp>
            <p:nvSpPr>
              <p:cNvPr id="101" name="Freeform: Shape 100">
                <a:extLst>
                  <a:ext uri="{FF2B5EF4-FFF2-40B4-BE49-F238E27FC236}">
                    <a16:creationId xmlns:a16="http://schemas.microsoft.com/office/drawing/2014/main" id="{3AC32278-112C-A6CB-79E6-9E7DF9A81957}"/>
                  </a:ext>
                </a:extLst>
              </p:cNvPr>
              <p:cNvSpPr/>
              <p:nvPr/>
            </p:nvSpPr>
            <p:spPr>
              <a:xfrm rot="5400000">
                <a:off x="6151956" y="4003117"/>
                <a:ext cx="2405565" cy="2405565"/>
              </a:xfrm>
              <a:custGeom>
                <a:avLst/>
                <a:gdLst>
                  <a:gd name="connsiteX0" fmla="*/ 1112408 w 2405565"/>
                  <a:gd name="connsiteY0" fmla="*/ 0 h 2405565"/>
                  <a:gd name="connsiteX1" fmla="*/ 2405565 w 2405565"/>
                  <a:gd name="connsiteY1" fmla="*/ 1293157 h 2405565"/>
                  <a:gd name="connsiteX2" fmla="*/ 1293157 w 2405565"/>
                  <a:gd name="connsiteY2" fmla="*/ 2405565 h 2405565"/>
                  <a:gd name="connsiteX3" fmla="*/ 931659 w 2405565"/>
                  <a:gd name="connsiteY3" fmla="*/ 2405565 h 2405565"/>
                  <a:gd name="connsiteX4" fmla="*/ 0 w 2405565"/>
                  <a:gd name="connsiteY4" fmla="*/ 2405565 h 2405565"/>
                  <a:gd name="connsiteX5" fmla="*/ 0 w 2405565"/>
                  <a:gd name="connsiteY5" fmla="*/ 1473906 h 2405565"/>
                  <a:gd name="connsiteX6" fmla="*/ 0 w 2405565"/>
                  <a:gd name="connsiteY6" fmla="*/ 1112408 h 240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565" h="2405565">
                    <a:moveTo>
                      <a:pt x="1112408" y="0"/>
                    </a:moveTo>
                    <a:lnTo>
                      <a:pt x="2405565" y="1293157"/>
                    </a:lnTo>
                    <a:lnTo>
                      <a:pt x="1293157" y="2405565"/>
                    </a:lnTo>
                    <a:lnTo>
                      <a:pt x="931659" y="2405565"/>
                    </a:lnTo>
                    <a:lnTo>
                      <a:pt x="0" y="2405565"/>
                    </a:lnTo>
                    <a:lnTo>
                      <a:pt x="0" y="1473906"/>
                    </a:lnTo>
                    <a:lnTo>
                      <a:pt x="0" y="1112408"/>
                    </a:lnTo>
                    <a:close/>
                  </a:path>
                </a:pathLst>
              </a:custGeom>
              <a:gradFill>
                <a:gsLst>
                  <a:gs pos="100000">
                    <a:schemeClr val="accent2">
                      <a:lumMod val="40000"/>
                      <a:lumOff val="60000"/>
                    </a:schemeClr>
                  </a:gs>
                  <a:gs pos="0">
                    <a:schemeClr val="accent4">
                      <a:lumMod val="60000"/>
                      <a:lumOff val="40000"/>
                    </a:schemeClr>
                  </a:gs>
                </a:gsLst>
                <a:lin ang="5400000" scaled="1"/>
              </a:gra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1" name="Graphic 110" descr="Man with cane with solid fill">
                <a:extLst>
                  <a:ext uri="{FF2B5EF4-FFF2-40B4-BE49-F238E27FC236}">
                    <a16:creationId xmlns:a16="http://schemas.microsoft.com/office/drawing/2014/main" id="{8475C04C-D926-F634-6708-D30C180463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96000" y="4003116"/>
                <a:ext cx="914400" cy="914400"/>
              </a:xfrm>
              <a:prstGeom prst="rect">
                <a:avLst/>
              </a:prstGeom>
            </p:spPr>
          </p:pic>
        </p:grpSp>
        <p:sp>
          <p:nvSpPr>
            <p:cNvPr id="121" name="TextBox 120">
              <a:extLst>
                <a:ext uri="{FF2B5EF4-FFF2-40B4-BE49-F238E27FC236}">
                  <a16:creationId xmlns:a16="http://schemas.microsoft.com/office/drawing/2014/main" id="{9A4DFF04-B1BE-E07D-F74D-07B3E12A3CCC}"/>
                </a:ext>
              </a:extLst>
            </p:cNvPr>
            <p:cNvSpPr txBox="1"/>
            <p:nvPr/>
          </p:nvSpPr>
          <p:spPr>
            <a:xfrm>
              <a:off x="5486400" y="4851962"/>
              <a:ext cx="3455701" cy="400110"/>
            </a:xfrm>
            <a:prstGeom prst="rect">
              <a:avLst/>
            </a:prstGeom>
            <a:noFill/>
          </p:spPr>
          <p:txBody>
            <a:bodyPr wrap="square" rtlCol="0">
              <a:spAutoFit/>
            </a:bodyPr>
            <a:lstStyle/>
            <a:p>
              <a:pPr algn="ctr"/>
              <a:r>
                <a:rPr lang="en-US" sz="2000" b="1" dirty="0">
                  <a:solidFill>
                    <a:srgbClr val="E34949"/>
                  </a:solidFill>
                  <a:effectLst>
                    <a:outerShdw blurRad="38100" dist="38100" dir="2700000" algn="tl">
                      <a:srgbClr val="000000">
                        <a:alpha val="43137"/>
                      </a:srgbClr>
                    </a:outerShdw>
                  </a:effectLst>
                  <a:latin typeface="Tempus Sans ITC" panose="04020404030D07020202" pitchFamily="82" charset="0"/>
                </a:rPr>
                <a:t>Automatic</a:t>
              </a:r>
            </a:p>
          </p:txBody>
        </p:sp>
      </p:grpSp>
      <p:grpSp>
        <p:nvGrpSpPr>
          <p:cNvPr id="128" name="Group 127">
            <a:extLst>
              <a:ext uri="{FF2B5EF4-FFF2-40B4-BE49-F238E27FC236}">
                <a16:creationId xmlns:a16="http://schemas.microsoft.com/office/drawing/2014/main" id="{1E7A27BE-56B2-C87C-8B48-9E47EB3F0B6A}"/>
              </a:ext>
            </a:extLst>
          </p:cNvPr>
          <p:cNvGrpSpPr/>
          <p:nvPr/>
        </p:nvGrpSpPr>
        <p:grpSpPr>
          <a:xfrm>
            <a:off x="-1951340" y="8048647"/>
            <a:ext cx="3455701" cy="2489153"/>
            <a:chOff x="5486400" y="1450642"/>
            <a:chExt cx="3455701" cy="2489153"/>
          </a:xfrm>
        </p:grpSpPr>
        <p:grpSp>
          <p:nvGrpSpPr>
            <p:cNvPr id="117" name="Group 116">
              <a:extLst>
                <a:ext uri="{FF2B5EF4-FFF2-40B4-BE49-F238E27FC236}">
                  <a16:creationId xmlns:a16="http://schemas.microsoft.com/office/drawing/2014/main" id="{BD4EB799-BD27-D6EF-A0F2-84877C11CE1E}"/>
                </a:ext>
              </a:extLst>
            </p:cNvPr>
            <p:cNvGrpSpPr/>
            <p:nvPr/>
          </p:nvGrpSpPr>
          <p:grpSpPr>
            <a:xfrm>
              <a:off x="6151956" y="1450642"/>
              <a:ext cx="2405565" cy="2489153"/>
              <a:chOff x="6151956" y="1450642"/>
              <a:chExt cx="2405565" cy="2489153"/>
            </a:xfrm>
          </p:grpSpPr>
          <p:sp>
            <p:nvSpPr>
              <p:cNvPr id="96" name="Freeform: Shape 95">
                <a:extLst>
                  <a:ext uri="{FF2B5EF4-FFF2-40B4-BE49-F238E27FC236}">
                    <a16:creationId xmlns:a16="http://schemas.microsoft.com/office/drawing/2014/main" id="{5EC74B88-2FCB-B6C1-BAA8-C3550F779BBA}"/>
                  </a:ext>
                </a:extLst>
              </p:cNvPr>
              <p:cNvSpPr/>
              <p:nvPr/>
            </p:nvSpPr>
            <p:spPr>
              <a:xfrm>
                <a:off x="6151956" y="1450642"/>
                <a:ext cx="2405565" cy="2405565"/>
              </a:xfrm>
              <a:custGeom>
                <a:avLst/>
                <a:gdLst>
                  <a:gd name="connsiteX0" fmla="*/ 1112408 w 2405565"/>
                  <a:gd name="connsiteY0" fmla="*/ 0 h 2405565"/>
                  <a:gd name="connsiteX1" fmla="*/ 2405565 w 2405565"/>
                  <a:gd name="connsiteY1" fmla="*/ 1293157 h 2405565"/>
                  <a:gd name="connsiteX2" fmla="*/ 1293157 w 2405565"/>
                  <a:gd name="connsiteY2" fmla="*/ 2405565 h 2405565"/>
                  <a:gd name="connsiteX3" fmla="*/ 931659 w 2405565"/>
                  <a:gd name="connsiteY3" fmla="*/ 2405565 h 2405565"/>
                  <a:gd name="connsiteX4" fmla="*/ 0 w 2405565"/>
                  <a:gd name="connsiteY4" fmla="*/ 2405565 h 2405565"/>
                  <a:gd name="connsiteX5" fmla="*/ 0 w 2405565"/>
                  <a:gd name="connsiteY5" fmla="*/ 1473906 h 2405565"/>
                  <a:gd name="connsiteX6" fmla="*/ 0 w 2405565"/>
                  <a:gd name="connsiteY6" fmla="*/ 1112408 h 240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565" h="2405565">
                    <a:moveTo>
                      <a:pt x="1112408" y="0"/>
                    </a:moveTo>
                    <a:lnTo>
                      <a:pt x="2405565" y="1293157"/>
                    </a:lnTo>
                    <a:lnTo>
                      <a:pt x="1293157" y="2405565"/>
                    </a:lnTo>
                    <a:lnTo>
                      <a:pt x="931659" y="2405565"/>
                    </a:lnTo>
                    <a:lnTo>
                      <a:pt x="0" y="2405565"/>
                    </a:lnTo>
                    <a:lnTo>
                      <a:pt x="0" y="1473906"/>
                    </a:lnTo>
                    <a:lnTo>
                      <a:pt x="0" y="1112408"/>
                    </a:lnTo>
                    <a:close/>
                  </a:path>
                </a:pathLst>
              </a:custGeom>
              <a:gradFill>
                <a:gsLst>
                  <a:gs pos="100000">
                    <a:schemeClr val="accent3">
                      <a:lumMod val="40000"/>
                      <a:lumOff val="60000"/>
                    </a:schemeClr>
                  </a:gs>
                  <a:gs pos="0">
                    <a:srgbClr val="FFFF00"/>
                  </a:gs>
                </a:gsLst>
                <a:lin ang="5400000" scaled="1"/>
              </a:gra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7" name="Graphic 106" descr="Television with solid fill">
                <a:extLst>
                  <a:ext uri="{FF2B5EF4-FFF2-40B4-BE49-F238E27FC236}">
                    <a16:creationId xmlns:a16="http://schemas.microsoft.com/office/drawing/2014/main" id="{27D7EA91-41D7-4E71-F0B7-840DB4ED7EB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75140" y="2853329"/>
                <a:ext cx="1086466" cy="1086466"/>
              </a:xfrm>
              <a:prstGeom prst="rect">
                <a:avLst/>
              </a:prstGeom>
            </p:spPr>
          </p:pic>
        </p:grpSp>
        <p:sp>
          <p:nvSpPr>
            <p:cNvPr id="126" name="TextBox 125">
              <a:extLst>
                <a:ext uri="{FF2B5EF4-FFF2-40B4-BE49-F238E27FC236}">
                  <a16:creationId xmlns:a16="http://schemas.microsoft.com/office/drawing/2014/main" id="{100D0567-4C68-CDF4-44F6-5CA371B78B29}"/>
                </a:ext>
              </a:extLst>
            </p:cNvPr>
            <p:cNvSpPr txBox="1"/>
            <p:nvPr/>
          </p:nvSpPr>
          <p:spPr>
            <a:xfrm>
              <a:off x="5486400" y="2430783"/>
              <a:ext cx="3455701" cy="400110"/>
            </a:xfrm>
            <a:prstGeom prst="rect">
              <a:avLst/>
            </a:prstGeom>
            <a:noFill/>
          </p:spPr>
          <p:txBody>
            <a:bodyPr wrap="square" rtlCol="0">
              <a:spAutoFit/>
            </a:bodyPr>
            <a:lstStyle/>
            <a:p>
              <a:pPr algn="ctr"/>
              <a:r>
                <a:rPr lang="en-US" sz="2000" b="1" dirty="0">
                  <a:solidFill>
                    <a:srgbClr val="E34949"/>
                  </a:solidFill>
                  <a:effectLst>
                    <a:outerShdw blurRad="38100" dist="38100" dir="2700000" algn="tl">
                      <a:srgbClr val="000000">
                        <a:alpha val="43137"/>
                      </a:srgbClr>
                    </a:outerShdw>
                  </a:effectLst>
                  <a:latin typeface="Tempus Sans ITC" panose="04020404030D07020202" pitchFamily="82" charset="0"/>
                </a:rPr>
                <a:t>Entrance Monitor</a:t>
              </a:r>
            </a:p>
          </p:txBody>
        </p:sp>
      </p:grpSp>
      <p:grpSp>
        <p:nvGrpSpPr>
          <p:cNvPr id="130" name="Group 129">
            <a:extLst>
              <a:ext uri="{FF2B5EF4-FFF2-40B4-BE49-F238E27FC236}">
                <a16:creationId xmlns:a16="http://schemas.microsoft.com/office/drawing/2014/main" id="{6AB92D57-B047-D5B2-C226-E86EF31F3947}"/>
              </a:ext>
            </a:extLst>
          </p:cNvPr>
          <p:cNvGrpSpPr/>
          <p:nvPr/>
        </p:nvGrpSpPr>
        <p:grpSpPr>
          <a:xfrm>
            <a:off x="11501737" y="-3100442"/>
            <a:ext cx="3455701" cy="2466924"/>
            <a:chOff x="2816623" y="3941758"/>
            <a:chExt cx="3455701" cy="2466924"/>
          </a:xfrm>
        </p:grpSpPr>
        <p:grpSp>
          <p:nvGrpSpPr>
            <p:cNvPr id="119" name="Group 118">
              <a:extLst>
                <a:ext uri="{FF2B5EF4-FFF2-40B4-BE49-F238E27FC236}">
                  <a16:creationId xmlns:a16="http://schemas.microsoft.com/office/drawing/2014/main" id="{F68EACED-BDFA-33EB-6949-1EB8AAB15C87}"/>
                </a:ext>
              </a:extLst>
            </p:cNvPr>
            <p:cNvGrpSpPr/>
            <p:nvPr/>
          </p:nvGrpSpPr>
          <p:grpSpPr>
            <a:xfrm>
              <a:off x="3341692" y="3941758"/>
              <a:ext cx="2456790" cy="2466924"/>
              <a:chOff x="3341692" y="3941758"/>
              <a:chExt cx="2456790" cy="2466924"/>
            </a:xfrm>
          </p:grpSpPr>
          <p:sp>
            <p:nvSpPr>
              <p:cNvPr id="100" name="Freeform: Shape 99">
                <a:extLst>
                  <a:ext uri="{FF2B5EF4-FFF2-40B4-BE49-F238E27FC236}">
                    <a16:creationId xmlns:a16="http://schemas.microsoft.com/office/drawing/2014/main" id="{D324D0F6-98FF-00B7-7924-F8AF47DED314}"/>
                  </a:ext>
                </a:extLst>
              </p:cNvPr>
              <p:cNvSpPr/>
              <p:nvPr/>
            </p:nvSpPr>
            <p:spPr>
              <a:xfrm rot="16200000">
                <a:off x="3341692" y="4003117"/>
                <a:ext cx="2405565" cy="2405565"/>
              </a:xfrm>
              <a:custGeom>
                <a:avLst/>
                <a:gdLst>
                  <a:gd name="connsiteX0" fmla="*/ 1293157 w 2405565"/>
                  <a:gd name="connsiteY0" fmla="*/ 0 h 2405565"/>
                  <a:gd name="connsiteX1" fmla="*/ 2405565 w 2405565"/>
                  <a:gd name="connsiteY1" fmla="*/ 1112408 h 2405565"/>
                  <a:gd name="connsiteX2" fmla="*/ 2405565 w 2405565"/>
                  <a:gd name="connsiteY2" fmla="*/ 1473906 h 2405565"/>
                  <a:gd name="connsiteX3" fmla="*/ 2405565 w 2405565"/>
                  <a:gd name="connsiteY3" fmla="*/ 2405565 h 2405565"/>
                  <a:gd name="connsiteX4" fmla="*/ 1473906 w 2405565"/>
                  <a:gd name="connsiteY4" fmla="*/ 2405565 h 2405565"/>
                  <a:gd name="connsiteX5" fmla="*/ 1112408 w 2405565"/>
                  <a:gd name="connsiteY5" fmla="*/ 2405565 h 2405565"/>
                  <a:gd name="connsiteX6" fmla="*/ 0 w 2405565"/>
                  <a:gd name="connsiteY6" fmla="*/ 1293157 h 2405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565" h="2405565">
                    <a:moveTo>
                      <a:pt x="1293157" y="0"/>
                    </a:moveTo>
                    <a:lnTo>
                      <a:pt x="2405565" y="1112408"/>
                    </a:lnTo>
                    <a:lnTo>
                      <a:pt x="2405565" y="1473906"/>
                    </a:lnTo>
                    <a:lnTo>
                      <a:pt x="2405565" y="2405565"/>
                    </a:lnTo>
                    <a:lnTo>
                      <a:pt x="1473906" y="2405565"/>
                    </a:lnTo>
                    <a:lnTo>
                      <a:pt x="1112408" y="2405565"/>
                    </a:lnTo>
                    <a:lnTo>
                      <a:pt x="0" y="1293157"/>
                    </a:lnTo>
                    <a:close/>
                  </a:path>
                </a:pathLst>
              </a:custGeom>
              <a:gradFill>
                <a:gsLst>
                  <a:gs pos="0">
                    <a:schemeClr val="accent3">
                      <a:lumMod val="60000"/>
                      <a:lumOff val="40000"/>
                    </a:schemeClr>
                  </a:gs>
                  <a:gs pos="100000">
                    <a:schemeClr val="accent2">
                      <a:lumMod val="60000"/>
                      <a:lumOff val="40000"/>
                    </a:schemeClr>
                  </a:gs>
                </a:gsLst>
                <a:lin ang="5400000" scaled="1"/>
              </a:gra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9" name="Graphic 108" descr="Web cam with solid fill">
                <a:extLst>
                  <a:ext uri="{FF2B5EF4-FFF2-40B4-BE49-F238E27FC236}">
                    <a16:creationId xmlns:a16="http://schemas.microsoft.com/office/drawing/2014/main" id="{35BAF178-9B5C-454A-8A99-17C455C26E4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84082" y="3941758"/>
                <a:ext cx="914400" cy="914400"/>
              </a:xfrm>
              <a:prstGeom prst="rect">
                <a:avLst/>
              </a:prstGeom>
            </p:spPr>
          </p:pic>
        </p:grpSp>
        <p:sp>
          <p:nvSpPr>
            <p:cNvPr id="127" name="TextBox 126">
              <a:extLst>
                <a:ext uri="{FF2B5EF4-FFF2-40B4-BE49-F238E27FC236}">
                  <a16:creationId xmlns:a16="http://schemas.microsoft.com/office/drawing/2014/main" id="{F837264E-A98B-5B22-51F3-FFA7DC8DF263}"/>
                </a:ext>
              </a:extLst>
            </p:cNvPr>
            <p:cNvSpPr txBox="1"/>
            <p:nvPr/>
          </p:nvSpPr>
          <p:spPr>
            <a:xfrm>
              <a:off x="2816623" y="4851962"/>
              <a:ext cx="3455701" cy="400110"/>
            </a:xfrm>
            <a:prstGeom prst="rect">
              <a:avLst/>
            </a:prstGeom>
            <a:noFill/>
          </p:spPr>
          <p:txBody>
            <a:bodyPr wrap="square" rtlCol="0">
              <a:spAutoFit/>
            </a:bodyPr>
            <a:lstStyle/>
            <a:p>
              <a:pPr algn="ctr"/>
              <a:r>
                <a:rPr lang="en-US" sz="2000" b="1" dirty="0">
                  <a:solidFill>
                    <a:srgbClr val="E34949"/>
                  </a:solidFill>
                  <a:effectLst>
                    <a:outerShdw blurRad="38100" dist="38100" dir="2700000" algn="tl">
                      <a:srgbClr val="000000">
                        <a:alpha val="43137"/>
                      </a:srgbClr>
                    </a:outerShdw>
                  </a:effectLst>
                  <a:latin typeface="Tempus Sans ITC" panose="04020404030D07020202" pitchFamily="82" charset="0"/>
                </a:rPr>
                <a:t>Vision Alert</a:t>
              </a:r>
            </a:p>
          </p:txBody>
        </p:sp>
      </p:grpSp>
      <p:grpSp>
        <p:nvGrpSpPr>
          <p:cNvPr id="136" name="Group 135">
            <a:extLst>
              <a:ext uri="{FF2B5EF4-FFF2-40B4-BE49-F238E27FC236}">
                <a16:creationId xmlns:a16="http://schemas.microsoft.com/office/drawing/2014/main" id="{0E3B6FCC-8178-4C35-5779-5A1F69F2719F}"/>
              </a:ext>
            </a:extLst>
          </p:cNvPr>
          <p:cNvGrpSpPr/>
          <p:nvPr/>
        </p:nvGrpSpPr>
        <p:grpSpPr>
          <a:xfrm>
            <a:off x="-55310" y="-2855602"/>
            <a:ext cx="2794845" cy="2662661"/>
            <a:chOff x="529598" y="1478656"/>
            <a:chExt cx="2794845" cy="2662661"/>
          </a:xfrm>
        </p:grpSpPr>
        <p:sp>
          <p:nvSpPr>
            <p:cNvPr id="102" name="TextBox 101">
              <a:extLst>
                <a:ext uri="{FF2B5EF4-FFF2-40B4-BE49-F238E27FC236}">
                  <a16:creationId xmlns:a16="http://schemas.microsoft.com/office/drawing/2014/main" id="{3188C9C7-587C-7C50-027C-11E2C98D7695}"/>
                </a:ext>
              </a:extLst>
            </p:cNvPr>
            <p:cNvSpPr txBox="1"/>
            <p:nvPr/>
          </p:nvSpPr>
          <p:spPr>
            <a:xfrm>
              <a:off x="786756" y="1478656"/>
              <a:ext cx="2405565" cy="584775"/>
            </a:xfrm>
            <a:prstGeom prst="rect">
              <a:avLst/>
            </a:prstGeom>
            <a:noFill/>
          </p:spPr>
          <p:txBody>
            <a:bodyPr wrap="square" rtlCol="0">
              <a:spAutoFit/>
            </a:bodyPr>
            <a:lstStyle/>
            <a:p>
              <a:pPr algn="ctr"/>
              <a:r>
                <a:rPr lang="en-US" sz="3200" b="1" dirty="0">
                  <a:solidFill>
                    <a:srgbClr val="E34949"/>
                  </a:solidFill>
                  <a:effectLst>
                    <a:outerShdw blurRad="38100" dist="38100" dir="2700000" algn="tl">
                      <a:srgbClr val="000000">
                        <a:alpha val="43137"/>
                      </a:srgbClr>
                    </a:outerShdw>
                  </a:effectLst>
                  <a:latin typeface="Arial Black" panose="020B0A04020102020204" pitchFamily="34" charset="0"/>
                </a:rPr>
                <a:t>01</a:t>
              </a:r>
            </a:p>
          </p:txBody>
        </p:sp>
        <p:sp>
          <p:nvSpPr>
            <p:cNvPr id="132" name="TextBox 131">
              <a:extLst>
                <a:ext uri="{FF2B5EF4-FFF2-40B4-BE49-F238E27FC236}">
                  <a16:creationId xmlns:a16="http://schemas.microsoft.com/office/drawing/2014/main" id="{77ACB591-B931-8E88-6B57-C57E1375E880}"/>
                </a:ext>
              </a:extLst>
            </p:cNvPr>
            <p:cNvSpPr txBox="1"/>
            <p:nvPr/>
          </p:nvSpPr>
          <p:spPr>
            <a:xfrm>
              <a:off x="529598" y="2079214"/>
              <a:ext cx="2794845" cy="2062103"/>
            </a:xfrm>
            <a:prstGeom prst="rect">
              <a:avLst/>
            </a:prstGeom>
            <a:noFill/>
          </p:spPr>
          <p:txBody>
            <a:bodyPr wrap="square" rtlCol="0">
              <a:spAutoFit/>
            </a:bodyPr>
            <a:lstStyle/>
            <a:p>
              <a:pPr algn="ctr"/>
              <a:r>
                <a:rPr lang="en-US" sz="1600" dirty="0">
                  <a:latin typeface="Tempus Sans ITC" panose="04020404030D07020202" pitchFamily="82" charset="0"/>
                </a:rPr>
                <a:t>Visitors are detected automatically when they come close to the door (e.g., within 50 cm), eliminating the need to press a button. This promotes hygiene and is ideal for hospitals, homes, and public spaces.</a:t>
              </a:r>
            </a:p>
          </p:txBody>
        </p:sp>
      </p:grpSp>
      <p:grpSp>
        <p:nvGrpSpPr>
          <p:cNvPr id="139" name="Group 138">
            <a:extLst>
              <a:ext uri="{FF2B5EF4-FFF2-40B4-BE49-F238E27FC236}">
                <a16:creationId xmlns:a16="http://schemas.microsoft.com/office/drawing/2014/main" id="{2FA8647A-DE56-9354-DE06-53F43FDF1E2D}"/>
              </a:ext>
            </a:extLst>
          </p:cNvPr>
          <p:cNvGrpSpPr/>
          <p:nvPr/>
        </p:nvGrpSpPr>
        <p:grpSpPr>
          <a:xfrm>
            <a:off x="9036496" y="6803413"/>
            <a:ext cx="2794845" cy="1904242"/>
            <a:chOff x="8706892" y="4042528"/>
            <a:chExt cx="2794845" cy="1904242"/>
          </a:xfrm>
        </p:grpSpPr>
        <p:sp>
          <p:nvSpPr>
            <p:cNvPr id="104" name="TextBox 103">
              <a:extLst>
                <a:ext uri="{FF2B5EF4-FFF2-40B4-BE49-F238E27FC236}">
                  <a16:creationId xmlns:a16="http://schemas.microsoft.com/office/drawing/2014/main" id="{709CC403-AEFF-1D57-F3CE-1CE095CC7286}"/>
                </a:ext>
              </a:extLst>
            </p:cNvPr>
            <p:cNvSpPr txBox="1"/>
            <p:nvPr/>
          </p:nvSpPr>
          <p:spPr>
            <a:xfrm>
              <a:off x="8901533" y="4042528"/>
              <a:ext cx="2405565" cy="584775"/>
            </a:xfrm>
            <a:prstGeom prst="rect">
              <a:avLst/>
            </a:prstGeom>
            <a:noFill/>
          </p:spPr>
          <p:txBody>
            <a:bodyPr wrap="square" rtlCol="0">
              <a:spAutoFit/>
            </a:bodyPr>
            <a:lstStyle/>
            <a:p>
              <a:pPr algn="ctr"/>
              <a:r>
                <a:rPr lang="en-US" sz="3200" b="1" dirty="0">
                  <a:solidFill>
                    <a:schemeClr val="accent2">
                      <a:lumMod val="60000"/>
                      <a:lumOff val="40000"/>
                    </a:schemeClr>
                  </a:solidFill>
                  <a:effectLst>
                    <a:outerShdw blurRad="38100" dist="38100" dir="2700000" algn="tl">
                      <a:srgbClr val="000000">
                        <a:alpha val="43137"/>
                      </a:srgbClr>
                    </a:outerShdw>
                  </a:effectLst>
                  <a:latin typeface="Arial Black" panose="020B0A04020102020204" pitchFamily="34" charset="0"/>
                </a:rPr>
                <a:t>04</a:t>
              </a:r>
            </a:p>
          </p:txBody>
        </p:sp>
        <p:sp>
          <p:nvSpPr>
            <p:cNvPr id="133" name="TextBox 132">
              <a:extLst>
                <a:ext uri="{FF2B5EF4-FFF2-40B4-BE49-F238E27FC236}">
                  <a16:creationId xmlns:a16="http://schemas.microsoft.com/office/drawing/2014/main" id="{D746D813-8A31-95FD-A5FB-93C2FD4CE089}"/>
                </a:ext>
              </a:extLst>
            </p:cNvPr>
            <p:cNvSpPr txBox="1"/>
            <p:nvPr/>
          </p:nvSpPr>
          <p:spPr>
            <a:xfrm>
              <a:off x="8706892" y="4623331"/>
              <a:ext cx="2794845" cy="1323439"/>
            </a:xfrm>
            <a:prstGeom prst="rect">
              <a:avLst/>
            </a:prstGeom>
            <a:noFill/>
          </p:spPr>
          <p:txBody>
            <a:bodyPr wrap="square" rtlCol="0">
              <a:spAutoFit/>
            </a:bodyPr>
            <a:lstStyle/>
            <a:p>
              <a:pPr algn="ctr"/>
              <a:r>
                <a:rPr lang="en-US" sz="1600" dirty="0">
                  <a:latin typeface="Tempus Sans ITC" panose="04020404030D07020202" pitchFamily="82" charset="0"/>
                </a:rPr>
                <a:t>Elderly or physically challenged individuals can trigger alerts by simply waving near the sensor — no need to reach for a button or device.</a:t>
              </a:r>
            </a:p>
          </p:txBody>
        </p:sp>
      </p:grpSp>
      <p:grpSp>
        <p:nvGrpSpPr>
          <p:cNvPr id="137" name="Group 136">
            <a:extLst>
              <a:ext uri="{FF2B5EF4-FFF2-40B4-BE49-F238E27FC236}">
                <a16:creationId xmlns:a16="http://schemas.microsoft.com/office/drawing/2014/main" id="{605A75F4-EAD9-2BFD-201E-3B3CC1DBFE86}"/>
              </a:ext>
            </a:extLst>
          </p:cNvPr>
          <p:cNvGrpSpPr/>
          <p:nvPr/>
        </p:nvGrpSpPr>
        <p:grpSpPr>
          <a:xfrm>
            <a:off x="-290889" y="6892037"/>
            <a:ext cx="2794845" cy="1815618"/>
            <a:chOff x="542116" y="4301656"/>
            <a:chExt cx="2794845" cy="1815618"/>
          </a:xfrm>
        </p:grpSpPr>
        <p:sp>
          <p:nvSpPr>
            <p:cNvPr id="105" name="TextBox 104">
              <a:extLst>
                <a:ext uri="{FF2B5EF4-FFF2-40B4-BE49-F238E27FC236}">
                  <a16:creationId xmlns:a16="http://schemas.microsoft.com/office/drawing/2014/main" id="{C21F57D3-0A70-67BC-2FA4-C19B8A88B1CC}"/>
                </a:ext>
              </a:extLst>
            </p:cNvPr>
            <p:cNvSpPr txBox="1"/>
            <p:nvPr/>
          </p:nvSpPr>
          <p:spPr>
            <a:xfrm>
              <a:off x="838806" y="4301656"/>
              <a:ext cx="2405565" cy="584775"/>
            </a:xfrm>
            <a:prstGeom prst="rect">
              <a:avLst/>
            </a:prstGeom>
            <a:noFill/>
          </p:spPr>
          <p:txBody>
            <a:bodyPr wrap="square" rtlCol="0">
              <a:spAutoFit/>
            </a:bodyPr>
            <a:lstStyle/>
            <a:p>
              <a:pPr algn="ctr"/>
              <a:r>
                <a:rPr lang="en-US" sz="3200" b="1" dirty="0">
                  <a:solidFill>
                    <a:schemeClr val="accent3">
                      <a:lumMod val="60000"/>
                      <a:lumOff val="40000"/>
                    </a:schemeClr>
                  </a:solidFill>
                  <a:effectLst>
                    <a:outerShdw blurRad="38100" dist="38100" dir="2700000" algn="tl">
                      <a:srgbClr val="000000">
                        <a:alpha val="43137"/>
                      </a:srgbClr>
                    </a:outerShdw>
                  </a:effectLst>
                  <a:latin typeface="Arial Black" panose="020B0A04020102020204" pitchFamily="34" charset="0"/>
                </a:rPr>
                <a:t>03</a:t>
              </a:r>
            </a:p>
          </p:txBody>
        </p:sp>
        <p:sp>
          <p:nvSpPr>
            <p:cNvPr id="134" name="TextBox 133">
              <a:extLst>
                <a:ext uri="{FF2B5EF4-FFF2-40B4-BE49-F238E27FC236}">
                  <a16:creationId xmlns:a16="http://schemas.microsoft.com/office/drawing/2014/main" id="{50CB0D60-9C1D-8CD5-69D1-5FDEFE8041DA}"/>
                </a:ext>
              </a:extLst>
            </p:cNvPr>
            <p:cNvSpPr txBox="1"/>
            <p:nvPr/>
          </p:nvSpPr>
          <p:spPr>
            <a:xfrm>
              <a:off x="542116" y="4793835"/>
              <a:ext cx="2794845" cy="1323439"/>
            </a:xfrm>
            <a:prstGeom prst="rect">
              <a:avLst/>
            </a:prstGeom>
            <a:noFill/>
          </p:spPr>
          <p:txBody>
            <a:bodyPr wrap="square" rtlCol="0">
              <a:spAutoFit/>
            </a:bodyPr>
            <a:lstStyle/>
            <a:p>
              <a:pPr algn="ctr"/>
              <a:r>
                <a:rPr lang="en-US" sz="1600" dirty="0">
                  <a:latin typeface="Tempus Sans ITC" panose="04020404030D07020202" pitchFamily="82" charset="0"/>
                </a:rPr>
                <a:t>Automatically senses visitor presence outside meeting rooms or reception areas, and alerts staff via buzzer, display, or mobile notification.</a:t>
              </a:r>
            </a:p>
          </p:txBody>
        </p:sp>
      </p:grpSp>
      <p:grpSp>
        <p:nvGrpSpPr>
          <p:cNvPr id="138" name="Group 137">
            <a:extLst>
              <a:ext uri="{FF2B5EF4-FFF2-40B4-BE49-F238E27FC236}">
                <a16:creationId xmlns:a16="http://schemas.microsoft.com/office/drawing/2014/main" id="{FA8440ED-7873-4B61-7F61-29FCC161BAB3}"/>
              </a:ext>
            </a:extLst>
          </p:cNvPr>
          <p:cNvGrpSpPr/>
          <p:nvPr/>
        </p:nvGrpSpPr>
        <p:grpSpPr>
          <a:xfrm>
            <a:off x="9393089" y="-2094994"/>
            <a:ext cx="2794845" cy="1930650"/>
            <a:chOff x="8706892" y="1616987"/>
            <a:chExt cx="2794845" cy="1930650"/>
          </a:xfrm>
        </p:grpSpPr>
        <p:sp>
          <p:nvSpPr>
            <p:cNvPr id="103" name="TextBox 102">
              <a:extLst>
                <a:ext uri="{FF2B5EF4-FFF2-40B4-BE49-F238E27FC236}">
                  <a16:creationId xmlns:a16="http://schemas.microsoft.com/office/drawing/2014/main" id="{100FC1C9-9AAC-7E70-0F42-85AA31E5695D}"/>
                </a:ext>
              </a:extLst>
            </p:cNvPr>
            <p:cNvSpPr txBox="1"/>
            <p:nvPr/>
          </p:nvSpPr>
          <p:spPr>
            <a:xfrm>
              <a:off x="8926944" y="1616987"/>
              <a:ext cx="2405565" cy="584775"/>
            </a:xfrm>
            <a:prstGeom prst="rect">
              <a:avLst/>
            </a:prstGeom>
            <a:noFill/>
          </p:spPr>
          <p:txBody>
            <a:bodyPr wrap="square" rtlCol="0">
              <a:spAutoFit/>
            </a:bodyPr>
            <a:lstStyle/>
            <a:p>
              <a:pPr algn="ctr"/>
              <a:r>
                <a:rPr lang="en-US" sz="3200" b="1" dirty="0">
                  <a:solidFill>
                    <a:srgbClr val="FFFF00"/>
                  </a:solidFill>
                  <a:effectLst>
                    <a:outerShdw blurRad="38100" dist="38100" dir="2700000" algn="tl">
                      <a:srgbClr val="000000">
                        <a:alpha val="43137"/>
                      </a:srgbClr>
                    </a:outerShdw>
                  </a:effectLst>
                  <a:latin typeface="Arial Black" panose="020B0A04020102020204" pitchFamily="34" charset="0"/>
                </a:rPr>
                <a:t>02</a:t>
              </a:r>
            </a:p>
          </p:txBody>
        </p:sp>
        <p:sp>
          <p:nvSpPr>
            <p:cNvPr id="135" name="TextBox 134">
              <a:extLst>
                <a:ext uri="{FF2B5EF4-FFF2-40B4-BE49-F238E27FC236}">
                  <a16:creationId xmlns:a16="http://schemas.microsoft.com/office/drawing/2014/main" id="{75B8A223-C0CA-EC4A-1B2A-53AF58984B3D}"/>
                </a:ext>
              </a:extLst>
            </p:cNvPr>
            <p:cNvSpPr txBox="1"/>
            <p:nvPr/>
          </p:nvSpPr>
          <p:spPr>
            <a:xfrm>
              <a:off x="8706892" y="2224198"/>
              <a:ext cx="2794845" cy="1323439"/>
            </a:xfrm>
            <a:prstGeom prst="rect">
              <a:avLst/>
            </a:prstGeom>
            <a:noFill/>
          </p:spPr>
          <p:txBody>
            <a:bodyPr wrap="square" rtlCol="0">
              <a:spAutoFit/>
            </a:bodyPr>
            <a:lstStyle/>
            <a:p>
              <a:pPr algn="ctr"/>
              <a:r>
                <a:rPr lang="en-US" sz="1600" dirty="0">
                  <a:latin typeface="Tempus Sans ITC" panose="04020404030D07020202" pitchFamily="82" charset="0"/>
                </a:rPr>
                <a:t>Detects when someone approaches the front gate or entrance, and wirelessly notifies people inside the house or office.</a:t>
              </a:r>
            </a:p>
          </p:txBody>
        </p:sp>
      </p:grpSp>
      <p:sp>
        <p:nvSpPr>
          <p:cNvPr id="8" name="TextBox 7">
            <a:extLst>
              <a:ext uri="{FF2B5EF4-FFF2-40B4-BE49-F238E27FC236}">
                <a16:creationId xmlns:a16="http://schemas.microsoft.com/office/drawing/2014/main" id="{440B2098-D953-91D0-FFF9-C94FA91D1193}"/>
              </a:ext>
            </a:extLst>
          </p:cNvPr>
          <p:cNvSpPr txBox="1"/>
          <p:nvPr/>
        </p:nvSpPr>
        <p:spPr>
          <a:xfrm>
            <a:off x="-83002" y="128192"/>
            <a:ext cx="13038230" cy="1323439"/>
          </a:xfrm>
          <a:prstGeom prst="rect">
            <a:avLst/>
          </a:prstGeom>
          <a:noFill/>
        </p:spPr>
        <p:txBody>
          <a:bodyPr wrap="square" rtlCol="0">
            <a:spAutoFit/>
          </a:bodyPr>
          <a:lstStyle/>
          <a:p>
            <a:pPr algn="ctr"/>
            <a:r>
              <a:rPr lang="en-US" sz="8000" b="1" dirty="0">
                <a:solidFill>
                  <a:schemeClr val="accent3">
                    <a:lumMod val="75000"/>
                  </a:schemeClr>
                </a:solidFill>
                <a:effectLst>
                  <a:outerShdw blurRad="38100" dist="38100" dir="2700000" algn="tl">
                    <a:srgbClr val="000000">
                      <a:alpha val="43137"/>
                    </a:srgbClr>
                  </a:outerShdw>
                </a:effectLst>
                <a:latin typeface="Tempus Sans ITC" panose="04020404030D07020202" pitchFamily="82" charset="0"/>
              </a:rPr>
              <a:t>Possible Enhancement</a:t>
            </a:r>
          </a:p>
        </p:txBody>
      </p:sp>
      <p:sp>
        <p:nvSpPr>
          <p:cNvPr id="2" name="TextBox 1">
            <a:extLst>
              <a:ext uri="{FF2B5EF4-FFF2-40B4-BE49-F238E27FC236}">
                <a16:creationId xmlns:a16="http://schemas.microsoft.com/office/drawing/2014/main" id="{6AD3DF1E-E47E-C231-91B1-39D71ADBCFDD}"/>
              </a:ext>
            </a:extLst>
          </p:cNvPr>
          <p:cNvSpPr txBox="1"/>
          <p:nvPr/>
        </p:nvSpPr>
        <p:spPr>
          <a:xfrm>
            <a:off x="482600" y="1464625"/>
            <a:ext cx="11348741" cy="1354217"/>
          </a:xfrm>
          <a:prstGeom prst="rect">
            <a:avLst/>
          </a:prstGeom>
          <a:noFill/>
        </p:spPr>
        <p:txBody>
          <a:bodyPr wrap="square" rtlCol="0">
            <a:spAutoFit/>
          </a:bodyPr>
          <a:lstStyle/>
          <a:p>
            <a:pPr marL="342900" indent="-342900" algn="just">
              <a:buAutoNum type="arabicPeriod"/>
            </a:pPr>
            <a:r>
              <a:rPr lang="en-US" sz="1600" b="1" dirty="0">
                <a:latin typeface="Tempus Sans ITC" panose="04020404030D07020202" pitchFamily="82" charset="0"/>
              </a:rPr>
              <a:t>Add a Mobile App Notification System: </a:t>
            </a:r>
          </a:p>
          <a:p>
            <a:pPr algn="just"/>
            <a:r>
              <a:rPr lang="en-US" sz="1600" b="1" dirty="0">
                <a:latin typeface="Tempus Sans ITC" panose="04020404030D07020202" pitchFamily="82" charset="0"/>
              </a:rPr>
              <a:t>	</a:t>
            </a:r>
            <a:r>
              <a:rPr lang="en-US" sz="1600" dirty="0">
                <a:latin typeface="Tempus Sans ITC" panose="04020404030D07020202" pitchFamily="82" charset="0"/>
              </a:rPr>
              <a:t>By Integrating the ESP 32’ s Wi-Fi Capabilities to send push notifications to a smartphone app when the ultrasonic sensor detects a visitor by using a platform like Blynk or MQTT to create a simple app interface. This allows remote alert and monitoring, improving accessibility over a standalone buzzer</a:t>
            </a:r>
          </a:p>
          <a:p>
            <a:pPr algn="just"/>
            <a:endParaRPr lang="en-US" sz="1600" dirty="0"/>
          </a:p>
        </p:txBody>
      </p:sp>
      <p:sp>
        <p:nvSpPr>
          <p:cNvPr id="5" name="TextBox 4">
            <a:extLst>
              <a:ext uri="{FF2B5EF4-FFF2-40B4-BE49-F238E27FC236}">
                <a16:creationId xmlns:a16="http://schemas.microsoft.com/office/drawing/2014/main" id="{06A381B6-24CD-CF3C-1752-863D0C684A57}"/>
              </a:ext>
            </a:extLst>
          </p:cNvPr>
          <p:cNvSpPr txBox="1"/>
          <p:nvPr/>
        </p:nvSpPr>
        <p:spPr>
          <a:xfrm>
            <a:off x="482600" y="2722536"/>
            <a:ext cx="11348741" cy="1323439"/>
          </a:xfrm>
          <a:prstGeom prst="rect">
            <a:avLst/>
          </a:prstGeom>
          <a:noFill/>
        </p:spPr>
        <p:txBody>
          <a:bodyPr wrap="square" rtlCol="0">
            <a:spAutoFit/>
          </a:bodyPr>
          <a:lstStyle/>
          <a:p>
            <a:pPr algn="just"/>
            <a:r>
              <a:rPr lang="en-US" sz="1600" b="1" dirty="0">
                <a:latin typeface="Tempus Sans ITC" panose="04020404030D07020202" pitchFamily="82" charset="0"/>
              </a:rPr>
              <a:t>2.:   Implement Power saving mode: </a:t>
            </a:r>
          </a:p>
          <a:p>
            <a:pPr algn="just"/>
            <a:r>
              <a:rPr lang="en-US" sz="1600" b="1" dirty="0">
                <a:latin typeface="Tempus Sans ITC" panose="04020404030D07020202" pitchFamily="82" charset="0"/>
              </a:rPr>
              <a:t>	</a:t>
            </a:r>
            <a:r>
              <a:rPr lang="en-US" sz="1600" dirty="0">
                <a:latin typeface="Tempus Sans ITC" panose="04020404030D07020202" pitchFamily="82" charset="0"/>
              </a:rPr>
              <a:t>By Optimizing power consumption by putting the ESP32 and Arduino into sleep modes when idle and use the ultrasonic sensor’s interrupt to wake the system only when motion is detected. Add a low-power LED indicator to show system status, reducing battery drain for a more practical, long-lasting prototype.</a:t>
            </a:r>
          </a:p>
          <a:p>
            <a:pPr algn="just"/>
            <a:endParaRPr lang="en-US" sz="1600" dirty="0">
              <a:latin typeface="Tempus Sans ITC" panose="04020404030D07020202" pitchFamily="82" charset="0"/>
            </a:endParaRPr>
          </a:p>
        </p:txBody>
      </p:sp>
      <p:sp>
        <p:nvSpPr>
          <p:cNvPr id="6" name="TextBox 5">
            <a:extLst>
              <a:ext uri="{FF2B5EF4-FFF2-40B4-BE49-F238E27FC236}">
                <a16:creationId xmlns:a16="http://schemas.microsoft.com/office/drawing/2014/main" id="{B60414CE-56E5-5D52-0203-93532CA5DFF6}"/>
              </a:ext>
            </a:extLst>
          </p:cNvPr>
          <p:cNvSpPr txBox="1"/>
          <p:nvPr/>
        </p:nvSpPr>
        <p:spPr>
          <a:xfrm>
            <a:off x="482600" y="3869376"/>
            <a:ext cx="11348741" cy="1323439"/>
          </a:xfrm>
          <a:prstGeom prst="rect">
            <a:avLst/>
          </a:prstGeom>
          <a:noFill/>
        </p:spPr>
        <p:txBody>
          <a:bodyPr wrap="square" rtlCol="0">
            <a:spAutoFit/>
          </a:bodyPr>
          <a:lstStyle/>
          <a:p>
            <a:pPr algn="just"/>
            <a:r>
              <a:rPr lang="en-US" sz="1600" b="1" dirty="0">
                <a:latin typeface="Tempus Sans ITC" panose="04020404030D07020202" pitchFamily="82" charset="0"/>
              </a:rPr>
              <a:t>3.   Incorporate a Camera Module: </a:t>
            </a:r>
          </a:p>
          <a:p>
            <a:r>
              <a:rPr lang="en-US" sz="1600" b="1" dirty="0">
                <a:latin typeface="Tempus Sans ITC" panose="04020404030D07020202" pitchFamily="82" charset="0"/>
              </a:rPr>
              <a:t>	</a:t>
            </a:r>
            <a:r>
              <a:rPr lang="en-US" sz="1600" dirty="0">
                <a:latin typeface="Tempus Sans ITC" panose="04020404030D07020202" pitchFamily="82" charset="0"/>
              </a:rPr>
              <a:t>By adding a low-cost camera module. We can have  the ESP32 to capture images or video when the doorbell is triggered. We can store the images on an SD card or stream them to a mobile app. This enhances security by providing visual confirmation of visitors, making the doorbell more functional.</a:t>
            </a:r>
          </a:p>
          <a:p>
            <a:pPr algn="just"/>
            <a:endParaRPr lang="en-US" sz="1600" dirty="0">
              <a:latin typeface="Tempus Sans ITC" panose="04020404030D07020202" pitchFamily="82" charset="0"/>
            </a:endParaRPr>
          </a:p>
        </p:txBody>
      </p:sp>
      <p:sp>
        <p:nvSpPr>
          <p:cNvPr id="7" name="TextBox 6">
            <a:extLst>
              <a:ext uri="{FF2B5EF4-FFF2-40B4-BE49-F238E27FC236}">
                <a16:creationId xmlns:a16="http://schemas.microsoft.com/office/drawing/2014/main" id="{D0D37793-EBAC-B4FE-E7A2-3F9D13C2F207}"/>
              </a:ext>
            </a:extLst>
          </p:cNvPr>
          <p:cNvSpPr txBox="1"/>
          <p:nvPr/>
        </p:nvSpPr>
        <p:spPr>
          <a:xfrm>
            <a:off x="482600" y="5003135"/>
            <a:ext cx="11348741" cy="1323439"/>
          </a:xfrm>
          <a:prstGeom prst="rect">
            <a:avLst/>
          </a:prstGeom>
          <a:noFill/>
        </p:spPr>
        <p:txBody>
          <a:bodyPr wrap="square" rtlCol="0">
            <a:spAutoFit/>
          </a:bodyPr>
          <a:lstStyle/>
          <a:p>
            <a:pPr algn="just"/>
            <a:r>
              <a:rPr lang="en-US" sz="1600" b="1" dirty="0">
                <a:latin typeface="Tempus Sans ITC" panose="04020404030D07020202" pitchFamily="82" charset="0"/>
              </a:rPr>
              <a:t>4.   Enhance User Feedback with Multi-Tone Alerts: </a:t>
            </a:r>
          </a:p>
          <a:p>
            <a:r>
              <a:rPr lang="en-US" sz="1600" b="1" dirty="0">
                <a:latin typeface="Tempus Sans ITC" panose="04020404030D07020202" pitchFamily="82" charset="0"/>
              </a:rPr>
              <a:t>	</a:t>
            </a:r>
            <a:r>
              <a:rPr lang="en-US" sz="1600" dirty="0">
                <a:latin typeface="Tempus Sans ITC" panose="04020404030D07020202" pitchFamily="82" charset="0"/>
              </a:rPr>
              <a:t>By Upgrading the buzzer to support multiple tones or melodies to differentiate between events (e.g., visitor detection vs. system errors). Alternatively, adding a small OLED display to show status messages like “Visitor Detected” or battery levels, improves user interaction and clarity.</a:t>
            </a:r>
          </a:p>
          <a:p>
            <a:pPr algn="just"/>
            <a:endParaRPr lang="en-US" sz="1600" dirty="0">
              <a:latin typeface="Tempus Sans ITC" panose="04020404030D07020202" pitchFamily="82" charset="0"/>
            </a:endParaRPr>
          </a:p>
        </p:txBody>
      </p:sp>
      <p:grpSp>
        <p:nvGrpSpPr>
          <p:cNvPr id="3" name="Group 2">
            <a:extLst>
              <a:ext uri="{FF2B5EF4-FFF2-40B4-BE49-F238E27FC236}">
                <a16:creationId xmlns:a16="http://schemas.microsoft.com/office/drawing/2014/main" id="{42AF90C6-1704-1EEF-8E7B-D06802CE5A97}"/>
              </a:ext>
            </a:extLst>
          </p:cNvPr>
          <p:cNvGrpSpPr/>
          <p:nvPr/>
        </p:nvGrpSpPr>
        <p:grpSpPr>
          <a:xfrm>
            <a:off x="-176134" y="-4193106"/>
            <a:ext cx="13038230" cy="4477382"/>
            <a:chOff x="-423115" y="230312"/>
            <a:chExt cx="13038230" cy="4477382"/>
          </a:xfrm>
        </p:grpSpPr>
        <p:sp>
          <p:nvSpPr>
            <p:cNvPr id="4" name="TextBox 3">
              <a:extLst>
                <a:ext uri="{FF2B5EF4-FFF2-40B4-BE49-F238E27FC236}">
                  <a16:creationId xmlns:a16="http://schemas.microsoft.com/office/drawing/2014/main" id="{EA382C72-9C95-EB6B-64D3-DC920F0281B5}"/>
                </a:ext>
              </a:extLst>
            </p:cNvPr>
            <p:cNvSpPr txBox="1"/>
            <p:nvPr/>
          </p:nvSpPr>
          <p:spPr>
            <a:xfrm>
              <a:off x="-423115" y="2060816"/>
              <a:ext cx="13038230" cy="2646878"/>
            </a:xfrm>
            <a:prstGeom prst="rect">
              <a:avLst/>
            </a:prstGeom>
            <a:noFill/>
          </p:spPr>
          <p:txBody>
            <a:bodyPr wrap="square" rtlCol="0">
              <a:spAutoFit/>
            </a:bodyPr>
            <a:lstStyle/>
            <a:p>
              <a:pPr algn="ctr"/>
              <a:r>
                <a:rPr lang="en-US" sz="16600" b="1" dirty="0">
                  <a:solidFill>
                    <a:schemeClr val="accent5">
                      <a:lumMod val="60000"/>
                      <a:lumOff val="40000"/>
                    </a:schemeClr>
                  </a:solidFill>
                  <a:effectLst>
                    <a:outerShdw blurRad="38100" dist="38100" dir="2700000" algn="tl">
                      <a:srgbClr val="000000">
                        <a:alpha val="43137"/>
                      </a:srgbClr>
                    </a:outerShdw>
                  </a:effectLst>
                  <a:latin typeface="Tempus Sans ITC" panose="04020404030D07020202" pitchFamily="82" charset="0"/>
                </a:rPr>
                <a:t>Thank You</a:t>
              </a:r>
            </a:p>
          </p:txBody>
        </p:sp>
        <p:pic>
          <p:nvPicPr>
            <p:cNvPr id="9" name="Graphic 8" descr="Top Hat with solid fill">
              <a:extLst>
                <a:ext uri="{FF2B5EF4-FFF2-40B4-BE49-F238E27FC236}">
                  <a16:creationId xmlns:a16="http://schemas.microsoft.com/office/drawing/2014/main" id="{B6FC2126-D3CD-7BBD-549B-B65F99534B7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6565" y="230312"/>
              <a:ext cx="2453508" cy="2453508"/>
            </a:xfrm>
            <a:prstGeom prst="rect">
              <a:avLst/>
            </a:prstGeom>
          </p:spPr>
        </p:pic>
      </p:grpSp>
      <p:pic>
        <p:nvPicPr>
          <p:cNvPr id="10" name="Graphic 9" descr="Group of people with solid fill">
            <a:extLst>
              <a:ext uri="{FF2B5EF4-FFF2-40B4-BE49-F238E27FC236}">
                <a16:creationId xmlns:a16="http://schemas.microsoft.com/office/drawing/2014/main" id="{6DDD75CC-6288-6D30-AF5B-EACF27B45BF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718477" y="4015434"/>
            <a:ext cx="2865385" cy="2865385"/>
          </a:xfrm>
          <a:prstGeom prst="rect">
            <a:avLst/>
          </a:prstGeom>
        </p:spPr>
      </p:pic>
      <p:pic>
        <p:nvPicPr>
          <p:cNvPr id="11" name="Graphic 10" descr="Comment Like with solid fill">
            <a:extLst>
              <a:ext uri="{FF2B5EF4-FFF2-40B4-BE49-F238E27FC236}">
                <a16:creationId xmlns:a16="http://schemas.microsoft.com/office/drawing/2014/main" id="{4125EEE3-368C-A854-518E-1A24ECD1C89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2492679" y="520180"/>
            <a:ext cx="2019300" cy="2019300"/>
          </a:xfrm>
          <a:prstGeom prst="rect">
            <a:avLst/>
          </a:prstGeom>
        </p:spPr>
      </p:pic>
    </p:spTree>
    <p:extLst>
      <p:ext uri="{BB962C8B-B14F-4D97-AF65-F5344CB8AC3E}">
        <p14:creationId xmlns:p14="http://schemas.microsoft.com/office/powerpoint/2010/main" val="1096440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A064F6C3-9BD7-49B4-FAE6-37CAFDA61F5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C774543-A331-3443-52EB-CC45AB358EDA}"/>
              </a:ext>
            </a:extLst>
          </p:cNvPr>
          <p:cNvSpPr txBox="1"/>
          <p:nvPr/>
        </p:nvSpPr>
        <p:spPr>
          <a:xfrm>
            <a:off x="10927898" y="167863"/>
            <a:ext cx="13038230" cy="1323439"/>
          </a:xfrm>
          <a:prstGeom prst="rect">
            <a:avLst/>
          </a:prstGeom>
          <a:noFill/>
        </p:spPr>
        <p:txBody>
          <a:bodyPr wrap="square" rtlCol="0">
            <a:spAutoFit/>
          </a:bodyPr>
          <a:lstStyle/>
          <a:p>
            <a:pPr algn="ctr"/>
            <a:r>
              <a:rPr lang="en-US" sz="8000" b="1" dirty="0">
                <a:solidFill>
                  <a:schemeClr val="accent3">
                    <a:lumMod val="75000"/>
                  </a:schemeClr>
                </a:solidFill>
                <a:effectLst>
                  <a:outerShdw blurRad="38100" dist="38100" dir="2700000" algn="tl">
                    <a:srgbClr val="000000">
                      <a:alpha val="43137"/>
                    </a:srgbClr>
                  </a:outerShdw>
                </a:effectLst>
                <a:latin typeface="Tempus Sans ITC" panose="04020404030D07020202" pitchFamily="82" charset="0"/>
              </a:rPr>
              <a:t>Possible Enhancement</a:t>
            </a:r>
          </a:p>
        </p:txBody>
      </p:sp>
      <p:sp>
        <p:nvSpPr>
          <p:cNvPr id="2" name="TextBox 1">
            <a:extLst>
              <a:ext uri="{FF2B5EF4-FFF2-40B4-BE49-F238E27FC236}">
                <a16:creationId xmlns:a16="http://schemas.microsoft.com/office/drawing/2014/main" id="{0A47CBF5-6ABF-C3C0-85DE-3222562F0D59}"/>
              </a:ext>
            </a:extLst>
          </p:cNvPr>
          <p:cNvSpPr txBox="1"/>
          <p:nvPr/>
        </p:nvSpPr>
        <p:spPr>
          <a:xfrm>
            <a:off x="13436600" y="1641224"/>
            <a:ext cx="11348741" cy="1354217"/>
          </a:xfrm>
          <a:prstGeom prst="rect">
            <a:avLst/>
          </a:prstGeom>
          <a:noFill/>
        </p:spPr>
        <p:txBody>
          <a:bodyPr wrap="square" rtlCol="0">
            <a:spAutoFit/>
          </a:bodyPr>
          <a:lstStyle/>
          <a:p>
            <a:pPr marL="342900" indent="-342900" algn="just">
              <a:buAutoNum type="arabicPeriod"/>
            </a:pPr>
            <a:r>
              <a:rPr lang="en-US" sz="1600" b="1" dirty="0">
                <a:latin typeface="Tempus Sans ITC" panose="04020404030D07020202" pitchFamily="82" charset="0"/>
              </a:rPr>
              <a:t>Add a Mobile App Notification System: </a:t>
            </a:r>
          </a:p>
          <a:p>
            <a:pPr algn="just"/>
            <a:r>
              <a:rPr lang="en-US" sz="1600" b="1" dirty="0">
                <a:latin typeface="Tempus Sans ITC" panose="04020404030D07020202" pitchFamily="82" charset="0"/>
              </a:rPr>
              <a:t>	</a:t>
            </a:r>
            <a:r>
              <a:rPr lang="en-US" sz="1600" dirty="0">
                <a:latin typeface="Tempus Sans ITC" panose="04020404030D07020202" pitchFamily="82" charset="0"/>
              </a:rPr>
              <a:t>By Integrating the ESP 32’ s Wi-Fi Capabilities to send push notifications to a smartphone app when the ultrasonic sensor detects a visitor by using a platform like Blynk or MQTT to create a simple app interface. This allows remote alert and monitoring, improving accessibility over a standalone buzzer</a:t>
            </a:r>
          </a:p>
          <a:p>
            <a:pPr algn="just"/>
            <a:endParaRPr lang="en-US" sz="1600" dirty="0"/>
          </a:p>
        </p:txBody>
      </p:sp>
      <p:sp>
        <p:nvSpPr>
          <p:cNvPr id="5" name="TextBox 4">
            <a:extLst>
              <a:ext uri="{FF2B5EF4-FFF2-40B4-BE49-F238E27FC236}">
                <a16:creationId xmlns:a16="http://schemas.microsoft.com/office/drawing/2014/main" id="{5A938657-A43A-D992-4455-5CB82D7D63FD}"/>
              </a:ext>
            </a:extLst>
          </p:cNvPr>
          <p:cNvSpPr txBox="1"/>
          <p:nvPr/>
        </p:nvSpPr>
        <p:spPr>
          <a:xfrm>
            <a:off x="-11976100" y="2333721"/>
            <a:ext cx="11348741" cy="1323439"/>
          </a:xfrm>
          <a:prstGeom prst="rect">
            <a:avLst/>
          </a:prstGeom>
          <a:noFill/>
        </p:spPr>
        <p:txBody>
          <a:bodyPr wrap="square" rtlCol="0">
            <a:spAutoFit/>
          </a:bodyPr>
          <a:lstStyle/>
          <a:p>
            <a:pPr algn="just"/>
            <a:r>
              <a:rPr lang="en-US" sz="1600" b="1" dirty="0">
                <a:latin typeface="Tempus Sans ITC" panose="04020404030D07020202" pitchFamily="82" charset="0"/>
              </a:rPr>
              <a:t>2.:   Implement Power saving mode: </a:t>
            </a:r>
          </a:p>
          <a:p>
            <a:pPr algn="just"/>
            <a:r>
              <a:rPr lang="en-US" sz="1600" b="1" dirty="0">
                <a:latin typeface="Tempus Sans ITC" panose="04020404030D07020202" pitchFamily="82" charset="0"/>
              </a:rPr>
              <a:t>	</a:t>
            </a:r>
            <a:r>
              <a:rPr lang="en-US" sz="1600" dirty="0">
                <a:latin typeface="Tempus Sans ITC" panose="04020404030D07020202" pitchFamily="82" charset="0"/>
              </a:rPr>
              <a:t>By Optimizing power consumption by putting the ESP32 and Arduino into sleep modes when idle and use the ultrasonic sensor’s interrupt to wake the system only when motion is detected. Add a low-power LED indicator to show system status, reducing battery drain for a more practical, long-lasting prototype.</a:t>
            </a:r>
          </a:p>
          <a:p>
            <a:pPr algn="just"/>
            <a:endParaRPr lang="en-US" sz="1600" dirty="0">
              <a:latin typeface="Tempus Sans ITC" panose="04020404030D07020202" pitchFamily="82" charset="0"/>
            </a:endParaRPr>
          </a:p>
        </p:txBody>
      </p:sp>
      <p:sp>
        <p:nvSpPr>
          <p:cNvPr id="6" name="TextBox 5">
            <a:extLst>
              <a:ext uri="{FF2B5EF4-FFF2-40B4-BE49-F238E27FC236}">
                <a16:creationId xmlns:a16="http://schemas.microsoft.com/office/drawing/2014/main" id="{11BD1566-1B24-41B1-14D5-A4B01BB1B9C3}"/>
              </a:ext>
            </a:extLst>
          </p:cNvPr>
          <p:cNvSpPr txBox="1"/>
          <p:nvPr/>
        </p:nvSpPr>
        <p:spPr>
          <a:xfrm>
            <a:off x="13436600" y="4045975"/>
            <a:ext cx="11348741" cy="1323439"/>
          </a:xfrm>
          <a:prstGeom prst="rect">
            <a:avLst/>
          </a:prstGeom>
          <a:noFill/>
        </p:spPr>
        <p:txBody>
          <a:bodyPr wrap="square" rtlCol="0">
            <a:spAutoFit/>
          </a:bodyPr>
          <a:lstStyle/>
          <a:p>
            <a:pPr algn="just"/>
            <a:r>
              <a:rPr lang="en-US" sz="1600" b="1" dirty="0">
                <a:latin typeface="Tempus Sans ITC" panose="04020404030D07020202" pitchFamily="82" charset="0"/>
              </a:rPr>
              <a:t>3.   Incorporate a Camera Module: </a:t>
            </a:r>
          </a:p>
          <a:p>
            <a:r>
              <a:rPr lang="en-US" sz="1600" b="1" dirty="0">
                <a:latin typeface="Tempus Sans ITC" panose="04020404030D07020202" pitchFamily="82" charset="0"/>
              </a:rPr>
              <a:t>	</a:t>
            </a:r>
            <a:r>
              <a:rPr lang="en-US" sz="1600" dirty="0">
                <a:latin typeface="Tempus Sans ITC" panose="04020404030D07020202" pitchFamily="82" charset="0"/>
              </a:rPr>
              <a:t>By adding a low-cost camera module. We can have  the ESP32 to capture images or video when the doorbell is triggered. We can store the images on an SD card or stream them to a mobile app. This enhances security by providing visual confirmation of visitors, making the doorbell more functional.</a:t>
            </a:r>
          </a:p>
          <a:p>
            <a:pPr algn="just"/>
            <a:endParaRPr lang="en-US" sz="1600" dirty="0">
              <a:latin typeface="Tempus Sans ITC" panose="04020404030D07020202" pitchFamily="82" charset="0"/>
            </a:endParaRPr>
          </a:p>
        </p:txBody>
      </p:sp>
      <p:sp>
        <p:nvSpPr>
          <p:cNvPr id="7" name="TextBox 6">
            <a:extLst>
              <a:ext uri="{FF2B5EF4-FFF2-40B4-BE49-F238E27FC236}">
                <a16:creationId xmlns:a16="http://schemas.microsoft.com/office/drawing/2014/main" id="{2EC6DB60-1F9C-E2F4-16C1-444DF6566058}"/>
              </a:ext>
            </a:extLst>
          </p:cNvPr>
          <p:cNvSpPr txBox="1"/>
          <p:nvPr/>
        </p:nvSpPr>
        <p:spPr>
          <a:xfrm>
            <a:off x="-11976100" y="4614320"/>
            <a:ext cx="11348741" cy="1323439"/>
          </a:xfrm>
          <a:prstGeom prst="rect">
            <a:avLst/>
          </a:prstGeom>
          <a:noFill/>
        </p:spPr>
        <p:txBody>
          <a:bodyPr wrap="square" rtlCol="0">
            <a:spAutoFit/>
          </a:bodyPr>
          <a:lstStyle/>
          <a:p>
            <a:pPr algn="just"/>
            <a:r>
              <a:rPr lang="en-US" sz="1600" b="1" dirty="0">
                <a:latin typeface="Tempus Sans ITC" panose="04020404030D07020202" pitchFamily="82" charset="0"/>
              </a:rPr>
              <a:t>4.   Enhance User Feedback with Multi-Tone Alerts: </a:t>
            </a:r>
          </a:p>
          <a:p>
            <a:r>
              <a:rPr lang="en-US" sz="1600" b="1" dirty="0">
                <a:latin typeface="Tempus Sans ITC" panose="04020404030D07020202" pitchFamily="82" charset="0"/>
              </a:rPr>
              <a:t>	</a:t>
            </a:r>
            <a:r>
              <a:rPr lang="en-US" sz="1600" dirty="0">
                <a:latin typeface="Tempus Sans ITC" panose="04020404030D07020202" pitchFamily="82" charset="0"/>
              </a:rPr>
              <a:t>By </a:t>
            </a:r>
            <a:r>
              <a:rPr lang="en-US" sz="1600" dirty="0"/>
              <a:t>Upgrading the buzzer to support multiple tones or melodies to differentiate between events (e.g., visitor detection vs. system errors). Alternatively, adding a small OLED display to show status messages like “Visitor Detected” or battery levels, improves user interaction and clarity.</a:t>
            </a:r>
          </a:p>
          <a:p>
            <a:pPr algn="just"/>
            <a:endParaRPr lang="en-US" sz="1600" dirty="0">
              <a:latin typeface="Tempus Sans ITC" panose="04020404030D07020202" pitchFamily="82" charset="0"/>
            </a:endParaRPr>
          </a:p>
        </p:txBody>
      </p:sp>
      <p:pic>
        <p:nvPicPr>
          <p:cNvPr id="9" name="Graphic 8" descr="Group of people with solid fill">
            <a:extLst>
              <a:ext uri="{FF2B5EF4-FFF2-40B4-BE49-F238E27FC236}">
                <a16:creationId xmlns:a16="http://schemas.microsoft.com/office/drawing/2014/main" id="{D590BA67-33D6-529B-B731-7259279949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4045975"/>
            <a:ext cx="2865385" cy="2865385"/>
          </a:xfrm>
          <a:prstGeom prst="rect">
            <a:avLst/>
          </a:prstGeom>
        </p:spPr>
      </p:pic>
      <p:grpSp>
        <p:nvGrpSpPr>
          <p:cNvPr id="14" name="Group 13">
            <a:extLst>
              <a:ext uri="{FF2B5EF4-FFF2-40B4-BE49-F238E27FC236}">
                <a16:creationId xmlns:a16="http://schemas.microsoft.com/office/drawing/2014/main" id="{9D420197-D95C-A26A-0A3E-64A8E426F17D}"/>
              </a:ext>
            </a:extLst>
          </p:cNvPr>
          <p:cNvGrpSpPr/>
          <p:nvPr/>
        </p:nvGrpSpPr>
        <p:grpSpPr>
          <a:xfrm>
            <a:off x="-423115" y="230312"/>
            <a:ext cx="13038230" cy="4477382"/>
            <a:chOff x="-423115" y="230312"/>
            <a:chExt cx="13038230" cy="4477382"/>
          </a:xfrm>
        </p:grpSpPr>
        <p:sp>
          <p:nvSpPr>
            <p:cNvPr id="3" name="TextBox 2">
              <a:extLst>
                <a:ext uri="{FF2B5EF4-FFF2-40B4-BE49-F238E27FC236}">
                  <a16:creationId xmlns:a16="http://schemas.microsoft.com/office/drawing/2014/main" id="{4A2DC728-5E10-2B15-ADD9-285A2737F055}"/>
                </a:ext>
              </a:extLst>
            </p:cNvPr>
            <p:cNvSpPr txBox="1"/>
            <p:nvPr/>
          </p:nvSpPr>
          <p:spPr>
            <a:xfrm>
              <a:off x="-423115" y="2060816"/>
              <a:ext cx="13038230" cy="2646878"/>
            </a:xfrm>
            <a:prstGeom prst="rect">
              <a:avLst/>
            </a:prstGeom>
            <a:noFill/>
          </p:spPr>
          <p:txBody>
            <a:bodyPr wrap="square" rtlCol="0">
              <a:spAutoFit/>
            </a:bodyPr>
            <a:lstStyle/>
            <a:p>
              <a:pPr algn="ctr"/>
              <a:r>
                <a:rPr lang="en-US" sz="16600" b="1" dirty="0">
                  <a:solidFill>
                    <a:schemeClr val="accent5">
                      <a:lumMod val="60000"/>
                      <a:lumOff val="40000"/>
                    </a:schemeClr>
                  </a:solidFill>
                  <a:effectLst>
                    <a:outerShdw blurRad="38100" dist="38100" dir="2700000" algn="tl">
                      <a:srgbClr val="000000">
                        <a:alpha val="43137"/>
                      </a:srgbClr>
                    </a:outerShdw>
                  </a:effectLst>
                  <a:latin typeface="Tempus Sans ITC" panose="04020404030D07020202" pitchFamily="82" charset="0"/>
                </a:rPr>
                <a:t>Thank You</a:t>
              </a:r>
            </a:p>
          </p:txBody>
        </p:sp>
        <p:pic>
          <p:nvPicPr>
            <p:cNvPr id="11" name="Graphic 10" descr="Top Hat with solid fill">
              <a:extLst>
                <a:ext uri="{FF2B5EF4-FFF2-40B4-BE49-F238E27FC236}">
                  <a16:creationId xmlns:a16="http://schemas.microsoft.com/office/drawing/2014/main" id="{707F6D6A-DE6B-734A-6F20-B1C821D7E2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6565" y="230312"/>
              <a:ext cx="2453508" cy="2453508"/>
            </a:xfrm>
            <a:prstGeom prst="rect">
              <a:avLst/>
            </a:prstGeom>
          </p:spPr>
        </p:pic>
      </p:grpSp>
      <p:pic>
        <p:nvPicPr>
          <p:cNvPr id="13" name="Graphic 12" descr="Comment Like with solid fill">
            <a:extLst>
              <a:ext uri="{FF2B5EF4-FFF2-40B4-BE49-F238E27FC236}">
                <a16:creationId xmlns:a16="http://schemas.microsoft.com/office/drawing/2014/main" id="{41A3FCBC-52E3-1996-A4B3-1B7A2CE65F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908598" y="749338"/>
            <a:ext cx="2019300" cy="2019300"/>
          </a:xfrm>
          <a:prstGeom prst="rect">
            <a:avLst/>
          </a:prstGeom>
        </p:spPr>
      </p:pic>
    </p:spTree>
    <p:extLst>
      <p:ext uri="{BB962C8B-B14F-4D97-AF65-F5344CB8AC3E}">
        <p14:creationId xmlns:p14="http://schemas.microsoft.com/office/powerpoint/2010/main" val="3959159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40000"/>
                <a:lumOff val="60000"/>
              </a:schemeClr>
            </a:gs>
            <a:gs pos="83000">
              <a:schemeClr val="accent1">
                <a:lumMod val="40000"/>
                <a:lumOff val="60000"/>
              </a:schemeClr>
            </a:gs>
            <a:gs pos="100000">
              <a:schemeClr val="accent1">
                <a:lumMod val="40000"/>
                <a:lumOff val="60000"/>
              </a:schemeClr>
            </a:gs>
          </a:gsLst>
          <a:lin ang="5400000" scaled="1"/>
        </a:gradFill>
        <a:effectLst/>
      </p:bgPr>
    </p:bg>
    <p:spTree>
      <p:nvGrpSpPr>
        <p:cNvPr id="1" name="">
          <a:extLst>
            <a:ext uri="{FF2B5EF4-FFF2-40B4-BE49-F238E27FC236}">
              <a16:creationId xmlns:a16="http://schemas.microsoft.com/office/drawing/2014/main" id="{D8DA7C29-57EE-0832-4E13-1229578ED250}"/>
            </a:ext>
          </a:extLst>
        </p:cNvPr>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50290344-494B-4363-8273-4AEFA757B061}"/>
              </a:ext>
            </a:extLst>
          </p:cNvPr>
          <p:cNvCxnSpPr>
            <a:cxnSpLocks/>
          </p:cNvCxnSpPr>
          <p:nvPr/>
        </p:nvCxnSpPr>
        <p:spPr>
          <a:xfrm>
            <a:off x="6096000" y="0"/>
            <a:ext cx="0" cy="2578685"/>
          </a:xfrm>
          <a:prstGeom prst="line">
            <a:avLst/>
          </a:prstGeom>
          <a:ln w="571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9E085411-B875-E6A6-7136-FA643E78A41F}"/>
              </a:ext>
            </a:extLst>
          </p:cNvPr>
          <p:cNvSpPr/>
          <p:nvPr/>
        </p:nvSpPr>
        <p:spPr>
          <a:xfrm>
            <a:off x="5653087" y="2528185"/>
            <a:ext cx="885825" cy="900815"/>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20E15664-AB0D-4135-0B87-ADB67998B900}"/>
              </a:ext>
            </a:extLst>
          </p:cNvPr>
          <p:cNvSpPr txBox="1"/>
          <p:nvPr/>
        </p:nvSpPr>
        <p:spPr>
          <a:xfrm>
            <a:off x="3409250" y="3526219"/>
            <a:ext cx="5373497" cy="1107996"/>
          </a:xfrm>
          <a:prstGeom prst="rect">
            <a:avLst/>
          </a:prstGeom>
          <a:noFill/>
        </p:spPr>
        <p:txBody>
          <a:bodyPr wrap="square" rtlCol="0">
            <a:spAutoFit/>
          </a:bodyPr>
          <a:lstStyle/>
          <a:p>
            <a:pPr algn="ctr"/>
            <a:r>
              <a:rPr lang="en-US" sz="6600" b="1" dirty="0">
                <a:solidFill>
                  <a:schemeClr val="accent5">
                    <a:lumMod val="60000"/>
                    <a:lumOff val="40000"/>
                  </a:schemeClr>
                </a:solidFill>
                <a:effectLst>
                  <a:outerShdw blurRad="38100" dist="38100" dir="2700000" algn="tl">
                    <a:srgbClr val="000000">
                      <a:alpha val="43137"/>
                    </a:srgbClr>
                  </a:outerShdw>
                </a:effectLst>
                <a:latin typeface="Tempus Sans ITC" panose="04020404030D07020202" pitchFamily="82" charset="0"/>
              </a:rPr>
              <a:t>Introduction</a:t>
            </a:r>
          </a:p>
        </p:txBody>
      </p:sp>
      <p:cxnSp>
        <p:nvCxnSpPr>
          <p:cNvPr id="11" name="Straight Connector 10">
            <a:extLst>
              <a:ext uri="{FF2B5EF4-FFF2-40B4-BE49-F238E27FC236}">
                <a16:creationId xmlns:a16="http://schemas.microsoft.com/office/drawing/2014/main" id="{2D8837C9-3ADD-0F35-1ED8-3F28F6A99141}"/>
              </a:ext>
            </a:extLst>
          </p:cNvPr>
          <p:cNvCxnSpPr>
            <a:cxnSpLocks/>
          </p:cNvCxnSpPr>
          <p:nvPr/>
        </p:nvCxnSpPr>
        <p:spPr>
          <a:xfrm flipH="1">
            <a:off x="6538912" y="2905922"/>
            <a:ext cx="6168778" cy="0"/>
          </a:xfrm>
          <a:prstGeom prst="line">
            <a:avLst/>
          </a:prstGeom>
          <a:ln w="571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C151BDDE-9D12-A556-8F2B-11A380BB14C4}"/>
              </a:ext>
            </a:extLst>
          </p:cNvPr>
          <p:cNvSpPr txBox="1"/>
          <p:nvPr/>
        </p:nvSpPr>
        <p:spPr>
          <a:xfrm>
            <a:off x="3839644" y="4510082"/>
            <a:ext cx="4512707" cy="584775"/>
          </a:xfrm>
          <a:prstGeom prst="rect">
            <a:avLst/>
          </a:prstGeom>
          <a:noFill/>
        </p:spPr>
        <p:txBody>
          <a:bodyPr wrap="square" rtlCol="0">
            <a:spAutoFit/>
          </a:bodyPr>
          <a:lstStyle/>
          <a:p>
            <a:pPr algn="ctr"/>
            <a:r>
              <a:rPr lang="en-US" sz="3200" b="1" dirty="0">
                <a:latin typeface="Tempus Sans ITC" panose="04020404030D07020202" pitchFamily="82" charset="0"/>
              </a:rPr>
              <a:t>About The Project.</a:t>
            </a:r>
          </a:p>
        </p:txBody>
      </p:sp>
      <p:pic>
        <p:nvPicPr>
          <p:cNvPr id="23" name="Graphic 22" descr="Cone outline">
            <a:extLst>
              <a:ext uri="{FF2B5EF4-FFF2-40B4-BE49-F238E27FC236}">
                <a16:creationId xmlns:a16="http://schemas.microsoft.com/office/drawing/2014/main" id="{75C9F2ED-4D24-815C-4650-F3384A9E3B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7285262">
            <a:off x="3596" y="-96598"/>
            <a:ext cx="2771879" cy="2771879"/>
          </a:xfrm>
          <a:prstGeom prst="rect">
            <a:avLst/>
          </a:prstGeom>
        </p:spPr>
      </p:pic>
      <p:pic>
        <p:nvPicPr>
          <p:cNvPr id="27" name="Graphic 26" descr="Cylinder with solid fill">
            <a:extLst>
              <a:ext uri="{FF2B5EF4-FFF2-40B4-BE49-F238E27FC236}">
                <a16:creationId xmlns:a16="http://schemas.microsoft.com/office/drawing/2014/main" id="{34CAAA51-C2F8-77EA-2E78-AC211821E4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9929238">
            <a:off x="9973071" y="17661"/>
            <a:ext cx="1991273" cy="1991273"/>
          </a:xfrm>
          <a:prstGeom prst="rect">
            <a:avLst/>
          </a:prstGeom>
        </p:spPr>
      </p:pic>
      <p:pic>
        <p:nvPicPr>
          <p:cNvPr id="29" name="Graphic 28" descr="GMO outline">
            <a:extLst>
              <a:ext uri="{FF2B5EF4-FFF2-40B4-BE49-F238E27FC236}">
                <a16:creationId xmlns:a16="http://schemas.microsoft.com/office/drawing/2014/main" id="{0AE5720F-EAB3-404A-DF06-97644EF774C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0880" y="2978592"/>
            <a:ext cx="3964262" cy="3964262"/>
          </a:xfrm>
          <a:prstGeom prst="rect">
            <a:avLst/>
          </a:prstGeom>
        </p:spPr>
      </p:pic>
      <p:pic>
        <p:nvPicPr>
          <p:cNvPr id="31" name="Graphic 30" descr="Rectangular Prism with solid fill">
            <a:extLst>
              <a:ext uri="{FF2B5EF4-FFF2-40B4-BE49-F238E27FC236}">
                <a16:creationId xmlns:a16="http://schemas.microsoft.com/office/drawing/2014/main" id="{4F1398F8-78B9-BC9F-0F0A-603A3C6BDC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83361" y="4634215"/>
            <a:ext cx="2308639" cy="2308639"/>
          </a:xfrm>
          <a:prstGeom prst="rect">
            <a:avLst/>
          </a:prstGeom>
        </p:spPr>
      </p:pic>
    </p:spTree>
    <p:extLst>
      <p:ext uri="{BB962C8B-B14F-4D97-AF65-F5344CB8AC3E}">
        <p14:creationId xmlns:p14="http://schemas.microsoft.com/office/powerpoint/2010/main" val="2115155060"/>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40000"/>
                <a:lumOff val="60000"/>
              </a:schemeClr>
            </a:gs>
            <a:gs pos="83000">
              <a:schemeClr val="accent1">
                <a:lumMod val="40000"/>
                <a:lumOff val="60000"/>
              </a:schemeClr>
            </a:gs>
            <a:gs pos="100000">
              <a:schemeClr val="accent1">
                <a:lumMod val="40000"/>
                <a:lumOff val="60000"/>
              </a:schemeClr>
            </a:gs>
          </a:gsLst>
          <a:lin ang="5400000" scaled="1"/>
        </a:gradFill>
        <a:effectLst/>
      </p:bgPr>
    </p:bg>
    <p:spTree>
      <p:nvGrpSpPr>
        <p:cNvPr id="1" name="">
          <a:extLst>
            <a:ext uri="{FF2B5EF4-FFF2-40B4-BE49-F238E27FC236}">
              <a16:creationId xmlns:a16="http://schemas.microsoft.com/office/drawing/2014/main" id="{E3B92C7C-8480-5106-832E-9B78AD604632}"/>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706D41F-9E53-EFBE-D2DE-C4938806F32C}"/>
              </a:ext>
            </a:extLst>
          </p:cNvPr>
          <p:cNvCxnSpPr>
            <a:cxnSpLocks/>
          </p:cNvCxnSpPr>
          <p:nvPr/>
        </p:nvCxnSpPr>
        <p:spPr>
          <a:xfrm>
            <a:off x="-635000" y="2899572"/>
            <a:ext cx="7110412" cy="0"/>
          </a:xfrm>
          <a:prstGeom prst="line">
            <a:avLst/>
          </a:prstGeom>
          <a:ln w="571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0B9B2744-3D6E-6D6A-F637-8B1895C3662D}"/>
              </a:ext>
            </a:extLst>
          </p:cNvPr>
          <p:cNvSpPr/>
          <p:nvPr/>
        </p:nvSpPr>
        <p:spPr>
          <a:xfrm>
            <a:off x="5653087" y="2528185"/>
            <a:ext cx="885825" cy="900815"/>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6C67E90-881B-DB5E-343A-B59D9689BD8B}"/>
              </a:ext>
            </a:extLst>
          </p:cNvPr>
          <p:cNvSpPr txBox="1"/>
          <p:nvPr/>
        </p:nvSpPr>
        <p:spPr>
          <a:xfrm>
            <a:off x="1837972" y="3415543"/>
            <a:ext cx="8516050" cy="1107996"/>
          </a:xfrm>
          <a:prstGeom prst="rect">
            <a:avLst/>
          </a:prstGeom>
          <a:noFill/>
        </p:spPr>
        <p:txBody>
          <a:bodyPr wrap="square" rtlCol="0">
            <a:spAutoFit/>
          </a:bodyPr>
          <a:lstStyle/>
          <a:p>
            <a:pPr algn="ctr"/>
            <a:r>
              <a:rPr lang="en-US" sz="6600" b="1" dirty="0">
                <a:solidFill>
                  <a:schemeClr val="accent2">
                    <a:lumMod val="60000"/>
                    <a:lumOff val="40000"/>
                  </a:schemeClr>
                </a:solidFill>
                <a:effectLst>
                  <a:outerShdw blurRad="38100" dist="38100" dir="2700000" algn="tl">
                    <a:srgbClr val="000000">
                      <a:alpha val="43137"/>
                    </a:srgbClr>
                  </a:outerShdw>
                </a:effectLst>
                <a:latin typeface="Tempus Sans ITC" panose="04020404030D07020202" pitchFamily="82" charset="0"/>
              </a:rPr>
              <a:t>List Of Components</a:t>
            </a:r>
          </a:p>
        </p:txBody>
      </p:sp>
      <p:sp>
        <p:nvSpPr>
          <p:cNvPr id="21" name="TextBox 20">
            <a:extLst>
              <a:ext uri="{FF2B5EF4-FFF2-40B4-BE49-F238E27FC236}">
                <a16:creationId xmlns:a16="http://schemas.microsoft.com/office/drawing/2014/main" id="{1DA5F266-127A-26C1-2149-A7358B496E3F}"/>
              </a:ext>
            </a:extLst>
          </p:cNvPr>
          <p:cNvSpPr txBox="1"/>
          <p:nvPr/>
        </p:nvSpPr>
        <p:spPr>
          <a:xfrm>
            <a:off x="2335728" y="4523539"/>
            <a:ext cx="7829842" cy="646331"/>
          </a:xfrm>
          <a:prstGeom prst="rect">
            <a:avLst/>
          </a:prstGeom>
          <a:noFill/>
        </p:spPr>
        <p:txBody>
          <a:bodyPr wrap="square" rtlCol="0">
            <a:spAutoFit/>
          </a:bodyPr>
          <a:lstStyle/>
          <a:p>
            <a:pPr algn="ctr"/>
            <a:r>
              <a:rPr lang="en-US" b="1" dirty="0">
                <a:latin typeface="Tempus Sans ITC" panose="04020404030D07020202" pitchFamily="82" charset="0"/>
              </a:rPr>
              <a:t>Components used to make the Wireless door sensor.</a:t>
            </a:r>
          </a:p>
          <a:p>
            <a:pPr algn="ctr"/>
            <a:endParaRPr lang="en-US" b="1" dirty="0">
              <a:latin typeface="Tempus Sans ITC" panose="04020404030D07020202" pitchFamily="82" charset="0"/>
            </a:endParaRPr>
          </a:p>
        </p:txBody>
      </p:sp>
      <p:cxnSp>
        <p:nvCxnSpPr>
          <p:cNvPr id="5" name="Straight Connector 4">
            <a:extLst>
              <a:ext uri="{FF2B5EF4-FFF2-40B4-BE49-F238E27FC236}">
                <a16:creationId xmlns:a16="http://schemas.microsoft.com/office/drawing/2014/main" id="{237AF45F-4BBD-EEC4-3006-4F954658B208}"/>
              </a:ext>
            </a:extLst>
          </p:cNvPr>
          <p:cNvCxnSpPr>
            <a:cxnSpLocks/>
          </p:cNvCxnSpPr>
          <p:nvPr/>
        </p:nvCxnSpPr>
        <p:spPr>
          <a:xfrm flipV="1">
            <a:off x="6095997" y="5453893"/>
            <a:ext cx="0" cy="3442457"/>
          </a:xfrm>
          <a:prstGeom prst="line">
            <a:avLst/>
          </a:prstGeom>
          <a:ln w="571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7CF432EE-A335-B4A9-5155-E1AE15307F11}"/>
              </a:ext>
            </a:extLst>
          </p:cNvPr>
          <p:cNvSpPr/>
          <p:nvPr/>
        </p:nvSpPr>
        <p:spPr>
          <a:xfrm>
            <a:off x="5653087" y="5083202"/>
            <a:ext cx="885825" cy="900815"/>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Plug with solid fill">
            <a:extLst>
              <a:ext uri="{FF2B5EF4-FFF2-40B4-BE49-F238E27FC236}">
                <a16:creationId xmlns:a16="http://schemas.microsoft.com/office/drawing/2014/main" id="{E172F813-81CE-3091-31F4-1C74632D5C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39897" y="-69957"/>
            <a:ext cx="1912200" cy="2355673"/>
          </a:xfrm>
          <a:prstGeom prst="rect">
            <a:avLst/>
          </a:prstGeom>
        </p:spPr>
      </p:pic>
      <p:pic>
        <p:nvPicPr>
          <p:cNvPr id="25" name="Graphic 24" descr="Robot Hand with solid fill">
            <a:extLst>
              <a:ext uri="{FF2B5EF4-FFF2-40B4-BE49-F238E27FC236}">
                <a16:creationId xmlns:a16="http://schemas.microsoft.com/office/drawing/2014/main" id="{10465244-0157-F680-E061-A3AB5498C0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3612" y="4239518"/>
            <a:ext cx="2658900" cy="2658900"/>
          </a:xfrm>
          <a:prstGeom prst="rect">
            <a:avLst/>
          </a:prstGeom>
        </p:spPr>
      </p:pic>
      <p:pic>
        <p:nvPicPr>
          <p:cNvPr id="28" name="Graphic 27" descr="Internet Of Things outline">
            <a:extLst>
              <a:ext uri="{FF2B5EF4-FFF2-40B4-BE49-F238E27FC236}">
                <a16:creationId xmlns:a16="http://schemas.microsoft.com/office/drawing/2014/main" id="{C5CA6212-060F-5E19-DCD2-58CC7532D7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3613" y="-69957"/>
            <a:ext cx="2565933" cy="2565933"/>
          </a:xfrm>
          <a:prstGeom prst="rect">
            <a:avLst/>
          </a:prstGeom>
        </p:spPr>
      </p:pic>
      <p:pic>
        <p:nvPicPr>
          <p:cNvPr id="30" name="Graphic 29" descr="Processor with solid fill">
            <a:extLst>
              <a:ext uri="{FF2B5EF4-FFF2-40B4-BE49-F238E27FC236}">
                <a16:creationId xmlns:a16="http://schemas.microsoft.com/office/drawing/2014/main" id="{6F84CDDC-8361-69C2-D990-8DFBA76107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64282" y="4326131"/>
            <a:ext cx="2658900" cy="2658900"/>
          </a:xfrm>
          <a:prstGeom prst="rect">
            <a:avLst/>
          </a:prstGeom>
        </p:spPr>
      </p:pic>
      <p:pic>
        <p:nvPicPr>
          <p:cNvPr id="32" name="Graphic 31" descr="GMO with solid fill">
            <a:extLst>
              <a:ext uri="{FF2B5EF4-FFF2-40B4-BE49-F238E27FC236}">
                <a16:creationId xmlns:a16="http://schemas.microsoft.com/office/drawing/2014/main" id="{4785BB30-956B-3F1F-BDB9-E3013D3F23B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02448" y="31650"/>
            <a:ext cx="2565933" cy="2565933"/>
          </a:xfrm>
          <a:prstGeom prst="rect">
            <a:avLst/>
          </a:prstGeom>
        </p:spPr>
      </p:pic>
    </p:spTree>
    <p:extLst>
      <p:ext uri="{BB962C8B-B14F-4D97-AF65-F5344CB8AC3E}">
        <p14:creationId xmlns:p14="http://schemas.microsoft.com/office/powerpoint/2010/main" val="11210713"/>
      </p:ext>
    </p:extLst>
  </p:cSld>
  <p:clrMapOvr>
    <a:masterClrMapping/>
  </p:clrMapOvr>
  <mc:AlternateContent xmlns:mc="http://schemas.openxmlformats.org/markup-compatibility/2006" xmlns:p14="http://schemas.microsoft.com/office/powerpoint/2010/main">
    <mc:Choice Requires="p14">
      <p:transition spd="slow" p14:dur="1750">
        <p:push/>
      </p:transition>
    </mc:Choice>
    <mc:Fallback xmlns="">
      <p:transition spd="slow">
        <p:push/>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40000"/>
                <a:lumOff val="60000"/>
              </a:schemeClr>
            </a:gs>
            <a:gs pos="83000">
              <a:schemeClr val="accent1">
                <a:lumMod val="40000"/>
                <a:lumOff val="60000"/>
              </a:schemeClr>
            </a:gs>
            <a:gs pos="100000">
              <a:schemeClr val="accent1">
                <a:lumMod val="40000"/>
                <a:lumOff val="60000"/>
              </a:schemeClr>
            </a:gs>
          </a:gsLst>
          <a:lin ang="5400000" scaled="1"/>
        </a:gradFill>
        <a:effectLst/>
      </p:bgPr>
    </p:bg>
    <p:spTree>
      <p:nvGrpSpPr>
        <p:cNvPr id="1" name="">
          <a:extLst>
            <a:ext uri="{FF2B5EF4-FFF2-40B4-BE49-F238E27FC236}">
              <a16:creationId xmlns:a16="http://schemas.microsoft.com/office/drawing/2014/main" id="{8045D92F-01FF-EA3A-AF5A-B628831E7C8D}"/>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8EB4B4B5-3201-A55D-843C-B9C08C0BC998}"/>
              </a:ext>
            </a:extLst>
          </p:cNvPr>
          <p:cNvCxnSpPr>
            <a:cxnSpLocks/>
          </p:cNvCxnSpPr>
          <p:nvPr/>
        </p:nvCxnSpPr>
        <p:spPr>
          <a:xfrm flipH="1">
            <a:off x="6095997" y="2899572"/>
            <a:ext cx="6477003" cy="0"/>
          </a:xfrm>
          <a:prstGeom prst="line">
            <a:avLst/>
          </a:prstGeom>
          <a:ln w="571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3B55D22-2E21-14EE-1957-95E57D7C7417}"/>
              </a:ext>
            </a:extLst>
          </p:cNvPr>
          <p:cNvCxnSpPr>
            <a:cxnSpLocks/>
          </p:cNvCxnSpPr>
          <p:nvPr/>
        </p:nvCxnSpPr>
        <p:spPr>
          <a:xfrm>
            <a:off x="6095997" y="-1219200"/>
            <a:ext cx="0" cy="4118772"/>
          </a:xfrm>
          <a:prstGeom prst="line">
            <a:avLst/>
          </a:prstGeom>
          <a:ln w="571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1F2C03D3-7186-2499-AD7D-3FD786C14AF6}"/>
              </a:ext>
            </a:extLst>
          </p:cNvPr>
          <p:cNvSpPr/>
          <p:nvPr/>
        </p:nvSpPr>
        <p:spPr>
          <a:xfrm>
            <a:off x="5653087" y="2528185"/>
            <a:ext cx="885825" cy="900815"/>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6224693-43CD-9C3F-52AA-A60F2127470B}"/>
              </a:ext>
            </a:extLst>
          </p:cNvPr>
          <p:cNvSpPr txBox="1"/>
          <p:nvPr/>
        </p:nvSpPr>
        <p:spPr>
          <a:xfrm>
            <a:off x="1837972" y="3415543"/>
            <a:ext cx="8516050" cy="1107996"/>
          </a:xfrm>
          <a:prstGeom prst="rect">
            <a:avLst/>
          </a:prstGeom>
          <a:noFill/>
        </p:spPr>
        <p:txBody>
          <a:bodyPr wrap="square" rtlCol="0">
            <a:spAutoFit/>
          </a:bodyPr>
          <a:lstStyle/>
          <a:p>
            <a:pPr algn="ctr"/>
            <a:r>
              <a:rPr lang="en-US" sz="6600" b="1" dirty="0">
                <a:solidFill>
                  <a:schemeClr val="accent3">
                    <a:lumMod val="60000"/>
                    <a:lumOff val="40000"/>
                  </a:schemeClr>
                </a:solidFill>
                <a:effectLst>
                  <a:outerShdw blurRad="38100" dist="38100" dir="2700000" algn="tl">
                    <a:srgbClr val="000000">
                      <a:alpha val="43137"/>
                    </a:srgbClr>
                  </a:outerShdw>
                </a:effectLst>
                <a:latin typeface="Tempus Sans ITC" panose="04020404030D07020202" pitchFamily="82" charset="0"/>
              </a:rPr>
              <a:t>Working Mechanism</a:t>
            </a:r>
          </a:p>
        </p:txBody>
      </p:sp>
      <p:sp>
        <p:nvSpPr>
          <p:cNvPr id="21" name="TextBox 20">
            <a:extLst>
              <a:ext uri="{FF2B5EF4-FFF2-40B4-BE49-F238E27FC236}">
                <a16:creationId xmlns:a16="http://schemas.microsoft.com/office/drawing/2014/main" id="{FB1B34D0-FEA6-5863-38DF-F7F24137D639}"/>
              </a:ext>
            </a:extLst>
          </p:cNvPr>
          <p:cNvSpPr txBox="1"/>
          <p:nvPr/>
        </p:nvSpPr>
        <p:spPr>
          <a:xfrm>
            <a:off x="2320980" y="4523539"/>
            <a:ext cx="7829842" cy="369332"/>
          </a:xfrm>
          <a:prstGeom prst="rect">
            <a:avLst/>
          </a:prstGeom>
          <a:noFill/>
        </p:spPr>
        <p:txBody>
          <a:bodyPr wrap="square" rtlCol="0">
            <a:spAutoFit/>
          </a:bodyPr>
          <a:lstStyle/>
          <a:p>
            <a:pPr algn="ctr"/>
            <a:r>
              <a:rPr lang="en-US" b="1" dirty="0">
                <a:latin typeface="Tempus Sans ITC" panose="04020404030D07020202" pitchFamily="82" charset="0"/>
              </a:rPr>
              <a:t>How the Components work.</a:t>
            </a:r>
          </a:p>
        </p:txBody>
      </p:sp>
      <p:pic>
        <p:nvPicPr>
          <p:cNvPr id="6" name="Graphic 5" descr="Blog with solid fill">
            <a:extLst>
              <a:ext uri="{FF2B5EF4-FFF2-40B4-BE49-F238E27FC236}">
                <a16:creationId xmlns:a16="http://schemas.microsoft.com/office/drawing/2014/main" id="{4F52E36B-6235-041E-9B70-634C9E603A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9776" y="-207721"/>
            <a:ext cx="2740929" cy="2539216"/>
          </a:xfrm>
          <a:prstGeom prst="rect">
            <a:avLst/>
          </a:prstGeom>
        </p:spPr>
      </p:pic>
      <p:pic>
        <p:nvPicPr>
          <p:cNvPr id="10" name="Graphic 9" descr="Ui Ux with solid fill">
            <a:extLst>
              <a:ext uri="{FF2B5EF4-FFF2-40B4-BE49-F238E27FC236}">
                <a16:creationId xmlns:a16="http://schemas.microsoft.com/office/drawing/2014/main" id="{BE99E852-D96C-1E7D-79D5-98BFC0A8CB8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79522" y="452312"/>
            <a:ext cx="3148014" cy="2705245"/>
          </a:xfrm>
          <a:prstGeom prst="rect">
            <a:avLst/>
          </a:prstGeom>
        </p:spPr>
      </p:pic>
      <p:pic>
        <p:nvPicPr>
          <p:cNvPr id="14" name="Graphic 13" descr="Wind Turbines with solid fill">
            <a:extLst>
              <a:ext uri="{FF2B5EF4-FFF2-40B4-BE49-F238E27FC236}">
                <a16:creationId xmlns:a16="http://schemas.microsoft.com/office/drawing/2014/main" id="{5FEAFFC1-E2C3-3B72-6651-B9134545DA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45830" y="4171950"/>
            <a:ext cx="2438784" cy="2705245"/>
          </a:xfrm>
          <a:prstGeom prst="rect">
            <a:avLst/>
          </a:prstGeom>
        </p:spPr>
      </p:pic>
      <p:pic>
        <p:nvPicPr>
          <p:cNvPr id="18" name="Graphic 17" descr="Alarm Ringing with solid fill">
            <a:extLst>
              <a:ext uri="{FF2B5EF4-FFF2-40B4-BE49-F238E27FC236}">
                <a16:creationId xmlns:a16="http://schemas.microsoft.com/office/drawing/2014/main" id="{F3E12BCF-2CAC-2A31-21D9-3895F379B45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776" y="4892871"/>
            <a:ext cx="1984324" cy="1984324"/>
          </a:xfrm>
          <a:prstGeom prst="rect">
            <a:avLst/>
          </a:prstGeom>
        </p:spPr>
      </p:pic>
    </p:spTree>
    <p:extLst>
      <p:ext uri="{BB962C8B-B14F-4D97-AF65-F5344CB8AC3E}">
        <p14:creationId xmlns:p14="http://schemas.microsoft.com/office/powerpoint/2010/main" val="4115208238"/>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40000"/>
                <a:lumOff val="60000"/>
              </a:schemeClr>
            </a:gs>
            <a:gs pos="83000">
              <a:schemeClr val="accent1">
                <a:lumMod val="40000"/>
                <a:lumOff val="60000"/>
              </a:schemeClr>
            </a:gs>
            <a:gs pos="100000">
              <a:schemeClr val="accent1">
                <a:lumMod val="40000"/>
                <a:lumOff val="60000"/>
              </a:schemeClr>
            </a:gs>
          </a:gsLst>
          <a:lin ang="5400000" scaled="1"/>
        </a:gradFill>
        <a:effectLst/>
      </p:bgPr>
    </p:bg>
    <p:spTree>
      <p:nvGrpSpPr>
        <p:cNvPr id="1" name="">
          <a:extLst>
            <a:ext uri="{FF2B5EF4-FFF2-40B4-BE49-F238E27FC236}">
              <a16:creationId xmlns:a16="http://schemas.microsoft.com/office/drawing/2014/main" id="{696D6FCE-BD4B-B520-B88A-6294DC39FC40}"/>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CC17A22-F0BA-C391-BDDF-6BC4733CCC5D}"/>
              </a:ext>
            </a:extLst>
          </p:cNvPr>
          <p:cNvCxnSpPr>
            <a:cxnSpLocks/>
          </p:cNvCxnSpPr>
          <p:nvPr/>
        </p:nvCxnSpPr>
        <p:spPr>
          <a:xfrm flipH="1">
            <a:off x="-823916" y="2910336"/>
            <a:ext cx="6477003" cy="0"/>
          </a:xfrm>
          <a:prstGeom prst="line">
            <a:avLst/>
          </a:prstGeom>
          <a:ln w="571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944C7E2-29D4-1364-49BE-075223323CC1}"/>
              </a:ext>
            </a:extLst>
          </p:cNvPr>
          <p:cNvCxnSpPr>
            <a:cxnSpLocks/>
          </p:cNvCxnSpPr>
          <p:nvPr/>
        </p:nvCxnSpPr>
        <p:spPr>
          <a:xfrm>
            <a:off x="6095997" y="-1219200"/>
            <a:ext cx="0" cy="4118772"/>
          </a:xfrm>
          <a:prstGeom prst="line">
            <a:avLst/>
          </a:prstGeom>
          <a:ln w="571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8F817C4C-D2DF-181C-44D4-6DBE957B708F}"/>
              </a:ext>
            </a:extLst>
          </p:cNvPr>
          <p:cNvSpPr/>
          <p:nvPr/>
        </p:nvSpPr>
        <p:spPr>
          <a:xfrm>
            <a:off x="5653087" y="2528185"/>
            <a:ext cx="885825" cy="900815"/>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85607EC-8304-5802-B8D9-E78E2F728F0E}"/>
              </a:ext>
            </a:extLst>
          </p:cNvPr>
          <p:cNvSpPr txBox="1"/>
          <p:nvPr/>
        </p:nvSpPr>
        <p:spPr>
          <a:xfrm>
            <a:off x="1837972" y="3415543"/>
            <a:ext cx="8516050" cy="1107996"/>
          </a:xfrm>
          <a:prstGeom prst="rect">
            <a:avLst/>
          </a:prstGeom>
          <a:noFill/>
        </p:spPr>
        <p:txBody>
          <a:bodyPr wrap="square" rtlCol="0">
            <a:spAutoFit/>
          </a:bodyPr>
          <a:lstStyle/>
          <a:p>
            <a:pPr algn="ctr"/>
            <a:r>
              <a:rPr lang="en-US" sz="6600" b="1" dirty="0">
                <a:solidFill>
                  <a:schemeClr val="accent5">
                    <a:lumMod val="50000"/>
                  </a:schemeClr>
                </a:solidFill>
                <a:effectLst>
                  <a:outerShdw blurRad="38100" dist="38100" dir="2700000" algn="tl">
                    <a:srgbClr val="000000">
                      <a:alpha val="43137"/>
                    </a:srgbClr>
                  </a:outerShdw>
                </a:effectLst>
                <a:latin typeface="Tempus Sans ITC" panose="04020404030D07020202" pitchFamily="82" charset="0"/>
              </a:rPr>
              <a:t>Code and Its Working</a:t>
            </a:r>
          </a:p>
        </p:txBody>
      </p:sp>
      <p:sp>
        <p:nvSpPr>
          <p:cNvPr id="21" name="TextBox 20">
            <a:extLst>
              <a:ext uri="{FF2B5EF4-FFF2-40B4-BE49-F238E27FC236}">
                <a16:creationId xmlns:a16="http://schemas.microsoft.com/office/drawing/2014/main" id="{488B9CFC-D959-8052-F497-AAA2941AA6B5}"/>
              </a:ext>
            </a:extLst>
          </p:cNvPr>
          <p:cNvSpPr txBox="1"/>
          <p:nvPr/>
        </p:nvSpPr>
        <p:spPr>
          <a:xfrm>
            <a:off x="2320980" y="4523539"/>
            <a:ext cx="7829842" cy="369332"/>
          </a:xfrm>
          <a:prstGeom prst="rect">
            <a:avLst/>
          </a:prstGeom>
          <a:noFill/>
        </p:spPr>
        <p:txBody>
          <a:bodyPr wrap="square" rtlCol="0">
            <a:spAutoFit/>
          </a:bodyPr>
          <a:lstStyle/>
          <a:p>
            <a:pPr algn="ctr"/>
            <a:r>
              <a:rPr lang="en-US" b="1" dirty="0">
                <a:latin typeface="Tempus Sans ITC" panose="04020404030D07020202" pitchFamily="82" charset="0"/>
              </a:rPr>
              <a:t>The Code through which the Doorbell works.</a:t>
            </a:r>
          </a:p>
        </p:txBody>
      </p:sp>
      <p:pic>
        <p:nvPicPr>
          <p:cNvPr id="7" name="Graphic 6" descr="Qr Code with solid fill">
            <a:extLst>
              <a:ext uri="{FF2B5EF4-FFF2-40B4-BE49-F238E27FC236}">
                <a16:creationId xmlns:a16="http://schemas.microsoft.com/office/drawing/2014/main" id="{5C71603A-0488-7AE9-2483-8AFC295432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4570" y="4214364"/>
            <a:ext cx="3317820" cy="2998979"/>
          </a:xfrm>
          <a:prstGeom prst="rect">
            <a:avLst/>
          </a:prstGeom>
        </p:spPr>
      </p:pic>
      <p:pic>
        <p:nvPicPr>
          <p:cNvPr id="12" name="Graphic 11" descr="Barcode with solid fill">
            <a:extLst>
              <a:ext uri="{FF2B5EF4-FFF2-40B4-BE49-F238E27FC236}">
                <a16:creationId xmlns:a16="http://schemas.microsoft.com/office/drawing/2014/main" id="{858A9662-61D2-121E-6D6E-896A1CB8A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38912" y="4878521"/>
            <a:ext cx="4883960" cy="2068122"/>
          </a:xfrm>
          <a:prstGeom prst="rect">
            <a:avLst/>
          </a:prstGeom>
        </p:spPr>
      </p:pic>
      <p:pic>
        <p:nvPicPr>
          <p:cNvPr id="16" name="Graphic 15" descr="Programmer male with solid fill">
            <a:extLst>
              <a:ext uri="{FF2B5EF4-FFF2-40B4-BE49-F238E27FC236}">
                <a16:creationId xmlns:a16="http://schemas.microsoft.com/office/drawing/2014/main" id="{F341A566-C66A-2235-E450-A03FE4692AE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03778" y="690391"/>
            <a:ext cx="2255060" cy="2255060"/>
          </a:xfrm>
          <a:prstGeom prst="rect">
            <a:avLst/>
          </a:prstGeom>
        </p:spPr>
      </p:pic>
      <p:pic>
        <p:nvPicPr>
          <p:cNvPr id="19" name="Graphic 18" descr="Online meeting with solid fill">
            <a:extLst>
              <a:ext uri="{FF2B5EF4-FFF2-40B4-BE49-F238E27FC236}">
                <a16:creationId xmlns:a16="http://schemas.microsoft.com/office/drawing/2014/main" id="{74B70B40-0639-D38A-41F7-9DB87C4E0B3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57481" y="-346949"/>
            <a:ext cx="3292400" cy="3292400"/>
          </a:xfrm>
          <a:prstGeom prst="rect">
            <a:avLst/>
          </a:prstGeom>
        </p:spPr>
      </p:pic>
    </p:spTree>
    <p:extLst>
      <p:ext uri="{BB962C8B-B14F-4D97-AF65-F5344CB8AC3E}">
        <p14:creationId xmlns:p14="http://schemas.microsoft.com/office/powerpoint/2010/main" val="691551522"/>
      </p:ext>
    </p:extLst>
  </p:cSld>
  <p:clrMapOvr>
    <a:masterClrMapping/>
  </p:clrMapOvr>
  <mc:AlternateContent xmlns:mc="http://schemas.openxmlformats.org/markup-compatibility/2006" xmlns:p14="http://schemas.microsoft.com/office/powerpoint/2010/main">
    <mc:Choice Requires="p14">
      <p:transition spd="slow" p14:dur="1750">
        <p:push/>
      </p:transition>
    </mc:Choice>
    <mc:Fallback xmlns="">
      <p:transition spd="slow">
        <p:push/>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40000"/>
                <a:lumOff val="60000"/>
              </a:schemeClr>
            </a:gs>
            <a:gs pos="83000">
              <a:schemeClr val="accent1">
                <a:lumMod val="40000"/>
                <a:lumOff val="60000"/>
              </a:schemeClr>
            </a:gs>
            <a:gs pos="100000">
              <a:schemeClr val="accent1">
                <a:lumMod val="40000"/>
                <a:lumOff val="60000"/>
              </a:schemeClr>
            </a:gs>
          </a:gsLst>
          <a:lin ang="5400000" scaled="1"/>
        </a:gradFill>
        <a:effectLst/>
      </p:bgPr>
    </p:bg>
    <p:spTree>
      <p:nvGrpSpPr>
        <p:cNvPr id="1" name="">
          <a:extLst>
            <a:ext uri="{FF2B5EF4-FFF2-40B4-BE49-F238E27FC236}">
              <a16:creationId xmlns:a16="http://schemas.microsoft.com/office/drawing/2014/main" id="{CD3814C0-A83D-38B6-2023-55F323C3B2FC}"/>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AF2C95F-E43B-BE2F-09B4-5F544EA3E90E}"/>
              </a:ext>
            </a:extLst>
          </p:cNvPr>
          <p:cNvCxnSpPr>
            <a:cxnSpLocks/>
          </p:cNvCxnSpPr>
          <p:nvPr/>
        </p:nvCxnSpPr>
        <p:spPr>
          <a:xfrm flipH="1">
            <a:off x="6096000" y="2967486"/>
            <a:ext cx="6477003" cy="0"/>
          </a:xfrm>
          <a:prstGeom prst="line">
            <a:avLst/>
          </a:prstGeom>
          <a:ln w="571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45E12CF-4740-52AC-1229-95638150A687}"/>
              </a:ext>
            </a:extLst>
          </p:cNvPr>
          <p:cNvCxnSpPr>
            <a:cxnSpLocks/>
          </p:cNvCxnSpPr>
          <p:nvPr/>
        </p:nvCxnSpPr>
        <p:spPr>
          <a:xfrm>
            <a:off x="6096000" y="5833067"/>
            <a:ext cx="0" cy="4118772"/>
          </a:xfrm>
          <a:prstGeom prst="line">
            <a:avLst/>
          </a:prstGeom>
          <a:ln w="571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F105CFE8-6ECD-5E72-A262-7B5B6EED5EF3}"/>
              </a:ext>
            </a:extLst>
          </p:cNvPr>
          <p:cNvSpPr/>
          <p:nvPr/>
        </p:nvSpPr>
        <p:spPr>
          <a:xfrm>
            <a:off x="5653087" y="2528185"/>
            <a:ext cx="885825" cy="900815"/>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F20BAC5-F4CB-BDA1-5224-D6D68970A902}"/>
              </a:ext>
            </a:extLst>
          </p:cNvPr>
          <p:cNvSpPr txBox="1"/>
          <p:nvPr/>
        </p:nvSpPr>
        <p:spPr>
          <a:xfrm>
            <a:off x="1837972" y="3415543"/>
            <a:ext cx="8516050" cy="1107996"/>
          </a:xfrm>
          <a:prstGeom prst="rect">
            <a:avLst/>
          </a:prstGeom>
          <a:noFill/>
        </p:spPr>
        <p:txBody>
          <a:bodyPr wrap="square" rtlCol="0">
            <a:spAutoFit/>
          </a:bodyPr>
          <a:lstStyle/>
          <a:p>
            <a:pPr algn="ctr"/>
            <a:r>
              <a:rPr lang="en-US" sz="6600" b="1" dirty="0">
                <a:solidFill>
                  <a:schemeClr val="accent2"/>
                </a:solidFill>
                <a:effectLst>
                  <a:outerShdw blurRad="38100" dist="38100" dir="2700000" algn="tl">
                    <a:srgbClr val="000000">
                      <a:alpha val="43137"/>
                    </a:srgbClr>
                  </a:outerShdw>
                </a:effectLst>
                <a:latin typeface="Tempus Sans ITC" panose="04020404030D07020202" pitchFamily="82" charset="0"/>
              </a:rPr>
              <a:t>Application</a:t>
            </a:r>
          </a:p>
        </p:txBody>
      </p:sp>
      <p:sp>
        <p:nvSpPr>
          <p:cNvPr id="21" name="TextBox 20">
            <a:extLst>
              <a:ext uri="{FF2B5EF4-FFF2-40B4-BE49-F238E27FC236}">
                <a16:creationId xmlns:a16="http://schemas.microsoft.com/office/drawing/2014/main" id="{E3A26228-7849-E179-FAB3-C55328D3ADAC}"/>
              </a:ext>
            </a:extLst>
          </p:cNvPr>
          <p:cNvSpPr txBox="1"/>
          <p:nvPr/>
        </p:nvSpPr>
        <p:spPr>
          <a:xfrm>
            <a:off x="2320980" y="4523539"/>
            <a:ext cx="7829842" cy="369332"/>
          </a:xfrm>
          <a:prstGeom prst="rect">
            <a:avLst/>
          </a:prstGeom>
          <a:noFill/>
        </p:spPr>
        <p:txBody>
          <a:bodyPr wrap="square" rtlCol="0">
            <a:spAutoFit/>
          </a:bodyPr>
          <a:lstStyle/>
          <a:p>
            <a:pPr algn="ctr"/>
            <a:r>
              <a:rPr lang="en-US" b="1" dirty="0">
                <a:latin typeface="Tempus Sans ITC" panose="04020404030D07020202" pitchFamily="82" charset="0"/>
              </a:rPr>
              <a:t>The Sectors where we can apply this project.</a:t>
            </a:r>
          </a:p>
        </p:txBody>
      </p:sp>
      <p:sp>
        <p:nvSpPr>
          <p:cNvPr id="3" name="Oval 2">
            <a:extLst>
              <a:ext uri="{FF2B5EF4-FFF2-40B4-BE49-F238E27FC236}">
                <a16:creationId xmlns:a16="http://schemas.microsoft.com/office/drawing/2014/main" id="{93F5D478-7CD6-D995-685A-E94E7B50C815}"/>
              </a:ext>
            </a:extLst>
          </p:cNvPr>
          <p:cNvSpPr/>
          <p:nvPr/>
        </p:nvSpPr>
        <p:spPr>
          <a:xfrm>
            <a:off x="5653087" y="5028745"/>
            <a:ext cx="885825" cy="900815"/>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Inbox outline">
            <a:extLst>
              <a:ext uri="{FF2B5EF4-FFF2-40B4-BE49-F238E27FC236}">
                <a16:creationId xmlns:a16="http://schemas.microsoft.com/office/drawing/2014/main" id="{0D1603F3-32A1-5DE8-2C97-3D93A59F7E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93956" y="608996"/>
            <a:ext cx="2407443" cy="2407443"/>
          </a:xfrm>
          <a:prstGeom prst="rect">
            <a:avLst/>
          </a:prstGeom>
        </p:spPr>
      </p:pic>
      <p:pic>
        <p:nvPicPr>
          <p:cNvPr id="8" name="Graphic 7" descr="Briefcase outline">
            <a:extLst>
              <a:ext uri="{FF2B5EF4-FFF2-40B4-BE49-F238E27FC236}">
                <a16:creationId xmlns:a16="http://schemas.microsoft.com/office/drawing/2014/main" id="{F10C461D-F163-7D47-E293-16E11DDBB7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8907" y="-247903"/>
            <a:ext cx="2686050" cy="2686050"/>
          </a:xfrm>
          <a:prstGeom prst="rect">
            <a:avLst/>
          </a:prstGeom>
        </p:spPr>
      </p:pic>
      <p:pic>
        <p:nvPicPr>
          <p:cNvPr id="12" name="Graphic 11" descr="Work from home Wi-Fi with solid fill">
            <a:extLst>
              <a:ext uri="{FF2B5EF4-FFF2-40B4-BE49-F238E27FC236}">
                <a16:creationId xmlns:a16="http://schemas.microsoft.com/office/drawing/2014/main" id="{55F6F47F-3B4C-C696-AB45-B4CC61CB84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85" y="4574781"/>
            <a:ext cx="2322365" cy="2322365"/>
          </a:xfrm>
          <a:prstGeom prst="rect">
            <a:avLst/>
          </a:prstGeom>
        </p:spPr>
      </p:pic>
      <p:pic>
        <p:nvPicPr>
          <p:cNvPr id="15" name="Graphic 14" descr="Spinning Plates with solid fill">
            <a:extLst>
              <a:ext uri="{FF2B5EF4-FFF2-40B4-BE49-F238E27FC236}">
                <a16:creationId xmlns:a16="http://schemas.microsoft.com/office/drawing/2014/main" id="{D1FD79FE-B838-98C6-2E4E-002EEC64F32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470794" y="5031944"/>
            <a:ext cx="1826056" cy="1826056"/>
          </a:xfrm>
          <a:prstGeom prst="rect">
            <a:avLst/>
          </a:prstGeom>
        </p:spPr>
      </p:pic>
    </p:spTree>
    <p:extLst>
      <p:ext uri="{BB962C8B-B14F-4D97-AF65-F5344CB8AC3E}">
        <p14:creationId xmlns:p14="http://schemas.microsoft.com/office/powerpoint/2010/main" val="4230397590"/>
      </p:ext>
    </p:extLst>
  </p:cSld>
  <p:clrMapOvr>
    <a:masterClrMapping/>
  </p:clrMapOvr>
  <mc:AlternateContent xmlns:mc="http://schemas.openxmlformats.org/markup-compatibility/2006" xmlns:p14="http://schemas.microsoft.com/office/powerpoint/2010/main">
    <mc:Choice Requires="p14">
      <p:transition spd="slow" p14:dur="1750">
        <p:push dir="d"/>
      </p:transition>
    </mc:Choice>
    <mc:Fallback xmlns="">
      <p:transition spd="slow">
        <p:push dir="d"/>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40000"/>
                <a:lumOff val="60000"/>
              </a:schemeClr>
            </a:gs>
            <a:gs pos="83000">
              <a:schemeClr val="accent1">
                <a:lumMod val="40000"/>
                <a:lumOff val="60000"/>
              </a:schemeClr>
            </a:gs>
            <a:gs pos="100000">
              <a:schemeClr val="accent1">
                <a:lumMod val="40000"/>
                <a:lumOff val="60000"/>
              </a:schemeClr>
            </a:gs>
          </a:gsLst>
          <a:lin ang="5400000" scaled="1"/>
        </a:gradFill>
        <a:effectLst/>
      </p:bgPr>
    </p:bg>
    <p:spTree>
      <p:nvGrpSpPr>
        <p:cNvPr id="1" name="">
          <a:extLst>
            <a:ext uri="{FF2B5EF4-FFF2-40B4-BE49-F238E27FC236}">
              <a16:creationId xmlns:a16="http://schemas.microsoft.com/office/drawing/2014/main" id="{3B12BBDA-C600-9A9F-7BB0-CB83173B3547}"/>
            </a:ext>
          </a:extLst>
        </p:cNvPr>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00BD801-0DA9-1841-DA37-18F2778C89D7}"/>
              </a:ext>
            </a:extLst>
          </p:cNvPr>
          <p:cNvCxnSpPr>
            <a:cxnSpLocks/>
          </p:cNvCxnSpPr>
          <p:nvPr/>
        </p:nvCxnSpPr>
        <p:spPr>
          <a:xfrm flipH="1">
            <a:off x="-823916" y="2967486"/>
            <a:ext cx="6477003" cy="0"/>
          </a:xfrm>
          <a:prstGeom prst="line">
            <a:avLst/>
          </a:prstGeom>
          <a:ln w="5715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3B398885-55E1-5F83-A2E1-B98862147D13}"/>
              </a:ext>
            </a:extLst>
          </p:cNvPr>
          <p:cNvSpPr/>
          <p:nvPr/>
        </p:nvSpPr>
        <p:spPr>
          <a:xfrm>
            <a:off x="5653087" y="2528185"/>
            <a:ext cx="885825" cy="900815"/>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099EADE-59AF-B7E3-6ABA-A3CDEE09868B}"/>
              </a:ext>
            </a:extLst>
          </p:cNvPr>
          <p:cNvSpPr txBox="1"/>
          <p:nvPr/>
        </p:nvSpPr>
        <p:spPr>
          <a:xfrm>
            <a:off x="1977876" y="3406788"/>
            <a:ext cx="8516050" cy="1015663"/>
          </a:xfrm>
          <a:prstGeom prst="rect">
            <a:avLst/>
          </a:prstGeom>
          <a:noFill/>
        </p:spPr>
        <p:txBody>
          <a:bodyPr wrap="square" rtlCol="0">
            <a:spAutoFit/>
          </a:bodyPr>
          <a:lstStyle/>
          <a:p>
            <a:pPr algn="ctr"/>
            <a:r>
              <a:rPr lang="en-US" sz="6000" b="1" dirty="0">
                <a:solidFill>
                  <a:schemeClr val="accent2"/>
                </a:solidFill>
                <a:effectLst>
                  <a:outerShdw blurRad="38100" dist="38100" dir="2700000" algn="tl">
                    <a:srgbClr val="000000">
                      <a:alpha val="43137"/>
                    </a:srgbClr>
                  </a:outerShdw>
                </a:effectLst>
                <a:latin typeface="Tempus Sans ITC" panose="04020404030D07020202" pitchFamily="82" charset="0"/>
              </a:rPr>
              <a:t>Possible Enhancements</a:t>
            </a:r>
          </a:p>
        </p:txBody>
      </p:sp>
      <p:sp>
        <p:nvSpPr>
          <p:cNvPr id="21" name="TextBox 20">
            <a:extLst>
              <a:ext uri="{FF2B5EF4-FFF2-40B4-BE49-F238E27FC236}">
                <a16:creationId xmlns:a16="http://schemas.microsoft.com/office/drawing/2014/main" id="{67FE74E2-7FF9-EA7D-C62E-37B90148828A}"/>
              </a:ext>
            </a:extLst>
          </p:cNvPr>
          <p:cNvSpPr txBox="1"/>
          <p:nvPr/>
        </p:nvSpPr>
        <p:spPr>
          <a:xfrm>
            <a:off x="2320980" y="4307603"/>
            <a:ext cx="7829842" cy="369332"/>
          </a:xfrm>
          <a:prstGeom prst="rect">
            <a:avLst/>
          </a:prstGeom>
          <a:noFill/>
        </p:spPr>
        <p:txBody>
          <a:bodyPr wrap="square" rtlCol="0">
            <a:spAutoFit/>
          </a:bodyPr>
          <a:lstStyle/>
          <a:p>
            <a:pPr algn="ctr"/>
            <a:r>
              <a:rPr lang="en-US" b="1" dirty="0">
                <a:latin typeface="Tempus Sans ITC" panose="04020404030D07020202" pitchFamily="82" charset="0"/>
              </a:rPr>
              <a:t>What Changes we can do to make our project Better.</a:t>
            </a:r>
          </a:p>
        </p:txBody>
      </p:sp>
      <p:pic>
        <p:nvPicPr>
          <p:cNvPr id="4" name="Graphic 3" descr="Blog with solid fill">
            <a:extLst>
              <a:ext uri="{FF2B5EF4-FFF2-40B4-BE49-F238E27FC236}">
                <a16:creationId xmlns:a16="http://schemas.microsoft.com/office/drawing/2014/main" id="{AEB8A627-ECFE-E18C-9608-A709C7F7C0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798" y="454515"/>
            <a:ext cx="2876550" cy="2876550"/>
          </a:xfrm>
          <a:prstGeom prst="rect">
            <a:avLst/>
          </a:prstGeom>
        </p:spPr>
      </p:pic>
      <p:pic>
        <p:nvPicPr>
          <p:cNvPr id="7" name="Graphic 6" descr="Bank check with solid fill">
            <a:extLst>
              <a:ext uri="{FF2B5EF4-FFF2-40B4-BE49-F238E27FC236}">
                <a16:creationId xmlns:a16="http://schemas.microsoft.com/office/drawing/2014/main" id="{DA2C2645-7EF9-FE12-79AE-6D30F9DFB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94993" y="-559028"/>
            <a:ext cx="3140969" cy="2717118"/>
          </a:xfrm>
          <a:prstGeom prst="rect">
            <a:avLst/>
          </a:prstGeom>
        </p:spPr>
      </p:pic>
      <p:pic>
        <p:nvPicPr>
          <p:cNvPr id="10" name="Graphic 9" descr="Double Tap Gesture with solid fill">
            <a:extLst>
              <a:ext uri="{FF2B5EF4-FFF2-40B4-BE49-F238E27FC236}">
                <a16:creationId xmlns:a16="http://schemas.microsoft.com/office/drawing/2014/main" id="{AAE530B8-08D5-E0E6-E16C-BFA6108496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1219083">
            <a:off x="9691149" y="4409114"/>
            <a:ext cx="1948659" cy="2031294"/>
          </a:xfrm>
          <a:prstGeom prst="rect">
            <a:avLst/>
          </a:prstGeom>
        </p:spPr>
      </p:pic>
      <p:pic>
        <p:nvPicPr>
          <p:cNvPr id="14" name="Graphic 13" descr="Image with solid fill">
            <a:extLst>
              <a:ext uri="{FF2B5EF4-FFF2-40B4-BE49-F238E27FC236}">
                <a16:creationId xmlns:a16="http://schemas.microsoft.com/office/drawing/2014/main" id="{D3E905B3-D098-FDDC-81E7-58655D12F01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8704" y="4030648"/>
            <a:ext cx="3869154" cy="3253544"/>
          </a:xfrm>
          <a:prstGeom prst="rect">
            <a:avLst/>
          </a:prstGeom>
        </p:spPr>
      </p:pic>
      <p:sp>
        <p:nvSpPr>
          <p:cNvPr id="15" name="TextBox 14">
            <a:extLst>
              <a:ext uri="{FF2B5EF4-FFF2-40B4-BE49-F238E27FC236}">
                <a16:creationId xmlns:a16="http://schemas.microsoft.com/office/drawing/2014/main" id="{9C68D24F-D356-3F1D-C2B8-563EC3D73BD9}"/>
              </a:ext>
            </a:extLst>
          </p:cNvPr>
          <p:cNvSpPr txBox="1"/>
          <p:nvPr/>
        </p:nvSpPr>
        <p:spPr>
          <a:xfrm>
            <a:off x="1663576" y="7522110"/>
            <a:ext cx="8971843" cy="461665"/>
          </a:xfrm>
          <a:prstGeom prst="rect">
            <a:avLst/>
          </a:prstGeom>
          <a:noFill/>
        </p:spPr>
        <p:txBody>
          <a:bodyPr wrap="square" rtlCol="0">
            <a:spAutoFit/>
          </a:bodyPr>
          <a:lstStyle/>
          <a:p>
            <a:pPr algn="ctr"/>
            <a:r>
              <a:rPr lang="en-US" sz="2400" b="1" dirty="0">
                <a:solidFill>
                  <a:schemeClr val="accent5">
                    <a:lumMod val="40000"/>
                    <a:lumOff val="60000"/>
                  </a:schemeClr>
                </a:solidFill>
                <a:effectLst>
                  <a:outerShdw blurRad="38100" dist="38100" dir="2700000" algn="tl">
                    <a:srgbClr val="000000">
                      <a:alpha val="43137"/>
                    </a:srgbClr>
                  </a:outerShdw>
                </a:effectLst>
                <a:latin typeface="Tempus Sans ITC" panose="04020404030D07020202" pitchFamily="82" charset="0"/>
              </a:rPr>
              <a:t>Introduction</a:t>
            </a:r>
          </a:p>
        </p:txBody>
      </p:sp>
      <p:sp>
        <p:nvSpPr>
          <p:cNvPr id="16" name="TextBox 15">
            <a:extLst>
              <a:ext uri="{FF2B5EF4-FFF2-40B4-BE49-F238E27FC236}">
                <a16:creationId xmlns:a16="http://schemas.microsoft.com/office/drawing/2014/main" id="{85475EA9-3F08-87BB-3BAC-682F5B163FE1}"/>
              </a:ext>
            </a:extLst>
          </p:cNvPr>
          <p:cNvSpPr txBox="1"/>
          <p:nvPr/>
        </p:nvSpPr>
        <p:spPr>
          <a:xfrm>
            <a:off x="-268704" y="-1841078"/>
            <a:ext cx="16154400" cy="1785104"/>
          </a:xfrm>
          <a:prstGeom prst="rect">
            <a:avLst/>
          </a:prstGeom>
          <a:noFill/>
        </p:spPr>
        <p:txBody>
          <a:bodyPr wrap="square" rtlCol="0">
            <a:spAutoFit/>
          </a:bodyPr>
          <a:lstStyle/>
          <a:p>
            <a:r>
              <a:rPr lang="en-US" sz="11100" b="1" dirty="0">
                <a:effectLst>
                  <a:outerShdw blurRad="38100" dist="38100" dir="2700000" algn="tl">
                    <a:srgbClr val="000000">
                      <a:alpha val="43137"/>
                    </a:srgbClr>
                  </a:outerShdw>
                </a:effectLst>
                <a:latin typeface="Arial Black" panose="020B0A04020102020204" pitchFamily="34" charset="0"/>
              </a:rPr>
              <a:t>INTRODUCTION</a:t>
            </a:r>
          </a:p>
        </p:txBody>
      </p:sp>
    </p:spTree>
    <p:extLst>
      <p:ext uri="{BB962C8B-B14F-4D97-AF65-F5344CB8AC3E}">
        <p14:creationId xmlns:p14="http://schemas.microsoft.com/office/powerpoint/2010/main" val="3697223412"/>
      </p:ext>
    </p:extLst>
  </p:cSld>
  <p:clrMapOvr>
    <a:masterClrMapping/>
  </p:clrMapOvr>
  <mc:AlternateContent xmlns:mc="http://schemas.openxmlformats.org/markup-compatibility/2006" xmlns:p14="http://schemas.microsoft.com/office/powerpoint/2010/main">
    <mc:Choice Requires="p14">
      <p:transition spd="slow" p14:dur="1750">
        <p:push/>
      </p:transition>
    </mc:Choice>
    <mc:Fallback xmlns="">
      <p:transition spd="slow">
        <p:push/>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40000"/>
                <a:lumOff val="60000"/>
              </a:schemeClr>
            </a:gs>
            <a:gs pos="74000">
              <a:schemeClr val="accent1">
                <a:lumMod val="60000"/>
                <a:lumOff val="40000"/>
              </a:schemeClr>
            </a:gs>
            <a:gs pos="83000">
              <a:schemeClr val="accent1">
                <a:lumMod val="60000"/>
                <a:lumOff val="40000"/>
              </a:schemeClr>
            </a:gs>
            <a:gs pos="100000">
              <a:schemeClr val="accent1">
                <a:lumMod val="60000"/>
                <a:lumOff val="40000"/>
              </a:schemeClr>
            </a:gs>
          </a:gsLst>
          <a:lin ang="5400000" scaled="1"/>
        </a:gradFill>
        <a:effectLst/>
      </p:bgPr>
    </p:bg>
    <p:spTree>
      <p:nvGrpSpPr>
        <p:cNvPr id="1" name="">
          <a:extLst>
            <a:ext uri="{FF2B5EF4-FFF2-40B4-BE49-F238E27FC236}">
              <a16:creationId xmlns:a16="http://schemas.microsoft.com/office/drawing/2014/main" id="{72EA61FF-BCC8-CB43-BEBD-333D51326E3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DFB2E31-3693-2B5A-19B7-D5253BA022C8}"/>
              </a:ext>
            </a:extLst>
          </p:cNvPr>
          <p:cNvSpPr txBox="1"/>
          <p:nvPr/>
        </p:nvSpPr>
        <p:spPr>
          <a:xfrm>
            <a:off x="636586" y="2416413"/>
            <a:ext cx="16154400" cy="1569660"/>
          </a:xfrm>
          <a:prstGeom prst="rect">
            <a:avLst/>
          </a:prstGeom>
          <a:noFill/>
        </p:spPr>
        <p:txBody>
          <a:bodyPr wrap="square" rtlCol="0">
            <a:spAutoFit/>
          </a:bodyPr>
          <a:lstStyle/>
          <a:p>
            <a:r>
              <a:rPr lang="en-US" sz="9600" b="1" dirty="0">
                <a:effectLst>
                  <a:outerShdw blurRad="38100" dist="38100" dir="2700000" algn="tl">
                    <a:srgbClr val="000000">
                      <a:alpha val="43137"/>
                    </a:srgbClr>
                  </a:outerShdw>
                </a:effectLst>
                <a:latin typeface="Arial Black" panose="020B0A04020102020204" pitchFamily="34" charset="0"/>
              </a:rPr>
              <a:t>INTRODUCTION</a:t>
            </a:r>
          </a:p>
        </p:txBody>
      </p:sp>
      <p:sp>
        <p:nvSpPr>
          <p:cNvPr id="3" name="TextBox 2">
            <a:extLst>
              <a:ext uri="{FF2B5EF4-FFF2-40B4-BE49-F238E27FC236}">
                <a16:creationId xmlns:a16="http://schemas.microsoft.com/office/drawing/2014/main" id="{E52220EA-1864-6BC2-6B67-3CFB0BE37414}"/>
              </a:ext>
            </a:extLst>
          </p:cNvPr>
          <p:cNvSpPr txBox="1"/>
          <p:nvPr/>
        </p:nvSpPr>
        <p:spPr>
          <a:xfrm>
            <a:off x="6096000" y="-938719"/>
            <a:ext cx="16154400" cy="938719"/>
          </a:xfrm>
          <a:prstGeom prst="rect">
            <a:avLst/>
          </a:prstGeom>
          <a:noFill/>
        </p:spPr>
        <p:txBody>
          <a:bodyPr wrap="square" rtlCol="0">
            <a:spAutoFit/>
          </a:bodyPr>
          <a:lstStyle/>
          <a:p>
            <a:r>
              <a:rPr lang="en-US" sz="5500" b="1" dirty="0">
                <a:solidFill>
                  <a:schemeClr val="accent5">
                    <a:lumMod val="60000"/>
                    <a:lumOff val="40000"/>
                  </a:schemeClr>
                </a:solidFill>
                <a:effectLst>
                  <a:outerShdw blurRad="38100" dist="38100" dir="2700000" algn="tl">
                    <a:srgbClr val="000000">
                      <a:alpha val="43137"/>
                    </a:srgbClr>
                  </a:outerShdw>
                </a:effectLst>
                <a:latin typeface="Tempus Sans ITC" panose="04020404030D07020202" pitchFamily="82" charset="0"/>
              </a:rPr>
              <a:t>Wireless</a:t>
            </a:r>
            <a:r>
              <a:rPr lang="en-US" sz="5500" b="1" dirty="0">
                <a:effectLst>
                  <a:outerShdw blurRad="38100" dist="38100" dir="2700000" algn="tl">
                    <a:srgbClr val="000000">
                      <a:alpha val="43137"/>
                    </a:srgbClr>
                  </a:outerShdw>
                </a:effectLst>
                <a:latin typeface="Tempus Sans ITC" panose="04020404030D07020202" pitchFamily="82" charset="0"/>
              </a:rPr>
              <a:t> </a:t>
            </a:r>
            <a:r>
              <a:rPr lang="en-US" sz="5500" b="1" dirty="0">
                <a:solidFill>
                  <a:schemeClr val="accent5">
                    <a:lumMod val="60000"/>
                    <a:lumOff val="40000"/>
                  </a:schemeClr>
                </a:solidFill>
                <a:effectLst>
                  <a:outerShdw blurRad="38100" dist="38100" dir="2700000" algn="tl">
                    <a:srgbClr val="000000">
                      <a:alpha val="43137"/>
                    </a:srgbClr>
                  </a:outerShdw>
                </a:effectLst>
                <a:latin typeface="Tempus Sans ITC" panose="04020404030D07020202" pitchFamily="82" charset="0"/>
              </a:rPr>
              <a:t>Doorbell</a:t>
            </a:r>
          </a:p>
        </p:txBody>
      </p:sp>
      <p:sp>
        <p:nvSpPr>
          <p:cNvPr id="6" name="TextBox 5">
            <a:extLst>
              <a:ext uri="{FF2B5EF4-FFF2-40B4-BE49-F238E27FC236}">
                <a16:creationId xmlns:a16="http://schemas.microsoft.com/office/drawing/2014/main" id="{F667E593-F261-249B-C1F7-3971B9FB12CB}"/>
              </a:ext>
            </a:extLst>
          </p:cNvPr>
          <p:cNvSpPr txBox="1"/>
          <p:nvPr/>
        </p:nvSpPr>
        <p:spPr>
          <a:xfrm>
            <a:off x="6783029" y="6858000"/>
            <a:ext cx="5142271" cy="4801314"/>
          </a:xfrm>
          <a:prstGeom prst="rect">
            <a:avLst/>
          </a:prstGeom>
          <a:noFill/>
        </p:spPr>
        <p:txBody>
          <a:bodyPr wrap="square">
            <a:spAutoFit/>
          </a:bodyPr>
          <a:lstStyle/>
          <a:p>
            <a:pPr algn="just"/>
            <a:endParaRPr lang="en-US" dirty="0">
              <a:latin typeface="Tempus Sans ITC" panose="04020404030D07020202" pitchFamily="82" charset="0"/>
            </a:endParaRPr>
          </a:p>
          <a:p>
            <a:pPr algn="just"/>
            <a:r>
              <a:rPr lang="en-US" dirty="0">
                <a:latin typeface="Tempus Sans ITC" panose="04020404030D07020202" pitchFamily="82" charset="0"/>
              </a:rPr>
              <a:t>A wireless doorbell is a modern, convenient alternative to traditional wired doorbells, designed to alert homeowners to visitors without the need for complex electrical wiring. Introduced as a user-friendly solution, wireless doorbells gained popularity in the late 20th century with advancements in radio frequency (RF) technology, offering easy installation and flexibility for homes, apartments, and offices. Unlike wired systems, which require professional installation and permanent modifications, wireless doorbells are portable, affordable, and ideal for renters or those seeking simple setups. They consist of a push-button transmitter placed at the door and a receiver that chimes or flashes indoors, making them both practical and versatile.</a:t>
            </a:r>
          </a:p>
        </p:txBody>
      </p:sp>
      <p:pic>
        <p:nvPicPr>
          <p:cNvPr id="11" name="Graphic 10" descr="Magic Wand Auto with solid fill">
            <a:extLst>
              <a:ext uri="{FF2B5EF4-FFF2-40B4-BE49-F238E27FC236}">
                <a16:creationId xmlns:a16="http://schemas.microsoft.com/office/drawing/2014/main" id="{D1E872C7-EAC2-1034-3E2D-3E619DD94D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3429000"/>
            <a:ext cx="3721939" cy="3721939"/>
          </a:xfrm>
          <a:prstGeom prst="rect">
            <a:avLst/>
          </a:prstGeom>
        </p:spPr>
      </p:pic>
      <p:pic>
        <p:nvPicPr>
          <p:cNvPr id="16" name="Graphic 15" descr="Classroom with solid fill">
            <a:extLst>
              <a:ext uri="{FF2B5EF4-FFF2-40B4-BE49-F238E27FC236}">
                <a16:creationId xmlns:a16="http://schemas.microsoft.com/office/drawing/2014/main" id="{06251D1B-AF01-A1D4-3F7C-7D02125DCC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6883" y="-433128"/>
            <a:ext cx="3305056" cy="3305056"/>
          </a:xfrm>
          <a:prstGeom prst="rect">
            <a:avLst/>
          </a:prstGeom>
        </p:spPr>
      </p:pic>
      <p:pic>
        <p:nvPicPr>
          <p:cNvPr id="18" name="Graphic 17" descr="Constellation with solid fill">
            <a:extLst>
              <a:ext uri="{FF2B5EF4-FFF2-40B4-BE49-F238E27FC236}">
                <a16:creationId xmlns:a16="http://schemas.microsoft.com/office/drawing/2014/main" id="{9E78847B-A6D3-5BCE-0B7B-7C2E285AB0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20094743">
            <a:off x="7352304" y="3564132"/>
            <a:ext cx="3444695" cy="3451671"/>
          </a:xfrm>
          <a:prstGeom prst="rect">
            <a:avLst/>
          </a:prstGeom>
        </p:spPr>
      </p:pic>
    </p:spTree>
    <p:extLst>
      <p:ext uri="{BB962C8B-B14F-4D97-AF65-F5344CB8AC3E}">
        <p14:creationId xmlns:p14="http://schemas.microsoft.com/office/powerpoint/2010/main" val="1589196571"/>
      </p:ext>
    </p:extLst>
  </p:cSld>
  <p:clrMapOvr>
    <a:masterClrMapping/>
  </p:clrMapOvr>
  <mc:AlternateContent xmlns:mc="http://schemas.openxmlformats.org/markup-compatibility/2006" xmlns:p14="http://schemas.microsoft.com/office/powerpoint/2010/main">
    <mc:Choice Requires="p14">
      <p:transition spd="slow" p14:dur="1750">
        <p:push dir="u"/>
      </p:transition>
    </mc:Choice>
    <mc:Fallback xmlns="">
      <p:transition spd="slow">
        <p:push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1170</TotalTime>
  <Words>5595</Words>
  <Application>Microsoft Office PowerPoint</Application>
  <PresentationFormat>Widescreen</PresentationFormat>
  <Paragraphs>312</Paragraphs>
  <Slides>27</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Arial Black</vt:lpstr>
      <vt:lpstr>Tempus Sans ITC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Uttrina</dc:creator>
  <cp:lastModifiedBy>Uttrina</cp:lastModifiedBy>
  <cp:revision>24</cp:revision>
  <dcterms:created xsi:type="dcterms:W3CDTF">2025-06-20T05:43:53Z</dcterms:created>
  <dcterms:modified xsi:type="dcterms:W3CDTF">2025-06-24T06:21:15Z</dcterms:modified>
</cp:coreProperties>
</file>