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Merriweather"/>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notesMaster" Target="notesMasters/notesMaster1.xml"/><Relationship Id="rId19" Type="http://schemas.openxmlformats.org/officeDocument/2006/relationships/font" Target="fonts/Merriweather-boldItalic.fntdata"/><Relationship Id="rId6" Type="http://schemas.openxmlformats.org/officeDocument/2006/relationships/slide" Target="slides/slide1.xml"/><Relationship Id="rId18"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8761820c6e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8761820c6e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8761820c6e_0_2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8761820c6e_0_2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8761820c6e_0_2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8761820c6e_0_2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8761820c6e_0_2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8761820c6e_0_2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8761820c6e_0_2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8761820c6e_0_2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824000" y="1085550"/>
            <a:ext cx="4641000" cy="297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mic Sans MS"/>
                <a:ea typeface="Comic Sans MS"/>
                <a:cs typeface="Comic Sans MS"/>
                <a:sym typeface="Comic Sans MS"/>
              </a:rPr>
              <a:t>Concept Of Physics</a:t>
            </a:r>
            <a:endParaRPr>
              <a:latin typeface="Comic Sans MS"/>
              <a:ea typeface="Comic Sans MS"/>
              <a:cs typeface="Comic Sans MS"/>
              <a:sym typeface="Comic Sans MS"/>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160725" y="500925"/>
            <a:ext cx="38574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INDEX               </a:t>
            </a:r>
            <a:endParaRPr/>
          </a:p>
        </p:txBody>
      </p:sp>
      <p:sp>
        <p:nvSpPr>
          <p:cNvPr id="71" name="Google Shape;71;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400050" lvl="0" marL="457200" rtl="0" algn="l">
              <a:spcBef>
                <a:spcPts val="0"/>
              </a:spcBef>
              <a:spcAft>
                <a:spcPts val="0"/>
              </a:spcAft>
              <a:buSzPts val="2700"/>
              <a:buFont typeface="Comic Sans MS"/>
              <a:buChar char="●"/>
            </a:pPr>
            <a:r>
              <a:rPr lang="en" sz="2700">
                <a:latin typeface="Comic Sans MS"/>
                <a:ea typeface="Comic Sans MS"/>
                <a:cs typeface="Comic Sans MS"/>
                <a:sym typeface="Comic Sans MS"/>
              </a:rPr>
              <a:t>Work</a:t>
            </a:r>
            <a:endParaRPr sz="2700">
              <a:latin typeface="Comic Sans MS"/>
              <a:ea typeface="Comic Sans MS"/>
              <a:cs typeface="Comic Sans MS"/>
              <a:sym typeface="Comic Sans MS"/>
            </a:endParaRPr>
          </a:p>
          <a:p>
            <a:pPr indent="-400050" lvl="0" marL="457200" rtl="0" algn="l">
              <a:spcBef>
                <a:spcPts val="0"/>
              </a:spcBef>
              <a:spcAft>
                <a:spcPts val="0"/>
              </a:spcAft>
              <a:buSzPts val="2700"/>
              <a:buFont typeface="Comic Sans MS"/>
              <a:buChar char="●"/>
            </a:pPr>
            <a:r>
              <a:rPr lang="en" sz="2700">
                <a:latin typeface="Comic Sans MS"/>
                <a:ea typeface="Comic Sans MS"/>
                <a:cs typeface="Comic Sans MS"/>
                <a:sym typeface="Comic Sans MS"/>
              </a:rPr>
              <a:t>Energy</a:t>
            </a:r>
            <a:endParaRPr sz="2700">
              <a:latin typeface="Comic Sans MS"/>
              <a:ea typeface="Comic Sans MS"/>
              <a:cs typeface="Comic Sans MS"/>
              <a:sym typeface="Comic Sans MS"/>
            </a:endParaRPr>
          </a:p>
          <a:p>
            <a:pPr indent="-400050" lvl="0" marL="457200" rtl="0" algn="l">
              <a:spcBef>
                <a:spcPts val="0"/>
              </a:spcBef>
              <a:spcAft>
                <a:spcPts val="0"/>
              </a:spcAft>
              <a:buSzPts val="2700"/>
              <a:buFont typeface="Comic Sans MS"/>
              <a:buChar char="●"/>
            </a:pPr>
            <a:r>
              <a:rPr lang="en" sz="2700">
                <a:latin typeface="Comic Sans MS"/>
                <a:ea typeface="Comic Sans MS"/>
                <a:cs typeface="Comic Sans MS"/>
                <a:sym typeface="Comic Sans MS"/>
              </a:rPr>
              <a:t>Mass</a:t>
            </a:r>
            <a:endParaRPr sz="2700">
              <a:latin typeface="Comic Sans MS"/>
              <a:ea typeface="Comic Sans MS"/>
              <a:cs typeface="Comic Sans MS"/>
              <a:sym typeface="Comic Sans MS"/>
            </a:endParaRPr>
          </a:p>
          <a:p>
            <a:pPr indent="-400050" lvl="0" marL="457200" rtl="0" algn="l">
              <a:spcBef>
                <a:spcPts val="0"/>
              </a:spcBef>
              <a:spcAft>
                <a:spcPts val="0"/>
              </a:spcAft>
              <a:buSzPts val="2700"/>
              <a:buFont typeface="Comic Sans MS"/>
              <a:buChar char="●"/>
            </a:pPr>
            <a:r>
              <a:rPr lang="en" sz="2700">
                <a:latin typeface="Comic Sans MS"/>
                <a:ea typeface="Comic Sans MS"/>
                <a:cs typeface="Comic Sans MS"/>
                <a:sym typeface="Comic Sans MS"/>
              </a:rPr>
              <a:t>Power</a:t>
            </a:r>
            <a:endParaRPr sz="2700">
              <a:latin typeface="Comic Sans MS"/>
              <a:ea typeface="Comic Sans MS"/>
              <a:cs typeface="Comic Sans MS"/>
              <a:sym typeface="Comic Sans MS"/>
            </a:endParaRPr>
          </a:p>
          <a:p>
            <a:pPr indent="-400050" lvl="0" marL="457200" rtl="0" algn="l">
              <a:spcBef>
                <a:spcPts val="0"/>
              </a:spcBef>
              <a:spcAft>
                <a:spcPts val="0"/>
              </a:spcAft>
              <a:buSzPts val="2700"/>
              <a:buFont typeface="Comic Sans MS"/>
              <a:buChar char="●"/>
            </a:pPr>
            <a:r>
              <a:rPr lang="en" sz="2700">
                <a:latin typeface="Comic Sans MS"/>
                <a:ea typeface="Comic Sans MS"/>
                <a:cs typeface="Comic Sans MS"/>
                <a:sym typeface="Comic Sans MS"/>
              </a:rPr>
              <a:t>Laws Of Motion</a:t>
            </a:r>
            <a:endParaRPr sz="2700">
              <a:latin typeface="Comic Sans MS"/>
              <a:ea typeface="Comic Sans MS"/>
              <a:cs typeface="Comic Sans MS"/>
              <a:sym typeface="Comic Sans MS"/>
            </a:endParaRPr>
          </a:p>
          <a:p>
            <a:pPr indent="-400050" lvl="0" marL="457200" rtl="0" algn="l">
              <a:spcBef>
                <a:spcPts val="0"/>
              </a:spcBef>
              <a:spcAft>
                <a:spcPts val="0"/>
              </a:spcAft>
              <a:buSzPts val="2700"/>
              <a:buFont typeface="Comic Sans MS"/>
              <a:buChar char="●"/>
            </a:pPr>
            <a:r>
              <a:rPr lang="en" sz="2700">
                <a:latin typeface="Comic Sans MS"/>
                <a:ea typeface="Comic Sans MS"/>
                <a:cs typeface="Comic Sans MS"/>
                <a:sym typeface="Comic Sans MS"/>
              </a:rPr>
              <a:t>Friction</a:t>
            </a:r>
            <a:endParaRPr sz="2700">
              <a:latin typeface="Comic Sans MS"/>
              <a:ea typeface="Comic Sans MS"/>
              <a:cs typeface="Comic Sans MS"/>
              <a:sym typeface="Comic Sans MS"/>
            </a:endParaRPr>
          </a:p>
          <a:p>
            <a:pPr indent="-400050" lvl="0" marL="457200" rtl="0" algn="l">
              <a:spcBef>
                <a:spcPts val="0"/>
              </a:spcBef>
              <a:spcAft>
                <a:spcPts val="0"/>
              </a:spcAft>
              <a:buSzPts val="2700"/>
              <a:buFont typeface="Comic Sans MS"/>
              <a:buChar char="●"/>
            </a:pPr>
            <a:r>
              <a:rPr lang="en" sz="2700">
                <a:latin typeface="Comic Sans MS"/>
                <a:ea typeface="Comic Sans MS"/>
                <a:cs typeface="Comic Sans MS"/>
                <a:sym typeface="Comic Sans MS"/>
              </a:rPr>
              <a:t>Force</a:t>
            </a:r>
            <a:endParaRPr sz="2700">
              <a:latin typeface="Comic Sans MS"/>
              <a:ea typeface="Comic Sans MS"/>
              <a:cs typeface="Comic Sans MS"/>
              <a:sym typeface="Comic Sans MS"/>
            </a:endParaRPr>
          </a:p>
          <a:p>
            <a:pPr indent="-400050" lvl="0" marL="457200" rtl="0" algn="l">
              <a:spcBef>
                <a:spcPts val="0"/>
              </a:spcBef>
              <a:spcAft>
                <a:spcPts val="0"/>
              </a:spcAft>
              <a:buSzPts val="2700"/>
              <a:buFont typeface="Comic Sans MS"/>
              <a:buChar char="●"/>
            </a:pPr>
            <a:r>
              <a:rPr lang="en" sz="2700">
                <a:latin typeface="Comic Sans MS"/>
                <a:ea typeface="Comic Sans MS"/>
                <a:cs typeface="Comic Sans MS"/>
                <a:sym typeface="Comic Sans MS"/>
              </a:rPr>
              <a:t>Momentum</a:t>
            </a:r>
            <a:endParaRPr sz="2700">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Work</a:t>
            </a:r>
            <a:endParaRPr/>
          </a:p>
        </p:txBody>
      </p:sp>
      <p:sp>
        <p:nvSpPr>
          <p:cNvPr id="77" name="Google Shape;77;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1000"/>
              </a:spcBef>
              <a:spcAft>
                <a:spcPts val="0"/>
              </a:spcAft>
              <a:buSzPts val="1800"/>
              <a:buFont typeface="Comic Sans MS"/>
              <a:buChar char="●"/>
            </a:pPr>
            <a:r>
              <a:rPr lang="en" sz="1200">
                <a:solidFill>
                  <a:srgbClr val="000000"/>
                </a:solidFill>
                <a:latin typeface="Comic Sans MS"/>
                <a:ea typeface="Comic Sans MS"/>
                <a:cs typeface="Comic Sans MS"/>
                <a:sym typeface="Comic Sans MS"/>
              </a:rPr>
              <a:t>The work done on a system by a constant force is </a:t>
            </a:r>
            <a:r>
              <a:rPr i="1" lang="en" sz="1200">
                <a:solidFill>
                  <a:srgbClr val="000000"/>
                </a:solidFill>
                <a:latin typeface="Comic Sans MS"/>
                <a:ea typeface="Comic Sans MS"/>
                <a:cs typeface="Comic Sans MS"/>
                <a:sym typeface="Comic Sans MS"/>
              </a:rPr>
              <a:t>the product of the component of the force in the direction of motion times the distance through which the force acts</a:t>
            </a:r>
            <a:r>
              <a:rPr lang="en" sz="1200">
                <a:solidFill>
                  <a:srgbClr val="000000"/>
                </a:solidFill>
                <a:latin typeface="Comic Sans MS"/>
                <a:ea typeface="Comic Sans MS"/>
                <a:cs typeface="Comic Sans MS"/>
                <a:sym typeface="Comic Sans MS"/>
              </a:rPr>
              <a:t>. For one-way motion in one dimension, this is expressed in equation form as</a:t>
            </a:r>
            <a:endParaRPr sz="1200">
              <a:solidFill>
                <a:srgbClr val="000000"/>
              </a:solidFill>
              <a:latin typeface="Comic Sans MS"/>
              <a:ea typeface="Comic Sans MS"/>
              <a:cs typeface="Comic Sans MS"/>
              <a:sym typeface="Comic Sans MS"/>
            </a:endParaRPr>
          </a:p>
          <a:p>
            <a:pPr indent="0" lvl="0" marL="457200" rtl="0" algn="l">
              <a:spcBef>
                <a:spcPts val="1000"/>
              </a:spcBef>
              <a:spcAft>
                <a:spcPts val="0"/>
              </a:spcAft>
              <a:buNone/>
            </a:pPr>
            <a:r>
              <a:rPr lang="en" sz="1100">
                <a:solidFill>
                  <a:srgbClr val="000000"/>
                </a:solidFill>
                <a:latin typeface="Arial"/>
                <a:ea typeface="Arial"/>
                <a:cs typeface="Arial"/>
                <a:sym typeface="Arial"/>
              </a:rPr>
              <a:t>                            </a:t>
            </a:r>
            <a:r>
              <a:rPr lang="en" sz="1100">
                <a:solidFill>
                  <a:srgbClr val="000000"/>
                </a:solidFill>
                <a:latin typeface="Comic Sans MS"/>
                <a:ea typeface="Comic Sans MS"/>
                <a:cs typeface="Comic Sans MS"/>
                <a:sym typeface="Comic Sans MS"/>
              </a:rPr>
              <a:t>  </a:t>
            </a:r>
            <a:r>
              <a:rPr lang="en" sz="1400">
                <a:solidFill>
                  <a:srgbClr val="000000"/>
                </a:solidFill>
                <a:highlight>
                  <a:srgbClr val="FFFFFF"/>
                </a:highlight>
                <a:latin typeface="Comic Sans MS"/>
                <a:ea typeface="Comic Sans MS"/>
                <a:cs typeface="Comic Sans MS"/>
                <a:sym typeface="Comic Sans MS"/>
              </a:rPr>
              <a:t>W=Fdcosθ</a:t>
            </a:r>
            <a:endParaRPr sz="1400">
              <a:solidFill>
                <a:srgbClr val="000000"/>
              </a:solidFill>
              <a:highlight>
                <a:srgbClr val="FFFFFF"/>
              </a:highlight>
              <a:latin typeface="Comic Sans MS"/>
              <a:ea typeface="Comic Sans MS"/>
              <a:cs typeface="Comic Sans MS"/>
              <a:sym typeface="Comic Sans MS"/>
            </a:endParaRPr>
          </a:p>
          <a:p>
            <a:pPr indent="-317500" lvl="0" marL="457200" rtl="0" algn="l">
              <a:spcBef>
                <a:spcPts val="1200"/>
              </a:spcBef>
              <a:spcAft>
                <a:spcPts val="0"/>
              </a:spcAft>
              <a:buClr>
                <a:srgbClr val="000000"/>
              </a:buClr>
              <a:buSzPts val="1400"/>
              <a:buFont typeface="Comic Sans MS"/>
              <a:buChar char="●"/>
            </a:pPr>
            <a:r>
              <a:rPr lang="en">
                <a:solidFill>
                  <a:srgbClr val="000000"/>
                </a:solidFill>
                <a:highlight>
                  <a:srgbClr val="FFFFFF"/>
                </a:highlight>
                <a:latin typeface="Comic Sans MS"/>
                <a:ea typeface="Comic Sans MS"/>
                <a:cs typeface="Comic Sans MS"/>
                <a:sym typeface="Comic Sans MS"/>
              </a:rPr>
              <a:t>To find the work done on a system that undergoes motion that is not one-way or that is in two or three dimensions, we divide the motion into one-way one-dimensional segments and add up the work done over each segment</a:t>
            </a:r>
            <a:endParaRPr sz="1400">
              <a:solidFill>
                <a:srgbClr val="000000"/>
              </a:solidFill>
              <a:highlight>
                <a:srgbClr val="FFFFFF"/>
              </a:highlight>
              <a:latin typeface="Comic Sans MS"/>
              <a:ea typeface="Comic Sans MS"/>
              <a:cs typeface="Comic Sans MS"/>
              <a:sym typeface="Comic Sans MS"/>
            </a:endParaRPr>
          </a:p>
          <a:p>
            <a:pPr indent="0" lvl="0" marL="457200" rtl="0" algn="l">
              <a:spcBef>
                <a:spcPts val="1200"/>
              </a:spcBef>
              <a:spcAft>
                <a:spcPts val="1200"/>
              </a:spcAft>
              <a:buNone/>
            </a:pPr>
            <a:r>
              <a:t/>
            </a:r>
            <a:endParaRPr sz="1200">
              <a:solidFill>
                <a:srgbClr val="474747"/>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900">
                <a:latin typeface="Comic Sans MS"/>
                <a:ea typeface="Comic Sans MS"/>
                <a:cs typeface="Comic Sans MS"/>
                <a:sym typeface="Comic Sans MS"/>
              </a:rPr>
              <a:t>           </a:t>
            </a:r>
            <a:r>
              <a:rPr lang="en" sz="2900">
                <a:latin typeface="Comic Sans MS"/>
                <a:ea typeface="Comic Sans MS"/>
                <a:cs typeface="Comic Sans MS"/>
                <a:sym typeface="Comic Sans MS"/>
              </a:rPr>
              <a:t>ENERGY</a:t>
            </a:r>
            <a:endParaRPr sz="2900">
              <a:latin typeface="Comic Sans MS"/>
              <a:ea typeface="Comic Sans MS"/>
              <a:cs typeface="Comic Sans MS"/>
              <a:sym typeface="Comic Sans MS"/>
            </a:endParaRPr>
          </a:p>
        </p:txBody>
      </p:sp>
      <p:sp>
        <p:nvSpPr>
          <p:cNvPr id="83" name="Google Shape;83;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fontScale="85000" lnSpcReduction="20000"/>
          </a:bodyPr>
          <a:lstStyle/>
          <a:p>
            <a:pPr indent="-336550" lvl="0" marL="457200" rtl="0" algn="l">
              <a:spcBef>
                <a:spcPts val="0"/>
              </a:spcBef>
              <a:spcAft>
                <a:spcPts val="0"/>
              </a:spcAft>
              <a:buSzPct val="142857"/>
              <a:buFont typeface="Comic Sans MS"/>
              <a:buChar char="●"/>
            </a:pPr>
            <a:r>
              <a:rPr lang="en" sz="1400">
                <a:solidFill>
                  <a:srgbClr val="444444"/>
                </a:solidFill>
                <a:highlight>
                  <a:srgbClr val="FFFFFF"/>
                </a:highlight>
                <a:latin typeface="Comic Sans MS"/>
                <a:ea typeface="Comic Sans MS"/>
                <a:cs typeface="Comic Sans MS"/>
                <a:sym typeface="Comic Sans MS"/>
              </a:rPr>
              <a:t>Energy is the ability to perform work. Energy can neither be created nor destroyed, and it can only be transformed from one form to another. The unit of Energy is the same as of Work, i.e. Joules. Energy is found in many things, and thus there are different types of energy</a:t>
            </a:r>
            <a:endParaRPr sz="1400">
              <a:solidFill>
                <a:srgbClr val="444444"/>
              </a:solidFill>
              <a:highlight>
                <a:srgbClr val="FFFFFF"/>
              </a:highlight>
              <a:latin typeface="Comic Sans MS"/>
              <a:ea typeface="Comic Sans MS"/>
              <a:cs typeface="Comic Sans MS"/>
              <a:sym typeface="Comic Sans MS"/>
            </a:endParaRPr>
          </a:p>
          <a:p>
            <a:pPr indent="0" lvl="0" marL="0" rtl="0" algn="l">
              <a:lnSpc>
                <a:spcPct val="161538"/>
              </a:lnSpc>
              <a:spcBef>
                <a:spcPts val="1500"/>
              </a:spcBef>
              <a:spcAft>
                <a:spcPts val="0"/>
              </a:spcAft>
              <a:buNone/>
            </a:pPr>
            <a:r>
              <a:rPr b="1" lang="en" sz="1500" u="sng">
                <a:solidFill>
                  <a:srgbClr val="444444"/>
                </a:solidFill>
                <a:highlight>
                  <a:srgbClr val="FFFFFF"/>
                </a:highlight>
                <a:latin typeface="Comic Sans MS"/>
                <a:ea typeface="Comic Sans MS"/>
                <a:cs typeface="Comic Sans MS"/>
                <a:sym typeface="Comic Sans MS"/>
              </a:rPr>
              <a:t>Types of Energy</a:t>
            </a:r>
            <a:endParaRPr b="1" sz="1500" u="sng">
              <a:solidFill>
                <a:srgbClr val="444444"/>
              </a:solidFill>
              <a:highlight>
                <a:srgbClr val="FFFFFF"/>
              </a:highlight>
              <a:latin typeface="Comic Sans MS"/>
              <a:ea typeface="Comic Sans MS"/>
              <a:cs typeface="Comic Sans MS"/>
              <a:sym typeface="Comic Sans MS"/>
            </a:endParaRPr>
          </a:p>
          <a:p>
            <a:pPr indent="0" lvl="0" marL="0" rtl="0" algn="l">
              <a:lnSpc>
                <a:spcPct val="150000"/>
              </a:lnSpc>
              <a:spcBef>
                <a:spcPts val="800"/>
              </a:spcBef>
              <a:spcAft>
                <a:spcPts val="0"/>
              </a:spcAft>
              <a:buNone/>
            </a:pPr>
            <a:r>
              <a:rPr lang="en" sz="1200">
                <a:solidFill>
                  <a:srgbClr val="444444"/>
                </a:solidFill>
                <a:highlight>
                  <a:srgbClr val="FFFFFF"/>
                </a:highlight>
                <a:latin typeface="Comic Sans MS"/>
                <a:ea typeface="Comic Sans MS"/>
                <a:cs typeface="Comic Sans MS"/>
                <a:sym typeface="Comic Sans MS"/>
              </a:rPr>
              <a:t>Some other types of energy are given below:</a:t>
            </a:r>
            <a:endParaRPr sz="1200">
              <a:solidFill>
                <a:srgbClr val="444444"/>
              </a:solidFill>
              <a:highlight>
                <a:srgbClr val="FFFFFF"/>
              </a:highlight>
              <a:latin typeface="Comic Sans MS"/>
              <a:ea typeface="Comic Sans MS"/>
              <a:cs typeface="Comic Sans MS"/>
              <a:sym typeface="Comic Sans MS"/>
            </a:endParaRPr>
          </a:p>
          <a:p>
            <a:pPr indent="-285273" lvl="0" marL="457200" rtl="0" algn="l">
              <a:spcBef>
                <a:spcPts val="800"/>
              </a:spcBef>
              <a:spcAft>
                <a:spcPts val="0"/>
              </a:spcAft>
              <a:buClr>
                <a:srgbClr val="444444"/>
              </a:buClr>
              <a:buSzPct val="100000"/>
              <a:buFont typeface="Comic Sans MS"/>
              <a:buChar char="●"/>
            </a:pPr>
            <a:r>
              <a:rPr lang="en" sz="1050">
                <a:solidFill>
                  <a:srgbClr val="444444"/>
                </a:solidFill>
                <a:highlight>
                  <a:srgbClr val="FFFFFF"/>
                </a:highlight>
                <a:latin typeface="Comic Sans MS"/>
                <a:ea typeface="Comic Sans MS"/>
                <a:cs typeface="Comic Sans MS"/>
                <a:sym typeface="Comic Sans MS"/>
              </a:rPr>
              <a:t>Mechanical energy</a:t>
            </a:r>
            <a:endParaRPr sz="1050">
              <a:solidFill>
                <a:srgbClr val="444444"/>
              </a:solidFill>
              <a:highlight>
                <a:srgbClr val="FFFFFF"/>
              </a:highlight>
              <a:latin typeface="Comic Sans MS"/>
              <a:ea typeface="Comic Sans MS"/>
              <a:cs typeface="Comic Sans MS"/>
              <a:sym typeface="Comic Sans MS"/>
            </a:endParaRPr>
          </a:p>
          <a:p>
            <a:pPr indent="-285273" lvl="0" marL="457200" rtl="0" algn="l">
              <a:spcBef>
                <a:spcPts val="0"/>
              </a:spcBef>
              <a:spcAft>
                <a:spcPts val="0"/>
              </a:spcAft>
              <a:buClr>
                <a:srgbClr val="444444"/>
              </a:buClr>
              <a:buSzPct val="100000"/>
              <a:buFont typeface="Comic Sans MS"/>
              <a:buChar char="●"/>
            </a:pPr>
            <a:r>
              <a:rPr lang="en" sz="1050">
                <a:solidFill>
                  <a:srgbClr val="444444"/>
                </a:solidFill>
                <a:highlight>
                  <a:srgbClr val="FFFFFF"/>
                </a:highlight>
                <a:latin typeface="Comic Sans MS"/>
                <a:ea typeface="Comic Sans MS"/>
                <a:cs typeface="Comic Sans MS"/>
                <a:sym typeface="Comic Sans MS"/>
              </a:rPr>
              <a:t>Mechanical wave energy</a:t>
            </a:r>
            <a:endParaRPr sz="1050">
              <a:solidFill>
                <a:srgbClr val="444444"/>
              </a:solidFill>
              <a:highlight>
                <a:srgbClr val="FFFFFF"/>
              </a:highlight>
              <a:latin typeface="Comic Sans MS"/>
              <a:ea typeface="Comic Sans MS"/>
              <a:cs typeface="Comic Sans MS"/>
              <a:sym typeface="Comic Sans MS"/>
            </a:endParaRPr>
          </a:p>
          <a:p>
            <a:pPr indent="-285273" lvl="0" marL="457200" rtl="0" algn="l">
              <a:spcBef>
                <a:spcPts val="0"/>
              </a:spcBef>
              <a:spcAft>
                <a:spcPts val="0"/>
              </a:spcAft>
              <a:buClr>
                <a:srgbClr val="444444"/>
              </a:buClr>
              <a:buSzPct val="100000"/>
              <a:buFont typeface="Comic Sans MS"/>
              <a:buChar char="●"/>
            </a:pPr>
            <a:r>
              <a:rPr lang="en" sz="1050">
                <a:solidFill>
                  <a:srgbClr val="444444"/>
                </a:solidFill>
                <a:highlight>
                  <a:srgbClr val="FFFFFF"/>
                </a:highlight>
                <a:latin typeface="Comic Sans MS"/>
                <a:ea typeface="Comic Sans MS"/>
                <a:cs typeface="Comic Sans MS"/>
                <a:sym typeface="Comic Sans MS"/>
              </a:rPr>
              <a:t>Chemical energy</a:t>
            </a:r>
            <a:endParaRPr sz="1050">
              <a:solidFill>
                <a:srgbClr val="444444"/>
              </a:solidFill>
              <a:highlight>
                <a:srgbClr val="FFFFFF"/>
              </a:highlight>
              <a:latin typeface="Comic Sans MS"/>
              <a:ea typeface="Comic Sans MS"/>
              <a:cs typeface="Comic Sans MS"/>
              <a:sym typeface="Comic Sans MS"/>
            </a:endParaRPr>
          </a:p>
          <a:p>
            <a:pPr indent="-285273" lvl="0" marL="457200" rtl="0" algn="l">
              <a:spcBef>
                <a:spcPts val="0"/>
              </a:spcBef>
              <a:spcAft>
                <a:spcPts val="0"/>
              </a:spcAft>
              <a:buClr>
                <a:srgbClr val="444444"/>
              </a:buClr>
              <a:buSzPct val="100000"/>
              <a:buFont typeface="Comic Sans MS"/>
              <a:buChar char="●"/>
            </a:pPr>
            <a:r>
              <a:rPr lang="en" sz="1050">
                <a:solidFill>
                  <a:srgbClr val="444444"/>
                </a:solidFill>
                <a:highlight>
                  <a:srgbClr val="FFFFFF"/>
                </a:highlight>
                <a:latin typeface="Comic Sans MS"/>
                <a:ea typeface="Comic Sans MS"/>
                <a:cs typeface="Comic Sans MS"/>
                <a:sym typeface="Comic Sans MS"/>
              </a:rPr>
              <a:t>Electric energy</a:t>
            </a:r>
            <a:endParaRPr sz="1050">
              <a:solidFill>
                <a:srgbClr val="444444"/>
              </a:solidFill>
              <a:highlight>
                <a:srgbClr val="FFFFFF"/>
              </a:highlight>
              <a:latin typeface="Comic Sans MS"/>
              <a:ea typeface="Comic Sans MS"/>
              <a:cs typeface="Comic Sans MS"/>
              <a:sym typeface="Comic Sans MS"/>
            </a:endParaRPr>
          </a:p>
          <a:p>
            <a:pPr indent="-285273" lvl="0" marL="457200" rtl="0" algn="l">
              <a:spcBef>
                <a:spcPts val="0"/>
              </a:spcBef>
              <a:spcAft>
                <a:spcPts val="0"/>
              </a:spcAft>
              <a:buClr>
                <a:srgbClr val="444444"/>
              </a:buClr>
              <a:buSzPct val="100000"/>
              <a:buFont typeface="Comic Sans MS"/>
              <a:buChar char="●"/>
            </a:pPr>
            <a:r>
              <a:rPr lang="en" sz="1050">
                <a:solidFill>
                  <a:srgbClr val="444444"/>
                </a:solidFill>
                <a:highlight>
                  <a:srgbClr val="FFFFFF"/>
                </a:highlight>
                <a:latin typeface="Comic Sans MS"/>
                <a:ea typeface="Comic Sans MS"/>
                <a:cs typeface="Comic Sans MS"/>
                <a:sym typeface="Comic Sans MS"/>
              </a:rPr>
              <a:t>Magnetic energy</a:t>
            </a:r>
            <a:endParaRPr sz="1050">
              <a:solidFill>
                <a:srgbClr val="444444"/>
              </a:solidFill>
              <a:highlight>
                <a:srgbClr val="FFFFFF"/>
              </a:highlight>
              <a:latin typeface="Comic Sans MS"/>
              <a:ea typeface="Comic Sans MS"/>
              <a:cs typeface="Comic Sans MS"/>
              <a:sym typeface="Comic Sans MS"/>
            </a:endParaRPr>
          </a:p>
          <a:p>
            <a:pPr indent="-285273" lvl="0" marL="457200" rtl="0" algn="l">
              <a:spcBef>
                <a:spcPts val="0"/>
              </a:spcBef>
              <a:spcAft>
                <a:spcPts val="0"/>
              </a:spcAft>
              <a:buClr>
                <a:srgbClr val="444444"/>
              </a:buClr>
              <a:buSzPct val="100000"/>
              <a:buFont typeface="Comic Sans MS"/>
              <a:buChar char="●"/>
            </a:pPr>
            <a:r>
              <a:rPr lang="en" sz="1050">
                <a:solidFill>
                  <a:srgbClr val="444444"/>
                </a:solidFill>
                <a:highlight>
                  <a:srgbClr val="FFFFFF"/>
                </a:highlight>
                <a:latin typeface="Comic Sans MS"/>
                <a:ea typeface="Comic Sans MS"/>
                <a:cs typeface="Comic Sans MS"/>
                <a:sym typeface="Comic Sans MS"/>
              </a:rPr>
              <a:t>Radiant energy</a:t>
            </a:r>
            <a:endParaRPr sz="1050">
              <a:solidFill>
                <a:srgbClr val="444444"/>
              </a:solidFill>
              <a:highlight>
                <a:srgbClr val="FFFFFF"/>
              </a:highlight>
              <a:latin typeface="Comic Sans MS"/>
              <a:ea typeface="Comic Sans MS"/>
              <a:cs typeface="Comic Sans MS"/>
              <a:sym typeface="Comic Sans MS"/>
            </a:endParaRPr>
          </a:p>
          <a:p>
            <a:pPr indent="-285273" lvl="0" marL="457200" rtl="0" algn="l">
              <a:spcBef>
                <a:spcPts val="0"/>
              </a:spcBef>
              <a:spcAft>
                <a:spcPts val="0"/>
              </a:spcAft>
              <a:buClr>
                <a:srgbClr val="444444"/>
              </a:buClr>
              <a:buSzPct val="100000"/>
              <a:buFont typeface="Comic Sans MS"/>
              <a:buChar char="●"/>
            </a:pPr>
            <a:r>
              <a:rPr lang="en" sz="1050">
                <a:solidFill>
                  <a:srgbClr val="444444"/>
                </a:solidFill>
                <a:highlight>
                  <a:srgbClr val="FFFFFF"/>
                </a:highlight>
                <a:latin typeface="Comic Sans MS"/>
                <a:ea typeface="Comic Sans MS"/>
                <a:cs typeface="Comic Sans MS"/>
                <a:sym typeface="Comic Sans MS"/>
              </a:rPr>
              <a:t>Nuclear energy</a:t>
            </a:r>
            <a:endParaRPr sz="1050">
              <a:solidFill>
                <a:srgbClr val="444444"/>
              </a:solidFill>
              <a:highlight>
                <a:srgbClr val="FFFFFF"/>
              </a:highlight>
              <a:latin typeface="Comic Sans MS"/>
              <a:ea typeface="Comic Sans MS"/>
              <a:cs typeface="Comic Sans MS"/>
              <a:sym typeface="Comic Sans MS"/>
            </a:endParaRPr>
          </a:p>
          <a:p>
            <a:pPr indent="-285273" lvl="0" marL="457200" rtl="0" algn="l">
              <a:spcBef>
                <a:spcPts val="0"/>
              </a:spcBef>
              <a:spcAft>
                <a:spcPts val="0"/>
              </a:spcAft>
              <a:buClr>
                <a:srgbClr val="444444"/>
              </a:buClr>
              <a:buSzPct val="100000"/>
              <a:buFont typeface="Comic Sans MS"/>
              <a:buChar char="●"/>
            </a:pPr>
            <a:r>
              <a:rPr lang="en" sz="1050">
                <a:solidFill>
                  <a:srgbClr val="444444"/>
                </a:solidFill>
                <a:highlight>
                  <a:srgbClr val="FFFFFF"/>
                </a:highlight>
                <a:latin typeface="Comic Sans MS"/>
                <a:ea typeface="Comic Sans MS"/>
                <a:cs typeface="Comic Sans MS"/>
                <a:sym typeface="Comic Sans MS"/>
              </a:rPr>
              <a:t>Ionization energy</a:t>
            </a:r>
            <a:endParaRPr sz="1050">
              <a:solidFill>
                <a:srgbClr val="444444"/>
              </a:solidFill>
              <a:highlight>
                <a:srgbClr val="FFFFFF"/>
              </a:highlight>
              <a:latin typeface="Comic Sans MS"/>
              <a:ea typeface="Comic Sans MS"/>
              <a:cs typeface="Comic Sans MS"/>
              <a:sym typeface="Comic Sans MS"/>
            </a:endParaRPr>
          </a:p>
          <a:p>
            <a:pPr indent="-285273" lvl="0" marL="457200" rtl="0" algn="l">
              <a:spcBef>
                <a:spcPts val="0"/>
              </a:spcBef>
              <a:spcAft>
                <a:spcPts val="0"/>
              </a:spcAft>
              <a:buClr>
                <a:srgbClr val="444444"/>
              </a:buClr>
              <a:buSzPct val="100000"/>
              <a:buFont typeface="Comic Sans MS"/>
              <a:buChar char="●"/>
            </a:pPr>
            <a:r>
              <a:rPr lang="en" sz="1050">
                <a:solidFill>
                  <a:srgbClr val="444444"/>
                </a:solidFill>
                <a:highlight>
                  <a:srgbClr val="FFFFFF"/>
                </a:highlight>
                <a:latin typeface="Comic Sans MS"/>
                <a:ea typeface="Comic Sans MS"/>
                <a:cs typeface="Comic Sans MS"/>
                <a:sym typeface="Comic Sans MS"/>
              </a:rPr>
              <a:t>Elastic energy</a:t>
            </a:r>
            <a:endParaRPr sz="1050">
              <a:solidFill>
                <a:srgbClr val="444444"/>
              </a:solidFill>
              <a:highlight>
                <a:srgbClr val="FFFFFF"/>
              </a:highlight>
              <a:latin typeface="Comic Sans MS"/>
              <a:ea typeface="Comic Sans MS"/>
              <a:cs typeface="Comic Sans MS"/>
              <a:sym typeface="Comic Sans MS"/>
            </a:endParaRPr>
          </a:p>
          <a:p>
            <a:pPr indent="-285273" lvl="0" marL="457200" rtl="0" algn="l">
              <a:spcBef>
                <a:spcPts val="0"/>
              </a:spcBef>
              <a:spcAft>
                <a:spcPts val="0"/>
              </a:spcAft>
              <a:buClr>
                <a:srgbClr val="444444"/>
              </a:buClr>
              <a:buSzPct val="100000"/>
              <a:buFont typeface="Comic Sans MS"/>
              <a:buChar char="●"/>
            </a:pPr>
            <a:r>
              <a:rPr lang="en" sz="1050">
                <a:solidFill>
                  <a:srgbClr val="444444"/>
                </a:solidFill>
                <a:highlight>
                  <a:srgbClr val="FFFFFF"/>
                </a:highlight>
                <a:latin typeface="Comic Sans MS"/>
                <a:ea typeface="Comic Sans MS"/>
                <a:cs typeface="Comic Sans MS"/>
                <a:sym typeface="Comic Sans MS"/>
              </a:rPr>
              <a:t>Gravitational energy</a:t>
            </a:r>
            <a:endParaRPr sz="1050">
              <a:solidFill>
                <a:srgbClr val="444444"/>
              </a:solidFill>
              <a:highlight>
                <a:srgbClr val="FFFFFF"/>
              </a:highlight>
              <a:latin typeface="Comic Sans MS"/>
              <a:ea typeface="Comic Sans MS"/>
              <a:cs typeface="Comic Sans MS"/>
              <a:sym typeface="Comic Sans MS"/>
            </a:endParaRPr>
          </a:p>
          <a:p>
            <a:pPr indent="-285273" lvl="0" marL="457200" rtl="0" algn="l">
              <a:spcBef>
                <a:spcPts val="0"/>
              </a:spcBef>
              <a:spcAft>
                <a:spcPts val="0"/>
              </a:spcAft>
              <a:buClr>
                <a:srgbClr val="444444"/>
              </a:buClr>
              <a:buSzPct val="100000"/>
              <a:buFont typeface="Comic Sans MS"/>
              <a:buChar char="●"/>
            </a:pPr>
            <a:r>
              <a:rPr lang="en" sz="1050">
                <a:solidFill>
                  <a:srgbClr val="444444"/>
                </a:solidFill>
                <a:highlight>
                  <a:srgbClr val="FFFFFF"/>
                </a:highlight>
                <a:latin typeface="Comic Sans MS"/>
                <a:ea typeface="Comic Sans MS"/>
                <a:cs typeface="Comic Sans MS"/>
                <a:sym typeface="Comic Sans MS"/>
              </a:rPr>
              <a:t>Thermal energy</a:t>
            </a:r>
            <a:endParaRPr sz="1050">
              <a:solidFill>
                <a:srgbClr val="444444"/>
              </a:solidFill>
              <a:highlight>
                <a:srgbClr val="FFFFFF"/>
              </a:highlight>
              <a:latin typeface="Comic Sans MS"/>
              <a:ea typeface="Comic Sans MS"/>
              <a:cs typeface="Comic Sans MS"/>
              <a:sym typeface="Comic Sans MS"/>
            </a:endParaRPr>
          </a:p>
          <a:p>
            <a:pPr indent="-285273" lvl="0" marL="457200" rtl="0" algn="l">
              <a:spcBef>
                <a:spcPts val="0"/>
              </a:spcBef>
              <a:spcAft>
                <a:spcPts val="0"/>
              </a:spcAft>
              <a:buClr>
                <a:srgbClr val="444444"/>
              </a:buClr>
              <a:buSzPct val="100000"/>
              <a:buFont typeface="Comic Sans MS"/>
              <a:buChar char="●"/>
            </a:pPr>
            <a:r>
              <a:rPr lang="en" sz="1050">
                <a:solidFill>
                  <a:srgbClr val="444444"/>
                </a:solidFill>
                <a:highlight>
                  <a:srgbClr val="FFFFFF"/>
                </a:highlight>
                <a:latin typeface="Comic Sans MS"/>
                <a:ea typeface="Comic Sans MS"/>
                <a:cs typeface="Comic Sans MS"/>
                <a:sym typeface="Comic Sans MS"/>
              </a:rPr>
              <a:t>Heat Energy</a:t>
            </a:r>
            <a:endParaRPr sz="1050">
              <a:solidFill>
                <a:srgbClr val="444444"/>
              </a:solidFill>
              <a:highlight>
                <a:srgbClr val="FFFFFF"/>
              </a:highlight>
              <a:latin typeface="Comic Sans MS"/>
              <a:ea typeface="Comic Sans MS"/>
              <a:cs typeface="Comic Sans MS"/>
              <a:sym typeface="Comic Sans MS"/>
            </a:endParaRPr>
          </a:p>
          <a:p>
            <a:pPr indent="-304165" lvl="0" marL="457200" rtl="0" algn="l">
              <a:spcBef>
                <a:spcPts val="0"/>
              </a:spcBef>
              <a:spcAft>
                <a:spcPts val="0"/>
              </a:spcAft>
              <a:buClr>
                <a:srgbClr val="444444"/>
              </a:buClr>
              <a:buSzPct val="100000"/>
              <a:buFont typeface="Comic Sans MS"/>
              <a:buChar char="●"/>
            </a:pPr>
            <a:r>
              <a:t/>
            </a:r>
            <a:endParaRPr sz="1400">
              <a:solidFill>
                <a:srgbClr val="444444"/>
              </a:solidFill>
              <a:highlight>
                <a:srgbClr val="FFFFFF"/>
              </a:highlight>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a:latin typeface="Comic Sans MS"/>
                <a:ea typeface="Comic Sans MS"/>
                <a:cs typeface="Comic Sans MS"/>
                <a:sym typeface="Comic Sans MS"/>
              </a:rPr>
              <a:t>MASS</a:t>
            </a:r>
            <a:endParaRPr>
              <a:latin typeface="Comic Sans MS"/>
              <a:ea typeface="Comic Sans MS"/>
              <a:cs typeface="Comic Sans MS"/>
              <a:sym typeface="Comic Sans MS"/>
            </a:endParaRPr>
          </a:p>
        </p:txBody>
      </p:sp>
      <p:sp>
        <p:nvSpPr>
          <p:cNvPr id="89" name="Google Shape;89;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Comic Sans MS"/>
              <a:buChar char="●"/>
            </a:pPr>
            <a:r>
              <a:rPr lang="en" sz="1600">
                <a:solidFill>
                  <a:srgbClr val="444444"/>
                </a:solidFill>
                <a:highlight>
                  <a:srgbClr val="FFFFFF"/>
                </a:highlight>
                <a:latin typeface="Comic Sans MS"/>
                <a:ea typeface="Comic Sans MS"/>
                <a:cs typeface="Comic Sans MS"/>
                <a:sym typeface="Comic Sans MS"/>
              </a:rPr>
              <a:t>It is one of the fundamental quantities in Physics and the most basic property of matter. We can define mass as the measure of </a:t>
            </a:r>
            <a:r>
              <a:rPr lang="en" sz="1600">
                <a:solidFill>
                  <a:srgbClr val="444444"/>
                </a:solidFill>
                <a:highlight>
                  <a:srgbClr val="F5F6F5"/>
                </a:highlight>
                <a:latin typeface="Comic Sans MS"/>
                <a:ea typeface="Comic Sans MS"/>
                <a:cs typeface="Comic Sans MS"/>
                <a:sym typeface="Comic Sans MS"/>
              </a:rPr>
              <a:t>the </a:t>
            </a:r>
            <a:r>
              <a:rPr lang="en" sz="1600">
                <a:solidFill>
                  <a:srgbClr val="444444"/>
                </a:solidFill>
                <a:highlight>
                  <a:srgbClr val="FFFFFF"/>
                </a:highlight>
                <a:latin typeface="Comic Sans MS"/>
                <a:ea typeface="Comic Sans MS"/>
                <a:cs typeface="Comic Sans MS"/>
                <a:sym typeface="Comic Sans MS"/>
              </a:rPr>
              <a:t>amount of matter in a body. The SI unit of mass is Kilogram (kg).</a:t>
            </a:r>
            <a:endParaRPr sz="1050">
              <a:solidFill>
                <a:srgbClr val="444444"/>
              </a:solidFill>
              <a:highlight>
                <a:srgbClr val="F1EDFF"/>
              </a:highlight>
              <a:latin typeface="Arial"/>
              <a:ea typeface="Arial"/>
              <a:cs typeface="Arial"/>
              <a:sym typeface="Arial"/>
            </a:endParaRPr>
          </a:p>
          <a:p>
            <a:pPr indent="0" lvl="0" marL="457200" rtl="0" algn="l">
              <a:spcBef>
                <a:spcPts val="1200"/>
              </a:spcBef>
              <a:spcAft>
                <a:spcPts val="1200"/>
              </a:spcAft>
              <a:buNone/>
            </a:pPr>
            <a:r>
              <a:t/>
            </a:r>
            <a:endParaRPr sz="1050">
              <a:solidFill>
                <a:srgbClr val="444444"/>
              </a:solidFill>
              <a:highlight>
                <a:srgbClr val="F1ED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95" name="Google Shape;95;p18"/>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