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 id="2147483858" r:id="rId2"/>
  </p:sldMasterIdLst>
  <p:notesMasterIdLst>
    <p:notesMasterId r:id="rId49"/>
  </p:notesMasterIdLst>
  <p:handoutMasterIdLst>
    <p:handoutMasterId r:id="rId50"/>
  </p:handoutMasterIdLst>
  <p:sldIdLst>
    <p:sldId id="329" r:id="rId3"/>
    <p:sldId id="331" r:id="rId4"/>
    <p:sldId id="332" r:id="rId5"/>
    <p:sldId id="338" r:id="rId6"/>
    <p:sldId id="341" r:id="rId7"/>
    <p:sldId id="342" r:id="rId8"/>
    <p:sldId id="343" r:id="rId9"/>
    <p:sldId id="360" r:id="rId10"/>
    <p:sldId id="323" r:id="rId11"/>
    <p:sldId id="339" r:id="rId12"/>
    <p:sldId id="340" r:id="rId13"/>
    <p:sldId id="344" r:id="rId14"/>
    <p:sldId id="345" r:id="rId15"/>
    <p:sldId id="346" r:id="rId16"/>
    <p:sldId id="347" r:id="rId17"/>
    <p:sldId id="348" r:id="rId18"/>
    <p:sldId id="349" r:id="rId19"/>
    <p:sldId id="394" r:id="rId20"/>
    <p:sldId id="395" r:id="rId21"/>
    <p:sldId id="396" r:id="rId22"/>
    <p:sldId id="397" r:id="rId23"/>
    <p:sldId id="398" r:id="rId24"/>
    <p:sldId id="399" r:id="rId25"/>
    <p:sldId id="400" r:id="rId26"/>
    <p:sldId id="289" r:id="rId27"/>
    <p:sldId id="290" r:id="rId28"/>
    <p:sldId id="480" r:id="rId29"/>
    <p:sldId id="481" r:id="rId30"/>
    <p:sldId id="350" r:id="rId31"/>
    <p:sldId id="361" r:id="rId32"/>
    <p:sldId id="351" r:id="rId33"/>
    <p:sldId id="363" r:id="rId34"/>
    <p:sldId id="365" r:id="rId35"/>
    <p:sldId id="364" r:id="rId36"/>
    <p:sldId id="383" r:id="rId37"/>
    <p:sldId id="357" r:id="rId38"/>
    <p:sldId id="386" r:id="rId39"/>
    <p:sldId id="384" r:id="rId40"/>
    <p:sldId id="275" r:id="rId41"/>
    <p:sldId id="359" r:id="rId42"/>
    <p:sldId id="326" r:id="rId43"/>
    <p:sldId id="390" r:id="rId44"/>
    <p:sldId id="389" r:id="rId45"/>
    <p:sldId id="391" r:id="rId46"/>
    <p:sldId id="392" r:id="rId47"/>
    <p:sldId id="39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035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993" autoAdjust="0"/>
  </p:normalViewPr>
  <p:slideViewPr>
    <p:cSldViewPr snapToGrid="0">
      <p:cViewPr varScale="1">
        <p:scale>
          <a:sx n="81" d="100"/>
          <a:sy n="81" d="100"/>
        </p:scale>
        <p:origin x="132"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MIT-WPU</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2406A-ED26-4576-A423-6507A2F1293C}" type="datetimeFigureOut">
              <a:rPr lang="en-US" smtClean="0"/>
              <a:pPr/>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B4DE6-BE1D-493F-AAB4-82AE32167488}" type="slidenum">
              <a:rPr lang="en-US" smtClean="0"/>
              <a:pPr/>
              <a:t>‹#›</a:t>
            </a:fld>
            <a:endParaRPr lang="en-US"/>
          </a:p>
        </p:txBody>
      </p:sp>
    </p:spTree>
    <p:extLst>
      <p:ext uri="{BB962C8B-B14F-4D97-AF65-F5344CB8AC3E}">
        <p14:creationId xmlns:p14="http://schemas.microsoft.com/office/powerpoint/2010/main" val="4088649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MIT-WPU</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1541E-EC0F-4D83-A883-6BA9C3352F82}" type="datetimeFigureOut">
              <a:rPr lang="en-US" smtClean="0"/>
              <a:pPr/>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189AB-5D8B-4EF4-814C-60D97C145CC3}" type="slidenum">
              <a:rPr lang="en-US" smtClean="0"/>
              <a:pPr/>
              <a:t>‹#›</a:t>
            </a:fld>
            <a:endParaRPr lang="en-US"/>
          </a:p>
        </p:txBody>
      </p:sp>
    </p:spTree>
    <p:extLst>
      <p:ext uri="{BB962C8B-B14F-4D97-AF65-F5344CB8AC3E}">
        <p14:creationId xmlns:p14="http://schemas.microsoft.com/office/powerpoint/2010/main" val="20646043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F50B452-B085-4F22-871D-4CF76CFFF753}" type="slidenum">
              <a:rPr lang="en-US" altLang="en-US" sz="1200" smtClean="0"/>
              <a:pPr/>
              <a:t>6</a:t>
            </a:fld>
            <a:endParaRPr lang="en-US" altLang="en-US" sz="1200"/>
          </a:p>
        </p:txBody>
      </p:sp>
      <p:sp>
        <p:nvSpPr>
          <p:cNvPr id="9318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318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200"/>
              <a:t>8</a:t>
            </a:r>
          </a:p>
        </p:txBody>
      </p:sp>
      <p:sp>
        <p:nvSpPr>
          <p:cNvPr id="9318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319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3191" name="Rectangle 6"/>
          <p:cNvSpPr>
            <a:spLocks noGrp="1" noRot="1" noChangeAspect="1" noChangeArrowheads="1" noTextEdit="1"/>
          </p:cNvSpPr>
          <p:nvPr>
            <p:ph type="sldImg"/>
          </p:nvPr>
        </p:nvSpPr>
        <p:spPr>
          <a:xfrm>
            <a:off x="393700" y="692150"/>
            <a:ext cx="6070600" cy="3416300"/>
          </a:xfrm>
          <a:solidFill>
            <a:srgbClr val="FFFFFF"/>
          </a:solidFill>
          <a:ln w="12700" cap="flat"/>
        </p:spPr>
      </p:sp>
      <p:sp>
        <p:nvSpPr>
          <p:cNvPr id="93192"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p>
        </p:txBody>
      </p:sp>
    </p:spTree>
    <p:extLst>
      <p:ext uri="{BB962C8B-B14F-4D97-AF65-F5344CB8AC3E}">
        <p14:creationId xmlns:p14="http://schemas.microsoft.com/office/powerpoint/2010/main" val="1392285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9</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660158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8" name="Google Shape;608;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9" name="Google Shape;609;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
        <p:nvSpPr>
          <p:cNvPr id="610" name="Google Shape;610;p3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MIT-WPU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9" name="Google Shape;61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0" name="Google Shape;620;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
        <p:nvSpPr>
          <p:cNvPr id="621" name="Google Shape;621;p34: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MIT-WPU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39</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66664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41</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56045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34"/>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CA2D48-07C5-4997-8F9B-1F7A26833F9E}"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989269" y="2362200"/>
            <a:ext cx="10270995"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473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0FAEE-BC82-47E8-A019-EF3D681D8DAD}"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59788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2" y="274647"/>
            <a:ext cx="36576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3" y="274647"/>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6B92-6983-4C75-B555-E38B7FB3C479}"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18200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C11A979-9644-40B2-93C1-F0558FE38E90}" type="datetime1">
              <a:rPr lang="en-US" smtClean="0"/>
              <a:pPr/>
              <a:t>7/27/2021</a:t>
            </a:fld>
            <a:endParaRPr lang="en-US"/>
          </a:p>
        </p:txBody>
      </p:sp>
      <p:sp>
        <p:nvSpPr>
          <p:cNvPr id="4" name="Footer Placeholder 3"/>
          <p:cNvSpPr>
            <a:spLocks noGrp="1"/>
          </p:cNvSpPr>
          <p:nvPr>
            <p:ph type="ftr" sz="quarter" idx="11"/>
          </p:nvPr>
        </p:nvSpPr>
        <p:spPr/>
        <p:txBody>
          <a:bodyPr/>
          <a:lstStyle/>
          <a:p>
            <a:r>
              <a:rPr lang="en-US"/>
              <a:t>DATABASE MANAGEMENT SYSTEM LABORATORY</a:t>
            </a:r>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955993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5DC5AD-496F-436E-9338-D2D7584DE83D}"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989271" y="2362200"/>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6421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F665560-5CF1-40A6-AF78-EA6BB4BA1188}"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1279358" y="313346"/>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031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54A83-61E3-42E2-8F7A-2B0AE2E2A8E2}"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359376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218" y="1600204"/>
            <a:ext cx="556404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0524" y="1600204"/>
            <a:ext cx="6220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0802A3-259C-4F76-B702-E338CED141D2}" type="datetime1">
              <a:rPr lang="en-US" smtClean="0">
                <a:solidFill>
                  <a:prstClr val="black">
                    <a:tint val="75000"/>
                  </a:prstClr>
                </a:solidFill>
              </a:rPr>
              <a:pPr/>
              <a:t>7/27/2021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grpSp>
        <p:nvGrpSpPr>
          <p:cNvPr id="8" name="Group 7" descr="Dark gray partial box."/>
          <p:cNvGrpSpPr/>
          <p:nvPr userDrawn="1"/>
        </p:nvGrpSpPr>
        <p:grpSpPr>
          <a:xfrm>
            <a:off x="1279358" y="313346"/>
            <a:ext cx="10270994" cy="1066802"/>
            <a:chOff x="989012" y="4572000"/>
            <a:chExt cx="10268319" cy="1002032"/>
          </a:xfrm>
        </p:grpSpPr>
        <p:cxnSp>
          <p:nvCxnSpPr>
            <p:cNvPr id="9" name="Straight Connector 8"/>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6503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FAE9BF-AF8A-4954-9342-5DBD43A746D8}" type="datetime1">
              <a:rPr lang="en-US" smtClean="0">
                <a:solidFill>
                  <a:prstClr val="black">
                    <a:tint val="75000"/>
                  </a:prstClr>
                </a:solidFill>
              </a:rPr>
              <a:pPr/>
              <a:t>7/27/2021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9" name="Slide Number Placeholder 8"/>
          <p:cNvSpPr>
            <a:spLocks noGrp="1"/>
          </p:cNvSpPr>
          <p:nvPr>
            <p:ph type="sldNum" sz="quarter" idx="12"/>
          </p:nvPr>
        </p:nvSpPr>
        <p:spPr/>
        <p:txBody>
          <a:bodyPr/>
          <a:lstStyle/>
          <a:p>
            <a:fld id="{A67AFE19-8960-4999-8BB5-FA14F1DD873F}" type="slidenum">
              <a:rPr lang="en-US" smtClean="0"/>
              <a:pPr/>
              <a:t>‹#›</a:t>
            </a:fld>
            <a:endParaRPr lang="en-US"/>
          </a:p>
        </p:txBody>
      </p:sp>
      <p:grpSp>
        <p:nvGrpSpPr>
          <p:cNvPr id="10" name="Group 9" descr="Dark gray partial box."/>
          <p:cNvGrpSpPr/>
          <p:nvPr userDrawn="1"/>
        </p:nvGrpSpPr>
        <p:grpSpPr>
          <a:xfrm>
            <a:off x="1279358" y="313346"/>
            <a:ext cx="10270994" cy="1066802"/>
            <a:chOff x="989012" y="4572000"/>
            <a:chExt cx="10268319" cy="1002032"/>
          </a:xfrm>
        </p:grpSpPr>
        <p:cxnSp>
          <p:nvCxnSpPr>
            <p:cNvPr id="11" name="Straight Connector 10"/>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3600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8F7C56-9E7E-4653-89B7-D2B882873E5D}" type="datetime1">
              <a:rPr lang="en-US" smtClean="0">
                <a:solidFill>
                  <a:prstClr val="black">
                    <a:tint val="75000"/>
                  </a:prstClr>
                </a:solidFill>
              </a:rPr>
              <a:pPr/>
              <a:t>7/27/2021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a:p>
        </p:txBody>
      </p:sp>
      <p:grpSp>
        <p:nvGrpSpPr>
          <p:cNvPr id="6" name="Group 5" descr="Dark gray partial box."/>
          <p:cNvGrpSpPr/>
          <p:nvPr userDrawn="1"/>
        </p:nvGrpSpPr>
        <p:grpSpPr>
          <a:xfrm>
            <a:off x="1279358" y="313346"/>
            <a:ext cx="10270994" cy="1066802"/>
            <a:chOff x="989012" y="4572000"/>
            <a:chExt cx="10268319" cy="1002032"/>
          </a:xfrm>
        </p:grpSpPr>
        <p:cxnSp>
          <p:nvCxnSpPr>
            <p:cNvPr id="7" name="Straight Connector 6"/>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5996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6EE68-383E-495D-A125-DE7ACDCE9AAD}" type="datetime1">
              <a:rPr lang="en-US" smtClean="0">
                <a:solidFill>
                  <a:prstClr val="black">
                    <a:tint val="75000"/>
                  </a:prstClr>
                </a:solidFill>
              </a:rPr>
              <a:pPr/>
              <a:t>7/27/2021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4" name="Slide Number Placeholder 3"/>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9051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1279356" y="313346"/>
            <a:ext cx="10270995"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4481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F26AB-5C0F-4F1E-A8EE-D3C97A6DBB24}" type="datetime1">
              <a:rPr lang="en-US" smtClean="0">
                <a:solidFill>
                  <a:prstClr val="black">
                    <a:tint val="75000"/>
                  </a:prstClr>
                </a:solidFill>
              </a:rPr>
              <a:pPr/>
              <a:t>7/27/2021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365619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9"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B6BEA7-7176-44A0-B852-902FC13B434D}" type="datetime1">
              <a:rPr lang="en-US" smtClean="0">
                <a:solidFill>
                  <a:prstClr val="black">
                    <a:tint val="75000"/>
                  </a:prstClr>
                </a:solidFill>
              </a:rPr>
              <a:pPr/>
              <a:t>7/27/2021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412170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288B6-B84D-44AE-9A8B-1EA201E16532}"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529032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3485" y="274642"/>
            <a:ext cx="3655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1" y="274642"/>
            <a:ext cx="10767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CF2666-7374-4202-B379-80D3E66BEB3F}"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14156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B753D-A1AA-441E-B374-03E2A0FEE3A3}"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428319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3"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E37687-B5C8-4BEB-9FD2-E58E29B41DA4}" type="datetime1">
              <a:rPr lang="en-US" smtClean="0">
                <a:solidFill>
                  <a:prstClr val="black">
                    <a:tint val="75000"/>
                  </a:prstClr>
                </a:solidFill>
              </a:rPr>
              <a:pPr/>
              <a:t>7/27/2021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grpSp>
        <p:nvGrpSpPr>
          <p:cNvPr id="8" name="Group 7" descr="Dark gray partial box."/>
          <p:cNvGrpSpPr/>
          <p:nvPr userDrawn="1"/>
        </p:nvGrpSpPr>
        <p:grpSpPr>
          <a:xfrm>
            <a:off x="1279356" y="313346"/>
            <a:ext cx="10270995" cy="1066802"/>
            <a:chOff x="989012" y="4572000"/>
            <a:chExt cx="10268319" cy="1002032"/>
          </a:xfrm>
        </p:grpSpPr>
        <p:cxnSp>
          <p:nvCxnSpPr>
            <p:cNvPr id="9" name="Straight Connector 8"/>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54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3"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759C72-B26D-4893-9F82-0D450C9D8685}" type="datetime1">
              <a:rPr lang="en-US" smtClean="0">
                <a:solidFill>
                  <a:prstClr val="black">
                    <a:tint val="75000"/>
                  </a:prstClr>
                </a:solidFill>
              </a:rPr>
              <a:pPr/>
              <a:t>7/27/2021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9" name="Slide Number Placeholder 8"/>
          <p:cNvSpPr>
            <a:spLocks noGrp="1"/>
          </p:cNvSpPr>
          <p:nvPr>
            <p:ph type="sldNum" sz="quarter" idx="12"/>
          </p:nvPr>
        </p:nvSpPr>
        <p:spPr/>
        <p:txBody>
          <a:bodyPr/>
          <a:lstStyle/>
          <a:p>
            <a:fld id="{A67AFE19-8960-4999-8BB5-FA14F1DD873F}" type="slidenum">
              <a:rPr lang="en-US" smtClean="0"/>
              <a:pPr/>
              <a:t>‹#›</a:t>
            </a:fld>
            <a:endParaRPr lang="en-US"/>
          </a:p>
        </p:txBody>
      </p:sp>
      <p:grpSp>
        <p:nvGrpSpPr>
          <p:cNvPr id="10" name="Group 9" descr="Dark gray partial box."/>
          <p:cNvGrpSpPr/>
          <p:nvPr userDrawn="1"/>
        </p:nvGrpSpPr>
        <p:grpSpPr>
          <a:xfrm>
            <a:off x="1279356" y="313346"/>
            <a:ext cx="10270995" cy="1066802"/>
            <a:chOff x="989012" y="4572000"/>
            <a:chExt cx="10268319" cy="1002032"/>
          </a:xfrm>
        </p:grpSpPr>
        <p:cxnSp>
          <p:nvCxnSpPr>
            <p:cNvPr id="11" name="Straight Connector 10"/>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255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306CE7-49C0-4B5B-8786-ED7BC41F0603}" type="datetime1">
              <a:rPr lang="en-US" smtClean="0">
                <a:solidFill>
                  <a:prstClr val="black">
                    <a:tint val="75000"/>
                  </a:prstClr>
                </a:solidFill>
              </a:rPr>
              <a:pPr/>
              <a:t>7/27/2021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a:p>
        </p:txBody>
      </p:sp>
      <p:grpSp>
        <p:nvGrpSpPr>
          <p:cNvPr id="6" name="Group 5" descr="Dark gray partial box."/>
          <p:cNvGrpSpPr/>
          <p:nvPr userDrawn="1"/>
        </p:nvGrpSpPr>
        <p:grpSpPr>
          <a:xfrm>
            <a:off x="1279356" y="313346"/>
            <a:ext cx="10270995" cy="1066802"/>
            <a:chOff x="989012" y="4572000"/>
            <a:chExt cx="10268319" cy="1002032"/>
          </a:xfrm>
        </p:grpSpPr>
        <p:cxnSp>
          <p:nvCxnSpPr>
            <p:cNvPr id="7" name="Straight Connector 6"/>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868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13B55-9129-4CDB-93BA-653552C7F6DD}" type="datetime1">
              <a:rPr lang="en-US" smtClean="0">
                <a:solidFill>
                  <a:prstClr val="black">
                    <a:tint val="75000"/>
                  </a:prstClr>
                </a:solidFill>
              </a:rPr>
              <a:pPr/>
              <a:t>7/27/2021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4" name="Slide Number Placeholder 3"/>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24587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79228-3778-4543-B35A-0D8FD9AAAB3F}" type="datetime1">
              <a:rPr lang="en-US" smtClean="0">
                <a:solidFill>
                  <a:prstClr val="black">
                    <a:tint val="75000"/>
                  </a:prstClr>
                </a:solidFill>
              </a:rPr>
              <a:pPr/>
              <a:t>7/27/2021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19659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20"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2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2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95B2E4-B10B-40AF-ACD5-1367FFD6E798}" type="datetime1">
              <a:rPr lang="en-US" smtClean="0">
                <a:solidFill>
                  <a:prstClr val="black">
                    <a:tint val="75000"/>
                  </a:prstClr>
                </a:solidFill>
              </a:rPr>
              <a:pPr/>
              <a:t>7/27/2021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13236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1"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2" y="1600206"/>
            <a:ext cx="10972801"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8ABDF-6870-46E7-8A7F-79C7E9DE97F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3"/>
          </p:nvPr>
        </p:nvSpPr>
        <p:spPr>
          <a:xfrm>
            <a:off x="4165603"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4"/>
          </p:nvPr>
        </p:nvSpPr>
        <p:spPr>
          <a:xfrm>
            <a:off x="8737603"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AFE19-8960-4999-8BB5-FA14F1DD873F}" type="slidenum">
              <a:rPr lang="en-US" smtClean="0"/>
              <a:pPr/>
              <a:t>‹#›</a:t>
            </a:fld>
            <a:endParaRPr lang="en-US" dirty="0"/>
          </a:p>
        </p:txBody>
      </p:sp>
      <p:pic>
        <p:nvPicPr>
          <p:cNvPr id="7" name="Picture 6" descr="Black and white background Flourence city image."/>
          <p:cNvPicPr>
            <a:picLocks noChangeAspect="1"/>
          </p:cNvPicPr>
          <p:nvPr userDrawn="1"/>
        </p:nvPicPr>
        <p:blipFill>
          <a:blip r:embed="rId14">
            <a:alphaModFix amt="10000"/>
            <a:extLst>
              <a:ext uri="{BEBA8EAE-BF5A-486C-A8C5-ECC9F3942E4B}">
                <a14:imgProps xmlns:a14="http://schemas.microsoft.com/office/drawing/2010/main">
                  <a14:imgLayer r:embed="rId15">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 y="0"/>
            <a:ext cx="12192000" cy="6856214"/>
          </a:xfrm>
          <a:prstGeom prst="rect">
            <a:avLst/>
          </a:prstGeom>
        </p:spPr>
      </p:pic>
    </p:spTree>
    <p:extLst>
      <p:ext uri="{BB962C8B-B14F-4D97-AF65-F5344CB8AC3E}">
        <p14:creationId xmlns:p14="http://schemas.microsoft.com/office/powerpoint/2010/main" val="391157092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33"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lack and white background Flourence city image."/>
          <p:cNvPicPr>
            <a:picLocks noChangeAspect="1"/>
          </p:cNvPicPr>
          <p:nvPr userDrawn="1"/>
        </p:nvPicPr>
        <p:blipFill>
          <a:blip r:embed="rId13">
            <a:alphaModFix amt="10000"/>
            <a:extLst>
              <a:ext uri="{BEBA8EAE-BF5A-486C-A8C5-ECC9F3942E4B}">
                <a14:imgProps xmlns:a14="http://schemas.microsoft.com/office/drawing/2010/main">
                  <a14:imgLayer r:embed="rId14">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 y="0"/>
            <a:ext cx="12192000" cy="6856214"/>
          </a:xfrm>
          <a:prstGeom prst="rect">
            <a:avLst/>
          </a:prstGeom>
        </p:spPr>
      </p:pic>
      <p:sp>
        <p:nvSpPr>
          <p:cNvPr id="2" name="Title Placeholder 1"/>
          <p:cNvSpPr>
            <a:spLocks noGrp="1"/>
          </p:cNvSpPr>
          <p:nvPr>
            <p:ph type="title"/>
          </p:nvPr>
        </p:nvSpPr>
        <p:spPr>
          <a:xfrm>
            <a:off x="609601" y="274638"/>
            <a:ext cx="10972801"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1" y="1600204"/>
            <a:ext cx="10972801"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48BF3-7D61-49B8-A2A0-C038ABB49CB2}"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3"/>
          </p:nvPr>
        </p:nvSpPr>
        <p:spPr>
          <a:xfrm>
            <a:off x="4165602"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4"/>
          </p:nvPr>
        </p:nvSpPr>
        <p:spPr>
          <a:xfrm>
            <a:off x="8737602" y="6356354"/>
            <a:ext cx="2844800" cy="365125"/>
          </a:xfrm>
          <a:prstGeom prst="rect">
            <a:avLst/>
          </a:prstGeom>
        </p:spPr>
        <p:txBody>
          <a:bodyPr vert="horz" lIns="91440" tIns="45720" rIns="91440" bIns="45720" rtlCol="0" anchor="ctr"/>
          <a:lstStyle>
            <a:lvl1pPr algn="r">
              <a:defRPr sz="1200">
                <a:solidFill>
                  <a:srgbClr val="FFC000"/>
                </a:solidFill>
              </a:defRPr>
            </a:lvl1p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386583303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p:txStyles>
    <p:titleStyle>
      <a:lvl1pPr algn="ctr" defTabSz="914400" rtl="0" eaLnBrk="1" latinLnBrk="0" hangingPunct="1">
        <a:spcBef>
          <a:spcPct val="0"/>
        </a:spcBef>
        <a:buNone/>
        <a:defRPr sz="4000" kern="1200">
          <a:solidFill>
            <a:schemeClr val="tx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prstClr val="black"/>
                </a:solidFill>
              </a:rPr>
              <a:t>CS312 	</a:t>
            </a:r>
            <a:r>
              <a:rPr lang="en-US" b="1" dirty="0"/>
              <a:t>Database Management Systems</a:t>
            </a:r>
            <a:endParaRPr lang="en-US" sz="4800" dirty="0">
              <a:solidFill>
                <a:prstClr val="black"/>
              </a:solidFill>
            </a:endParaRPr>
          </a:p>
        </p:txBody>
      </p:sp>
      <p:sp>
        <p:nvSpPr>
          <p:cNvPr id="3" name="Subtitle 2"/>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School  of Computer Engineering and Technology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175" y="431801"/>
            <a:ext cx="2980415" cy="605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854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Step 1 - Identify Entities</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The entities in this scenario are</a:t>
            </a:r>
          </a:p>
          <a:p>
            <a:pPr lvl="1"/>
            <a:r>
              <a:rPr lang="en-US" dirty="0"/>
              <a:t>University </a:t>
            </a:r>
          </a:p>
          <a:p>
            <a:pPr lvl="1"/>
            <a:r>
              <a:rPr lang="en-US" dirty="0"/>
              <a:t>Faculty </a:t>
            </a:r>
          </a:p>
          <a:p>
            <a:pPr lvl="1"/>
            <a:r>
              <a:rPr lang="en-US" dirty="0"/>
              <a:t>School </a:t>
            </a:r>
          </a:p>
          <a:p>
            <a:pPr lvl="1"/>
            <a:r>
              <a:rPr lang="en-US" dirty="0"/>
              <a:t>Program </a:t>
            </a:r>
          </a:p>
          <a:p>
            <a:pPr lvl="1"/>
            <a:r>
              <a:rPr lang="en-US" dirty="0"/>
              <a:t>Course </a:t>
            </a:r>
          </a:p>
          <a:p>
            <a:pPr lvl="1"/>
            <a:r>
              <a:rPr lang="en-US" dirty="0"/>
              <a:t>Lecturer </a:t>
            </a:r>
          </a:p>
          <a:p>
            <a:pPr lvl="1"/>
            <a:r>
              <a:rPr lang="en-US" dirty="0"/>
              <a:t>Student</a:t>
            </a:r>
          </a:p>
          <a:p>
            <a:endParaRPr lang="en-US" dirty="0"/>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10</a:t>
            </a:fld>
            <a:endParaRPr lang="en-US"/>
          </a:p>
        </p:txBody>
      </p:sp>
    </p:spTree>
    <p:extLst>
      <p:ext uri="{BB962C8B-B14F-4D97-AF65-F5344CB8AC3E}">
        <p14:creationId xmlns:p14="http://schemas.microsoft.com/office/powerpoint/2010/main" val="341947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Step 2 - Find relationships</a:t>
            </a:r>
            <a:br>
              <a:rPr lang="en-US" dirty="0"/>
            </a:b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45408679"/>
              </p:ext>
            </p:extLst>
          </p:nvPr>
        </p:nvGraphicFramePr>
        <p:xfrm>
          <a:off x="609600" y="1600200"/>
          <a:ext cx="10972800" cy="3505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gridCol w="1371600">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University</a:t>
                      </a:r>
                    </a:p>
                    <a:p>
                      <a:endParaRPr lang="en-US" dirty="0"/>
                    </a:p>
                  </a:txBody>
                  <a:tcPr/>
                </a:tc>
                <a:tc>
                  <a:txBody>
                    <a:bodyPr/>
                    <a:lstStyle/>
                    <a:p>
                      <a:r>
                        <a:rPr lang="en-US" dirty="0"/>
                        <a:t>Faculty</a:t>
                      </a:r>
                    </a:p>
                  </a:txBody>
                  <a:tcPr/>
                </a:tc>
                <a:tc>
                  <a:txBody>
                    <a:bodyPr/>
                    <a:lstStyle/>
                    <a:p>
                      <a:r>
                        <a:rPr lang="en-US" dirty="0"/>
                        <a:t>School</a:t>
                      </a:r>
                    </a:p>
                  </a:txBody>
                  <a:tcPr/>
                </a:tc>
                <a:tc>
                  <a:txBody>
                    <a:bodyPr/>
                    <a:lstStyle/>
                    <a:p>
                      <a:r>
                        <a:rPr lang="en-US" dirty="0"/>
                        <a:t>Program</a:t>
                      </a:r>
                    </a:p>
                  </a:txBody>
                  <a:tcPr/>
                </a:tc>
                <a:tc>
                  <a:txBody>
                    <a:bodyPr/>
                    <a:lstStyle/>
                    <a:p>
                      <a:r>
                        <a:rPr lang="en-US" dirty="0"/>
                        <a:t>Course</a:t>
                      </a:r>
                    </a:p>
                  </a:txBody>
                  <a:tcPr/>
                </a:tc>
                <a:tc>
                  <a:txBody>
                    <a:bodyPr/>
                    <a:lstStyle/>
                    <a:p>
                      <a:r>
                        <a:rPr lang="en-US" dirty="0"/>
                        <a:t>Lecturer</a:t>
                      </a:r>
                    </a:p>
                  </a:txBody>
                  <a:tcPr/>
                </a:tc>
                <a:tc>
                  <a:txBody>
                    <a:bodyPr/>
                    <a:lstStyle/>
                    <a:p>
                      <a:r>
                        <a:rPr lang="en-US" dirty="0"/>
                        <a:t>Student</a:t>
                      </a:r>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sz="1800" b="1" kern="1200" dirty="0">
                          <a:solidFill>
                            <a:schemeClr val="lt1"/>
                          </a:solidFill>
                          <a:latin typeface="+mn-lt"/>
                          <a:ea typeface="+mn-ea"/>
                          <a:cs typeface="+mn-cs"/>
                        </a:rPr>
                        <a:t>University</a:t>
                      </a:r>
                    </a:p>
                    <a:p>
                      <a:pPr marL="0" algn="l" defTabSz="914400" rtl="0" eaLnBrk="1" latinLnBrk="0" hangingPunct="1"/>
                      <a:endParaRPr lang="en-US" sz="1800" b="1" kern="1200" dirty="0">
                        <a:solidFill>
                          <a:schemeClr val="lt1"/>
                        </a:solidFill>
                        <a:latin typeface="+mn-lt"/>
                        <a:ea typeface="+mn-ea"/>
                        <a:cs typeface="+mn-cs"/>
                      </a:endParaRPr>
                    </a:p>
                  </a:txBody>
                  <a:tcPr>
                    <a:solidFill>
                      <a:schemeClr val="accent1"/>
                    </a:solidFill>
                  </a:tcPr>
                </a:tc>
                <a:tc>
                  <a:txBody>
                    <a:bodyPr/>
                    <a:lstStyle/>
                    <a:p>
                      <a:endParaRPr lang="en-US" dirty="0"/>
                    </a:p>
                  </a:txBody>
                  <a:tcPr/>
                </a:tc>
                <a:tc>
                  <a:txBody>
                    <a:bodyPr/>
                    <a:lstStyle/>
                    <a:p>
                      <a:r>
                        <a:rPr lang="en-US" dirty="0"/>
                        <a:t>contains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sz="1800" b="1" kern="1200" dirty="0">
                          <a:solidFill>
                            <a:schemeClr val="lt1"/>
                          </a:solidFill>
                          <a:latin typeface="+mn-lt"/>
                          <a:ea typeface="+mn-ea"/>
                          <a:cs typeface="+mn-cs"/>
                        </a:rPr>
                        <a:t>Faculty</a:t>
                      </a:r>
                    </a:p>
                  </a:txBody>
                  <a:tcPr>
                    <a:solidFill>
                      <a:schemeClr val="accent1"/>
                    </a:solidFill>
                  </a:tcPr>
                </a:tc>
                <a:tc>
                  <a:txBody>
                    <a:bodyPr/>
                    <a:lstStyle/>
                    <a:p>
                      <a:endParaRPr lang="en-US" dirty="0"/>
                    </a:p>
                  </a:txBody>
                  <a:tcPr/>
                </a:tc>
                <a:tc>
                  <a:txBody>
                    <a:bodyPr/>
                    <a:lstStyle/>
                    <a:p>
                      <a:endParaRPr lang="en-US" dirty="0"/>
                    </a:p>
                  </a:txBody>
                  <a:tcPr/>
                </a:tc>
                <a:tc>
                  <a:txBody>
                    <a:bodyPr/>
                    <a:lstStyle/>
                    <a:p>
                      <a:r>
                        <a:rPr lang="en-US" dirty="0"/>
                        <a:t>divided Into</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sz="1800" b="1" kern="1200" dirty="0">
                          <a:solidFill>
                            <a:schemeClr val="lt1"/>
                          </a:solidFill>
                          <a:latin typeface="+mn-lt"/>
                          <a:ea typeface="+mn-ea"/>
                          <a:cs typeface="+mn-cs"/>
                        </a:rPr>
                        <a:t>School</a:t>
                      </a:r>
                    </a:p>
                  </a:txBody>
                  <a:tcPr>
                    <a:solidFill>
                      <a:schemeClr val="accent1"/>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a:t>offers</a:t>
                      </a:r>
                    </a:p>
                  </a:txBody>
                  <a:tcPr/>
                </a:tc>
                <a:tc>
                  <a:txBody>
                    <a:bodyPr/>
                    <a:lstStyle/>
                    <a:p>
                      <a:endParaRPr lang="en-US"/>
                    </a:p>
                  </a:txBody>
                  <a:tcPr/>
                </a:tc>
                <a:tc>
                  <a:txBody>
                    <a:bodyPr/>
                    <a:lstStyle/>
                    <a:p>
                      <a:r>
                        <a:rPr lang="en-US" dirty="0"/>
                        <a:t>employs</a:t>
                      </a:r>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pPr marL="0" algn="l" defTabSz="914400" rtl="0" eaLnBrk="1" latinLnBrk="0" hangingPunct="1"/>
                      <a:r>
                        <a:rPr lang="en-US" sz="1800" b="1" kern="1200" dirty="0">
                          <a:solidFill>
                            <a:schemeClr val="lt1"/>
                          </a:solidFill>
                          <a:latin typeface="+mn-lt"/>
                          <a:ea typeface="+mn-ea"/>
                          <a:cs typeface="+mn-cs"/>
                        </a:rPr>
                        <a:t>Program</a:t>
                      </a:r>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contains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1800" b="1" kern="1200" dirty="0">
                          <a:solidFill>
                            <a:schemeClr val="lt1"/>
                          </a:solidFill>
                          <a:latin typeface="+mn-lt"/>
                          <a:ea typeface="+mn-ea"/>
                          <a:cs typeface="+mn-cs"/>
                        </a:rPr>
                        <a:t>Course</a:t>
                      </a:r>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taken by</a:t>
                      </a:r>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sz="1800" b="1" kern="1200" dirty="0">
                          <a:solidFill>
                            <a:schemeClr val="lt1"/>
                          </a:solidFill>
                          <a:latin typeface="+mn-lt"/>
                          <a:ea typeface="+mn-ea"/>
                          <a:cs typeface="+mn-cs"/>
                        </a:rPr>
                        <a:t>Lecturer</a:t>
                      </a:r>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taught</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pPr marL="0" algn="l" defTabSz="914400" rtl="0" eaLnBrk="1" latinLnBrk="0" hangingPunct="1"/>
                      <a:r>
                        <a:rPr lang="en-US" sz="1800" b="1" kern="1200" dirty="0">
                          <a:solidFill>
                            <a:schemeClr val="lt1"/>
                          </a:solidFill>
                          <a:latin typeface="+mn-lt"/>
                          <a:ea typeface="+mn-ea"/>
                          <a:cs typeface="+mn-cs"/>
                        </a:rPr>
                        <a:t>Student</a:t>
                      </a:r>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Enrolled</a:t>
                      </a:r>
                    </a:p>
                  </a:txBody>
                  <a:tcPr/>
                </a:tc>
                <a:tc>
                  <a:txBody>
                    <a:bodyPr/>
                    <a:lstStyle/>
                    <a:p>
                      <a:r>
                        <a:rPr lang="en-US" dirty="0"/>
                        <a:t>enrolled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11</a:t>
            </a:fld>
            <a:endParaRPr lang="en-US"/>
          </a:p>
        </p:txBody>
      </p:sp>
    </p:spTree>
    <p:extLst>
      <p:ext uri="{BB962C8B-B14F-4D97-AF65-F5344CB8AC3E}">
        <p14:creationId xmlns:p14="http://schemas.microsoft.com/office/powerpoint/2010/main" val="192472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274638"/>
            <a:ext cx="11310649" cy="1143000"/>
          </a:xfrm>
        </p:spPr>
        <p:txBody>
          <a:bodyPr>
            <a:normAutofit fontScale="90000"/>
          </a:bodyPr>
          <a:lstStyle/>
          <a:p>
            <a:r>
              <a:rPr lang="en-US" dirty="0"/>
              <a:t>Step 3 - Draw rough ERD</a:t>
            </a:r>
            <a:br>
              <a:rPr lang="en-US" dirty="0"/>
            </a:br>
            <a:r>
              <a:rPr lang="en-US" dirty="0"/>
              <a:t>Step 4</a:t>
            </a:r>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12</a:t>
            </a:fld>
            <a:endParaRPr lang="en-US"/>
          </a:p>
        </p:txBody>
      </p:sp>
      <p:grpSp>
        <p:nvGrpSpPr>
          <p:cNvPr id="7" name="Group 6">
            <a:extLst>
              <a:ext uri="{FF2B5EF4-FFF2-40B4-BE49-F238E27FC236}">
                <a16:creationId xmlns:a16="http://schemas.microsoft.com/office/drawing/2014/main" id="{39BFACB5-3406-4C40-A855-94CB209423AD}"/>
              </a:ext>
            </a:extLst>
          </p:cNvPr>
          <p:cNvGrpSpPr/>
          <p:nvPr/>
        </p:nvGrpSpPr>
        <p:grpSpPr>
          <a:xfrm>
            <a:off x="3121431" y="1417638"/>
            <a:ext cx="7218940" cy="5268102"/>
            <a:chOff x="3121431" y="1417638"/>
            <a:chExt cx="7218940" cy="5268102"/>
          </a:xfrm>
        </p:grpSpPr>
        <p:sp>
          <p:nvSpPr>
            <p:cNvPr id="8" name="Rectangle 7">
              <a:extLst>
                <a:ext uri="{FF2B5EF4-FFF2-40B4-BE49-F238E27FC236}">
                  <a16:creationId xmlns:a16="http://schemas.microsoft.com/office/drawing/2014/main" id="{57B496CB-7DA4-410B-BBB5-F1ECA5BDB244}"/>
                </a:ext>
              </a:extLst>
            </p:cNvPr>
            <p:cNvSpPr/>
            <p:nvPr/>
          </p:nvSpPr>
          <p:spPr>
            <a:xfrm>
              <a:off x="3290219" y="1417638"/>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University</a:t>
              </a:r>
            </a:p>
          </p:txBody>
        </p:sp>
        <p:sp>
          <p:nvSpPr>
            <p:cNvPr id="9" name="Diamond 8">
              <a:extLst>
                <a:ext uri="{FF2B5EF4-FFF2-40B4-BE49-F238E27FC236}">
                  <a16:creationId xmlns:a16="http://schemas.microsoft.com/office/drawing/2014/main" id="{EBE648FA-3DA9-4D43-AD58-5146E509AD4C}"/>
                </a:ext>
              </a:extLst>
            </p:cNvPr>
            <p:cNvSpPr/>
            <p:nvPr/>
          </p:nvSpPr>
          <p:spPr>
            <a:xfrm>
              <a:off x="3121431" y="1797007"/>
              <a:ext cx="1593255" cy="58424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Contains</a:t>
              </a:r>
            </a:p>
          </p:txBody>
        </p:sp>
        <p:sp>
          <p:nvSpPr>
            <p:cNvPr id="10" name="Rectangle 9">
              <a:extLst>
                <a:ext uri="{FF2B5EF4-FFF2-40B4-BE49-F238E27FC236}">
                  <a16:creationId xmlns:a16="http://schemas.microsoft.com/office/drawing/2014/main" id="{9E7DEAB4-CE23-483E-81E5-B09F329FCECB}"/>
                </a:ext>
              </a:extLst>
            </p:cNvPr>
            <p:cNvSpPr/>
            <p:nvPr/>
          </p:nvSpPr>
          <p:spPr>
            <a:xfrm>
              <a:off x="3297534" y="2519907"/>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Faculty</a:t>
              </a:r>
            </a:p>
          </p:txBody>
        </p:sp>
        <p:sp>
          <p:nvSpPr>
            <p:cNvPr id="11" name="Diamond 10">
              <a:extLst>
                <a:ext uri="{FF2B5EF4-FFF2-40B4-BE49-F238E27FC236}">
                  <a16:creationId xmlns:a16="http://schemas.microsoft.com/office/drawing/2014/main" id="{63C06BD9-E658-421F-9BA2-A5D3B57DD3F2}"/>
                </a:ext>
              </a:extLst>
            </p:cNvPr>
            <p:cNvSpPr/>
            <p:nvPr/>
          </p:nvSpPr>
          <p:spPr>
            <a:xfrm>
              <a:off x="3125289" y="2986821"/>
              <a:ext cx="1593255" cy="58424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Divided into</a:t>
              </a:r>
            </a:p>
          </p:txBody>
        </p:sp>
        <p:sp>
          <p:nvSpPr>
            <p:cNvPr id="12" name="Rectangle 11">
              <a:extLst>
                <a:ext uri="{FF2B5EF4-FFF2-40B4-BE49-F238E27FC236}">
                  <a16:creationId xmlns:a16="http://schemas.microsoft.com/office/drawing/2014/main" id="{4D92C113-BF72-464D-93A3-A31027C1679F}"/>
                </a:ext>
              </a:extLst>
            </p:cNvPr>
            <p:cNvSpPr/>
            <p:nvPr/>
          </p:nvSpPr>
          <p:spPr>
            <a:xfrm>
              <a:off x="3297534" y="3839029"/>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School</a:t>
              </a:r>
            </a:p>
          </p:txBody>
        </p:sp>
        <p:sp>
          <p:nvSpPr>
            <p:cNvPr id="13" name="Diamond 12">
              <a:extLst>
                <a:ext uri="{FF2B5EF4-FFF2-40B4-BE49-F238E27FC236}">
                  <a16:creationId xmlns:a16="http://schemas.microsoft.com/office/drawing/2014/main" id="{0E1E2560-1C02-411E-B332-7349AA0D1BAB}"/>
                </a:ext>
              </a:extLst>
            </p:cNvPr>
            <p:cNvSpPr/>
            <p:nvPr/>
          </p:nvSpPr>
          <p:spPr>
            <a:xfrm>
              <a:off x="3121653" y="4344612"/>
              <a:ext cx="1593255" cy="58424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Employee</a:t>
              </a:r>
            </a:p>
          </p:txBody>
        </p:sp>
        <p:sp>
          <p:nvSpPr>
            <p:cNvPr id="14" name="Rectangle 13">
              <a:extLst>
                <a:ext uri="{FF2B5EF4-FFF2-40B4-BE49-F238E27FC236}">
                  <a16:creationId xmlns:a16="http://schemas.microsoft.com/office/drawing/2014/main" id="{8D3AD4CC-7217-470A-AD97-BF4BEB8824D8}"/>
                </a:ext>
              </a:extLst>
            </p:cNvPr>
            <p:cNvSpPr/>
            <p:nvPr/>
          </p:nvSpPr>
          <p:spPr>
            <a:xfrm>
              <a:off x="3297534" y="5157673"/>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Lecturer</a:t>
              </a:r>
            </a:p>
          </p:txBody>
        </p:sp>
        <p:sp>
          <p:nvSpPr>
            <p:cNvPr id="15" name="Diamond 14">
              <a:extLst>
                <a:ext uri="{FF2B5EF4-FFF2-40B4-BE49-F238E27FC236}">
                  <a16:creationId xmlns:a16="http://schemas.microsoft.com/office/drawing/2014/main" id="{9424EFED-9600-4F09-A59F-56CE40DF1591}"/>
                </a:ext>
              </a:extLst>
            </p:cNvPr>
            <p:cNvSpPr/>
            <p:nvPr/>
          </p:nvSpPr>
          <p:spPr>
            <a:xfrm>
              <a:off x="4882906" y="3635385"/>
              <a:ext cx="1645920" cy="64008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offers</a:t>
              </a:r>
            </a:p>
          </p:txBody>
        </p:sp>
        <p:sp>
          <p:nvSpPr>
            <p:cNvPr id="16" name="Diamond 15">
              <a:extLst>
                <a:ext uri="{FF2B5EF4-FFF2-40B4-BE49-F238E27FC236}">
                  <a16:creationId xmlns:a16="http://schemas.microsoft.com/office/drawing/2014/main" id="{F6F79D53-CB2B-434E-A67C-B003907CCCD7}"/>
                </a:ext>
              </a:extLst>
            </p:cNvPr>
            <p:cNvSpPr/>
            <p:nvPr/>
          </p:nvSpPr>
          <p:spPr>
            <a:xfrm>
              <a:off x="4882906" y="4949989"/>
              <a:ext cx="1645920" cy="64008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taught</a:t>
              </a:r>
            </a:p>
          </p:txBody>
        </p:sp>
        <p:sp>
          <p:nvSpPr>
            <p:cNvPr id="17" name="Rectangle 16">
              <a:extLst>
                <a:ext uri="{FF2B5EF4-FFF2-40B4-BE49-F238E27FC236}">
                  <a16:creationId xmlns:a16="http://schemas.microsoft.com/office/drawing/2014/main" id="{6DCB0C31-6C9E-40CF-BA59-BC9343737C48}"/>
                </a:ext>
              </a:extLst>
            </p:cNvPr>
            <p:cNvSpPr/>
            <p:nvPr/>
          </p:nvSpPr>
          <p:spPr>
            <a:xfrm>
              <a:off x="6857626" y="3837889"/>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Program</a:t>
              </a:r>
            </a:p>
          </p:txBody>
        </p:sp>
        <p:sp>
          <p:nvSpPr>
            <p:cNvPr id="18" name="Diamond 17">
              <a:extLst>
                <a:ext uri="{FF2B5EF4-FFF2-40B4-BE49-F238E27FC236}">
                  <a16:creationId xmlns:a16="http://schemas.microsoft.com/office/drawing/2014/main" id="{404A8B38-22A7-4603-86B8-52DD179D31DB}"/>
                </a:ext>
              </a:extLst>
            </p:cNvPr>
            <p:cNvSpPr/>
            <p:nvPr/>
          </p:nvSpPr>
          <p:spPr>
            <a:xfrm>
              <a:off x="6692699" y="4339000"/>
              <a:ext cx="1593255" cy="58424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contains</a:t>
              </a:r>
            </a:p>
          </p:txBody>
        </p:sp>
        <p:sp>
          <p:nvSpPr>
            <p:cNvPr id="19" name="Rectangle 18">
              <a:extLst>
                <a:ext uri="{FF2B5EF4-FFF2-40B4-BE49-F238E27FC236}">
                  <a16:creationId xmlns:a16="http://schemas.microsoft.com/office/drawing/2014/main" id="{B01F5D7E-4397-4945-A7D9-5E7FC0E2E889}"/>
                </a:ext>
              </a:extLst>
            </p:cNvPr>
            <p:cNvSpPr/>
            <p:nvPr/>
          </p:nvSpPr>
          <p:spPr>
            <a:xfrm>
              <a:off x="6853990" y="5152493"/>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Course</a:t>
              </a:r>
            </a:p>
          </p:txBody>
        </p:sp>
        <p:sp>
          <p:nvSpPr>
            <p:cNvPr id="20" name="Diamond 19">
              <a:extLst>
                <a:ext uri="{FF2B5EF4-FFF2-40B4-BE49-F238E27FC236}">
                  <a16:creationId xmlns:a16="http://schemas.microsoft.com/office/drawing/2014/main" id="{BA46B0C4-F4E2-4320-AF5E-1CFE3840F12E}"/>
                </a:ext>
              </a:extLst>
            </p:cNvPr>
            <p:cNvSpPr/>
            <p:nvPr/>
          </p:nvSpPr>
          <p:spPr>
            <a:xfrm>
              <a:off x="6653892" y="5661353"/>
              <a:ext cx="1645920" cy="64008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enrolled</a:t>
              </a:r>
            </a:p>
          </p:txBody>
        </p:sp>
        <p:sp>
          <p:nvSpPr>
            <p:cNvPr id="21" name="Rectangle 20">
              <a:extLst>
                <a:ext uri="{FF2B5EF4-FFF2-40B4-BE49-F238E27FC236}">
                  <a16:creationId xmlns:a16="http://schemas.microsoft.com/office/drawing/2014/main" id="{3CC04F49-F609-4BA5-9DA0-2A6721A77BCF}"/>
                </a:ext>
              </a:extLst>
            </p:cNvPr>
            <p:cNvSpPr/>
            <p:nvPr/>
          </p:nvSpPr>
          <p:spPr>
            <a:xfrm>
              <a:off x="6853990" y="6450667"/>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Student</a:t>
              </a:r>
            </a:p>
          </p:txBody>
        </p:sp>
        <p:sp>
          <p:nvSpPr>
            <p:cNvPr id="22" name="Diamond 21">
              <a:extLst>
                <a:ext uri="{FF2B5EF4-FFF2-40B4-BE49-F238E27FC236}">
                  <a16:creationId xmlns:a16="http://schemas.microsoft.com/office/drawing/2014/main" id="{027EEA3B-00D6-47E8-A25F-C24A736B83ED}"/>
                </a:ext>
              </a:extLst>
            </p:cNvPr>
            <p:cNvSpPr/>
            <p:nvPr/>
          </p:nvSpPr>
          <p:spPr>
            <a:xfrm>
              <a:off x="8694451" y="4958888"/>
              <a:ext cx="1645920" cy="64008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enrolled</a:t>
              </a:r>
            </a:p>
          </p:txBody>
        </p:sp>
        <p:cxnSp>
          <p:nvCxnSpPr>
            <p:cNvPr id="23" name="Straight Connector 22">
              <a:extLst>
                <a:ext uri="{FF2B5EF4-FFF2-40B4-BE49-F238E27FC236}">
                  <a16:creationId xmlns:a16="http://schemas.microsoft.com/office/drawing/2014/main" id="{45755BBA-B778-43F0-B7E7-474906F66D05}"/>
                </a:ext>
              </a:extLst>
            </p:cNvPr>
            <p:cNvCxnSpPr>
              <a:cxnSpLocks/>
              <a:stCxn id="8" idx="2"/>
              <a:endCxn id="9" idx="0"/>
            </p:cNvCxnSpPr>
            <p:nvPr/>
          </p:nvCxnSpPr>
          <p:spPr>
            <a:xfrm>
              <a:off x="3914602" y="1652711"/>
              <a:ext cx="3457" cy="1442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51CAEFC-F9D7-4BB3-B3F4-809AAF0611D3}"/>
                </a:ext>
              </a:extLst>
            </p:cNvPr>
            <p:cNvCxnSpPr>
              <a:cxnSpLocks/>
              <a:stCxn id="9" idx="2"/>
              <a:endCxn id="10" idx="0"/>
            </p:cNvCxnSpPr>
            <p:nvPr/>
          </p:nvCxnSpPr>
          <p:spPr>
            <a:xfrm>
              <a:off x="3918059" y="2381251"/>
              <a:ext cx="3858" cy="13865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1328D33-2959-4813-A6DA-6A7B202D17D8}"/>
                </a:ext>
              </a:extLst>
            </p:cNvPr>
            <p:cNvCxnSpPr>
              <a:cxnSpLocks/>
              <a:stCxn id="10" idx="2"/>
              <a:endCxn id="11" idx="0"/>
            </p:cNvCxnSpPr>
            <p:nvPr/>
          </p:nvCxnSpPr>
          <p:spPr>
            <a:xfrm>
              <a:off x="3921917" y="2754980"/>
              <a:ext cx="0" cy="23184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840490-1390-4726-9118-B76033239E45}"/>
                </a:ext>
              </a:extLst>
            </p:cNvPr>
            <p:cNvCxnSpPr>
              <a:cxnSpLocks/>
              <a:stCxn id="11" idx="2"/>
              <a:endCxn id="12" idx="0"/>
            </p:cNvCxnSpPr>
            <p:nvPr/>
          </p:nvCxnSpPr>
          <p:spPr>
            <a:xfrm>
              <a:off x="3921917" y="3571065"/>
              <a:ext cx="0" cy="267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6A103DB-78E1-4FF3-907D-6F4E1296C366}"/>
                </a:ext>
              </a:extLst>
            </p:cNvPr>
            <p:cNvCxnSpPr>
              <a:cxnSpLocks/>
              <a:stCxn id="12" idx="2"/>
              <a:endCxn id="13" idx="0"/>
            </p:cNvCxnSpPr>
            <p:nvPr/>
          </p:nvCxnSpPr>
          <p:spPr>
            <a:xfrm flipH="1">
              <a:off x="3918281" y="4074102"/>
              <a:ext cx="3636" cy="270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0EC92FD-84C5-4172-A771-6B7FB5909087}"/>
                </a:ext>
              </a:extLst>
            </p:cNvPr>
            <p:cNvCxnSpPr>
              <a:cxnSpLocks/>
              <a:stCxn id="13" idx="2"/>
              <a:endCxn id="14" idx="0"/>
            </p:cNvCxnSpPr>
            <p:nvPr/>
          </p:nvCxnSpPr>
          <p:spPr>
            <a:xfrm>
              <a:off x="3918281" y="4928856"/>
              <a:ext cx="3636" cy="2288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0EFC34D-3393-4DF3-8039-BFA8F4EECDEB}"/>
                </a:ext>
              </a:extLst>
            </p:cNvPr>
            <p:cNvCxnSpPr>
              <a:cxnSpLocks/>
              <a:stCxn id="15" idx="2"/>
              <a:endCxn id="16" idx="0"/>
            </p:cNvCxnSpPr>
            <p:nvPr/>
          </p:nvCxnSpPr>
          <p:spPr>
            <a:xfrm>
              <a:off x="5705866" y="4275465"/>
              <a:ext cx="0" cy="67452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3561655-F62C-4234-BE62-391C1B694E9F}"/>
                </a:ext>
              </a:extLst>
            </p:cNvPr>
            <p:cNvCxnSpPr>
              <a:cxnSpLocks/>
              <a:stCxn id="17" idx="2"/>
              <a:endCxn id="18" idx="0"/>
            </p:cNvCxnSpPr>
            <p:nvPr/>
          </p:nvCxnSpPr>
          <p:spPr>
            <a:xfrm>
              <a:off x="7482009" y="4072962"/>
              <a:ext cx="7318" cy="266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3A1F638-8715-4745-A459-0BD725E78BED}"/>
                </a:ext>
              </a:extLst>
            </p:cNvPr>
            <p:cNvCxnSpPr>
              <a:cxnSpLocks/>
              <a:stCxn id="18" idx="2"/>
              <a:endCxn id="19" idx="0"/>
            </p:cNvCxnSpPr>
            <p:nvPr/>
          </p:nvCxnSpPr>
          <p:spPr>
            <a:xfrm flipH="1">
              <a:off x="7478373" y="4923244"/>
              <a:ext cx="10954" cy="22924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F8DA0AD-3CE4-4208-BA15-0C86D3841052}"/>
                </a:ext>
              </a:extLst>
            </p:cNvPr>
            <p:cNvCxnSpPr>
              <a:cxnSpLocks/>
              <a:stCxn id="19" idx="2"/>
              <a:endCxn id="20" idx="0"/>
            </p:cNvCxnSpPr>
            <p:nvPr/>
          </p:nvCxnSpPr>
          <p:spPr>
            <a:xfrm flipH="1">
              <a:off x="7476852" y="5387566"/>
              <a:ext cx="1521" cy="27378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3687F20-3084-4527-AA61-2BA1F47D6EE1}"/>
                </a:ext>
              </a:extLst>
            </p:cNvPr>
            <p:cNvCxnSpPr>
              <a:cxnSpLocks/>
              <a:stCxn id="12" idx="3"/>
              <a:endCxn id="15" idx="1"/>
            </p:cNvCxnSpPr>
            <p:nvPr/>
          </p:nvCxnSpPr>
          <p:spPr>
            <a:xfrm flipV="1">
              <a:off x="4546300" y="3955425"/>
              <a:ext cx="336606" cy="11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38BBD87-8E34-4C4A-9E77-AB257C388048}"/>
                </a:ext>
              </a:extLst>
            </p:cNvPr>
            <p:cNvCxnSpPr>
              <a:cxnSpLocks/>
              <a:stCxn id="14" idx="3"/>
              <a:endCxn id="16" idx="1"/>
            </p:cNvCxnSpPr>
            <p:nvPr/>
          </p:nvCxnSpPr>
          <p:spPr>
            <a:xfrm flipV="1">
              <a:off x="4546300" y="5270029"/>
              <a:ext cx="336606" cy="51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6415FF1-FDA2-4BF0-819F-3AD6B0ADEC3F}"/>
                </a:ext>
              </a:extLst>
            </p:cNvPr>
            <p:cNvCxnSpPr>
              <a:cxnSpLocks/>
              <a:stCxn id="15" idx="3"/>
              <a:endCxn id="17" idx="1"/>
            </p:cNvCxnSpPr>
            <p:nvPr/>
          </p:nvCxnSpPr>
          <p:spPr>
            <a:xfrm>
              <a:off x="6528826" y="3955425"/>
              <a:ext cx="3288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146DCE2-8514-4FD9-AE25-ABA8F5320EC5}"/>
                </a:ext>
              </a:extLst>
            </p:cNvPr>
            <p:cNvCxnSpPr>
              <a:cxnSpLocks/>
              <a:stCxn id="16" idx="3"/>
              <a:endCxn id="19" idx="1"/>
            </p:cNvCxnSpPr>
            <p:nvPr/>
          </p:nvCxnSpPr>
          <p:spPr>
            <a:xfrm>
              <a:off x="6528826" y="5270029"/>
              <a:ext cx="325164"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6ED5078F-7A91-455B-B0DB-CEE892078CCB}"/>
                </a:ext>
              </a:extLst>
            </p:cNvPr>
            <p:cNvCxnSpPr>
              <a:stCxn id="17" idx="3"/>
              <a:endCxn id="22" idx="0"/>
            </p:cNvCxnSpPr>
            <p:nvPr/>
          </p:nvCxnSpPr>
          <p:spPr>
            <a:xfrm>
              <a:off x="8106392" y="3955426"/>
              <a:ext cx="1411019" cy="100346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AF0513B2-B38A-4F48-B294-CEC69C821A18}"/>
                </a:ext>
              </a:extLst>
            </p:cNvPr>
            <p:cNvCxnSpPr>
              <a:cxnSpLocks/>
              <a:stCxn id="22" idx="2"/>
              <a:endCxn id="21" idx="3"/>
            </p:cNvCxnSpPr>
            <p:nvPr/>
          </p:nvCxnSpPr>
          <p:spPr>
            <a:xfrm rot="5400000">
              <a:off x="8325466" y="5376259"/>
              <a:ext cx="969236" cy="141465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660D4DB-7ADE-4409-8B12-89A2C245EC9A}"/>
                </a:ext>
              </a:extLst>
            </p:cNvPr>
            <p:cNvCxnSpPr>
              <a:cxnSpLocks/>
              <a:stCxn id="20" idx="2"/>
              <a:endCxn id="21" idx="0"/>
            </p:cNvCxnSpPr>
            <p:nvPr/>
          </p:nvCxnSpPr>
          <p:spPr>
            <a:xfrm>
              <a:off x="7476852" y="6301433"/>
              <a:ext cx="1521" cy="14923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FCB29AEF-4F98-477E-9960-23F9D3C76F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520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Step 4 - Cardinality Identification</a:t>
            </a:r>
            <a:br>
              <a:rPr lang="en-US" dirty="0"/>
            </a:br>
            <a:r>
              <a:rPr lang="en-US" dirty="0"/>
              <a:t>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university contains many faculties </a:t>
            </a:r>
          </a:p>
          <a:p>
            <a:r>
              <a:rPr lang="en-US" dirty="0"/>
              <a:t>Each faculty is divided into several schools </a:t>
            </a:r>
          </a:p>
          <a:p>
            <a:r>
              <a:rPr lang="en-US" dirty="0"/>
              <a:t>Each school offers numerous programs </a:t>
            </a:r>
          </a:p>
          <a:p>
            <a:r>
              <a:rPr lang="en-US" dirty="0"/>
              <a:t>Each program contains many courses</a:t>
            </a:r>
          </a:p>
          <a:p>
            <a:r>
              <a:rPr lang="en-US" dirty="0"/>
              <a:t>Each school employs many lecturers</a:t>
            </a:r>
          </a:p>
          <a:p>
            <a:r>
              <a:rPr lang="en-US" dirty="0"/>
              <a:t>Lecturers can teach many courses</a:t>
            </a:r>
          </a:p>
          <a:p>
            <a:r>
              <a:rPr lang="en-US" dirty="0"/>
              <a:t>Lecturers can teach the same course many times </a:t>
            </a:r>
          </a:p>
          <a:p>
            <a:r>
              <a:rPr lang="en-US" dirty="0"/>
              <a:t>Courses can be taught by more than one lecturer </a:t>
            </a:r>
          </a:p>
          <a:p>
            <a:r>
              <a:rPr lang="en-US" dirty="0"/>
              <a:t>A student is enrolled in only one program</a:t>
            </a:r>
          </a:p>
          <a:p>
            <a:r>
              <a:rPr lang="en-US" dirty="0"/>
              <a:t>Students can be enrolled in many courses at the same time</a:t>
            </a:r>
          </a:p>
          <a:p>
            <a:r>
              <a:rPr lang="en-US" dirty="0"/>
              <a:t>Courses have many students enrolled</a:t>
            </a:r>
          </a:p>
          <a:p>
            <a:endParaRPr lang="en-US" dirty="0"/>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13</a:t>
            </a:fld>
            <a:endParaRPr lang="en-US"/>
          </a:p>
        </p:txBody>
      </p:sp>
    </p:spTree>
    <p:extLst>
      <p:ext uri="{BB962C8B-B14F-4D97-AF65-F5344CB8AC3E}">
        <p14:creationId xmlns:p14="http://schemas.microsoft.com/office/powerpoint/2010/main" val="399046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ontent Placeholder 84">
            <a:extLst>
              <a:ext uri="{FF2B5EF4-FFF2-40B4-BE49-F238E27FC236}">
                <a16:creationId xmlns:a16="http://schemas.microsoft.com/office/drawing/2014/main" id="{D14567F1-6B68-4E8C-AEFE-1D218D274CCE}"/>
              </a:ext>
            </a:extLst>
          </p:cNvPr>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a:t>Step 4 - Cardinality Identification</a:t>
            </a:r>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14</a:t>
            </a:fld>
            <a:endParaRPr lang="en-US"/>
          </a:p>
        </p:txBody>
      </p:sp>
      <p:grpSp>
        <p:nvGrpSpPr>
          <p:cNvPr id="86" name="Group 85">
            <a:extLst>
              <a:ext uri="{FF2B5EF4-FFF2-40B4-BE49-F238E27FC236}">
                <a16:creationId xmlns:a16="http://schemas.microsoft.com/office/drawing/2014/main" id="{066FBB7D-47F1-44C0-A589-0247DF0A389B}"/>
              </a:ext>
            </a:extLst>
          </p:cNvPr>
          <p:cNvGrpSpPr/>
          <p:nvPr/>
        </p:nvGrpSpPr>
        <p:grpSpPr>
          <a:xfrm>
            <a:off x="3273831" y="1463030"/>
            <a:ext cx="7218940" cy="5375110"/>
            <a:chOff x="3273831" y="1463030"/>
            <a:chExt cx="7218940" cy="5375110"/>
          </a:xfrm>
        </p:grpSpPr>
        <p:sp>
          <p:nvSpPr>
            <p:cNvPr id="117" name="Rectangle 116">
              <a:extLst>
                <a:ext uri="{FF2B5EF4-FFF2-40B4-BE49-F238E27FC236}">
                  <a16:creationId xmlns:a16="http://schemas.microsoft.com/office/drawing/2014/main" id="{514A2314-07C1-4984-974E-55D5B5E2E10F}"/>
                </a:ext>
              </a:extLst>
            </p:cNvPr>
            <p:cNvSpPr/>
            <p:nvPr/>
          </p:nvSpPr>
          <p:spPr>
            <a:xfrm>
              <a:off x="3442619" y="1463030"/>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University</a:t>
              </a:r>
            </a:p>
          </p:txBody>
        </p:sp>
        <p:sp>
          <p:nvSpPr>
            <p:cNvPr id="118" name="Diamond 117">
              <a:extLst>
                <a:ext uri="{FF2B5EF4-FFF2-40B4-BE49-F238E27FC236}">
                  <a16:creationId xmlns:a16="http://schemas.microsoft.com/office/drawing/2014/main" id="{7DE6735B-A3F7-45D8-8853-74221EBD11BF}"/>
                </a:ext>
              </a:extLst>
            </p:cNvPr>
            <p:cNvSpPr/>
            <p:nvPr/>
          </p:nvSpPr>
          <p:spPr>
            <a:xfrm>
              <a:off x="3273831" y="1920223"/>
              <a:ext cx="1593255" cy="58424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Contains</a:t>
              </a:r>
            </a:p>
          </p:txBody>
        </p:sp>
        <p:sp>
          <p:nvSpPr>
            <p:cNvPr id="119" name="Rectangle 118">
              <a:extLst>
                <a:ext uri="{FF2B5EF4-FFF2-40B4-BE49-F238E27FC236}">
                  <a16:creationId xmlns:a16="http://schemas.microsoft.com/office/drawing/2014/main" id="{46A2E879-429B-4F4D-BBE3-0390CEA8AE9D}"/>
                </a:ext>
              </a:extLst>
            </p:cNvPr>
            <p:cNvSpPr/>
            <p:nvPr/>
          </p:nvSpPr>
          <p:spPr>
            <a:xfrm>
              <a:off x="3449934" y="2672307"/>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Faculty</a:t>
              </a:r>
            </a:p>
          </p:txBody>
        </p:sp>
        <p:sp>
          <p:nvSpPr>
            <p:cNvPr id="120" name="Diamond 119">
              <a:extLst>
                <a:ext uri="{FF2B5EF4-FFF2-40B4-BE49-F238E27FC236}">
                  <a16:creationId xmlns:a16="http://schemas.microsoft.com/office/drawing/2014/main" id="{DCE160EC-6A7B-4767-A709-87AC48175F03}"/>
                </a:ext>
              </a:extLst>
            </p:cNvPr>
            <p:cNvSpPr/>
            <p:nvPr/>
          </p:nvSpPr>
          <p:spPr>
            <a:xfrm>
              <a:off x="3277689" y="3139221"/>
              <a:ext cx="1593255" cy="58424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Divided into</a:t>
              </a:r>
            </a:p>
          </p:txBody>
        </p:sp>
        <p:sp>
          <p:nvSpPr>
            <p:cNvPr id="121" name="Rectangle 120">
              <a:extLst>
                <a:ext uri="{FF2B5EF4-FFF2-40B4-BE49-F238E27FC236}">
                  <a16:creationId xmlns:a16="http://schemas.microsoft.com/office/drawing/2014/main" id="{57D091DD-9E8F-431B-9AAE-02D998FD13FC}"/>
                </a:ext>
              </a:extLst>
            </p:cNvPr>
            <p:cNvSpPr/>
            <p:nvPr/>
          </p:nvSpPr>
          <p:spPr>
            <a:xfrm>
              <a:off x="3449934" y="3991429"/>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School</a:t>
              </a:r>
            </a:p>
          </p:txBody>
        </p:sp>
        <p:sp>
          <p:nvSpPr>
            <p:cNvPr id="122" name="Diamond 121">
              <a:extLst>
                <a:ext uri="{FF2B5EF4-FFF2-40B4-BE49-F238E27FC236}">
                  <a16:creationId xmlns:a16="http://schemas.microsoft.com/office/drawing/2014/main" id="{675567B3-7C1D-4979-A1D9-CE5E975E7431}"/>
                </a:ext>
              </a:extLst>
            </p:cNvPr>
            <p:cNvSpPr/>
            <p:nvPr/>
          </p:nvSpPr>
          <p:spPr>
            <a:xfrm>
              <a:off x="3274053" y="4497012"/>
              <a:ext cx="1593255" cy="58424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Employee</a:t>
              </a:r>
            </a:p>
          </p:txBody>
        </p:sp>
        <p:sp>
          <p:nvSpPr>
            <p:cNvPr id="123" name="Rectangle 122">
              <a:extLst>
                <a:ext uri="{FF2B5EF4-FFF2-40B4-BE49-F238E27FC236}">
                  <a16:creationId xmlns:a16="http://schemas.microsoft.com/office/drawing/2014/main" id="{066B7A2C-89B3-416B-B850-170219C43A46}"/>
                </a:ext>
              </a:extLst>
            </p:cNvPr>
            <p:cNvSpPr/>
            <p:nvPr/>
          </p:nvSpPr>
          <p:spPr>
            <a:xfrm>
              <a:off x="3449934" y="5310073"/>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Lecturer</a:t>
              </a:r>
            </a:p>
          </p:txBody>
        </p:sp>
        <p:sp>
          <p:nvSpPr>
            <p:cNvPr id="124" name="Diamond 123">
              <a:extLst>
                <a:ext uri="{FF2B5EF4-FFF2-40B4-BE49-F238E27FC236}">
                  <a16:creationId xmlns:a16="http://schemas.microsoft.com/office/drawing/2014/main" id="{A6139D82-3E4A-4846-9EED-0592A4BF05B4}"/>
                </a:ext>
              </a:extLst>
            </p:cNvPr>
            <p:cNvSpPr/>
            <p:nvPr/>
          </p:nvSpPr>
          <p:spPr>
            <a:xfrm>
              <a:off x="5035306" y="3787785"/>
              <a:ext cx="1645920" cy="64008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offers</a:t>
              </a:r>
            </a:p>
          </p:txBody>
        </p:sp>
        <p:sp>
          <p:nvSpPr>
            <p:cNvPr id="125" name="Diamond 124">
              <a:extLst>
                <a:ext uri="{FF2B5EF4-FFF2-40B4-BE49-F238E27FC236}">
                  <a16:creationId xmlns:a16="http://schemas.microsoft.com/office/drawing/2014/main" id="{377D53A4-16E3-4B8A-B19C-95B5164F7C14}"/>
                </a:ext>
              </a:extLst>
            </p:cNvPr>
            <p:cNvSpPr/>
            <p:nvPr/>
          </p:nvSpPr>
          <p:spPr>
            <a:xfrm>
              <a:off x="5035306" y="5102389"/>
              <a:ext cx="1645920" cy="64008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taught</a:t>
              </a:r>
            </a:p>
          </p:txBody>
        </p:sp>
        <p:sp>
          <p:nvSpPr>
            <p:cNvPr id="126" name="Rectangle 125">
              <a:extLst>
                <a:ext uri="{FF2B5EF4-FFF2-40B4-BE49-F238E27FC236}">
                  <a16:creationId xmlns:a16="http://schemas.microsoft.com/office/drawing/2014/main" id="{1B361673-E7AB-4D3B-A727-68F1452B8E6B}"/>
                </a:ext>
              </a:extLst>
            </p:cNvPr>
            <p:cNvSpPr/>
            <p:nvPr/>
          </p:nvSpPr>
          <p:spPr>
            <a:xfrm>
              <a:off x="7010026" y="3990289"/>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Program</a:t>
              </a:r>
            </a:p>
          </p:txBody>
        </p:sp>
        <p:sp>
          <p:nvSpPr>
            <p:cNvPr id="127" name="Diamond 126">
              <a:extLst>
                <a:ext uri="{FF2B5EF4-FFF2-40B4-BE49-F238E27FC236}">
                  <a16:creationId xmlns:a16="http://schemas.microsoft.com/office/drawing/2014/main" id="{8AA235A2-6AEB-45D5-A96D-C79DC8CF8C9C}"/>
                </a:ext>
              </a:extLst>
            </p:cNvPr>
            <p:cNvSpPr/>
            <p:nvPr/>
          </p:nvSpPr>
          <p:spPr>
            <a:xfrm>
              <a:off x="6845099" y="4491400"/>
              <a:ext cx="1593255" cy="58424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contains</a:t>
              </a:r>
            </a:p>
          </p:txBody>
        </p:sp>
        <p:sp>
          <p:nvSpPr>
            <p:cNvPr id="128" name="Rectangle 127">
              <a:extLst>
                <a:ext uri="{FF2B5EF4-FFF2-40B4-BE49-F238E27FC236}">
                  <a16:creationId xmlns:a16="http://schemas.microsoft.com/office/drawing/2014/main" id="{ECAE6674-31ED-40B4-8D01-24A579A8AF91}"/>
                </a:ext>
              </a:extLst>
            </p:cNvPr>
            <p:cNvSpPr/>
            <p:nvPr/>
          </p:nvSpPr>
          <p:spPr>
            <a:xfrm>
              <a:off x="7006390" y="5304893"/>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Course</a:t>
              </a:r>
            </a:p>
          </p:txBody>
        </p:sp>
        <p:sp>
          <p:nvSpPr>
            <p:cNvPr id="129" name="Diamond 128">
              <a:extLst>
                <a:ext uri="{FF2B5EF4-FFF2-40B4-BE49-F238E27FC236}">
                  <a16:creationId xmlns:a16="http://schemas.microsoft.com/office/drawing/2014/main" id="{55F4FDA7-6A76-46FF-9C4E-A147BBD2E0AC}"/>
                </a:ext>
              </a:extLst>
            </p:cNvPr>
            <p:cNvSpPr/>
            <p:nvPr/>
          </p:nvSpPr>
          <p:spPr>
            <a:xfrm>
              <a:off x="6806292" y="5813753"/>
              <a:ext cx="1645920" cy="64008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enrolled</a:t>
              </a:r>
            </a:p>
          </p:txBody>
        </p:sp>
        <p:sp>
          <p:nvSpPr>
            <p:cNvPr id="130" name="Rectangle 129">
              <a:extLst>
                <a:ext uri="{FF2B5EF4-FFF2-40B4-BE49-F238E27FC236}">
                  <a16:creationId xmlns:a16="http://schemas.microsoft.com/office/drawing/2014/main" id="{46318B60-5374-4E30-ADFF-C776EF98EB38}"/>
                </a:ext>
              </a:extLst>
            </p:cNvPr>
            <p:cNvSpPr/>
            <p:nvPr/>
          </p:nvSpPr>
          <p:spPr>
            <a:xfrm>
              <a:off x="7006390" y="6603067"/>
              <a:ext cx="1248766" cy="235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Student</a:t>
              </a:r>
            </a:p>
          </p:txBody>
        </p:sp>
        <p:sp>
          <p:nvSpPr>
            <p:cNvPr id="131" name="Diamond 130">
              <a:extLst>
                <a:ext uri="{FF2B5EF4-FFF2-40B4-BE49-F238E27FC236}">
                  <a16:creationId xmlns:a16="http://schemas.microsoft.com/office/drawing/2014/main" id="{D1BE00CB-7D1A-41EB-9B26-94464E838DEE}"/>
                </a:ext>
              </a:extLst>
            </p:cNvPr>
            <p:cNvSpPr/>
            <p:nvPr/>
          </p:nvSpPr>
          <p:spPr>
            <a:xfrm>
              <a:off x="8846851" y="5111288"/>
              <a:ext cx="1645920" cy="64008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enrolled</a:t>
              </a:r>
            </a:p>
          </p:txBody>
        </p:sp>
        <p:cxnSp>
          <p:nvCxnSpPr>
            <p:cNvPr id="132" name="Straight Connector 131">
              <a:extLst>
                <a:ext uri="{FF2B5EF4-FFF2-40B4-BE49-F238E27FC236}">
                  <a16:creationId xmlns:a16="http://schemas.microsoft.com/office/drawing/2014/main" id="{B7E56F94-6E8C-40B4-A1E0-D905E6EA4F6E}"/>
                </a:ext>
              </a:extLst>
            </p:cNvPr>
            <p:cNvCxnSpPr>
              <a:cxnSpLocks/>
              <a:stCxn id="117" idx="2"/>
              <a:endCxn id="118" idx="0"/>
            </p:cNvCxnSpPr>
            <p:nvPr/>
          </p:nvCxnSpPr>
          <p:spPr>
            <a:xfrm>
              <a:off x="4067002" y="1698103"/>
              <a:ext cx="3457" cy="2221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B6F02F6-6D75-474E-9A7D-D6E914536D61}"/>
                </a:ext>
              </a:extLst>
            </p:cNvPr>
            <p:cNvCxnSpPr>
              <a:cxnSpLocks/>
              <a:stCxn id="118" idx="2"/>
              <a:endCxn id="119" idx="0"/>
            </p:cNvCxnSpPr>
            <p:nvPr/>
          </p:nvCxnSpPr>
          <p:spPr>
            <a:xfrm>
              <a:off x="4070459" y="2504467"/>
              <a:ext cx="3858" cy="1678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4185E898-5C7E-4157-9A65-52CC035638CE}"/>
                </a:ext>
              </a:extLst>
            </p:cNvPr>
            <p:cNvCxnSpPr>
              <a:cxnSpLocks/>
              <a:stCxn id="119" idx="2"/>
              <a:endCxn id="120" idx="0"/>
            </p:cNvCxnSpPr>
            <p:nvPr/>
          </p:nvCxnSpPr>
          <p:spPr>
            <a:xfrm>
              <a:off x="4074317" y="2907380"/>
              <a:ext cx="0" cy="2318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BAB5298D-9513-4E38-BF72-19124D2C2678}"/>
                </a:ext>
              </a:extLst>
            </p:cNvPr>
            <p:cNvCxnSpPr>
              <a:cxnSpLocks/>
              <a:stCxn id="120" idx="2"/>
              <a:endCxn id="121" idx="0"/>
            </p:cNvCxnSpPr>
            <p:nvPr/>
          </p:nvCxnSpPr>
          <p:spPr>
            <a:xfrm>
              <a:off x="4074317" y="3723465"/>
              <a:ext cx="0" cy="267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1CB4A192-A668-48AE-992D-AAE40A34EA16}"/>
                </a:ext>
              </a:extLst>
            </p:cNvPr>
            <p:cNvCxnSpPr>
              <a:cxnSpLocks/>
              <a:stCxn id="121" idx="2"/>
              <a:endCxn id="122" idx="0"/>
            </p:cNvCxnSpPr>
            <p:nvPr/>
          </p:nvCxnSpPr>
          <p:spPr>
            <a:xfrm flipH="1">
              <a:off x="4070681" y="4226502"/>
              <a:ext cx="3636" cy="270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9BACAE86-7DAA-4BB1-83A6-538F9F71A1B4}"/>
                </a:ext>
              </a:extLst>
            </p:cNvPr>
            <p:cNvCxnSpPr>
              <a:cxnSpLocks/>
              <a:stCxn id="122" idx="2"/>
              <a:endCxn id="123" idx="0"/>
            </p:cNvCxnSpPr>
            <p:nvPr/>
          </p:nvCxnSpPr>
          <p:spPr>
            <a:xfrm>
              <a:off x="4070681" y="5081256"/>
              <a:ext cx="3636" cy="2288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3291F3EB-11BD-4DEA-855A-269C11B174D7}"/>
                </a:ext>
              </a:extLst>
            </p:cNvPr>
            <p:cNvCxnSpPr>
              <a:cxnSpLocks/>
              <a:stCxn id="124" idx="2"/>
              <a:endCxn id="125" idx="0"/>
            </p:cNvCxnSpPr>
            <p:nvPr/>
          </p:nvCxnSpPr>
          <p:spPr>
            <a:xfrm>
              <a:off x="5858266" y="4427865"/>
              <a:ext cx="0" cy="6745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F032CEA6-80C7-45F4-ABE1-62661AC57271}"/>
                </a:ext>
              </a:extLst>
            </p:cNvPr>
            <p:cNvCxnSpPr>
              <a:cxnSpLocks/>
              <a:stCxn id="126" idx="2"/>
              <a:endCxn id="127" idx="0"/>
            </p:cNvCxnSpPr>
            <p:nvPr/>
          </p:nvCxnSpPr>
          <p:spPr>
            <a:xfrm>
              <a:off x="7634409" y="4225362"/>
              <a:ext cx="7318" cy="266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EC38E087-353F-4317-82E3-4DB32595D285}"/>
                </a:ext>
              </a:extLst>
            </p:cNvPr>
            <p:cNvCxnSpPr>
              <a:cxnSpLocks/>
              <a:stCxn id="127" idx="2"/>
              <a:endCxn id="128" idx="0"/>
            </p:cNvCxnSpPr>
            <p:nvPr/>
          </p:nvCxnSpPr>
          <p:spPr>
            <a:xfrm flipH="1">
              <a:off x="7630773" y="5075644"/>
              <a:ext cx="10954" cy="2292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92C65FA5-8F93-4506-9C5C-FD9954CCEC5C}"/>
                </a:ext>
              </a:extLst>
            </p:cNvPr>
            <p:cNvCxnSpPr>
              <a:cxnSpLocks/>
              <a:stCxn id="128" idx="2"/>
              <a:endCxn id="129" idx="0"/>
            </p:cNvCxnSpPr>
            <p:nvPr/>
          </p:nvCxnSpPr>
          <p:spPr>
            <a:xfrm flipH="1">
              <a:off x="7629252" y="5539966"/>
              <a:ext cx="1521" cy="2737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72F0E515-F6D7-4E94-9291-832530F5A927}"/>
                </a:ext>
              </a:extLst>
            </p:cNvPr>
            <p:cNvCxnSpPr>
              <a:cxnSpLocks/>
              <a:stCxn id="121" idx="3"/>
              <a:endCxn id="124" idx="1"/>
            </p:cNvCxnSpPr>
            <p:nvPr/>
          </p:nvCxnSpPr>
          <p:spPr>
            <a:xfrm flipV="1">
              <a:off x="4698700" y="4107825"/>
              <a:ext cx="336606" cy="11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38DD01E5-2513-4D97-8B78-EFFFD29C827D}"/>
                </a:ext>
              </a:extLst>
            </p:cNvPr>
            <p:cNvCxnSpPr>
              <a:cxnSpLocks/>
              <a:stCxn id="123" idx="3"/>
              <a:endCxn id="125" idx="1"/>
            </p:cNvCxnSpPr>
            <p:nvPr/>
          </p:nvCxnSpPr>
          <p:spPr>
            <a:xfrm flipV="1">
              <a:off x="4698700" y="5422429"/>
              <a:ext cx="336606" cy="51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7B455D89-C001-4D88-83B0-BE6C5CCF5398}"/>
                </a:ext>
              </a:extLst>
            </p:cNvPr>
            <p:cNvCxnSpPr>
              <a:cxnSpLocks/>
              <a:stCxn id="124" idx="3"/>
              <a:endCxn id="126" idx="1"/>
            </p:cNvCxnSpPr>
            <p:nvPr/>
          </p:nvCxnSpPr>
          <p:spPr>
            <a:xfrm>
              <a:off x="6681226" y="4107825"/>
              <a:ext cx="3288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81E20ED0-7061-4201-9083-34AC7699140B}"/>
                </a:ext>
              </a:extLst>
            </p:cNvPr>
            <p:cNvCxnSpPr>
              <a:cxnSpLocks/>
              <a:stCxn id="125" idx="3"/>
              <a:endCxn id="128" idx="1"/>
            </p:cNvCxnSpPr>
            <p:nvPr/>
          </p:nvCxnSpPr>
          <p:spPr>
            <a:xfrm>
              <a:off x="6681226" y="5422429"/>
              <a:ext cx="325164"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Connector: Elbow 145">
              <a:extLst>
                <a:ext uri="{FF2B5EF4-FFF2-40B4-BE49-F238E27FC236}">
                  <a16:creationId xmlns:a16="http://schemas.microsoft.com/office/drawing/2014/main" id="{909988A6-5781-4925-AA50-A0F2C7727C7B}"/>
                </a:ext>
              </a:extLst>
            </p:cNvPr>
            <p:cNvCxnSpPr>
              <a:stCxn id="126" idx="3"/>
              <a:endCxn id="131" idx="0"/>
            </p:cNvCxnSpPr>
            <p:nvPr/>
          </p:nvCxnSpPr>
          <p:spPr>
            <a:xfrm>
              <a:off x="8258792" y="4107826"/>
              <a:ext cx="1411019" cy="100346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47" name="Connector: Elbow 146">
              <a:extLst>
                <a:ext uri="{FF2B5EF4-FFF2-40B4-BE49-F238E27FC236}">
                  <a16:creationId xmlns:a16="http://schemas.microsoft.com/office/drawing/2014/main" id="{F0005D2A-691F-46D2-B927-B29ABE87727A}"/>
                </a:ext>
              </a:extLst>
            </p:cNvPr>
            <p:cNvCxnSpPr>
              <a:cxnSpLocks/>
              <a:stCxn id="131" idx="2"/>
              <a:endCxn id="130" idx="3"/>
            </p:cNvCxnSpPr>
            <p:nvPr/>
          </p:nvCxnSpPr>
          <p:spPr>
            <a:xfrm rot="5400000">
              <a:off x="8477866" y="5528659"/>
              <a:ext cx="969236" cy="141465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A7D6617A-F36B-4C60-972E-A14F68E9340C}"/>
                </a:ext>
              </a:extLst>
            </p:cNvPr>
            <p:cNvCxnSpPr>
              <a:cxnSpLocks/>
              <a:stCxn id="129" idx="2"/>
              <a:endCxn id="130" idx="0"/>
            </p:cNvCxnSpPr>
            <p:nvPr/>
          </p:nvCxnSpPr>
          <p:spPr>
            <a:xfrm>
              <a:off x="7629252" y="6453833"/>
              <a:ext cx="1521" cy="14923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E01959B8-94D2-4B27-8395-F0DF870FBE55}"/>
                </a:ext>
              </a:extLst>
            </p:cNvPr>
            <p:cNvSpPr txBox="1"/>
            <p:nvPr/>
          </p:nvSpPr>
          <p:spPr>
            <a:xfrm>
              <a:off x="4033996" y="1675814"/>
              <a:ext cx="263214" cy="276999"/>
            </a:xfrm>
            <a:prstGeom prst="rect">
              <a:avLst/>
            </a:prstGeom>
            <a:noFill/>
          </p:spPr>
          <p:txBody>
            <a:bodyPr wrap="none" rtlCol="0">
              <a:spAutoFit/>
            </a:bodyPr>
            <a:lstStyle/>
            <a:p>
              <a:r>
                <a:rPr lang="en-US" sz="1200" dirty="0"/>
                <a:t>1</a:t>
              </a:r>
            </a:p>
          </p:txBody>
        </p:sp>
        <p:sp>
          <p:nvSpPr>
            <p:cNvPr id="150" name="TextBox 149">
              <a:extLst>
                <a:ext uri="{FF2B5EF4-FFF2-40B4-BE49-F238E27FC236}">
                  <a16:creationId xmlns:a16="http://schemas.microsoft.com/office/drawing/2014/main" id="{E00AC108-BC33-473B-B439-1D64AD6F56D6}"/>
                </a:ext>
              </a:extLst>
            </p:cNvPr>
            <p:cNvSpPr txBox="1"/>
            <p:nvPr/>
          </p:nvSpPr>
          <p:spPr>
            <a:xfrm>
              <a:off x="4044281" y="2439327"/>
              <a:ext cx="284052" cy="276999"/>
            </a:xfrm>
            <a:prstGeom prst="rect">
              <a:avLst/>
            </a:prstGeom>
            <a:noFill/>
          </p:spPr>
          <p:txBody>
            <a:bodyPr wrap="none" rtlCol="0">
              <a:spAutoFit/>
            </a:bodyPr>
            <a:lstStyle/>
            <a:p>
              <a:r>
                <a:rPr lang="en-US" sz="1200" dirty="0"/>
                <a:t>N</a:t>
              </a:r>
            </a:p>
          </p:txBody>
        </p:sp>
        <p:sp>
          <p:nvSpPr>
            <p:cNvPr id="151" name="TextBox 150">
              <a:extLst>
                <a:ext uri="{FF2B5EF4-FFF2-40B4-BE49-F238E27FC236}">
                  <a16:creationId xmlns:a16="http://schemas.microsoft.com/office/drawing/2014/main" id="{CDB295FB-7DFB-4741-A432-67EC5E01E270}"/>
                </a:ext>
              </a:extLst>
            </p:cNvPr>
            <p:cNvSpPr txBox="1"/>
            <p:nvPr/>
          </p:nvSpPr>
          <p:spPr>
            <a:xfrm>
              <a:off x="4054700" y="2867272"/>
              <a:ext cx="263214" cy="276999"/>
            </a:xfrm>
            <a:prstGeom prst="rect">
              <a:avLst/>
            </a:prstGeom>
            <a:noFill/>
          </p:spPr>
          <p:txBody>
            <a:bodyPr wrap="none" rtlCol="0">
              <a:spAutoFit/>
            </a:bodyPr>
            <a:lstStyle/>
            <a:p>
              <a:r>
                <a:rPr lang="en-US" sz="1200" dirty="0"/>
                <a:t>1</a:t>
              </a:r>
            </a:p>
          </p:txBody>
        </p:sp>
        <p:sp>
          <p:nvSpPr>
            <p:cNvPr id="152" name="TextBox 151">
              <a:extLst>
                <a:ext uri="{FF2B5EF4-FFF2-40B4-BE49-F238E27FC236}">
                  <a16:creationId xmlns:a16="http://schemas.microsoft.com/office/drawing/2014/main" id="{AE478E81-C9D8-4763-9825-C7C44BE543ED}"/>
                </a:ext>
              </a:extLst>
            </p:cNvPr>
            <p:cNvSpPr txBox="1"/>
            <p:nvPr/>
          </p:nvSpPr>
          <p:spPr>
            <a:xfrm>
              <a:off x="4662948" y="3851789"/>
              <a:ext cx="263214" cy="276999"/>
            </a:xfrm>
            <a:prstGeom prst="rect">
              <a:avLst/>
            </a:prstGeom>
            <a:noFill/>
          </p:spPr>
          <p:txBody>
            <a:bodyPr wrap="none" rtlCol="0">
              <a:spAutoFit/>
            </a:bodyPr>
            <a:lstStyle/>
            <a:p>
              <a:r>
                <a:rPr lang="en-US" sz="1200" dirty="0"/>
                <a:t>1</a:t>
              </a:r>
            </a:p>
          </p:txBody>
        </p:sp>
        <p:sp>
          <p:nvSpPr>
            <p:cNvPr id="153" name="TextBox 152">
              <a:extLst>
                <a:ext uri="{FF2B5EF4-FFF2-40B4-BE49-F238E27FC236}">
                  <a16:creationId xmlns:a16="http://schemas.microsoft.com/office/drawing/2014/main" id="{7A103B83-DC43-4E33-81E7-BF1B383E02E3}"/>
                </a:ext>
              </a:extLst>
            </p:cNvPr>
            <p:cNvSpPr txBox="1"/>
            <p:nvPr/>
          </p:nvSpPr>
          <p:spPr>
            <a:xfrm>
              <a:off x="8255156" y="3862185"/>
              <a:ext cx="263214" cy="276999"/>
            </a:xfrm>
            <a:prstGeom prst="rect">
              <a:avLst/>
            </a:prstGeom>
            <a:noFill/>
          </p:spPr>
          <p:txBody>
            <a:bodyPr wrap="none" rtlCol="0">
              <a:spAutoFit/>
            </a:bodyPr>
            <a:lstStyle/>
            <a:p>
              <a:r>
                <a:rPr lang="en-US" sz="1200" dirty="0"/>
                <a:t>1</a:t>
              </a:r>
            </a:p>
          </p:txBody>
        </p:sp>
        <p:sp>
          <p:nvSpPr>
            <p:cNvPr id="154" name="TextBox 153">
              <a:extLst>
                <a:ext uri="{FF2B5EF4-FFF2-40B4-BE49-F238E27FC236}">
                  <a16:creationId xmlns:a16="http://schemas.microsoft.com/office/drawing/2014/main" id="{106FC1F3-6ADE-418D-AA59-482BADCAA1D7}"/>
                </a:ext>
              </a:extLst>
            </p:cNvPr>
            <p:cNvSpPr txBox="1"/>
            <p:nvPr/>
          </p:nvSpPr>
          <p:spPr>
            <a:xfrm>
              <a:off x="4033232" y="5071364"/>
              <a:ext cx="284052" cy="276999"/>
            </a:xfrm>
            <a:prstGeom prst="rect">
              <a:avLst/>
            </a:prstGeom>
            <a:noFill/>
          </p:spPr>
          <p:txBody>
            <a:bodyPr wrap="none" rtlCol="0">
              <a:spAutoFit/>
            </a:bodyPr>
            <a:lstStyle/>
            <a:p>
              <a:r>
                <a:rPr lang="en-US" sz="1200" dirty="0"/>
                <a:t>N</a:t>
              </a:r>
            </a:p>
          </p:txBody>
        </p:sp>
        <p:sp>
          <p:nvSpPr>
            <p:cNvPr id="155" name="TextBox 154">
              <a:extLst>
                <a:ext uri="{FF2B5EF4-FFF2-40B4-BE49-F238E27FC236}">
                  <a16:creationId xmlns:a16="http://schemas.microsoft.com/office/drawing/2014/main" id="{A2F5D403-A938-42B7-866C-59258B5ED179}"/>
                </a:ext>
              </a:extLst>
            </p:cNvPr>
            <p:cNvSpPr txBox="1"/>
            <p:nvPr/>
          </p:nvSpPr>
          <p:spPr>
            <a:xfrm>
              <a:off x="4650313" y="5166199"/>
              <a:ext cx="284052" cy="276999"/>
            </a:xfrm>
            <a:prstGeom prst="rect">
              <a:avLst/>
            </a:prstGeom>
            <a:noFill/>
          </p:spPr>
          <p:txBody>
            <a:bodyPr wrap="none" rtlCol="0">
              <a:spAutoFit/>
            </a:bodyPr>
            <a:lstStyle/>
            <a:p>
              <a:r>
                <a:rPr lang="en-US" sz="1200" dirty="0"/>
                <a:t>N</a:t>
              </a:r>
            </a:p>
          </p:txBody>
        </p:sp>
        <p:sp>
          <p:nvSpPr>
            <p:cNvPr id="156" name="TextBox 155">
              <a:extLst>
                <a:ext uri="{FF2B5EF4-FFF2-40B4-BE49-F238E27FC236}">
                  <a16:creationId xmlns:a16="http://schemas.microsoft.com/office/drawing/2014/main" id="{8CE0AE72-7A78-491A-975A-D378637E47B8}"/>
                </a:ext>
              </a:extLst>
            </p:cNvPr>
            <p:cNvSpPr txBox="1"/>
            <p:nvPr/>
          </p:nvSpPr>
          <p:spPr>
            <a:xfrm>
              <a:off x="6775974" y="3885936"/>
              <a:ext cx="284052" cy="276999"/>
            </a:xfrm>
            <a:prstGeom prst="rect">
              <a:avLst/>
            </a:prstGeom>
            <a:noFill/>
          </p:spPr>
          <p:txBody>
            <a:bodyPr wrap="none" rtlCol="0">
              <a:spAutoFit/>
            </a:bodyPr>
            <a:lstStyle/>
            <a:p>
              <a:r>
                <a:rPr lang="en-US" sz="1200" dirty="0"/>
                <a:t>N</a:t>
              </a:r>
            </a:p>
          </p:txBody>
        </p:sp>
        <p:sp>
          <p:nvSpPr>
            <p:cNvPr id="157" name="TextBox 156">
              <a:extLst>
                <a:ext uri="{FF2B5EF4-FFF2-40B4-BE49-F238E27FC236}">
                  <a16:creationId xmlns:a16="http://schemas.microsoft.com/office/drawing/2014/main" id="{75D41A98-76F2-4516-AEFB-4A6625490973}"/>
                </a:ext>
              </a:extLst>
            </p:cNvPr>
            <p:cNvSpPr txBox="1"/>
            <p:nvPr/>
          </p:nvSpPr>
          <p:spPr>
            <a:xfrm>
              <a:off x="7590213" y="5069591"/>
              <a:ext cx="284052" cy="276999"/>
            </a:xfrm>
            <a:prstGeom prst="rect">
              <a:avLst/>
            </a:prstGeom>
            <a:noFill/>
          </p:spPr>
          <p:txBody>
            <a:bodyPr wrap="none" rtlCol="0">
              <a:spAutoFit/>
            </a:bodyPr>
            <a:lstStyle/>
            <a:p>
              <a:r>
                <a:rPr lang="en-US" sz="1200" dirty="0"/>
                <a:t>N</a:t>
              </a:r>
            </a:p>
          </p:txBody>
        </p:sp>
        <p:sp>
          <p:nvSpPr>
            <p:cNvPr id="158" name="TextBox 157">
              <a:extLst>
                <a:ext uri="{FF2B5EF4-FFF2-40B4-BE49-F238E27FC236}">
                  <a16:creationId xmlns:a16="http://schemas.microsoft.com/office/drawing/2014/main" id="{72B1FB06-61FD-47DB-A510-DDFDEEB5934F}"/>
                </a:ext>
              </a:extLst>
            </p:cNvPr>
            <p:cNvSpPr txBox="1"/>
            <p:nvPr/>
          </p:nvSpPr>
          <p:spPr>
            <a:xfrm>
              <a:off x="6769169" y="5182796"/>
              <a:ext cx="284052" cy="276999"/>
            </a:xfrm>
            <a:prstGeom prst="rect">
              <a:avLst/>
            </a:prstGeom>
            <a:noFill/>
          </p:spPr>
          <p:txBody>
            <a:bodyPr wrap="none" rtlCol="0">
              <a:spAutoFit/>
            </a:bodyPr>
            <a:lstStyle/>
            <a:p>
              <a:r>
                <a:rPr lang="en-US" sz="1200" dirty="0"/>
                <a:t>N</a:t>
              </a:r>
            </a:p>
          </p:txBody>
        </p:sp>
        <p:sp>
          <p:nvSpPr>
            <p:cNvPr id="159" name="TextBox 158">
              <a:extLst>
                <a:ext uri="{FF2B5EF4-FFF2-40B4-BE49-F238E27FC236}">
                  <a16:creationId xmlns:a16="http://schemas.microsoft.com/office/drawing/2014/main" id="{8E076DB4-A93A-4CCD-B28C-DCA2E32DCBBA}"/>
                </a:ext>
              </a:extLst>
            </p:cNvPr>
            <p:cNvSpPr txBox="1"/>
            <p:nvPr/>
          </p:nvSpPr>
          <p:spPr>
            <a:xfrm>
              <a:off x="7586995" y="5498940"/>
              <a:ext cx="284052" cy="276999"/>
            </a:xfrm>
            <a:prstGeom prst="rect">
              <a:avLst/>
            </a:prstGeom>
            <a:noFill/>
          </p:spPr>
          <p:txBody>
            <a:bodyPr wrap="none" rtlCol="0">
              <a:spAutoFit/>
            </a:bodyPr>
            <a:lstStyle/>
            <a:p>
              <a:r>
                <a:rPr lang="en-US" sz="1200" dirty="0"/>
                <a:t>N</a:t>
              </a:r>
            </a:p>
          </p:txBody>
        </p:sp>
        <p:sp>
          <p:nvSpPr>
            <p:cNvPr id="160" name="TextBox 159">
              <a:extLst>
                <a:ext uri="{FF2B5EF4-FFF2-40B4-BE49-F238E27FC236}">
                  <a16:creationId xmlns:a16="http://schemas.microsoft.com/office/drawing/2014/main" id="{35971B11-CFEF-42DF-9079-2E8FE572C9B4}"/>
                </a:ext>
              </a:extLst>
            </p:cNvPr>
            <p:cNvSpPr txBox="1"/>
            <p:nvPr/>
          </p:nvSpPr>
          <p:spPr>
            <a:xfrm>
              <a:off x="8212327" y="6484570"/>
              <a:ext cx="284052" cy="276999"/>
            </a:xfrm>
            <a:prstGeom prst="rect">
              <a:avLst/>
            </a:prstGeom>
            <a:noFill/>
          </p:spPr>
          <p:txBody>
            <a:bodyPr wrap="none" rtlCol="0">
              <a:spAutoFit/>
            </a:bodyPr>
            <a:lstStyle/>
            <a:p>
              <a:r>
                <a:rPr lang="en-US" sz="1200" dirty="0"/>
                <a:t>N</a:t>
              </a:r>
            </a:p>
          </p:txBody>
        </p:sp>
        <p:sp>
          <p:nvSpPr>
            <p:cNvPr id="161" name="TextBox 160">
              <a:extLst>
                <a:ext uri="{FF2B5EF4-FFF2-40B4-BE49-F238E27FC236}">
                  <a16:creationId xmlns:a16="http://schemas.microsoft.com/office/drawing/2014/main" id="{DE9F4A8C-3A02-4B08-9A3B-63E37ADB563D}"/>
                </a:ext>
              </a:extLst>
            </p:cNvPr>
            <p:cNvSpPr txBox="1"/>
            <p:nvPr/>
          </p:nvSpPr>
          <p:spPr>
            <a:xfrm>
              <a:off x="7586995" y="6388258"/>
              <a:ext cx="284052" cy="276999"/>
            </a:xfrm>
            <a:prstGeom prst="rect">
              <a:avLst/>
            </a:prstGeom>
            <a:noFill/>
          </p:spPr>
          <p:txBody>
            <a:bodyPr wrap="none" rtlCol="0">
              <a:spAutoFit/>
            </a:bodyPr>
            <a:lstStyle/>
            <a:p>
              <a:r>
                <a:rPr lang="en-US" sz="1200" dirty="0"/>
                <a:t>N</a:t>
              </a:r>
            </a:p>
          </p:txBody>
        </p:sp>
        <p:sp>
          <p:nvSpPr>
            <p:cNvPr id="162" name="TextBox 161">
              <a:extLst>
                <a:ext uri="{FF2B5EF4-FFF2-40B4-BE49-F238E27FC236}">
                  <a16:creationId xmlns:a16="http://schemas.microsoft.com/office/drawing/2014/main" id="{E4B9115F-194F-484B-A91B-D7A9A0EC195D}"/>
                </a:ext>
              </a:extLst>
            </p:cNvPr>
            <p:cNvSpPr txBox="1"/>
            <p:nvPr/>
          </p:nvSpPr>
          <p:spPr>
            <a:xfrm>
              <a:off x="7597414" y="4198451"/>
              <a:ext cx="263214" cy="276999"/>
            </a:xfrm>
            <a:prstGeom prst="rect">
              <a:avLst/>
            </a:prstGeom>
            <a:noFill/>
          </p:spPr>
          <p:txBody>
            <a:bodyPr wrap="none" rtlCol="0">
              <a:spAutoFit/>
            </a:bodyPr>
            <a:lstStyle/>
            <a:p>
              <a:r>
                <a:rPr lang="en-US" sz="1200" dirty="0"/>
                <a:t>1</a:t>
              </a:r>
            </a:p>
          </p:txBody>
        </p:sp>
      </p:grpSp>
    </p:spTree>
    <p:extLst>
      <p:ext uri="{BB962C8B-B14F-4D97-AF65-F5344CB8AC3E}">
        <p14:creationId xmlns:p14="http://schemas.microsoft.com/office/powerpoint/2010/main" val="285521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 Define primary keys</a:t>
            </a:r>
          </a:p>
        </p:txBody>
      </p:sp>
      <p:sp>
        <p:nvSpPr>
          <p:cNvPr id="3" name="Content Placeholder 2"/>
          <p:cNvSpPr>
            <a:spLocks noGrp="1"/>
          </p:cNvSpPr>
          <p:nvPr>
            <p:ph idx="1"/>
          </p:nvPr>
        </p:nvSpPr>
        <p:spPr/>
        <p:txBody>
          <a:bodyPr>
            <a:normAutofit lnSpcReduction="10000"/>
          </a:bodyPr>
          <a:lstStyle/>
          <a:p>
            <a:endParaRPr lang="en-US" b="1" dirty="0"/>
          </a:p>
          <a:p>
            <a:pPr marL="0" indent="0">
              <a:buNone/>
            </a:pPr>
            <a:r>
              <a:rPr lang="en-US" dirty="0"/>
              <a:t>The primary keys could be</a:t>
            </a:r>
          </a:p>
          <a:p>
            <a:pPr lvl="1"/>
            <a:r>
              <a:rPr lang="en-US" dirty="0"/>
              <a:t>University – University name</a:t>
            </a:r>
          </a:p>
          <a:p>
            <a:pPr lvl="1"/>
            <a:r>
              <a:rPr lang="en-US" dirty="0"/>
              <a:t>Faculty – Faculty name</a:t>
            </a:r>
          </a:p>
          <a:p>
            <a:pPr lvl="1"/>
            <a:r>
              <a:rPr lang="en-US" dirty="0"/>
              <a:t>School – School name</a:t>
            </a:r>
          </a:p>
          <a:p>
            <a:pPr lvl="1"/>
            <a:r>
              <a:rPr lang="en-US" dirty="0"/>
              <a:t>Program – Program code</a:t>
            </a:r>
          </a:p>
          <a:p>
            <a:pPr lvl="1"/>
            <a:r>
              <a:rPr lang="en-US" dirty="0"/>
              <a:t>Course – Course number</a:t>
            </a:r>
          </a:p>
          <a:p>
            <a:pPr lvl="1"/>
            <a:r>
              <a:rPr lang="en-US" dirty="0"/>
              <a:t>Lecturer – Employee number</a:t>
            </a:r>
          </a:p>
          <a:p>
            <a:pPr lvl="1"/>
            <a:r>
              <a:rPr lang="en-US" dirty="0"/>
              <a:t>Student – Student number</a:t>
            </a:r>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15</a:t>
            </a:fld>
            <a:endParaRPr lang="en-US"/>
          </a:p>
        </p:txBody>
      </p:sp>
    </p:spTree>
    <p:extLst>
      <p:ext uri="{BB962C8B-B14F-4D97-AF65-F5344CB8AC3E}">
        <p14:creationId xmlns:p14="http://schemas.microsoft.com/office/powerpoint/2010/main" val="2311978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6-Draw key-based  and Attribute based ERD</a:t>
            </a:r>
            <a:endParaRPr lang="en-US" dirty="0"/>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16</a:t>
            </a:fld>
            <a:endParaRPr lang="en-US"/>
          </a:p>
        </p:txBody>
      </p:sp>
      <p:grpSp>
        <p:nvGrpSpPr>
          <p:cNvPr id="4126" name="Group 4125">
            <a:extLst>
              <a:ext uri="{FF2B5EF4-FFF2-40B4-BE49-F238E27FC236}">
                <a16:creationId xmlns:a16="http://schemas.microsoft.com/office/drawing/2014/main" id="{6D80E3B2-1978-4A6D-9F44-B2FB6CE94769}"/>
              </a:ext>
            </a:extLst>
          </p:cNvPr>
          <p:cNvGrpSpPr/>
          <p:nvPr/>
        </p:nvGrpSpPr>
        <p:grpSpPr>
          <a:xfrm>
            <a:off x="668578" y="1383581"/>
            <a:ext cx="10505415" cy="5474419"/>
            <a:chOff x="668578" y="1383581"/>
            <a:chExt cx="10505415" cy="5474419"/>
          </a:xfrm>
        </p:grpSpPr>
        <p:sp>
          <p:nvSpPr>
            <p:cNvPr id="8" name="Rectangle 7">
              <a:extLst>
                <a:ext uri="{FF2B5EF4-FFF2-40B4-BE49-F238E27FC236}">
                  <a16:creationId xmlns:a16="http://schemas.microsoft.com/office/drawing/2014/main" id="{18407CC1-4112-48A6-BFB0-EA0E60A2FDF5}"/>
                </a:ext>
              </a:extLst>
            </p:cNvPr>
            <p:cNvSpPr/>
            <p:nvPr/>
          </p:nvSpPr>
          <p:spPr>
            <a:xfrm>
              <a:off x="2200404" y="1495116"/>
              <a:ext cx="1245926" cy="2345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University</a:t>
              </a:r>
            </a:p>
          </p:txBody>
        </p:sp>
        <p:sp>
          <p:nvSpPr>
            <p:cNvPr id="9" name="Diamond 8">
              <a:extLst>
                <a:ext uri="{FF2B5EF4-FFF2-40B4-BE49-F238E27FC236}">
                  <a16:creationId xmlns:a16="http://schemas.microsoft.com/office/drawing/2014/main" id="{1CFCE2BD-2413-4594-9D4F-473E33A16C81}"/>
                </a:ext>
              </a:extLst>
            </p:cNvPr>
            <p:cNvSpPr/>
            <p:nvPr/>
          </p:nvSpPr>
          <p:spPr>
            <a:xfrm>
              <a:off x="2032000" y="1951269"/>
              <a:ext cx="1589631" cy="582915"/>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Contains</a:t>
              </a:r>
            </a:p>
          </p:txBody>
        </p:sp>
        <p:sp>
          <p:nvSpPr>
            <p:cNvPr id="10" name="Rectangle 9">
              <a:extLst>
                <a:ext uri="{FF2B5EF4-FFF2-40B4-BE49-F238E27FC236}">
                  <a16:creationId xmlns:a16="http://schemas.microsoft.com/office/drawing/2014/main" id="{E777F883-EF6C-4D1D-BB72-5E2017C2F0D8}"/>
                </a:ext>
              </a:extLst>
            </p:cNvPr>
            <p:cNvSpPr/>
            <p:nvPr/>
          </p:nvSpPr>
          <p:spPr>
            <a:xfrm>
              <a:off x="2207702" y="2701642"/>
              <a:ext cx="1245926" cy="2345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Faculty</a:t>
              </a:r>
            </a:p>
          </p:txBody>
        </p:sp>
        <p:sp>
          <p:nvSpPr>
            <p:cNvPr id="11" name="Diamond 10">
              <a:extLst>
                <a:ext uri="{FF2B5EF4-FFF2-40B4-BE49-F238E27FC236}">
                  <a16:creationId xmlns:a16="http://schemas.microsoft.com/office/drawing/2014/main" id="{22EC8FF8-D38A-4D3F-8413-76FDF968E45D}"/>
                </a:ext>
              </a:extLst>
            </p:cNvPr>
            <p:cNvSpPr/>
            <p:nvPr/>
          </p:nvSpPr>
          <p:spPr>
            <a:xfrm>
              <a:off x="2035849" y="3167494"/>
              <a:ext cx="1589631" cy="582915"/>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Divided into</a:t>
              </a:r>
            </a:p>
          </p:txBody>
        </p:sp>
        <p:sp>
          <p:nvSpPr>
            <p:cNvPr id="12" name="Rectangle 11">
              <a:extLst>
                <a:ext uri="{FF2B5EF4-FFF2-40B4-BE49-F238E27FC236}">
                  <a16:creationId xmlns:a16="http://schemas.microsoft.com/office/drawing/2014/main" id="{9E96D423-3149-4689-A6C3-DE3298B1D226}"/>
                </a:ext>
              </a:extLst>
            </p:cNvPr>
            <p:cNvSpPr/>
            <p:nvPr/>
          </p:nvSpPr>
          <p:spPr>
            <a:xfrm>
              <a:off x="2207702" y="4017764"/>
              <a:ext cx="1245926" cy="2345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School</a:t>
              </a:r>
            </a:p>
          </p:txBody>
        </p:sp>
        <p:sp>
          <p:nvSpPr>
            <p:cNvPr id="13" name="Diamond 12">
              <a:extLst>
                <a:ext uri="{FF2B5EF4-FFF2-40B4-BE49-F238E27FC236}">
                  <a16:creationId xmlns:a16="http://schemas.microsoft.com/office/drawing/2014/main" id="{EC0B868E-E7A3-4730-922D-DC25A66C7516}"/>
                </a:ext>
              </a:extLst>
            </p:cNvPr>
            <p:cNvSpPr/>
            <p:nvPr/>
          </p:nvSpPr>
          <p:spPr>
            <a:xfrm>
              <a:off x="2032221" y="4522197"/>
              <a:ext cx="1589631" cy="582915"/>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Employee</a:t>
              </a:r>
            </a:p>
          </p:txBody>
        </p:sp>
        <p:sp>
          <p:nvSpPr>
            <p:cNvPr id="14" name="Rectangle 13">
              <a:extLst>
                <a:ext uri="{FF2B5EF4-FFF2-40B4-BE49-F238E27FC236}">
                  <a16:creationId xmlns:a16="http://schemas.microsoft.com/office/drawing/2014/main" id="{FBA346EE-209F-4D4A-AC91-4B33BA98F170}"/>
                </a:ext>
              </a:extLst>
            </p:cNvPr>
            <p:cNvSpPr/>
            <p:nvPr/>
          </p:nvSpPr>
          <p:spPr>
            <a:xfrm>
              <a:off x="2207702" y="5333409"/>
              <a:ext cx="1245926" cy="2345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Lecturer</a:t>
              </a:r>
            </a:p>
          </p:txBody>
        </p:sp>
        <p:sp>
          <p:nvSpPr>
            <p:cNvPr id="15" name="Diamond 14">
              <a:extLst>
                <a:ext uri="{FF2B5EF4-FFF2-40B4-BE49-F238E27FC236}">
                  <a16:creationId xmlns:a16="http://schemas.microsoft.com/office/drawing/2014/main" id="{6108A600-ABD1-4167-B363-58D367903866}"/>
                </a:ext>
              </a:extLst>
            </p:cNvPr>
            <p:cNvSpPr/>
            <p:nvPr/>
          </p:nvSpPr>
          <p:spPr>
            <a:xfrm>
              <a:off x="3789468" y="3814583"/>
              <a:ext cx="1642176" cy="63862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offers</a:t>
              </a:r>
            </a:p>
          </p:txBody>
        </p:sp>
        <p:sp>
          <p:nvSpPr>
            <p:cNvPr id="16" name="Diamond 15">
              <a:extLst>
                <a:ext uri="{FF2B5EF4-FFF2-40B4-BE49-F238E27FC236}">
                  <a16:creationId xmlns:a16="http://schemas.microsoft.com/office/drawing/2014/main" id="{B2191D97-8F68-4182-A435-734A6C3F76E7}"/>
                </a:ext>
              </a:extLst>
            </p:cNvPr>
            <p:cNvSpPr/>
            <p:nvPr/>
          </p:nvSpPr>
          <p:spPr>
            <a:xfrm>
              <a:off x="3789468" y="5126197"/>
              <a:ext cx="1642176" cy="63862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taught</a:t>
              </a:r>
            </a:p>
          </p:txBody>
        </p:sp>
        <p:sp>
          <p:nvSpPr>
            <p:cNvPr id="17" name="Rectangle 16">
              <a:extLst>
                <a:ext uri="{FF2B5EF4-FFF2-40B4-BE49-F238E27FC236}">
                  <a16:creationId xmlns:a16="http://schemas.microsoft.com/office/drawing/2014/main" id="{8EF89787-8C30-4AD3-B91A-1DA11ECD44F5}"/>
                </a:ext>
              </a:extLst>
            </p:cNvPr>
            <p:cNvSpPr/>
            <p:nvPr/>
          </p:nvSpPr>
          <p:spPr>
            <a:xfrm>
              <a:off x="6720556" y="4016626"/>
              <a:ext cx="1245926" cy="2345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Program</a:t>
              </a:r>
            </a:p>
          </p:txBody>
        </p:sp>
        <p:sp>
          <p:nvSpPr>
            <p:cNvPr id="18" name="Diamond 17">
              <a:extLst>
                <a:ext uri="{FF2B5EF4-FFF2-40B4-BE49-F238E27FC236}">
                  <a16:creationId xmlns:a16="http://schemas.microsoft.com/office/drawing/2014/main" id="{FE38D668-8D4B-4513-A480-26175C7CEAB0}"/>
                </a:ext>
              </a:extLst>
            </p:cNvPr>
            <p:cNvSpPr/>
            <p:nvPr/>
          </p:nvSpPr>
          <p:spPr>
            <a:xfrm>
              <a:off x="6556004" y="4516598"/>
              <a:ext cx="1589631" cy="582915"/>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contains</a:t>
              </a:r>
            </a:p>
          </p:txBody>
        </p:sp>
        <p:sp>
          <p:nvSpPr>
            <p:cNvPr id="19" name="Rectangle 18">
              <a:extLst>
                <a:ext uri="{FF2B5EF4-FFF2-40B4-BE49-F238E27FC236}">
                  <a16:creationId xmlns:a16="http://schemas.microsoft.com/office/drawing/2014/main" id="{00A1BA8E-6BED-47E3-AEF6-E3F739871101}"/>
                </a:ext>
              </a:extLst>
            </p:cNvPr>
            <p:cNvSpPr/>
            <p:nvPr/>
          </p:nvSpPr>
          <p:spPr>
            <a:xfrm>
              <a:off x="6716928" y="5328240"/>
              <a:ext cx="1245926" cy="2345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Course</a:t>
              </a:r>
            </a:p>
          </p:txBody>
        </p:sp>
        <p:sp>
          <p:nvSpPr>
            <p:cNvPr id="20" name="Diamond 19">
              <a:extLst>
                <a:ext uri="{FF2B5EF4-FFF2-40B4-BE49-F238E27FC236}">
                  <a16:creationId xmlns:a16="http://schemas.microsoft.com/office/drawing/2014/main" id="{290D8023-0773-4C48-933B-40D3B4770B77}"/>
                </a:ext>
              </a:extLst>
            </p:cNvPr>
            <p:cNvSpPr/>
            <p:nvPr/>
          </p:nvSpPr>
          <p:spPr>
            <a:xfrm>
              <a:off x="6517285" y="5835943"/>
              <a:ext cx="1642176" cy="63862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enrolled</a:t>
              </a:r>
            </a:p>
          </p:txBody>
        </p:sp>
        <p:sp>
          <p:nvSpPr>
            <p:cNvPr id="21" name="Rectangle 20">
              <a:extLst>
                <a:ext uri="{FF2B5EF4-FFF2-40B4-BE49-F238E27FC236}">
                  <a16:creationId xmlns:a16="http://schemas.microsoft.com/office/drawing/2014/main" id="{1BAB9D05-47C3-4BD4-81C2-A2361FEF3902}"/>
                </a:ext>
              </a:extLst>
            </p:cNvPr>
            <p:cNvSpPr/>
            <p:nvPr/>
          </p:nvSpPr>
          <p:spPr>
            <a:xfrm>
              <a:off x="6716928" y="6623462"/>
              <a:ext cx="1245926" cy="2345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Student</a:t>
              </a:r>
            </a:p>
          </p:txBody>
        </p:sp>
        <p:sp>
          <p:nvSpPr>
            <p:cNvPr id="22" name="Diamond 21">
              <a:extLst>
                <a:ext uri="{FF2B5EF4-FFF2-40B4-BE49-F238E27FC236}">
                  <a16:creationId xmlns:a16="http://schemas.microsoft.com/office/drawing/2014/main" id="{DFEE77C1-DF9D-483F-981F-50F485A176C0}"/>
                </a:ext>
              </a:extLst>
            </p:cNvPr>
            <p:cNvSpPr/>
            <p:nvPr/>
          </p:nvSpPr>
          <p:spPr>
            <a:xfrm>
              <a:off x="9531817" y="5093474"/>
              <a:ext cx="1642176" cy="63862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enrolled</a:t>
              </a:r>
            </a:p>
          </p:txBody>
        </p:sp>
        <p:cxnSp>
          <p:nvCxnSpPr>
            <p:cNvPr id="23" name="Straight Connector 22">
              <a:extLst>
                <a:ext uri="{FF2B5EF4-FFF2-40B4-BE49-F238E27FC236}">
                  <a16:creationId xmlns:a16="http://schemas.microsoft.com/office/drawing/2014/main" id="{B6C14CE6-B9E1-41A8-95A6-D0EC3CADAE1A}"/>
                </a:ext>
              </a:extLst>
            </p:cNvPr>
            <p:cNvCxnSpPr>
              <a:cxnSpLocks/>
              <a:stCxn id="8" idx="2"/>
              <a:endCxn id="9" idx="0"/>
            </p:cNvCxnSpPr>
            <p:nvPr/>
          </p:nvCxnSpPr>
          <p:spPr>
            <a:xfrm>
              <a:off x="2823367" y="1729654"/>
              <a:ext cx="3449" cy="2216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980161C-8870-4777-A7FC-6F547E0BE754}"/>
                </a:ext>
              </a:extLst>
            </p:cNvPr>
            <p:cNvCxnSpPr>
              <a:cxnSpLocks/>
              <a:stCxn id="9" idx="2"/>
              <a:endCxn id="10" idx="0"/>
            </p:cNvCxnSpPr>
            <p:nvPr/>
          </p:nvCxnSpPr>
          <p:spPr>
            <a:xfrm>
              <a:off x="2826816" y="2534184"/>
              <a:ext cx="3849" cy="1674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D7454E5-4DD3-4E57-8E66-F52D55830776}"/>
                </a:ext>
              </a:extLst>
            </p:cNvPr>
            <p:cNvCxnSpPr>
              <a:cxnSpLocks/>
              <a:stCxn id="10" idx="2"/>
              <a:endCxn id="11" idx="0"/>
            </p:cNvCxnSpPr>
            <p:nvPr/>
          </p:nvCxnSpPr>
          <p:spPr>
            <a:xfrm>
              <a:off x="2830665" y="2936181"/>
              <a:ext cx="0" cy="2313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E250E74-A67A-4421-A237-EAE79C70B99E}"/>
                </a:ext>
              </a:extLst>
            </p:cNvPr>
            <p:cNvCxnSpPr>
              <a:cxnSpLocks/>
              <a:stCxn id="11" idx="2"/>
              <a:endCxn id="12" idx="0"/>
            </p:cNvCxnSpPr>
            <p:nvPr/>
          </p:nvCxnSpPr>
          <p:spPr>
            <a:xfrm>
              <a:off x="2830665" y="3750409"/>
              <a:ext cx="0" cy="2673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5849FA3-1714-4B42-B748-1F8FBF6A2CD2}"/>
                </a:ext>
              </a:extLst>
            </p:cNvPr>
            <p:cNvCxnSpPr>
              <a:cxnSpLocks/>
              <a:stCxn id="12" idx="2"/>
              <a:endCxn id="13" idx="0"/>
            </p:cNvCxnSpPr>
            <p:nvPr/>
          </p:nvCxnSpPr>
          <p:spPr>
            <a:xfrm flipH="1">
              <a:off x="2827038" y="4252302"/>
              <a:ext cx="3628" cy="2698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BB5338A-8E0F-466B-8255-97843C2C4F46}"/>
                </a:ext>
              </a:extLst>
            </p:cNvPr>
            <p:cNvCxnSpPr>
              <a:cxnSpLocks/>
              <a:stCxn id="13" idx="2"/>
              <a:endCxn id="14" idx="0"/>
            </p:cNvCxnSpPr>
            <p:nvPr/>
          </p:nvCxnSpPr>
          <p:spPr>
            <a:xfrm>
              <a:off x="2827038" y="5105112"/>
              <a:ext cx="3628" cy="2282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E2861CB-CA19-4CFC-9D72-81E79E49B056}"/>
                </a:ext>
              </a:extLst>
            </p:cNvPr>
            <p:cNvCxnSpPr>
              <a:cxnSpLocks/>
              <a:stCxn id="15" idx="2"/>
              <a:endCxn id="16" idx="0"/>
            </p:cNvCxnSpPr>
            <p:nvPr/>
          </p:nvCxnSpPr>
          <p:spPr>
            <a:xfrm>
              <a:off x="4610557" y="4453207"/>
              <a:ext cx="0" cy="6729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A32AEB4-82EA-4CA6-82C2-64A8F965F5FD}"/>
                </a:ext>
              </a:extLst>
            </p:cNvPr>
            <p:cNvCxnSpPr>
              <a:cxnSpLocks/>
              <a:stCxn id="17" idx="2"/>
              <a:endCxn id="18" idx="0"/>
            </p:cNvCxnSpPr>
            <p:nvPr/>
          </p:nvCxnSpPr>
          <p:spPr>
            <a:xfrm>
              <a:off x="7343518" y="4251165"/>
              <a:ext cx="7301" cy="265433"/>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DCA8B23-49EE-4DE8-ABEF-C1F3F94FB148}"/>
                </a:ext>
              </a:extLst>
            </p:cNvPr>
            <p:cNvCxnSpPr>
              <a:cxnSpLocks/>
              <a:stCxn id="18" idx="2"/>
              <a:endCxn id="19" idx="0"/>
            </p:cNvCxnSpPr>
            <p:nvPr/>
          </p:nvCxnSpPr>
          <p:spPr>
            <a:xfrm flipH="1">
              <a:off x="7339891" y="5099513"/>
              <a:ext cx="10929" cy="228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C3E1766-8190-4E32-88CD-2DF9109B58FD}"/>
                </a:ext>
              </a:extLst>
            </p:cNvPr>
            <p:cNvCxnSpPr>
              <a:cxnSpLocks/>
              <a:stCxn id="19" idx="2"/>
              <a:endCxn id="20" idx="0"/>
            </p:cNvCxnSpPr>
            <p:nvPr/>
          </p:nvCxnSpPr>
          <p:spPr>
            <a:xfrm flipH="1">
              <a:off x="7338373" y="5562779"/>
              <a:ext cx="1518" cy="273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119B623-C566-4B5A-8E24-6B4B859CA381}"/>
                </a:ext>
              </a:extLst>
            </p:cNvPr>
            <p:cNvCxnSpPr>
              <a:cxnSpLocks/>
              <a:stCxn id="12" idx="3"/>
              <a:endCxn id="15" idx="1"/>
            </p:cNvCxnSpPr>
            <p:nvPr/>
          </p:nvCxnSpPr>
          <p:spPr>
            <a:xfrm flipV="1">
              <a:off x="3453628" y="4133895"/>
              <a:ext cx="335840" cy="1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E26744E-DE79-4960-B8D5-B5ADA6788E5C}"/>
                </a:ext>
              </a:extLst>
            </p:cNvPr>
            <p:cNvCxnSpPr>
              <a:cxnSpLocks/>
              <a:stCxn id="14" idx="3"/>
              <a:endCxn id="16" idx="1"/>
            </p:cNvCxnSpPr>
            <p:nvPr/>
          </p:nvCxnSpPr>
          <p:spPr>
            <a:xfrm flipV="1">
              <a:off x="3453628" y="5445509"/>
              <a:ext cx="335840" cy="5169"/>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DDAEDDF-6C8E-4C4A-880D-C2D5757041ED}"/>
                </a:ext>
              </a:extLst>
            </p:cNvPr>
            <p:cNvCxnSpPr>
              <a:cxnSpLocks/>
              <a:stCxn id="15" idx="3"/>
              <a:endCxn id="17" idx="1"/>
            </p:cNvCxnSpPr>
            <p:nvPr/>
          </p:nvCxnSpPr>
          <p:spPr>
            <a:xfrm>
              <a:off x="5431645" y="4133895"/>
              <a:ext cx="1288911"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DA88A2A-B2AC-4FF6-8FA2-4103FD88F1E8}"/>
                </a:ext>
              </a:extLst>
            </p:cNvPr>
            <p:cNvCxnSpPr>
              <a:cxnSpLocks/>
              <a:stCxn id="16" idx="3"/>
              <a:endCxn id="19" idx="1"/>
            </p:cNvCxnSpPr>
            <p:nvPr/>
          </p:nvCxnSpPr>
          <p:spPr>
            <a:xfrm>
              <a:off x="5431645" y="5445509"/>
              <a:ext cx="1285283"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F5DF28CE-5B88-40A3-8953-684EAF1D82DE}"/>
                </a:ext>
              </a:extLst>
            </p:cNvPr>
            <p:cNvCxnSpPr>
              <a:stCxn id="17" idx="3"/>
              <a:endCxn id="22" idx="0"/>
            </p:cNvCxnSpPr>
            <p:nvPr/>
          </p:nvCxnSpPr>
          <p:spPr>
            <a:xfrm>
              <a:off x="7966481" y="4133896"/>
              <a:ext cx="2386424" cy="95957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1DE1B271-F4A6-421B-B862-C4F4BF8B6380}"/>
                </a:ext>
              </a:extLst>
            </p:cNvPr>
            <p:cNvCxnSpPr>
              <a:cxnSpLocks/>
              <a:stCxn id="22" idx="2"/>
              <a:endCxn id="21" idx="3"/>
            </p:cNvCxnSpPr>
            <p:nvPr/>
          </p:nvCxnSpPr>
          <p:spPr>
            <a:xfrm rot="5400000">
              <a:off x="8653563" y="5041388"/>
              <a:ext cx="1008634" cy="23900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86B756A-C513-40D8-B53C-869B7429C775}"/>
                </a:ext>
              </a:extLst>
            </p:cNvPr>
            <p:cNvCxnSpPr>
              <a:cxnSpLocks/>
              <a:stCxn id="20" idx="2"/>
              <a:endCxn id="21" idx="0"/>
            </p:cNvCxnSpPr>
            <p:nvPr/>
          </p:nvCxnSpPr>
          <p:spPr>
            <a:xfrm>
              <a:off x="7338373" y="6474567"/>
              <a:ext cx="1518" cy="148895"/>
            </a:xfrm>
            <a:prstGeom prst="line">
              <a:avLst/>
            </a:prstGeom>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38919442-2DE3-45C6-B5A8-F18414940DCF}"/>
                </a:ext>
              </a:extLst>
            </p:cNvPr>
            <p:cNvSpPr txBox="1"/>
            <p:nvPr/>
          </p:nvSpPr>
          <p:spPr>
            <a:xfrm>
              <a:off x="2790436" y="1707416"/>
              <a:ext cx="262615" cy="276369"/>
            </a:xfrm>
            <a:prstGeom prst="rect">
              <a:avLst/>
            </a:prstGeom>
            <a:noFill/>
          </p:spPr>
          <p:txBody>
            <a:bodyPr wrap="none" rtlCol="0">
              <a:spAutoFit/>
            </a:bodyPr>
            <a:lstStyle/>
            <a:p>
              <a:r>
                <a:rPr lang="en-US" sz="1200" dirty="0"/>
                <a:t>1</a:t>
              </a:r>
            </a:p>
          </p:txBody>
        </p:sp>
        <p:sp>
          <p:nvSpPr>
            <p:cNvPr id="41" name="TextBox 40">
              <a:extLst>
                <a:ext uri="{FF2B5EF4-FFF2-40B4-BE49-F238E27FC236}">
                  <a16:creationId xmlns:a16="http://schemas.microsoft.com/office/drawing/2014/main" id="{D813132C-6EA9-4242-84D2-F615CDEC5935}"/>
                </a:ext>
              </a:extLst>
            </p:cNvPr>
            <p:cNvSpPr txBox="1"/>
            <p:nvPr/>
          </p:nvSpPr>
          <p:spPr>
            <a:xfrm>
              <a:off x="2800698" y="2469192"/>
              <a:ext cx="283406" cy="276369"/>
            </a:xfrm>
            <a:prstGeom prst="rect">
              <a:avLst/>
            </a:prstGeom>
            <a:noFill/>
          </p:spPr>
          <p:txBody>
            <a:bodyPr wrap="none" rtlCol="0">
              <a:spAutoFit/>
            </a:bodyPr>
            <a:lstStyle/>
            <a:p>
              <a:r>
                <a:rPr lang="en-US" sz="1200" dirty="0"/>
                <a:t>N</a:t>
              </a:r>
            </a:p>
          </p:txBody>
        </p:sp>
        <p:sp>
          <p:nvSpPr>
            <p:cNvPr id="42" name="TextBox 41">
              <a:extLst>
                <a:ext uri="{FF2B5EF4-FFF2-40B4-BE49-F238E27FC236}">
                  <a16:creationId xmlns:a16="http://schemas.microsoft.com/office/drawing/2014/main" id="{38645A28-C8F9-47AD-9A33-6461E2AFAEB2}"/>
                </a:ext>
              </a:extLst>
            </p:cNvPr>
            <p:cNvSpPr txBox="1"/>
            <p:nvPr/>
          </p:nvSpPr>
          <p:spPr>
            <a:xfrm>
              <a:off x="2811093" y="2896164"/>
              <a:ext cx="262615" cy="276369"/>
            </a:xfrm>
            <a:prstGeom prst="rect">
              <a:avLst/>
            </a:prstGeom>
            <a:noFill/>
          </p:spPr>
          <p:txBody>
            <a:bodyPr wrap="none" rtlCol="0">
              <a:spAutoFit/>
            </a:bodyPr>
            <a:lstStyle/>
            <a:p>
              <a:r>
                <a:rPr lang="en-US" sz="1200" dirty="0"/>
                <a:t>1</a:t>
              </a:r>
            </a:p>
          </p:txBody>
        </p:sp>
        <p:sp>
          <p:nvSpPr>
            <p:cNvPr id="43" name="TextBox 42">
              <a:extLst>
                <a:ext uri="{FF2B5EF4-FFF2-40B4-BE49-F238E27FC236}">
                  <a16:creationId xmlns:a16="http://schemas.microsoft.com/office/drawing/2014/main" id="{3803EBDA-5EA7-4B84-8DF5-949CAB4A70AB}"/>
                </a:ext>
              </a:extLst>
            </p:cNvPr>
            <p:cNvSpPr txBox="1"/>
            <p:nvPr/>
          </p:nvSpPr>
          <p:spPr>
            <a:xfrm>
              <a:off x="3417957" y="3878441"/>
              <a:ext cx="262615" cy="276369"/>
            </a:xfrm>
            <a:prstGeom prst="rect">
              <a:avLst/>
            </a:prstGeom>
            <a:noFill/>
          </p:spPr>
          <p:txBody>
            <a:bodyPr wrap="none" rtlCol="0">
              <a:spAutoFit/>
            </a:bodyPr>
            <a:lstStyle/>
            <a:p>
              <a:r>
                <a:rPr lang="en-US" sz="1200" dirty="0"/>
                <a:t>1</a:t>
              </a:r>
            </a:p>
          </p:txBody>
        </p:sp>
        <p:sp>
          <p:nvSpPr>
            <p:cNvPr id="44" name="TextBox 43">
              <a:extLst>
                <a:ext uri="{FF2B5EF4-FFF2-40B4-BE49-F238E27FC236}">
                  <a16:creationId xmlns:a16="http://schemas.microsoft.com/office/drawing/2014/main" id="{7BF32201-02FE-4987-ABE4-119192725BD6}"/>
                </a:ext>
              </a:extLst>
            </p:cNvPr>
            <p:cNvSpPr txBox="1"/>
            <p:nvPr/>
          </p:nvSpPr>
          <p:spPr>
            <a:xfrm>
              <a:off x="7962853" y="3888814"/>
              <a:ext cx="262615" cy="276369"/>
            </a:xfrm>
            <a:prstGeom prst="rect">
              <a:avLst/>
            </a:prstGeom>
            <a:noFill/>
          </p:spPr>
          <p:txBody>
            <a:bodyPr wrap="none" rtlCol="0">
              <a:spAutoFit/>
            </a:bodyPr>
            <a:lstStyle/>
            <a:p>
              <a:r>
                <a:rPr lang="en-US" sz="1200" dirty="0"/>
                <a:t>1</a:t>
              </a:r>
            </a:p>
          </p:txBody>
        </p:sp>
        <p:sp>
          <p:nvSpPr>
            <p:cNvPr id="45" name="TextBox 44">
              <a:extLst>
                <a:ext uri="{FF2B5EF4-FFF2-40B4-BE49-F238E27FC236}">
                  <a16:creationId xmlns:a16="http://schemas.microsoft.com/office/drawing/2014/main" id="{123FB175-D168-45DA-A395-7381201BC635}"/>
                </a:ext>
              </a:extLst>
            </p:cNvPr>
            <p:cNvSpPr txBox="1"/>
            <p:nvPr/>
          </p:nvSpPr>
          <p:spPr>
            <a:xfrm>
              <a:off x="2789674" y="5095243"/>
              <a:ext cx="283406" cy="276369"/>
            </a:xfrm>
            <a:prstGeom prst="rect">
              <a:avLst/>
            </a:prstGeom>
            <a:noFill/>
          </p:spPr>
          <p:txBody>
            <a:bodyPr wrap="none" rtlCol="0">
              <a:spAutoFit/>
            </a:bodyPr>
            <a:lstStyle/>
            <a:p>
              <a:r>
                <a:rPr lang="en-US" sz="1200" dirty="0"/>
                <a:t>N</a:t>
              </a:r>
            </a:p>
          </p:txBody>
        </p:sp>
        <p:sp>
          <p:nvSpPr>
            <p:cNvPr id="46" name="TextBox 45">
              <a:extLst>
                <a:ext uri="{FF2B5EF4-FFF2-40B4-BE49-F238E27FC236}">
                  <a16:creationId xmlns:a16="http://schemas.microsoft.com/office/drawing/2014/main" id="{F69ACC8B-1D4A-4951-A2D5-B29BDAEA5022}"/>
                </a:ext>
              </a:extLst>
            </p:cNvPr>
            <p:cNvSpPr txBox="1"/>
            <p:nvPr/>
          </p:nvSpPr>
          <p:spPr>
            <a:xfrm>
              <a:off x="3405351" y="5189862"/>
              <a:ext cx="283406" cy="276369"/>
            </a:xfrm>
            <a:prstGeom prst="rect">
              <a:avLst/>
            </a:prstGeom>
            <a:noFill/>
          </p:spPr>
          <p:txBody>
            <a:bodyPr wrap="none" rtlCol="0">
              <a:spAutoFit/>
            </a:bodyPr>
            <a:lstStyle/>
            <a:p>
              <a:r>
                <a:rPr lang="en-US" sz="1200" dirty="0"/>
                <a:t>N</a:t>
              </a:r>
            </a:p>
          </p:txBody>
        </p:sp>
        <p:sp>
          <p:nvSpPr>
            <p:cNvPr id="47" name="TextBox 46">
              <a:extLst>
                <a:ext uri="{FF2B5EF4-FFF2-40B4-BE49-F238E27FC236}">
                  <a16:creationId xmlns:a16="http://schemas.microsoft.com/office/drawing/2014/main" id="{670529C9-5D1A-44A3-9B13-7B3673BB54F1}"/>
                </a:ext>
              </a:extLst>
            </p:cNvPr>
            <p:cNvSpPr txBox="1"/>
            <p:nvPr/>
          </p:nvSpPr>
          <p:spPr>
            <a:xfrm>
              <a:off x="5526177" y="3912511"/>
              <a:ext cx="283406" cy="276369"/>
            </a:xfrm>
            <a:prstGeom prst="rect">
              <a:avLst/>
            </a:prstGeom>
            <a:noFill/>
          </p:spPr>
          <p:txBody>
            <a:bodyPr wrap="none" rtlCol="0">
              <a:spAutoFit/>
            </a:bodyPr>
            <a:lstStyle/>
            <a:p>
              <a:r>
                <a:rPr lang="en-US" sz="1200" dirty="0"/>
                <a:t>N</a:t>
              </a:r>
            </a:p>
          </p:txBody>
        </p:sp>
        <p:sp>
          <p:nvSpPr>
            <p:cNvPr id="48" name="TextBox 47">
              <a:extLst>
                <a:ext uri="{FF2B5EF4-FFF2-40B4-BE49-F238E27FC236}">
                  <a16:creationId xmlns:a16="http://schemas.microsoft.com/office/drawing/2014/main" id="{AF7F6764-D9D3-47CD-84D8-A7CCB5AC7108}"/>
                </a:ext>
              </a:extLst>
            </p:cNvPr>
            <p:cNvSpPr txBox="1"/>
            <p:nvPr/>
          </p:nvSpPr>
          <p:spPr>
            <a:xfrm>
              <a:off x="7299423" y="5093474"/>
              <a:ext cx="283406" cy="276369"/>
            </a:xfrm>
            <a:prstGeom prst="rect">
              <a:avLst/>
            </a:prstGeom>
            <a:noFill/>
          </p:spPr>
          <p:txBody>
            <a:bodyPr wrap="none" rtlCol="0">
              <a:spAutoFit/>
            </a:bodyPr>
            <a:lstStyle/>
            <a:p>
              <a:r>
                <a:rPr lang="en-US" sz="1200" dirty="0"/>
                <a:t>N</a:t>
              </a:r>
            </a:p>
          </p:txBody>
        </p:sp>
        <p:sp>
          <p:nvSpPr>
            <p:cNvPr id="49" name="TextBox 48">
              <a:extLst>
                <a:ext uri="{FF2B5EF4-FFF2-40B4-BE49-F238E27FC236}">
                  <a16:creationId xmlns:a16="http://schemas.microsoft.com/office/drawing/2014/main" id="{7C45C115-DCF7-4601-AEF8-10207EA2896B}"/>
                </a:ext>
              </a:extLst>
            </p:cNvPr>
            <p:cNvSpPr txBox="1"/>
            <p:nvPr/>
          </p:nvSpPr>
          <p:spPr>
            <a:xfrm>
              <a:off x="5519388" y="5206421"/>
              <a:ext cx="283406" cy="276369"/>
            </a:xfrm>
            <a:prstGeom prst="rect">
              <a:avLst/>
            </a:prstGeom>
            <a:noFill/>
          </p:spPr>
          <p:txBody>
            <a:bodyPr wrap="none" rtlCol="0">
              <a:spAutoFit/>
            </a:bodyPr>
            <a:lstStyle/>
            <a:p>
              <a:r>
                <a:rPr lang="en-US" sz="1200" dirty="0"/>
                <a:t>N</a:t>
              </a:r>
            </a:p>
          </p:txBody>
        </p:sp>
        <p:sp>
          <p:nvSpPr>
            <p:cNvPr id="50" name="TextBox 49">
              <a:extLst>
                <a:ext uri="{FF2B5EF4-FFF2-40B4-BE49-F238E27FC236}">
                  <a16:creationId xmlns:a16="http://schemas.microsoft.com/office/drawing/2014/main" id="{8E0A826F-EB54-48A4-A004-40DF4EB55EC4}"/>
                </a:ext>
              </a:extLst>
            </p:cNvPr>
            <p:cNvSpPr txBox="1"/>
            <p:nvPr/>
          </p:nvSpPr>
          <p:spPr>
            <a:xfrm>
              <a:off x="7296212" y="5521846"/>
              <a:ext cx="283406" cy="276369"/>
            </a:xfrm>
            <a:prstGeom prst="rect">
              <a:avLst/>
            </a:prstGeom>
            <a:noFill/>
          </p:spPr>
          <p:txBody>
            <a:bodyPr wrap="none" rtlCol="0">
              <a:spAutoFit/>
            </a:bodyPr>
            <a:lstStyle/>
            <a:p>
              <a:r>
                <a:rPr lang="en-US" sz="1200" dirty="0"/>
                <a:t>N</a:t>
              </a:r>
            </a:p>
          </p:txBody>
        </p:sp>
        <p:sp>
          <p:nvSpPr>
            <p:cNvPr id="51" name="TextBox 50">
              <a:extLst>
                <a:ext uri="{FF2B5EF4-FFF2-40B4-BE49-F238E27FC236}">
                  <a16:creationId xmlns:a16="http://schemas.microsoft.com/office/drawing/2014/main" id="{1C701180-F156-4635-AFA4-929EEFB516C6}"/>
                </a:ext>
              </a:extLst>
            </p:cNvPr>
            <p:cNvSpPr txBox="1"/>
            <p:nvPr/>
          </p:nvSpPr>
          <p:spPr>
            <a:xfrm>
              <a:off x="7920122" y="6505234"/>
              <a:ext cx="283406" cy="276369"/>
            </a:xfrm>
            <a:prstGeom prst="rect">
              <a:avLst/>
            </a:prstGeom>
            <a:noFill/>
          </p:spPr>
          <p:txBody>
            <a:bodyPr wrap="none" rtlCol="0">
              <a:spAutoFit/>
            </a:bodyPr>
            <a:lstStyle/>
            <a:p>
              <a:r>
                <a:rPr lang="en-US" sz="1200" dirty="0"/>
                <a:t>N</a:t>
              </a:r>
            </a:p>
          </p:txBody>
        </p:sp>
        <p:sp>
          <p:nvSpPr>
            <p:cNvPr id="52" name="TextBox 51">
              <a:extLst>
                <a:ext uri="{FF2B5EF4-FFF2-40B4-BE49-F238E27FC236}">
                  <a16:creationId xmlns:a16="http://schemas.microsoft.com/office/drawing/2014/main" id="{3A370748-8FB9-4842-A77D-60216E132B79}"/>
                </a:ext>
              </a:extLst>
            </p:cNvPr>
            <p:cNvSpPr txBox="1"/>
            <p:nvPr/>
          </p:nvSpPr>
          <p:spPr>
            <a:xfrm>
              <a:off x="7296212" y="6409141"/>
              <a:ext cx="283406" cy="276369"/>
            </a:xfrm>
            <a:prstGeom prst="rect">
              <a:avLst/>
            </a:prstGeom>
            <a:noFill/>
          </p:spPr>
          <p:txBody>
            <a:bodyPr wrap="none" rtlCol="0">
              <a:spAutoFit/>
            </a:bodyPr>
            <a:lstStyle/>
            <a:p>
              <a:r>
                <a:rPr lang="en-US" sz="1200" dirty="0"/>
                <a:t>N</a:t>
              </a:r>
            </a:p>
          </p:txBody>
        </p:sp>
        <p:sp>
          <p:nvSpPr>
            <p:cNvPr id="53" name="TextBox 52">
              <a:extLst>
                <a:ext uri="{FF2B5EF4-FFF2-40B4-BE49-F238E27FC236}">
                  <a16:creationId xmlns:a16="http://schemas.microsoft.com/office/drawing/2014/main" id="{A3FB6E3C-8196-456E-B7B2-B50E58A1D7AA}"/>
                </a:ext>
              </a:extLst>
            </p:cNvPr>
            <p:cNvSpPr txBox="1"/>
            <p:nvPr/>
          </p:nvSpPr>
          <p:spPr>
            <a:xfrm>
              <a:off x="7306607" y="4224315"/>
              <a:ext cx="262615" cy="276369"/>
            </a:xfrm>
            <a:prstGeom prst="rect">
              <a:avLst/>
            </a:prstGeom>
            <a:noFill/>
          </p:spPr>
          <p:txBody>
            <a:bodyPr wrap="none" rtlCol="0">
              <a:spAutoFit/>
            </a:bodyPr>
            <a:lstStyle/>
            <a:p>
              <a:r>
                <a:rPr lang="en-US" sz="1200" dirty="0"/>
                <a:t>1</a:t>
              </a:r>
            </a:p>
          </p:txBody>
        </p:sp>
        <p:grpSp>
          <p:nvGrpSpPr>
            <p:cNvPr id="56" name="Group 55">
              <a:extLst>
                <a:ext uri="{FF2B5EF4-FFF2-40B4-BE49-F238E27FC236}">
                  <a16:creationId xmlns:a16="http://schemas.microsoft.com/office/drawing/2014/main" id="{9518D879-3E18-4E70-B2AF-4FBCBCB20CAF}"/>
                </a:ext>
              </a:extLst>
            </p:cNvPr>
            <p:cNvGrpSpPr/>
            <p:nvPr/>
          </p:nvGrpSpPr>
          <p:grpSpPr>
            <a:xfrm>
              <a:off x="3789468" y="1383581"/>
              <a:ext cx="1245927" cy="446636"/>
              <a:chOff x="8693436" y="1809163"/>
              <a:chExt cx="1968079" cy="584244"/>
            </a:xfrm>
          </p:grpSpPr>
          <p:sp>
            <p:nvSpPr>
              <p:cNvPr id="3" name="Flowchart: Connector 2">
                <a:extLst>
                  <a:ext uri="{FF2B5EF4-FFF2-40B4-BE49-F238E27FC236}">
                    <a16:creationId xmlns:a16="http://schemas.microsoft.com/office/drawing/2014/main" id="{AE7D1B11-5F41-444E-9FDE-3E01EDAD314F}"/>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University Name</a:t>
                </a:r>
              </a:p>
            </p:txBody>
          </p:sp>
          <p:cxnSp>
            <p:nvCxnSpPr>
              <p:cNvPr id="55" name="Straight Connector 54">
                <a:extLst>
                  <a:ext uri="{FF2B5EF4-FFF2-40B4-BE49-F238E27FC236}">
                    <a16:creationId xmlns:a16="http://schemas.microsoft.com/office/drawing/2014/main" id="{C542C20F-256B-4567-A09B-069D0AE09B13}"/>
                  </a:ext>
                </a:extLst>
              </p:cNvPr>
              <p:cNvCxnSpPr>
                <a:stCxn id="3" idx="3"/>
                <a:endCxn id="3"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58" name="Group 57">
              <a:extLst>
                <a:ext uri="{FF2B5EF4-FFF2-40B4-BE49-F238E27FC236}">
                  <a16:creationId xmlns:a16="http://schemas.microsoft.com/office/drawing/2014/main" id="{CA4EBBD0-15CC-4A49-AE4C-06CA0B265F17}"/>
                </a:ext>
              </a:extLst>
            </p:cNvPr>
            <p:cNvGrpSpPr/>
            <p:nvPr/>
          </p:nvGrpSpPr>
          <p:grpSpPr>
            <a:xfrm>
              <a:off x="3789473" y="2593459"/>
              <a:ext cx="1245927" cy="446636"/>
              <a:chOff x="8693436" y="1809163"/>
              <a:chExt cx="1968079" cy="584244"/>
            </a:xfrm>
          </p:grpSpPr>
          <p:sp>
            <p:nvSpPr>
              <p:cNvPr id="59" name="Flowchart: Connector 58">
                <a:extLst>
                  <a:ext uri="{FF2B5EF4-FFF2-40B4-BE49-F238E27FC236}">
                    <a16:creationId xmlns:a16="http://schemas.microsoft.com/office/drawing/2014/main" id="{B4581E28-7663-4AB7-9610-955C1EC8461A}"/>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Faculty Name</a:t>
                </a:r>
              </a:p>
            </p:txBody>
          </p:sp>
          <p:cxnSp>
            <p:nvCxnSpPr>
              <p:cNvPr id="60" name="Straight Connector 59">
                <a:extLst>
                  <a:ext uri="{FF2B5EF4-FFF2-40B4-BE49-F238E27FC236}">
                    <a16:creationId xmlns:a16="http://schemas.microsoft.com/office/drawing/2014/main" id="{0F6DE6F2-707C-412A-B657-B4BD1554D4CD}"/>
                  </a:ext>
                </a:extLst>
              </p:cNvPr>
              <p:cNvCxnSpPr>
                <a:stCxn id="59" idx="3"/>
                <a:endCxn id="59"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61" name="Group 60">
              <a:extLst>
                <a:ext uri="{FF2B5EF4-FFF2-40B4-BE49-F238E27FC236}">
                  <a16:creationId xmlns:a16="http://schemas.microsoft.com/office/drawing/2014/main" id="{08F0B07F-70C3-4F43-AB66-080EFB0A0210}"/>
                </a:ext>
              </a:extLst>
            </p:cNvPr>
            <p:cNvGrpSpPr/>
            <p:nvPr/>
          </p:nvGrpSpPr>
          <p:grpSpPr>
            <a:xfrm>
              <a:off x="2207700" y="5792878"/>
              <a:ext cx="1245927" cy="446636"/>
              <a:chOff x="8693436" y="1809163"/>
              <a:chExt cx="1968079" cy="584244"/>
            </a:xfrm>
          </p:grpSpPr>
          <p:sp>
            <p:nvSpPr>
              <p:cNvPr id="62" name="Flowchart: Connector 61">
                <a:extLst>
                  <a:ext uri="{FF2B5EF4-FFF2-40B4-BE49-F238E27FC236}">
                    <a16:creationId xmlns:a16="http://schemas.microsoft.com/office/drawing/2014/main" id="{43C34841-5621-49C3-9987-9F1BC1D1C082}"/>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Employee number</a:t>
                </a:r>
              </a:p>
            </p:txBody>
          </p:sp>
          <p:cxnSp>
            <p:nvCxnSpPr>
              <p:cNvPr id="63" name="Straight Connector 62">
                <a:extLst>
                  <a:ext uri="{FF2B5EF4-FFF2-40B4-BE49-F238E27FC236}">
                    <a16:creationId xmlns:a16="http://schemas.microsoft.com/office/drawing/2014/main" id="{98C92917-6FB8-420C-BDF1-0083BC41E281}"/>
                  </a:ext>
                </a:extLst>
              </p:cNvPr>
              <p:cNvCxnSpPr>
                <a:stCxn id="62" idx="3"/>
                <a:endCxn id="62"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64" name="Group 63">
              <a:extLst>
                <a:ext uri="{FF2B5EF4-FFF2-40B4-BE49-F238E27FC236}">
                  <a16:creationId xmlns:a16="http://schemas.microsoft.com/office/drawing/2014/main" id="{116BCA52-6B64-4836-A9A3-5669B055AFD1}"/>
                </a:ext>
              </a:extLst>
            </p:cNvPr>
            <p:cNvGrpSpPr/>
            <p:nvPr/>
          </p:nvGrpSpPr>
          <p:grpSpPr>
            <a:xfrm>
              <a:off x="5246379" y="6380484"/>
              <a:ext cx="1245927" cy="446636"/>
              <a:chOff x="8693436" y="1809163"/>
              <a:chExt cx="1968079" cy="584244"/>
            </a:xfrm>
          </p:grpSpPr>
          <p:sp>
            <p:nvSpPr>
              <p:cNvPr id="65" name="Flowchart: Connector 64">
                <a:extLst>
                  <a:ext uri="{FF2B5EF4-FFF2-40B4-BE49-F238E27FC236}">
                    <a16:creationId xmlns:a16="http://schemas.microsoft.com/office/drawing/2014/main" id="{E85DE951-08F6-4822-A9EB-37C7A04037D4}"/>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Student number</a:t>
                </a:r>
              </a:p>
            </p:txBody>
          </p:sp>
          <p:cxnSp>
            <p:nvCxnSpPr>
              <p:cNvPr id="66" name="Straight Connector 65">
                <a:extLst>
                  <a:ext uri="{FF2B5EF4-FFF2-40B4-BE49-F238E27FC236}">
                    <a16:creationId xmlns:a16="http://schemas.microsoft.com/office/drawing/2014/main" id="{B7C6DDF9-9A33-423B-9607-F18F6EFA5865}"/>
                  </a:ext>
                </a:extLst>
              </p:cNvPr>
              <p:cNvCxnSpPr>
                <a:stCxn id="65" idx="3"/>
                <a:endCxn id="65"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67" name="Group 66">
              <a:extLst>
                <a:ext uri="{FF2B5EF4-FFF2-40B4-BE49-F238E27FC236}">
                  <a16:creationId xmlns:a16="http://schemas.microsoft.com/office/drawing/2014/main" id="{264C6DAE-57E9-40A8-A641-8F7FAC2E716D}"/>
                </a:ext>
              </a:extLst>
            </p:cNvPr>
            <p:cNvGrpSpPr/>
            <p:nvPr/>
          </p:nvGrpSpPr>
          <p:grpSpPr>
            <a:xfrm>
              <a:off x="6716096" y="3327407"/>
              <a:ext cx="1245927" cy="446636"/>
              <a:chOff x="8693436" y="1809163"/>
              <a:chExt cx="1968079" cy="584244"/>
            </a:xfrm>
          </p:grpSpPr>
          <p:sp>
            <p:nvSpPr>
              <p:cNvPr id="68" name="Flowchart: Connector 67">
                <a:extLst>
                  <a:ext uri="{FF2B5EF4-FFF2-40B4-BE49-F238E27FC236}">
                    <a16:creationId xmlns:a16="http://schemas.microsoft.com/office/drawing/2014/main" id="{5ED81CBD-71CF-4864-90E1-5645B0EF4ED7}"/>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Program Code</a:t>
                </a:r>
              </a:p>
            </p:txBody>
          </p:sp>
          <p:cxnSp>
            <p:nvCxnSpPr>
              <p:cNvPr id="69" name="Straight Connector 68">
                <a:extLst>
                  <a:ext uri="{FF2B5EF4-FFF2-40B4-BE49-F238E27FC236}">
                    <a16:creationId xmlns:a16="http://schemas.microsoft.com/office/drawing/2014/main" id="{A5A9A0FE-013C-4ED8-93E9-F1BAFD00AFA7}"/>
                  </a:ext>
                </a:extLst>
              </p:cNvPr>
              <p:cNvCxnSpPr>
                <a:stCxn id="68" idx="3"/>
                <a:endCxn id="68"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70" name="Group 69">
              <a:extLst>
                <a:ext uri="{FF2B5EF4-FFF2-40B4-BE49-F238E27FC236}">
                  <a16:creationId xmlns:a16="http://schemas.microsoft.com/office/drawing/2014/main" id="{04EFD39A-DC8C-4933-815F-D9F808341FA9}"/>
                </a:ext>
              </a:extLst>
            </p:cNvPr>
            <p:cNvGrpSpPr/>
            <p:nvPr/>
          </p:nvGrpSpPr>
          <p:grpSpPr>
            <a:xfrm>
              <a:off x="8153042" y="4833012"/>
              <a:ext cx="1245927" cy="446636"/>
              <a:chOff x="8693436" y="1809163"/>
              <a:chExt cx="1968079" cy="584244"/>
            </a:xfrm>
          </p:grpSpPr>
          <p:sp>
            <p:nvSpPr>
              <p:cNvPr id="71" name="Flowchart: Connector 70">
                <a:extLst>
                  <a:ext uri="{FF2B5EF4-FFF2-40B4-BE49-F238E27FC236}">
                    <a16:creationId xmlns:a16="http://schemas.microsoft.com/office/drawing/2014/main" id="{40E403D2-E976-4819-9325-E15DB90F313D}"/>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Course number</a:t>
                </a:r>
              </a:p>
            </p:txBody>
          </p:sp>
          <p:cxnSp>
            <p:nvCxnSpPr>
              <p:cNvPr id="72" name="Straight Connector 71">
                <a:extLst>
                  <a:ext uri="{FF2B5EF4-FFF2-40B4-BE49-F238E27FC236}">
                    <a16:creationId xmlns:a16="http://schemas.microsoft.com/office/drawing/2014/main" id="{8AB728D5-0159-4576-82EE-76C4D305BF3E}"/>
                  </a:ext>
                </a:extLst>
              </p:cNvPr>
              <p:cNvCxnSpPr>
                <a:stCxn id="71" idx="3"/>
                <a:endCxn id="71"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099" name="Straight Connector 4098">
              <a:extLst>
                <a:ext uri="{FF2B5EF4-FFF2-40B4-BE49-F238E27FC236}">
                  <a16:creationId xmlns:a16="http://schemas.microsoft.com/office/drawing/2014/main" id="{262D9B91-B93B-48A9-A9D6-776A65030D37}"/>
                </a:ext>
              </a:extLst>
            </p:cNvPr>
            <p:cNvCxnSpPr>
              <a:stCxn id="8" idx="3"/>
              <a:endCxn id="3" idx="2"/>
            </p:cNvCxnSpPr>
            <p:nvPr/>
          </p:nvCxnSpPr>
          <p:spPr>
            <a:xfrm flipV="1">
              <a:off x="3446330" y="1606899"/>
              <a:ext cx="343139" cy="5486"/>
            </a:xfrm>
            <a:prstGeom prst="line">
              <a:avLst/>
            </a:prstGeom>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A73DAB31-FC10-40AC-BE71-61BAA4AB2046}"/>
                </a:ext>
              </a:extLst>
            </p:cNvPr>
            <p:cNvCxnSpPr>
              <a:cxnSpLocks/>
              <a:stCxn id="10" idx="3"/>
              <a:endCxn id="59" idx="2"/>
            </p:cNvCxnSpPr>
            <p:nvPr/>
          </p:nvCxnSpPr>
          <p:spPr>
            <a:xfrm flipV="1">
              <a:off x="3453628" y="2816777"/>
              <a:ext cx="335845" cy="2135"/>
            </a:xfrm>
            <a:prstGeom prst="line">
              <a:avLst/>
            </a:prstGeom>
          </p:spPr>
          <p:style>
            <a:lnRef idx="1">
              <a:schemeClr val="accent3"/>
            </a:lnRef>
            <a:fillRef idx="0">
              <a:schemeClr val="accent3"/>
            </a:fillRef>
            <a:effectRef idx="0">
              <a:schemeClr val="accent3"/>
            </a:effectRef>
            <a:fontRef idx="minor">
              <a:schemeClr val="tx1"/>
            </a:fontRef>
          </p:style>
        </p:cxnSp>
        <p:cxnSp>
          <p:nvCxnSpPr>
            <p:cNvPr id="80" name="Straight Connector 79">
              <a:extLst>
                <a:ext uri="{FF2B5EF4-FFF2-40B4-BE49-F238E27FC236}">
                  <a16:creationId xmlns:a16="http://schemas.microsoft.com/office/drawing/2014/main" id="{5EF41A56-A4EE-4A2F-8733-3E1FFE50AFD9}"/>
                </a:ext>
              </a:extLst>
            </p:cNvPr>
            <p:cNvCxnSpPr>
              <a:cxnSpLocks/>
              <a:stCxn id="14" idx="2"/>
              <a:endCxn id="62" idx="0"/>
            </p:cNvCxnSpPr>
            <p:nvPr/>
          </p:nvCxnSpPr>
          <p:spPr>
            <a:xfrm flipH="1">
              <a:off x="2830664" y="5567947"/>
              <a:ext cx="1" cy="224931"/>
            </a:xfrm>
            <a:prstGeom prst="line">
              <a:avLst/>
            </a:prstGeom>
          </p:spPr>
          <p:style>
            <a:lnRef idx="1">
              <a:schemeClr val="accent3"/>
            </a:lnRef>
            <a:fillRef idx="0">
              <a:schemeClr val="accent3"/>
            </a:fillRef>
            <a:effectRef idx="0">
              <a:schemeClr val="accent3"/>
            </a:effectRef>
            <a:fontRef idx="minor">
              <a:schemeClr val="tx1"/>
            </a:fontRef>
          </p:style>
        </p:cxnSp>
        <p:cxnSp>
          <p:nvCxnSpPr>
            <p:cNvPr id="83" name="Straight Connector 82">
              <a:extLst>
                <a:ext uri="{FF2B5EF4-FFF2-40B4-BE49-F238E27FC236}">
                  <a16:creationId xmlns:a16="http://schemas.microsoft.com/office/drawing/2014/main" id="{82743B3E-EF9C-432D-AF18-DCE1FD51AF68}"/>
                </a:ext>
              </a:extLst>
            </p:cNvPr>
            <p:cNvCxnSpPr>
              <a:cxnSpLocks/>
              <a:stCxn id="19" idx="3"/>
              <a:endCxn id="71" idx="3"/>
            </p:cNvCxnSpPr>
            <p:nvPr/>
          </p:nvCxnSpPr>
          <p:spPr>
            <a:xfrm flipV="1">
              <a:off x="7962853" y="5214240"/>
              <a:ext cx="372650" cy="231270"/>
            </a:xfrm>
            <a:prstGeom prst="line">
              <a:avLst/>
            </a:prstGeom>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DFE6DE91-2258-4CD5-A9ED-AB9973B33AAF}"/>
                </a:ext>
              </a:extLst>
            </p:cNvPr>
            <p:cNvCxnSpPr>
              <a:cxnSpLocks/>
              <a:stCxn id="65" idx="6"/>
              <a:endCxn id="21" idx="1"/>
            </p:cNvCxnSpPr>
            <p:nvPr/>
          </p:nvCxnSpPr>
          <p:spPr>
            <a:xfrm>
              <a:off x="6492306" y="6603801"/>
              <a:ext cx="224622" cy="136930"/>
            </a:xfrm>
            <a:prstGeom prst="line">
              <a:avLst/>
            </a:prstGeom>
          </p:spPr>
          <p:style>
            <a:lnRef idx="1">
              <a:schemeClr val="accent3"/>
            </a:lnRef>
            <a:fillRef idx="0">
              <a:schemeClr val="accent3"/>
            </a:fillRef>
            <a:effectRef idx="0">
              <a:schemeClr val="accent3"/>
            </a:effectRef>
            <a:fontRef idx="minor">
              <a:schemeClr val="tx1"/>
            </a:fontRef>
          </p:style>
        </p:cxnSp>
        <p:cxnSp>
          <p:nvCxnSpPr>
            <p:cNvPr id="91" name="Straight Connector 90">
              <a:extLst>
                <a:ext uri="{FF2B5EF4-FFF2-40B4-BE49-F238E27FC236}">
                  <a16:creationId xmlns:a16="http://schemas.microsoft.com/office/drawing/2014/main" id="{1A9DE63C-0940-4146-B692-72F2E5216585}"/>
                </a:ext>
              </a:extLst>
            </p:cNvPr>
            <p:cNvCxnSpPr>
              <a:cxnSpLocks/>
              <a:stCxn id="17" idx="0"/>
              <a:endCxn id="68" idx="4"/>
            </p:cNvCxnSpPr>
            <p:nvPr/>
          </p:nvCxnSpPr>
          <p:spPr>
            <a:xfrm flipH="1" flipV="1">
              <a:off x="7339059" y="3774042"/>
              <a:ext cx="4459" cy="242584"/>
            </a:xfrm>
            <a:prstGeom prst="line">
              <a:avLst/>
            </a:prstGeom>
          </p:spPr>
          <p:style>
            <a:lnRef idx="1">
              <a:schemeClr val="accent3"/>
            </a:lnRef>
            <a:fillRef idx="0">
              <a:schemeClr val="accent3"/>
            </a:fillRef>
            <a:effectRef idx="0">
              <a:schemeClr val="accent3"/>
            </a:effectRef>
            <a:fontRef idx="minor">
              <a:schemeClr val="tx1"/>
            </a:fontRef>
          </p:style>
        </p:cxnSp>
        <p:grpSp>
          <p:nvGrpSpPr>
            <p:cNvPr id="96" name="Group 95">
              <a:extLst>
                <a:ext uri="{FF2B5EF4-FFF2-40B4-BE49-F238E27FC236}">
                  <a16:creationId xmlns:a16="http://schemas.microsoft.com/office/drawing/2014/main" id="{327F1412-71CE-40BE-8EA1-8D9FF6908F09}"/>
                </a:ext>
              </a:extLst>
            </p:cNvPr>
            <p:cNvGrpSpPr/>
            <p:nvPr/>
          </p:nvGrpSpPr>
          <p:grpSpPr>
            <a:xfrm>
              <a:off x="5080656" y="5814045"/>
              <a:ext cx="1245927" cy="446636"/>
              <a:chOff x="8693436" y="1809163"/>
              <a:chExt cx="1968079" cy="584244"/>
            </a:xfrm>
          </p:grpSpPr>
          <p:sp>
            <p:nvSpPr>
              <p:cNvPr id="97" name="Flowchart: Connector 96">
                <a:extLst>
                  <a:ext uri="{FF2B5EF4-FFF2-40B4-BE49-F238E27FC236}">
                    <a16:creationId xmlns:a16="http://schemas.microsoft.com/office/drawing/2014/main" id="{40DD7D40-F2D7-4334-A141-2E26702EAFC1}"/>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Student number</a:t>
                </a:r>
              </a:p>
            </p:txBody>
          </p:sp>
          <p:cxnSp>
            <p:nvCxnSpPr>
              <p:cNvPr id="98" name="Straight Connector 97">
                <a:extLst>
                  <a:ext uri="{FF2B5EF4-FFF2-40B4-BE49-F238E27FC236}">
                    <a16:creationId xmlns:a16="http://schemas.microsoft.com/office/drawing/2014/main" id="{D7049499-3DF8-471C-8212-F0C62119595B}"/>
                  </a:ext>
                </a:extLst>
              </p:cNvPr>
              <p:cNvCxnSpPr>
                <a:stCxn id="97" idx="3"/>
                <a:endCxn id="97"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99" name="Group 98">
              <a:extLst>
                <a:ext uri="{FF2B5EF4-FFF2-40B4-BE49-F238E27FC236}">
                  <a16:creationId xmlns:a16="http://schemas.microsoft.com/office/drawing/2014/main" id="{DEFF8978-B5E4-42F8-8A8F-C67D993383CE}"/>
                </a:ext>
              </a:extLst>
            </p:cNvPr>
            <p:cNvGrpSpPr/>
            <p:nvPr/>
          </p:nvGrpSpPr>
          <p:grpSpPr>
            <a:xfrm>
              <a:off x="8405161" y="5629544"/>
              <a:ext cx="1245927" cy="446636"/>
              <a:chOff x="8693436" y="1809163"/>
              <a:chExt cx="1968079" cy="584244"/>
            </a:xfrm>
          </p:grpSpPr>
          <p:sp>
            <p:nvSpPr>
              <p:cNvPr id="100" name="Flowchart: Connector 99">
                <a:extLst>
                  <a:ext uri="{FF2B5EF4-FFF2-40B4-BE49-F238E27FC236}">
                    <a16:creationId xmlns:a16="http://schemas.microsoft.com/office/drawing/2014/main" id="{FBB8ED31-2D71-4158-8114-D112B8E64FEC}"/>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Course number</a:t>
                </a:r>
              </a:p>
            </p:txBody>
          </p:sp>
          <p:cxnSp>
            <p:nvCxnSpPr>
              <p:cNvPr id="101" name="Straight Connector 100">
                <a:extLst>
                  <a:ext uri="{FF2B5EF4-FFF2-40B4-BE49-F238E27FC236}">
                    <a16:creationId xmlns:a16="http://schemas.microsoft.com/office/drawing/2014/main" id="{1DFFD1F9-7CB9-40CB-B3EC-50ADC1551B2F}"/>
                  </a:ext>
                </a:extLst>
              </p:cNvPr>
              <p:cNvCxnSpPr>
                <a:cxnSpLocks/>
                <a:stCxn id="100" idx="3"/>
                <a:endCxn id="100" idx="5"/>
              </p:cNvCxnSpPr>
              <p:nvPr/>
            </p:nvCxnSpPr>
            <p:spPr>
              <a:xfrm>
                <a:off x="8981653" y="2307846"/>
                <a:ext cx="1391644" cy="0"/>
              </a:xfrm>
              <a:prstGeom prst="line">
                <a:avLst/>
              </a:prstGeom>
            </p:spPr>
            <p:style>
              <a:lnRef idx="2">
                <a:schemeClr val="accent3"/>
              </a:lnRef>
              <a:fillRef idx="1">
                <a:schemeClr val="lt1"/>
              </a:fillRef>
              <a:effectRef idx="0">
                <a:schemeClr val="accent3"/>
              </a:effectRef>
              <a:fontRef idx="minor">
                <a:schemeClr val="dk1"/>
              </a:fontRef>
            </p:style>
          </p:cxnSp>
        </p:grpSp>
        <p:sp>
          <p:nvSpPr>
            <p:cNvPr id="102" name="Rectangle 101">
              <a:extLst>
                <a:ext uri="{FF2B5EF4-FFF2-40B4-BE49-F238E27FC236}">
                  <a16:creationId xmlns:a16="http://schemas.microsoft.com/office/drawing/2014/main" id="{82ADAA4F-2155-40AB-B5D7-50D60C56560D}"/>
                </a:ext>
              </a:extLst>
            </p:cNvPr>
            <p:cNvSpPr/>
            <p:nvPr/>
          </p:nvSpPr>
          <p:spPr>
            <a:xfrm>
              <a:off x="6516512" y="5835003"/>
              <a:ext cx="1667927" cy="6386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cxnSp>
          <p:nvCxnSpPr>
            <p:cNvPr id="103" name="Straight Connector 102">
              <a:extLst>
                <a:ext uri="{FF2B5EF4-FFF2-40B4-BE49-F238E27FC236}">
                  <a16:creationId xmlns:a16="http://schemas.microsoft.com/office/drawing/2014/main" id="{E85B5AC2-1D87-4DC3-AAEB-064B55DAD38D}"/>
                </a:ext>
              </a:extLst>
            </p:cNvPr>
            <p:cNvCxnSpPr>
              <a:cxnSpLocks/>
              <a:stCxn id="97" idx="6"/>
              <a:endCxn id="102" idx="1"/>
            </p:cNvCxnSpPr>
            <p:nvPr/>
          </p:nvCxnSpPr>
          <p:spPr>
            <a:xfrm>
              <a:off x="6326583" y="6037363"/>
              <a:ext cx="189929" cy="116952"/>
            </a:xfrm>
            <a:prstGeom prst="line">
              <a:avLst/>
            </a:prstGeom>
          </p:spPr>
          <p:style>
            <a:lnRef idx="1">
              <a:schemeClr val="accent3"/>
            </a:lnRef>
            <a:fillRef idx="0">
              <a:schemeClr val="accent3"/>
            </a:fillRef>
            <a:effectRef idx="0">
              <a:schemeClr val="accent3"/>
            </a:effectRef>
            <a:fontRef idx="minor">
              <a:schemeClr val="tx1"/>
            </a:fontRef>
          </p:style>
        </p:cxnSp>
        <p:cxnSp>
          <p:nvCxnSpPr>
            <p:cNvPr id="106" name="Straight Connector 105">
              <a:extLst>
                <a:ext uri="{FF2B5EF4-FFF2-40B4-BE49-F238E27FC236}">
                  <a16:creationId xmlns:a16="http://schemas.microsoft.com/office/drawing/2014/main" id="{EA324441-BAA4-4054-A475-2095F0F7C2F7}"/>
                </a:ext>
              </a:extLst>
            </p:cNvPr>
            <p:cNvCxnSpPr>
              <a:cxnSpLocks/>
              <a:stCxn id="100" idx="2"/>
              <a:endCxn id="20" idx="3"/>
            </p:cNvCxnSpPr>
            <p:nvPr/>
          </p:nvCxnSpPr>
          <p:spPr>
            <a:xfrm flipH="1">
              <a:off x="8159461" y="5852862"/>
              <a:ext cx="245700" cy="302393"/>
            </a:xfrm>
            <a:prstGeom prst="line">
              <a:avLst/>
            </a:prstGeom>
          </p:spPr>
          <p:style>
            <a:lnRef idx="1">
              <a:schemeClr val="accent3"/>
            </a:lnRef>
            <a:fillRef idx="0">
              <a:schemeClr val="accent3"/>
            </a:fillRef>
            <a:effectRef idx="0">
              <a:schemeClr val="accent3"/>
            </a:effectRef>
            <a:fontRef idx="minor">
              <a:schemeClr val="tx1"/>
            </a:fontRef>
          </p:style>
        </p:cxnSp>
        <p:sp>
          <p:nvSpPr>
            <p:cNvPr id="109" name="Rectangle 108">
              <a:extLst>
                <a:ext uri="{FF2B5EF4-FFF2-40B4-BE49-F238E27FC236}">
                  <a16:creationId xmlns:a16="http://schemas.microsoft.com/office/drawing/2014/main" id="{00897EDE-C433-46F9-B229-B3A05D8DADEC}"/>
                </a:ext>
              </a:extLst>
            </p:cNvPr>
            <p:cNvSpPr/>
            <p:nvPr/>
          </p:nvSpPr>
          <p:spPr>
            <a:xfrm>
              <a:off x="3781047" y="5122461"/>
              <a:ext cx="1667927" cy="6386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grpSp>
          <p:nvGrpSpPr>
            <p:cNvPr id="110" name="Group 109">
              <a:extLst>
                <a:ext uri="{FF2B5EF4-FFF2-40B4-BE49-F238E27FC236}">
                  <a16:creationId xmlns:a16="http://schemas.microsoft.com/office/drawing/2014/main" id="{BCDD016F-8FA7-49BF-A751-7BAD087AD464}"/>
                </a:ext>
              </a:extLst>
            </p:cNvPr>
            <p:cNvGrpSpPr/>
            <p:nvPr/>
          </p:nvGrpSpPr>
          <p:grpSpPr>
            <a:xfrm>
              <a:off x="668578" y="4069962"/>
              <a:ext cx="1245927" cy="446636"/>
              <a:chOff x="8693436" y="1809163"/>
              <a:chExt cx="1968079" cy="584244"/>
            </a:xfrm>
          </p:grpSpPr>
          <p:sp>
            <p:nvSpPr>
              <p:cNvPr id="111" name="Flowchart: Connector 110">
                <a:extLst>
                  <a:ext uri="{FF2B5EF4-FFF2-40B4-BE49-F238E27FC236}">
                    <a16:creationId xmlns:a16="http://schemas.microsoft.com/office/drawing/2014/main" id="{5F0EAF39-BA62-40AE-9175-D746A9C56F04}"/>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School name</a:t>
                </a:r>
              </a:p>
            </p:txBody>
          </p:sp>
          <p:cxnSp>
            <p:nvCxnSpPr>
              <p:cNvPr id="112" name="Straight Connector 111">
                <a:extLst>
                  <a:ext uri="{FF2B5EF4-FFF2-40B4-BE49-F238E27FC236}">
                    <a16:creationId xmlns:a16="http://schemas.microsoft.com/office/drawing/2014/main" id="{CE0F1488-3A66-4C84-B1F9-130EE0F174E7}"/>
                  </a:ext>
                </a:extLst>
              </p:cNvPr>
              <p:cNvCxnSpPr>
                <a:stCxn id="111" idx="3"/>
                <a:endCxn id="111"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113" name="Straight Connector 112">
              <a:extLst>
                <a:ext uri="{FF2B5EF4-FFF2-40B4-BE49-F238E27FC236}">
                  <a16:creationId xmlns:a16="http://schemas.microsoft.com/office/drawing/2014/main" id="{12B7BC4D-EDEA-4BD4-9433-8642E5E4BEB7}"/>
                </a:ext>
              </a:extLst>
            </p:cNvPr>
            <p:cNvCxnSpPr>
              <a:cxnSpLocks/>
              <a:stCxn id="111" idx="6"/>
              <a:endCxn id="12" idx="1"/>
            </p:cNvCxnSpPr>
            <p:nvPr/>
          </p:nvCxnSpPr>
          <p:spPr>
            <a:xfrm flipV="1">
              <a:off x="1914505" y="4135033"/>
              <a:ext cx="293197" cy="158247"/>
            </a:xfrm>
            <a:prstGeom prst="line">
              <a:avLst/>
            </a:prstGeom>
          </p:spPr>
          <p:style>
            <a:lnRef idx="1">
              <a:schemeClr val="accent3"/>
            </a:lnRef>
            <a:fillRef idx="0">
              <a:schemeClr val="accent3"/>
            </a:fillRef>
            <a:effectRef idx="0">
              <a:schemeClr val="accent3"/>
            </a:effectRef>
            <a:fontRef idx="minor">
              <a:schemeClr val="tx1"/>
            </a:fontRef>
          </p:style>
        </p:cxnSp>
        <p:grpSp>
          <p:nvGrpSpPr>
            <p:cNvPr id="116" name="Group 115">
              <a:extLst>
                <a:ext uri="{FF2B5EF4-FFF2-40B4-BE49-F238E27FC236}">
                  <a16:creationId xmlns:a16="http://schemas.microsoft.com/office/drawing/2014/main" id="{38109E24-0026-45DE-B00E-5E9DF4960336}"/>
                </a:ext>
              </a:extLst>
            </p:cNvPr>
            <p:cNvGrpSpPr/>
            <p:nvPr/>
          </p:nvGrpSpPr>
          <p:grpSpPr>
            <a:xfrm>
              <a:off x="4846151" y="4507578"/>
              <a:ext cx="1245927" cy="446636"/>
              <a:chOff x="8693436" y="1809163"/>
              <a:chExt cx="1968079" cy="584244"/>
            </a:xfrm>
          </p:grpSpPr>
          <p:sp>
            <p:nvSpPr>
              <p:cNvPr id="117" name="Flowchart: Connector 116">
                <a:extLst>
                  <a:ext uri="{FF2B5EF4-FFF2-40B4-BE49-F238E27FC236}">
                    <a16:creationId xmlns:a16="http://schemas.microsoft.com/office/drawing/2014/main" id="{B20019AD-BD88-49FD-8D1C-5C6BDDF6171A}"/>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Course number</a:t>
                </a:r>
              </a:p>
            </p:txBody>
          </p:sp>
          <p:cxnSp>
            <p:nvCxnSpPr>
              <p:cNvPr id="118" name="Straight Connector 117">
                <a:extLst>
                  <a:ext uri="{FF2B5EF4-FFF2-40B4-BE49-F238E27FC236}">
                    <a16:creationId xmlns:a16="http://schemas.microsoft.com/office/drawing/2014/main" id="{359B71A0-C6A6-4F31-AFA4-655F4DDA0B87}"/>
                  </a:ext>
                </a:extLst>
              </p:cNvPr>
              <p:cNvCxnSpPr>
                <a:stCxn id="117" idx="3"/>
                <a:endCxn id="117"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119" name="Straight Connector 118">
              <a:extLst>
                <a:ext uri="{FF2B5EF4-FFF2-40B4-BE49-F238E27FC236}">
                  <a16:creationId xmlns:a16="http://schemas.microsoft.com/office/drawing/2014/main" id="{5595B87F-0D4C-4B2D-95F1-78D621FB1049}"/>
                </a:ext>
              </a:extLst>
            </p:cNvPr>
            <p:cNvCxnSpPr>
              <a:cxnSpLocks/>
              <a:stCxn id="117" idx="3"/>
              <a:endCxn id="16" idx="0"/>
            </p:cNvCxnSpPr>
            <p:nvPr/>
          </p:nvCxnSpPr>
          <p:spPr>
            <a:xfrm flipH="1">
              <a:off x="4610556" y="4888806"/>
              <a:ext cx="418057" cy="237391"/>
            </a:xfrm>
            <a:prstGeom prst="line">
              <a:avLst/>
            </a:prstGeom>
          </p:spPr>
          <p:style>
            <a:lnRef idx="1">
              <a:schemeClr val="accent3"/>
            </a:lnRef>
            <a:fillRef idx="0">
              <a:schemeClr val="accent3"/>
            </a:fillRef>
            <a:effectRef idx="0">
              <a:schemeClr val="accent3"/>
            </a:effectRef>
            <a:fontRef idx="minor">
              <a:schemeClr val="tx1"/>
            </a:fontRef>
          </p:style>
        </p:cxnSp>
        <p:grpSp>
          <p:nvGrpSpPr>
            <p:cNvPr id="123" name="Group 122">
              <a:extLst>
                <a:ext uri="{FF2B5EF4-FFF2-40B4-BE49-F238E27FC236}">
                  <a16:creationId xmlns:a16="http://schemas.microsoft.com/office/drawing/2014/main" id="{4AA7A8D7-0F1D-4990-B3A9-ADD83507C177}"/>
                </a:ext>
              </a:extLst>
            </p:cNvPr>
            <p:cNvGrpSpPr/>
            <p:nvPr/>
          </p:nvGrpSpPr>
          <p:grpSpPr>
            <a:xfrm>
              <a:off x="3625480" y="5996525"/>
              <a:ext cx="1245927" cy="446636"/>
              <a:chOff x="8693436" y="1809163"/>
              <a:chExt cx="1968079" cy="584244"/>
            </a:xfrm>
          </p:grpSpPr>
          <p:sp>
            <p:nvSpPr>
              <p:cNvPr id="124" name="Flowchart: Connector 123">
                <a:extLst>
                  <a:ext uri="{FF2B5EF4-FFF2-40B4-BE49-F238E27FC236}">
                    <a16:creationId xmlns:a16="http://schemas.microsoft.com/office/drawing/2014/main" id="{F09D3E07-1C38-4FAB-A87D-120B12A75415}"/>
                  </a:ext>
                </a:extLst>
              </p:cNvPr>
              <p:cNvSpPr/>
              <p:nvPr/>
            </p:nvSpPr>
            <p:spPr>
              <a:xfrm>
                <a:off x="8693436" y="1809163"/>
                <a:ext cx="1968079" cy="584244"/>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Employee number</a:t>
                </a:r>
              </a:p>
            </p:txBody>
          </p:sp>
          <p:cxnSp>
            <p:nvCxnSpPr>
              <p:cNvPr id="125" name="Straight Connector 124">
                <a:extLst>
                  <a:ext uri="{FF2B5EF4-FFF2-40B4-BE49-F238E27FC236}">
                    <a16:creationId xmlns:a16="http://schemas.microsoft.com/office/drawing/2014/main" id="{116FF337-CA09-4CC4-ACA5-487FF90C101C}"/>
                  </a:ext>
                </a:extLst>
              </p:cNvPr>
              <p:cNvCxnSpPr>
                <a:stCxn id="124" idx="3"/>
                <a:endCxn id="124" idx="5"/>
              </p:cNvCxnSpPr>
              <p:nvPr/>
            </p:nvCxnSpPr>
            <p:spPr>
              <a:xfrm>
                <a:off x="8981654" y="2307846"/>
                <a:ext cx="1391643"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126" name="Straight Connector 125">
              <a:extLst>
                <a:ext uri="{FF2B5EF4-FFF2-40B4-BE49-F238E27FC236}">
                  <a16:creationId xmlns:a16="http://schemas.microsoft.com/office/drawing/2014/main" id="{8B744D8F-99A5-4DA0-9D3F-FD1E9A9C2112}"/>
                </a:ext>
              </a:extLst>
            </p:cNvPr>
            <p:cNvCxnSpPr>
              <a:cxnSpLocks/>
              <a:stCxn id="109" idx="2"/>
              <a:endCxn id="124" idx="0"/>
            </p:cNvCxnSpPr>
            <p:nvPr/>
          </p:nvCxnSpPr>
          <p:spPr>
            <a:xfrm flipH="1">
              <a:off x="4248444" y="5761085"/>
              <a:ext cx="366567" cy="235440"/>
            </a:xfrm>
            <a:prstGeom prst="line">
              <a:avLst/>
            </a:prstGeom>
          </p:spPr>
          <p:style>
            <a:lnRef idx="1">
              <a:schemeClr val="accent3"/>
            </a:lnRef>
            <a:fillRef idx="0">
              <a:schemeClr val="accent3"/>
            </a:fillRef>
            <a:effectRef idx="0">
              <a:schemeClr val="accent3"/>
            </a:effectRef>
            <a:fontRef idx="minor">
              <a:schemeClr val="tx1"/>
            </a:fontRef>
          </p:style>
        </p:cxnSp>
      </p:grpSp>
      <p:sp>
        <p:nvSpPr>
          <p:cNvPr id="4127" name="Content Placeholder 4126">
            <a:extLst>
              <a:ext uri="{FF2B5EF4-FFF2-40B4-BE49-F238E27FC236}">
                <a16:creationId xmlns:a16="http://schemas.microsoft.com/office/drawing/2014/main" id="{9FECBF39-5C5A-4909-84BE-985F0A42A7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3494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Draw fully attributes ERD</a:t>
            </a:r>
            <a:br>
              <a:rPr lang="en-US" b="1" dirty="0"/>
            </a:br>
            <a:endParaRPr lang="en-US" dirty="0"/>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z="1600">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17</a:t>
            </a:fld>
            <a:endParaRPr lang="en-US"/>
          </a:p>
        </p:txBody>
      </p:sp>
      <p:grpSp>
        <p:nvGrpSpPr>
          <p:cNvPr id="5132" name="Group 5131">
            <a:extLst>
              <a:ext uri="{FF2B5EF4-FFF2-40B4-BE49-F238E27FC236}">
                <a16:creationId xmlns:a16="http://schemas.microsoft.com/office/drawing/2014/main" id="{A8D8091C-49BE-47A3-8F1D-5CC974E7352E}"/>
              </a:ext>
            </a:extLst>
          </p:cNvPr>
          <p:cNvGrpSpPr/>
          <p:nvPr/>
        </p:nvGrpSpPr>
        <p:grpSpPr>
          <a:xfrm>
            <a:off x="2394424" y="2320487"/>
            <a:ext cx="7403151" cy="3085399"/>
            <a:chOff x="3770931" y="3157474"/>
            <a:chExt cx="7403151" cy="3085399"/>
          </a:xfrm>
        </p:grpSpPr>
        <p:sp>
          <p:nvSpPr>
            <p:cNvPr id="7" name="Rectangle 6">
              <a:extLst>
                <a:ext uri="{FF2B5EF4-FFF2-40B4-BE49-F238E27FC236}">
                  <a16:creationId xmlns:a16="http://schemas.microsoft.com/office/drawing/2014/main" id="{44995942-1868-413E-9475-46E26B0A0F92}"/>
                </a:ext>
              </a:extLst>
            </p:cNvPr>
            <p:cNvSpPr/>
            <p:nvPr/>
          </p:nvSpPr>
          <p:spPr>
            <a:xfrm>
              <a:off x="6720556" y="4499584"/>
              <a:ext cx="1557682" cy="6326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Student</a:t>
              </a:r>
            </a:p>
          </p:txBody>
        </p:sp>
        <p:grpSp>
          <p:nvGrpSpPr>
            <p:cNvPr id="3" name="Group 2">
              <a:extLst>
                <a:ext uri="{FF2B5EF4-FFF2-40B4-BE49-F238E27FC236}">
                  <a16:creationId xmlns:a16="http://schemas.microsoft.com/office/drawing/2014/main" id="{03769E27-9314-4D5A-9ADF-DD25478D0BD6}"/>
                </a:ext>
              </a:extLst>
            </p:cNvPr>
            <p:cNvGrpSpPr/>
            <p:nvPr/>
          </p:nvGrpSpPr>
          <p:grpSpPr>
            <a:xfrm>
              <a:off x="3770931" y="3983094"/>
              <a:ext cx="2130552" cy="658368"/>
              <a:chOff x="6716096" y="3327407"/>
              <a:chExt cx="1245927" cy="446636"/>
            </a:xfrm>
          </p:grpSpPr>
          <p:sp>
            <p:nvSpPr>
              <p:cNvPr id="8" name="Flowchart: Connector 7">
                <a:extLst>
                  <a:ext uri="{FF2B5EF4-FFF2-40B4-BE49-F238E27FC236}">
                    <a16:creationId xmlns:a16="http://schemas.microsoft.com/office/drawing/2014/main" id="{51DC71C0-5A8C-4016-9EE0-7C5A8ADCDD03}"/>
                  </a:ext>
                </a:extLst>
              </p:cNvPr>
              <p:cNvSpPr/>
              <p:nvPr/>
            </p:nvSpPr>
            <p:spPr>
              <a:xfrm>
                <a:off x="6716096" y="3327407"/>
                <a:ext cx="1245927" cy="446636"/>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Student number</a:t>
                </a:r>
              </a:p>
            </p:txBody>
          </p:sp>
          <p:cxnSp>
            <p:nvCxnSpPr>
              <p:cNvPr id="9" name="Straight Connector 8">
                <a:extLst>
                  <a:ext uri="{FF2B5EF4-FFF2-40B4-BE49-F238E27FC236}">
                    <a16:creationId xmlns:a16="http://schemas.microsoft.com/office/drawing/2014/main" id="{320EF802-3ECB-4047-8FE7-646CA4A5C437}"/>
                  </a:ext>
                </a:extLst>
              </p:cNvPr>
              <p:cNvCxnSpPr>
                <a:stCxn id="8" idx="3"/>
                <a:endCxn id="8" idx="5"/>
              </p:cNvCxnSpPr>
              <p:nvPr/>
            </p:nvCxnSpPr>
            <p:spPr>
              <a:xfrm>
                <a:off x="6898557" y="3708634"/>
                <a:ext cx="881004"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10" name="Straight Connector 9">
              <a:extLst>
                <a:ext uri="{FF2B5EF4-FFF2-40B4-BE49-F238E27FC236}">
                  <a16:creationId xmlns:a16="http://schemas.microsoft.com/office/drawing/2014/main" id="{2E841CD9-AAF0-4DF7-9714-EE333110CEF1}"/>
                </a:ext>
              </a:extLst>
            </p:cNvPr>
            <p:cNvCxnSpPr>
              <a:cxnSpLocks/>
              <a:stCxn id="7" idx="1"/>
              <a:endCxn id="8" idx="4"/>
            </p:cNvCxnSpPr>
            <p:nvPr/>
          </p:nvCxnSpPr>
          <p:spPr>
            <a:xfrm flipH="1" flipV="1">
              <a:off x="4836207" y="4641462"/>
              <a:ext cx="1884349" cy="174455"/>
            </a:xfrm>
            <a:prstGeom prst="line">
              <a:avLst/>
            </a:prstGeom>
            <a:effectLst/>
          </p:spPr>
          <p:style>
            <a:lnRef idx="2">
              <a:schemeClr val="accent3"/>
            </a:lnRef>
            <a:fillRef idx="0">
              <a:schemeClr val="accent3"/>
            </a:fillRef>
            <a:effectRef idx="1">
              <a:schemeClr val="accent3"/>
            </a:effectRef>
            <a:fontRef idx="minor">
              <a:schemeClr val="tx1"/>
            </a:fontRef>
          </p:style>
        </p:cxnSp>
        <p:sp>
          <p:nvSpPr>
            <p:cNvPr id="13" name="Flowchart: Connector 12">
              <a:extLst>
                <a:ext uri="{FF2B5EF4-FFF2-40B4-BE49-F238E27FC236}">
                  <a16:creationId xmlns:a16="http://schemas.microsoft.com/office/drawing/2014/main" id="{DF149CE0-5355-4C8E-972A-88F469D4059E}"/>
                </a:ext>
              </a:extLst>
            </p:cNvPr>
            <p:cNvSpPr/>
            <p:nvPr/>
          </p:nvSpPr>
          <p:spPr>
            <a:xfrm>
              <a:off x="6434121" y="3157474"/>
              <a:ext cx="2130552" cy="658368"/>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Student address</a:t>
              </a:r>
            </a:p>
          </p:txBody>
        </p:sp>
        <p:sp>
          <p:nvSpPr>
            <p:cNvPr id="16" name="Flowchart: Connector 15">
              <a:extLst>
                <a:ext uri="{FF2B5EF4-FFF2-40B4-BE49-F238E27FC236}">
                  <a16:creationId xmlns:a16="http://schemas.microsoft.com/office/drawing/2014/main" id="{46B91963-9197-4109-92CA-23DBCE4F2218}"/>
                </a:ext>
              </a:extLst>
            </p:cNvPr>
            <p:cNvSpPr/>
            <p:nvPr/>
          </p:nvSpPr>
          <p:spPr>
            <a:xfrm>
              <a:off x="9043530" y="3983094"/>
              <a:ext cx="2130552" cy="658368"/>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Emergency contact</a:t>
              </a:r>
            </a:p>
          </p:txBody>
        </p:sp>
        <p:sp>
          <p:nvSpPr>
            <p:cNvPr id="18" name="Flowchart: Connector 17">
              <a:extLst>
                <a:ext uri="{FF2B5EF4-FFF2-40B4-BE49-F238E27FC236}">
                  <a16:creationId xmlns:a16="http://schemas.microsoft.com/office/drawing/2014/main" id="{6A97714B-0848-4C14-861E-3BE478BC6F72}"/>
                </a:ext>
              </a:extLst>
            </p:cNvPr>
            <p:cNvSpPr/>
            <p:nvPr/>
          </p:nvSpPr>
          <p:spPr>
            <a:xfrm>
              <a:off x="8681066" y="5551873"/>
              <a:ext cx="2131428" cy="655119"/>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Student phone number</a:t>
              </a:r>
            </a:p>
          </p:txBody>
        </p:sp>
        <p:sp>
          <p:nvSpPr>
            <p:cNvPr id="20" name="Flowchart: Connector 19">
              <a:extLst>
                <a:ext uri="{FF2B5EF4-FFF2-40B4-BE49-F238E27FC236}">
                  <a16:creationId xmlns:a16="http://schemas.microsoft.com/office/drawing/2014/main" id="{1C650F45-DBFD-42D1-AD25-64F9547E8E66}"/>
                </a:ext>
              </a:extLst>
            </p:cNvPr>
            <p:cNvSpPr/>
            <p:nvPr/>
          </p:nvSpPr>
          <p:spPr>
            <a:xfrm>
              <a:off x="4419962" y="5584505"/>
              <a:ext cx="2130552" cy="658368"/>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Student name</a:t>
              </a:r>
            </a:p>
          </p:txBody>
        </p:sp>
        <p:cxnSp>
          <p:nvCxnSpPr>
            <p:cNvPr id="21" name="Straight Connector 20">
              <a:extLst>
                <a:ext uri="{FF2B5EF4-FFF2-40B4-BE49-F238E27FC236}">
                  <a16:creationId xmlns:a16="http://schemas.microsoft.com/office/drawing/2014/main" id="{E2C12956-8F8C-4C80-8264-12367E313891}"/>
                </a:ext>
              </a:extLst>
            </p:cNvPr>
            <p:cNvCxnSpPr>
              <a:cxnSpLocks/>
              <a:stCxn id="7" idx="3"/>
              <a:endCxn id="16" idx="3"/>
            </p:cNvCxnSpPr>
            <p:nvPr/>
          </p:nvCxnSpPr>
          <p:spPr>
            <a:xfrm flipV="1">
              <a:off x="8278238" y="4545046"/>
              <a:ext cx="1077304" cy="270871"/>
            </a:xfrm>
            <a:prstGeom prst="line">
              <a:avLst/>
            </a:prstGeom>
            <a:effectLst/>
          </p:spPr>
          <p:style>
            <a:lnRef idx="2">
              <a:schemeClr val="accent3"/>
            </a:lnRef>
            <a:fillRef idx="0">
              <a:schemeClr val="accent3"/>
            </a:fillRef>
            <a:effectRef idx="1">
              <a:schemeClr val="accent3"/>
            </a:effectRef>
            <a:fontRef idx="minor">
              <a:schemeClr val="tx1"/>
            </a:fontRef>
          </p:style>
        </p:cxnSp>
        <p:cxnSp>
          <p:nvCxnSpPr>
            <p:cNvPr id="22" name="Straight Connector 21">
              <a:extLst>
                <a:ext uri="{FF2B5EF4-FFF2-40B4-BE49-F238E27FC236}">
                  <a16:creationId xmlns:a16="http://schemas.microsoft.com/office/drawing/2014/main" id="{D1A5D695-1868-487F-94B0-D8F064448A6A}"/>
                </a:ext>
              </a:extLst>
            </p:cNvPr>
            <p:cNvCxnSpPr>
              <a:cxnSpLocks/>
              <a:stCxn id="7" idx="0"/>
              <a:endCxn id="13" idx="4"/>
            </p:cNvCxnSpPr>
            <p:nvPr/>
          </p:nvCxnSpPr>
          <p:spPr>
            <a:xfrm flipV="1">
              <a:off x="7499397" y="3815842"/>
              <a:ext cx="0" cy="683742"/>
            </a:xfrm>
            <a:prstGeom prst="line">
              <a:avLst/>
            </a:prstGeom>
            <a:effectLst/>
          </p:spPr>
          <p:style>
            <a:lnRef idx="2">
              <a:schemeClr val="accent3"/>
            </a:lnRef>
            <a:fillRef idx="0">
              <a:schemeClr val="accent3"/>
            </a:fillRef>
            <a:effectRef idx="1">
              <a:schemeClr val="accent3"/>
            </a:effectRef>
            <a:fontRef idx="minor">
              <a:schemeClr val="tx1"/>
            </a:fontRef>
          </p:style>
        </p:cxnSp>
        <p:cxnSp>
          <p:nvCxnSpPr>
            <p:cNvPr id="24" name="Straight Connector 23">
              <a:extLst>
                <a:ext uri="{FF2B5EF4-FFF2-40B4-BE49-F238E27FC236}">
                  <a16:creationId xmlns:a16="http://schemas.microsoft.com/office/drawing/2014/main" id="{B946793D-ECCE-444F-BBAC-1D7817588DAF}"/>
                </a:ext>
              </a:extLst>
            </p:cNvPr>
            <p:cNvCxnSpPr>
              <a:cxnSpLocks/>
              <a:stCxn id="7" idx="2"/>
              <a:endCxn id="20" idx="6"/>
            </p:cNvCxnSpPr>
            <p:nvPr/>
          </p:nvCxnSpPr>
          <p:spPr>
            <a:xfrm flipH="1">
              <a:off x="6550514" y="5132249"/>
              <a:ext cx="948883" cy="781440"/>
            </a:xfrm>
            <a:prstGeom prst="line">
              <a:avLst/>
            </a:prstGeom>
            <a:effectLst/>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53865F7F-A933-49A6-BF7C-75584184CF6B}"/>
                </a:ext>
              </a:extLst>
            </p:cNvPr>
            <p:cNvCxnSpPr>
              <a:cxnSpLocks/>
              <a:stCxn id="18" idx="2"/>
              <a:endCxn id="7" idx="2"/>
            </p:cNvCxnSpPr>
            <p:nvPr/>
          </p:nvCxnSpPr>
          <p:spPr>
            <a:xfrm flipH="1" flipV="1">
              <a:off x="7499397" y="5132249"/>
              <a:ext cx="1181669" cy="747184"/>
            </a:xfrm>
            <a:prstGeom prst="line">
              <a:avLst/>
            </a:prstGeom>
            <a:effectLst/>
          </p:spPr>
          <p:style>
            <a:lnRef idx="2">
              <a:schemeClr val="accent3"/>
            </a:lnRef>
            <a:fillRef idx="0">
              <a:schemeClr val="accent3"/>
            </a:fillRef>
            <a:effectRef idx="1">
              <a:schemeClr val="accent3"/>
            </a:effectRef>
            <a:fontRef idx="minor">
              <a:schemeClr val="tx1"/>
            </a:fontRef>
          </p:style>
        </p:cxnSp>
      </p:grpSp>
      <p:sp>
        <p:nvSpPr>
          <p:cNvPr id="5131" name="Content Placeholder 5130">
            <a:extLst>
              <a:ext uri="{FF2B5EF4-FFF2-40B4-BE49-F238E27FC236}">
                <a16:creationId xmlns:a16="http://schemas.microsoft.com/office/drawing/2014/main" id="{CEE37BED-9A5C-4E50-A21D-A0CC5C7730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9088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54BB-B6E1-45E7-BFA0-E97ABFF7F228}"/>
              </a:ext>
            </a:extLst>
          </p:cNvPr>
          <p:cNvSpPr>
            <a:spLocks noGrp="1"/>
          </p:cNvSpPr>
          <p:nvPr>
            <p:ph type="title"/>
          </p:nvPr>
        </p:nvSpPr>
        <p:spPr/>
        <p:txBody>
          <a:bodyPr/>
          <a:lstStyle/>
          <a:p>
            <a:r>
              <a:rPr lang="en-US" dirty="0"/>
              <a:t>Hotel Management System</a:t>
            </a:r>
          </a:p>
        </p:txBody>
      </p:sp>
      <p:sp>
        <p:nvSpPr>
          <p:cNvPr id="3" name="Content Placeholder 2">
            <a:extLst>
              <a:ext uri="{FF2B5EF4-FFF2-40B4-BE49-F238E27FC236}">
                <a16:creationId xmlns:a16="http://schemas.microsoft.com/office/drawing/2014/main" id="{B2C7867C-3008-4644-982D-53930916A578}"/>
              </a:ext>
            </a:extLst>
          </p:cNvPr>
          <p:cNvSpPr>
            <a:spLocks noGrp="1"/>
          </p:cNvSpPr>
          <p:nvPr>
            <p:ph idx="1"/>
          </p:nvPr>
        </p:nvSpPr>
        <p:spPr/>
        <p:txBody>
          <a:bodyPr/>
          <a:lstStyle/>
          <a:p>
            <a:pPr marL="0" indent="0">
              <a:buNone/>
            </a:pPr>
            <a:r>
              <a:rPr lang="en-US" dirty="0"/>
              <a:t>A hotel management system consist of hotels  having name and city. Each hotel contains room having information like room no, type and price. Guest books room in a hotel provide information like name, address. When guest books room in a hotel ,charges are calculated on the basis of Datefrom and </a:t>
            </a:r>
            <a:r>
              <a:rPr lang="en-US" dirty="0" err="1"/>
              <a:t>DateTo</a:t>
            </a:r>
            <a:r>
              <a:rPr lang="en-US" dirty="0"/>
              <a:t>.</a:t>
            </a:r>
          </a:p>
          <a:p>
            <a:pPr marL="0" indent="0">
              <a:buNone/>
            </a:pPr>
            <a:r>
              <a:rPr lang="en-US" dirty="0"/>
              <a:t>Design an ER diagram and convert it to relational model.</a:t>
            </a:r>
          </a:p>
        </p:txBody>
      </p:sp>
      <p:sp>
        <p:nvSpPr>
          <p:cNvPr id="4" name="Date Placeholder 3">
            <a:extLst>
              <a:ext uri="{FF2B5EF4-FFF2-40B4-BE49-F238E27FC236}">
                <a16:creationId xmlns:a16="http://schemas.microsoft.com/office/drawing/2014/main" id="{263CF921-D131-4232-AEA4-88C07F2EDAA8}"/>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5DA5DCED-9CF5-4997-8AC3-B75F95D80414}"/>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56F9064A-D991-4AF9-8258-FA2DEC7C184A}"/>
              </a:ext>
            </a:extLst>
          </p:cNvPr>
          <p:cNvSpPr>
            <a:spLocks noGrp="1"/>
          </p:cNvSpPr>
          <p:nvPr>
            <p:ph type="sldNum" sz="quarter" idx="12"/>
          </p:nvPr>
        </p:nvSpPr>
        <p:spPr/>
        <p:txBody>
          <a:bodyPr/>
          <a:lstStyle/>
          <a:p>
            <a:fld id="{A67AFE19-8960-4999-8BB5-FA14F1DD873F}" type="slidenum">
              <a:rPr lang="en-US" smtClean="0"/>
              <a:pPr/>
              <a:t>18</a:t>
            </a:fld>
            <a:endParaRPr lang="en-US"/>
          </a:p>
        </p:txBody>
      </p:sp>
    </p:spTree>
    <p:extLst>
      <p:ext uri="{BB962C8B-B14F-4D97-AF65-F5344CB8AC3E}">
        <p14:creationId xmlns:p14="http://schemas.microsoft.com/office/powerpoint/2010/main" val="182093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DDBFBFB-EEF8-45DC-B545-95E4FBEA93E2}"/>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82D30034-09A6-48B3-BB96-1803FB6D07B8}"/>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5005B0CC-78C3-43C6-B814-82354F4002C7}"/>
              </a:ext>
            </a:extLst>
          </p:cNvPr>
          <p:cNvSpPr>
            <a:spLocks noGrp="1"/>
          </p:cNvSpPr>
          <p:nvPr>
            <p:ph type="sldNum" sz="quarter" idx="12"/>
          </p:nvPr>
        </p:nvSpPr>
        <p:spPr/>
        <p:txBody>
          <a:bodyPr/>
          <a:lstStyle/>
          <a:p>
            <a:fld id="{A67AFE19-8960-4999-8BB5-FA14F1DD873F}" type="slidenum">
              <a:rPr lang="en-US" smtClean="0"/>
              <a:pPr/>
              <a:t>19</a:t>
            </a:fld>
            <a:endParaRPr lang="en-US"/>
          </a:p>
        </p:txBody>
      </p:sp>
      <p:sp>
        <p:nvSpPr>
          <p:cNvPr id="7" name="Rectangle 6">
            <a:extLst>
              <a:ext uri="{FF2B5EF4-FFF2-40B4-BE49-F238E27FC236}">
                <a16:creationId xmlns:a16="http://schemas.microsoft.com/office/drawing/2014/main" id="{C0F98F4D-46BB-4274-BAF6-BB0ABCB9E4C2}"/>
              </a:ext>
            </a:extLst>
          </p:cNvPr>
          <p:cNvSpPr/>
          <p:nvPr/>
        </p:nvSpPr>
        <p:spPr>
          <a:xfrm>
            <a:off x="1891862" y="2207285"/>
            <a:ext cx="2606566" cy="1075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Hotel</a:t>
            </a:r>
          </a:p>
        </p:txBody>
      </p:sp>
      <p:sp>
        <p:nvSpPr>
          <p:cNvPr id="11" name="Diamond 10">
            <a:extLst>
              <a:ext uri="{FF2B5EF4-FFF2-40B4-BE49-F238E27FC236}">
                <a16:creationId xmlns:a16="http://schemas.microsoft.com/office/drawing/2014/main" id="{8E8E1788-533C-47C3-9BAE-73E1729CAFEF}"/>
              </a:ext>
            </a:extLst>
          </p:cNvPr>
          <p:cNvSpPr/>
          <p:nvPr/>
        </p:nvSpPr>
        <p:spPr>
          <a:xfrm>
            <a:off x="5169232" y="2230463"/>
            <a:ext cx="1734208" cy="112460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Diamond 11">
            <a:extLst>
              <a:ext uri="{FF2B5EF4-FFF2-40B4-BE49-F238E27FC236}">
                <a16:creationId xmlns:a16="http://schemas.microsoft.com/office/drawing/2014/main" id="{46F76C97-9EFB-4790-A0E9-682E64EC8BDC}"/>
              </a:ext>
            </a:extLst>
          </p:cNvPr>
          <p:cNvSpPr/>
          <p:nvPr/>
        </p:nvSpPr>
        <p:spPr>
          <a:xfrm>
            <a:off x="5329670" y="2330561"/>
            <a:ext cx="1413331" cy="93502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t>Contains</a:t>
            </a:r>
          </a:p>
        </p:txBody>
      </p:sp>
      <p:cxnSp>
        <p:nvCxnSpPr>
          <p:cNvPr id="14" name="Straight Connector 13">
            <a:extLst>
              <a:ext uri="{FF2B5EF4-FFF2-40B4-BE49-F238E27FC236}">
                <a16:creationId xmlns:a16="http://schemas.microsoft.com/office/drawing/2014/main" id="{41569E3C-8759-44E9-8190-5BC7129A887E}"/>
              </a:ext>
            </a:extLst>
          </p:cNvPr>
          <p:cNvCxnSpPr>
            <a:cxnSpLocks/>
          </p:cNvCxnSpPr>
          <p:nvPr/>
        </p:nvCxnSpPr>
        <p:spPr>
          <a:xfrm flipH="1">
            <a:off x="6903439" y="2792766"/>
            <a:ext cx="69400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3BF76E6F-B20C-4FE3-8E2F-209BA025913C}"/>
              </a:ext>
            </a:extLst>
          </p:cNvPr>
          <p:cNvCxnSpPr>
            <a:cxnSpLocks/>
          </p:cNvCxnSpPr>
          <p:nvPr/>
        </p:nvCxnSpPr>
        <p:spPr>
          <a:xfrm>
            <a:off x="6743001" y="2664016"/>
            <a:ext cx="854438"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Frame 29">
            <a:extLst>
              <a:ext uri="{FF2B5EF4-FFF2-40B4-BE49-F238E27FC236}">
                <a16:creationId xmlns:a16="http://schemas.microsoft.com/office/drawing/2014/main" id="{E202CD85-EA52-437F-9676-88D06A5A44CF}"/>
              </a:ext>
            </a:extLst>
          </p:cNvPr>
          <p:cNvSpPr/>
          <p:nvPr/>
        </p:nvSpPr>
        <p:spPr>
          <a:xfrm>
            <a:off x="7504386" y="2338194"/>
            <a:ext cx="2275490" cy="703034"/>
          </a:xfrm>
          <a:prstGeom prst="fram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Room</a:t>
            </a:r>
          </a:p>
        </p:txBody>
      </p:sp>
      <p:cxnSp>
        <p:nvCxnSpPr>
          <p:cNvPr id="32" name="Straight Arrow Connector 31">
            <a:extLst>
              <a:ext uri="{FF2B5EF4-FFF2-40B4-BE49-F238E27FC236}">
                <a16:creationId xmlns:a16="http://schemas.microsoft.com/office/drawing/2014/main" id="{979A35E9-4A40-4257-AB9E-E8EF2AA0406D}"/>
              </a:ext>
            </a:extLst>
          </p:cNvPr>
          <p:cNvCxnSpPr>
            <a:cxnSpLocks/>
            <a:stCxn id="11" idx="1"/>
          </p:cNvCxnSpPr>
          <p:nvPr/>
        </p:nvCxnSpPr>
        <p:spPr>
          <a:xfrm flipH="1">
            <a:off x="4498428" y="2792767"/>
            <a:ext cx="67080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Rectangle 43">
            <a:extLst>
              <a:ext uri="{FF2B5EF4-FFF2-40B4-BE49-F238E27FC236}">
                <a16:creationId xmlns:a16="http://schemas.microsoft.com/office/drawing/2014/main" id="{A14622DF-5FA7-4E16-83AC-CE31B3C68A10}"/>
              </a:ext>
            </a:extLst>
          </p:cNvPr>
          <p:cNvSpPr/>
          <p:nvPr/>
        </p:nvSpPr>
        <p:spPr>
          <a:xfrm>
            <a:off x="7501303" y="4590282"/>
            <a:ext cx="2416501" cy="7030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Guest</a:t>
            </a:r>
          </a:p>
        </p:txBody>
      </p:sp>
      <p:sp>
        <p:nvSpPr>
          <p:cNvPr id="45" name="Rectangle 44">
            <a:extLst>
              <a:ext uri="{FF2B5EF4-FFF2-40B4-BE49-F238E27FC236}">
                <a16:creationId xmlns:a16="http://schemas.microsoft.com/office/drawing/2014/main" id="{DB52E332-93FC-40AE-B6E3-EA60184069E0}"/>
              </a:ext>
            </a:extLst>
          </p:cNvPr>
          <p:cNvSpPr/>
          <p:nvPr/>
        </p:nvSpPr>
        <p:spPr>
          <a:xfrm>
            <a:off x="7817109" y="3520434"/>
            <a:ext cx="1577424" cy="7856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Diamond 45">
            <a:extLst>
              <a:ext uri="{FF2B5EF4-FFF2-40B4-BE49-F238E27FC236}">
                <a16:creationId xmlns:a16="http://schemas.microsoft.com/office/drawing/2014/main" id="{D1F30C28-D903-4F69-9DE6-24E6D693E383}"/>
              </a:ext>
            </a:extLst>
          </p:cNvPr>
          <p:cNvSpPr/>
          <p:nvPr/>
        </p:nvSpPr>
        <p:spPr>
          <a:xfrm>
            <a:off x="7834552" y="3526641"/>
            <a:ext cx="1577425" cy="78564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Books</a:t>
            </a:r>
          </a:p>
        </p:txBody>
      </p:sp>
      <p:cxnSp>
        <p:nvCxnSpPr>
          <p:cNvPr id="48" name="Straight Connector 47">
            <a:extLst>
              <a:ext uri="{FF2B5EF4-FFF2-40B4-BE49-F238E27FC236}">
                <a16:creationId xmlns:a16="http://schemas.microsoft.com/office/drawing/2014/main" id="{08FD9CD7-7F33-4FDB-BD38-82E976776BD1}"/>
              </a:ext>
            </a:extLst>
          </p:cNvPr>
          <p:cNvCxnSpPr>
            <a:cxnSpLocks/>
            <a:stCxn id="76" idx="2"/>
            <a:endCxn id="46" idx="0"/>
          </p:cNvCxnSpPr>
          <p:nvPr/>
        </p:nvCxnSpPr>
        <p:spPr>
          <a:xfrm>
            <a:off x="8609873" y="3015533"/>
            <a:ext cx="13392" cy="511108"/>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D8801C27-181A-4FC4-9EEB-B1C880F8BCC9}"/>
              </a:ext>
            </a:extLst>
          </p:cNvPr>
          <p:cNvCxnSpPr>
            <a:cxnSpLocks/>
          </p:cNvCxnSpPr>
          <p:nvPr/>
        </p:nvCxnSpPr>
        <p:spPr>
          <a:xfrm>
            <a:off x="8605821" y="4306082"/>
            <a:ext cx="0" cy="303025"/>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2B8581E2-90CD-4CE1-81EF-D7E64EB42ABE}"/>
              </a:ext>
            </a:extLst>
          </p:cNvPr>
          <p:cNvCxnSpPr>
            <a:cxnSpLocks/>
          </p:cNvCxnSpPr>
          <p:nvPr/>
        </p:nvCxnSpPr>
        <p:spPr>
          <a:xfrm>
            <a:off x="1513490" y="1492469"/>
            <a:ext cx="945931" cy="737994"/>
          </a:xfrm>
          <a:prstGeom prst="line">
            <a:avLst/>
          </a:prstGeom>
        </p:spPr>
        <p:style>
          <a:lnRef idx="2">
            <a:schemeClr val="accent2"/>
          </a:lnRef>
          <a:fillRef idx="0">
            <a:schemeClr val="accent2"/>
          </a:fillRef>
          <a:effectRef idx="1">
            <a:schemeClr val="accent2"/>
          </a:effectRef>
          <a:fontRef idx="minor">
            <a:schemeClr val="tx1"/>
          </a:fontRef>
        </p:style>
      </p:cxnSp>
      <p:cxnSp>
        <p:nvCxnSpPr>
          <p:cNvPr id="62" name="Straight Connector 61">
            <a:extLst>
              <a:ext uri="{FF2B5EF4-FFF2-40B4-BE49-F238E27FC236}">
                <a16:creationId xmlns:a16="http://schemas.microsoft.com/office/drawing/2014/main" id="{865B092C-6D0E-449B-ABA1-E0F41918FE55}"/>
              </a:ext>
            </a:extLst>
          </p:cNvPr>
          <p:cNvCxnSpPr>
            <a:cxnSpLocks/>
          </p:cNvCxnSpPr>
          <p:nvPr/>
        </p:nvCxnSpPr>
        <p:spPr>
          <a:xfrm flipH="1">
            <a:off x="2741343" y="1368502"/>
            <a:ext cx="399392" cy="861961"/>
          </a:xfrm>
          <a:prstGeom prst="line">
            <a:avLst/>
          </a:prstGeom>
        </p:spPr>
        <p:style>
          <a:lnRef idx="2">
            <a:schemeClr val="accent2"/>
          </a:lnRef>
          <a:fillRef idx="0">
            <a:schemeClr val="accent2"/>
          </a:fillRef>
          <a:effectRef idx="1">
            <a:schemeClr val="accent2"/>
          </a:effectRef>
          <a:fontRef idx="minor">
            <a:schemeClr val="tx1"/>
          </a:fontRef>
        </p:style>
      </p:cxnSp>
      <p:cxnSp>
        <p:nvCxnSpPr>
          <p:cNvPr id="65" name="Straight Connector 64">
            <a:extLst>
              <a:ext uri="{FF2B5EF4-FFF2-40B4-BE49-F238E27FC236}">
                <a16:creationId xmlns:a16="http://schemas.microsoft.com/office/drawing/2014/main" id="{98C5DE89-185C-4A77-B8C9-9931A17D8879}"/>
              </a:ext>
            </a:extLst>
          </p:cNvPr>
          <p:cNvCxnSpPr>
            <a:cxnSpLocks/>
          </p:cNvCxnSpPr>
          <p:nvPr/>
        </p:nvCxnSpPr>
        <p:spPr>
          <a:xfrm flipH="1">
            <a:off x="3773215" y="1345324"/>
            <a:ext cx="987971" cy="861961"/>
          </a:xfrm>
          <a:prstGeom prst="line">
            <a:avLst/>
          </a:prstGeom>
        </p:spPr>
        <p:style>
          <a:lnRef idx="2">
            <a:schemeClr val="accent2"/>
          </a:lnRef>
          <a:fillRef idx="0">
            <a:schemeClr val="accent2"/>
          </a:fillRef>
          <a:effectRef idx="1">
            <a:schemeClr val="accent2"/>
          </a:effectRef>
          <a:fontRef idx="minor">
            <a:schemeClr val="tx1"/>
          </a:fontRef>
        </p:style>
      </p:cxnSp>
      <p:sp>
        <p:nvSpPr>
          <p:cNvPr id="68" name="Oval 67">
            <a:extLst>
              <a:ext uri="{FF2B5EF4-FFF2-40B4-BE49-F238E27FC236}">
                <a16:creationId xmlns:a16="http://schemas.microsoft.com/office/drawing/2014/main" id="{4D26BB61-15DE-4577-95F6-8414D1514DED}"/>
              </a:ext>
            </a:extLst>
          </p:cNvPr>
          <p:cNvSpPr/>
          <p:nvPr/>
        </p:nvSpPr>
        <p:spPr>
          <a:xfrm>
            <a:off x="609600" y="985236"/>
            <a:ext cx="1382110" cy="5255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a:t>HotelNo</a:t>
            </a:r>
            <a:endParaRPr lang="en-US" u="sng" dirty="0"/>
          </a:p>
        </p:txBody>
      </p:sp>
      <p:sp>
        <p:nvSpPr>
          <p:cNvPr id="69" name="Oval 68">
            <a:extLst>
              <a:ext uri="{FF2B5EF4-FFF2-40B4-BE49-F238E27FC236}">
                <a16:creationId xmlns:a16="http://schemas.microsoft.com/office/drawing/2014/main" id="{C8E2A35D-3335-4EBB-A36D-F0045319238C}"/>
              </a:ext>
            </a:extLst>
          </p:cNvPr>
          <p:cNvSpPr/>
          <p:nvPr/>
        </p:nvSpPr>
        <p:spPr>
          <a:xfrm>
            <a:off x="2564525" y="759842"/>
            <a:ext cx="1208690" cy="5854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a:t>
            </a:r>
          </a:p>
        </p:txBody>
      </p:sp>
      <p:sp>
        <p:nvSpPr>
          <p:cNvPr id="70" name="Oval 69">
            <a:extLst>
              <a:ext uri="{FF2B5EF4-FFF2-40B4-BE49-F238E27FC236}">
                <a16:creationId xmlns:a16="http://schemas.microsoft.com/office/drawing/2014/main" id="{6D428154-55ED-4CD9-A32D-A06808D0BCAE}"/>
              </a:ext>
            </a:extLst>
          </p:cNvPr>
          <p:cNvSpPr/>
          <p:nvPr/>
        </p:nvSpPr>
        <p:spPr>
          <a:xfrm>
            <a:off x="4267200" y="771455"/>
            <a:ext cx="1471448" cy="5854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City</a:t>
            </a:r>
          </a:p>
        </p:txBody>
      </p:sp>
      <p:sp>
        <p:nvSpPr>
          <p:cNvPr id="72" name="Oval 71">
            <a:extLst>
              <a:ext uri="{FF2B5EF4-FFF2-40B4-BE49-F238E27FC236}">
                <a16:creationId xmlns:a16="http://schemas.microsoft.com/office/drawing/2014/main" id="{1F653CE1-37EF-4592-A96C-F57342896791}"/>
              </a:ext>
            </a:extLst>
          </p:cNvPr>
          <p:cNvSpPr/>
          <p:nvPr/>
        </p:nvSpPr>
        <p:spPr>
          <a:xfrm>
            <a:off x="8258330" y="738217"/>
            <a:ext cx="1328665"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Type</a:t>
            </a:r>
          </a:p>
        </p:txBody>
      </p:sp>
      <p:sp>
        <p:nvSpPr>
          <p:cNvPr id="73" name="Oval 72">
            <a:extLst>
              <a:ext uri="{FF2B5EF4-FFF2-40B4-BE49-F238E27FC236}">
                <a16:creationId xmlns:a16="http://schemas.microsoft.com/office/drawing/2014/main" id="{2B70E01E-0F3A-4A4C-A801-328682ADDAEF}"/>
              </a:ext>
            </a:extLst>
          </p:cNvPr>
          <p:cNvSpPr/>
          <p:nvPr/>
        </p:nvSpPr>
        <p:spPr>
          <a:xfrm>
            <a:off x="9826795" y="771455"/>
            <a:ext cx="1328665"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Price</a:t>
            </a:r>
          </a:p>
        </p:txBody>
      </p:sp>
      <p:sp>
        <p:nvSpPr>
          <p:cNvPr id="74" name="Oval 73">
            <a:extLst>
              <a:ext uri="{FF2B5EF4-FFF2-40B4-BE49-F238E27FC236}">
                <a16:creationId xmlns:a16="http://schemas.microsoft.com/office/drawing/2014/main" id="{5DD3AE79-5BEE-4BC2-A5E9-A6324F05EED5}"/>
              </a:ext>
            </a:extLst>
          </p:cNvPr>
          <p:cNvSpPr/>
          <p:nvPr/>
        </p:nvSpPr>
        <p:spPr>
          <a:xfrm>
            <a:off x="6392042" y="5909250"/>
            <a:ext cx="1451143"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a:t>GuestNo</a:t>
            </a:r>
            <a:endParaRPr lang="en-US" u="sng" dirty="0"/>
          </a:p>
        </p:txBody>
      </p:sp>
      <p:sp>
        <p:nvSpPr>
          <p:cNvPr id="76" name="Frame 75">
            <a:extLst>
              <a:ext uri="{FF2B5EF4-FFF2-40B4-BE49-F238E27FC236}">
                <a16:creationId xmlns:a16="http://schemas.microsoft.com/office/drawing/2014/main" id="{21239F58-FEA5-48DC-AE09-8A0CBCD016FB}"/>
              </a:ext>
            </a:extLst>
          </p:cNvPr>
          <p:cNvSpPr/>
          <p:nvPr/>
        </p:nvSpPr>
        <p:spPr>
          <a:xfrm>
            <a:off x="7472128" y="2312499"/>
            <a:ext cx="2275490" cy="703034"/>
          </a:xfrm>
          <a:prstGeom prst="fram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77" name="Oval 76">
            <a:extLst>
              <a:ext uri="{FF2B5EF4-FFF2-40B4-BE49-F238E27FC236}">
                <a16:creationId xmlns:a16="http://schemas.microsoft.com/office/drawing/2014/main" id="{2F87655B-B664-41C0-8093-5EC1B8841E36}"/>
              </a:ext>
            </a:extLst>
          </p:cNvPr>
          <p:cNvSpPr/>
          <p:nvPr/>
        </p:nvSpPr>
        <p:spPr>
          <a:xfrm>
            <a:off x="7948450" y="5989109"/>
            <a:ext cx="1831426"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GuestName</a:t>
            </a:r>
            <a:endParaRPr lang="en-US" dirty="0"/>
          </a:p>
        </p:txBody>
      </p:sp>
      <p:sp>
        <p:nvSpPr>
          <p:cNvPr id="78" name="Oval 77">
            <a:extLst>
              <a:ext uri="{FF2B5EF4-FFF2-40B4-BE49-F238E27FC236}">
                <a16:creationId xmlns:a16="http://schemas.microsoft.com/office/drawing/2014/main" id="{F97BA448-0E7B-48A2-BF76-1E30748B1339}"/>
              </a:ext>
            </a:extLst>
          </p:cNvPr>
          <p:cNvSpPr/>
          <p:nvPr/>
        </p:nvSpPr>
        <p:spPr>
          <a:xfrm>
            <a:off x="9917804" y="5922438"/>
            <a:ext cx="2156364"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GuestAddress</a:t>
            </a:r>
            <a:endParaRPr lang="en-US" dirty="0"/>
          </a:p>
        </p:txBody>
      </p:sp>
      <p:sp>
        <p:nvSpPr>
          <p:cNvPr id="79" name="Oval 78">
            <a:extLst>
              <a:ext uri="{FF2B5EF4-FFF2-40B4-BE49-F238E27FC236}">
                <a16:creationId xmlns:a16="http://schemas.microsoft.com/office/drawing/2014/main" id="{0811777F-D137-4D5E-A668-93DDFE88DEA8}"/>
              </a:ext>
            </a:extLst>
          </p:cNvPr>
          <p:cNvSpPr/>
          <p:nvPr/>
        </p:nvSpPr>
        <p:spPr>
          <a:xfrm>
            <a:off x="6477003" y="881093"/>
            <a:ext cx="1471447"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RoomNo</a:t>
            </a:r>
            <a:r>
              <a:rPr lang="en-US" dirty="0"/>
              <a:t>------------</a:t>
            </a:r>
          </a:p>
        </p:txBody>
      </p:sp>
      <p:cxnSp>
        <p:nvCxnSpPr>
          <p:cNvPr id="80" name="Straight Connector 79">
            <a:extLst>
              <a:ext uri="{FF2B5EF4-FFF2-40B4-BE49-F238E27FC236}">
                <a16:creationId xmlns:a16="http://schemas.microsoft.com/office/drawing/2014/main" id="{0C993460-6E55-48E4-B115-FA929E1E55B1}"/>
              </a:ext>
            </a:extLst>
          </p:cNvPr>
          <p:cNvCxnSpPr>
            <a:cxnSpLocks/>
          </p:cNvCxnSpPr>
          <p:nvPr/>
        </p:nvCxnSpPr>
        <p:spPr>
          <a:xfrm>
            <a:off x="7481356" y="1468600"/>
            <a:ext cx="636035" cy="787062"/>
          </a:xfrm>
          <a:prstGeom prst="line">
            <a:avLst/>
          </a:prstGeom>
        </p:spPr>
        <p:style>
          <a:lnRef idx="2">
            <a:schemeClr val="accent2"/>
          </a:lnRef>
          <a:fillRef idx="0">
            <a:schemeClr val="accent2"/>
          </a:fillRef>
          <a:effectRef idx="1">
            <a:schemeClr val="accent2"/>
          </a:effectRef>
          <a:fontRef idx="minor">
            <a:schemeClr val="tx1"/>
          </a:fontRef>
        </p:style>
      </p:cxnSp>
      <p:cxnSp>
        <p:nvCxnSpPr>
          <p:cNvPr id="82" name="Straight Connector 81">
            <a:extLst>
              <a:ext uri="{FF2B5EF4-FFF2-40B4-BE49-F238E27FC236}">
                <a16:creationId xmlns:a16="http://schemas.microsoft.com/office/drawing/2014/main" id="{079E603C-DB36-4880-8833-1989419AEBCC}"/>
              </a:ext>
            </a:extLst>
          </p:cNvPr>
          <p:cNvCxnSpPr>
            <a:cxnSpLocks/>
          </p:cNvCxnSpPr>
          <p:nvPr/>
        </p:nvCxnSpPr>
        <p:spPr>
          <a:xfrm flipH="1">
            <a:off x="8334212" y="1437223"/>
            <a:ext cx="543219" cy="868545"/>
          </a:xfrm>
          <a:prstGeom prst="line">
            <a:avLst/>
          </a:prstGeom>
        </p:spPr>
        <p:style>
          <a:lnRef idx="2">
            <a:schemeClr val="accent2"/>
          </a:lnRef>
          <a:fillRef idx="0">
            <a:schemeClr val="accent2"/>
          </a:fillRef>
          <a:effectRef idx="1">
            <a:schemeClr val="accent2"/>
          </a:effectRef>
          <a:fontRef idx="minor">
            <a:schemeClr val="tx1"/>
          </a:fontRef>
        </p:style>
      </p:cxnSp>
      <p:cxnSp>
        <p:nvCxnSpPr>
          <p:cNvPr id="85" name="Straight Connector 84">
            <a:extLst>
              <a:ext uri="{FF2B5EF4-FFF2-40B4-BE49-F238E27FC236}">
                <a16:creationId xmlns:a16="http://schemas.microsoft.com/office/drawing/2014/main" id="{7B6094D2-D01E-43A9-AF7B-B1CAFE337A3D}"/>
              </a:ext>
            </a:extLst>
          </p:cNvPr>
          <p:cNvCxnSpPr>
            <a:cxnSpLocks/>
          </p:cNvCxnSpPr>
          <p:nvPr/>
        </p:nvCxnSpPr>
        <p:spPr>
          <a:xfrm flipH="1">
            <a:off x="9446118" y="1345324"/>
            <a:ext cx="667516" cy="979601"/>
          </a:xfrm>
          <a:prstGeom prst="line">
            <a:avLst/>
          </a:prstGeom>
        </p:spPr>
        <p:style>
          <a:lnRef idx="2">
            <a:schemeClr val="accent2"/>
          </a:lnRef>
          <a:fillRef idx="0">
            <a:schemeClr val="accent2"/>
          </a:fillRef>
          <a:effectRef idx="1">
            <a:schemeClr val="accent2"/>
          </a:effectRef>
          <a:fontRef idx="minor">
            <a:schemeClr val="tx1"/>
          </a:fontRef>
        </p:style>
      </p:cxnSp>
      <p:cxnSp>
        <p:nvCxnSpPr>
          <p:cNvPr id="88" name="Straight Connector 87">
            <a:extLst>
              <a:ext uri="{FF2B5EF4-FFF2-40B4-BE49-F238E27FC236}">
                <a16:creationId xmlns:a16="http://schemas.microsoft.com/office/drawing/2014/main" id="{B3AB647B-8D73-41CD-85F5-DFBA2FBC947F}"/>
              </a:ext>
            </a:extLst>
          </p:cNvPr>
          <p:cNvCxnSpPr>
            <a:cxnSpLocks/>
            <a:endCxn id="77" idx="0"/>
          </p:cNvCxnSpPr>
          <p:nvPr/>
        </p:nvCxnSpPr>
        <p:spPr>
          <a:xfrm>
            <a:off x="8494174" y="5305199"/>
            <a:ext cx="369989" cy="683910"/>
          </a:xfrm>
          <a:prstGeom prst="line">
            <a:avLst/>
          </a:prstGeom>
        </p:spPr>
        <p:style>
          <a:lnRef idx="2">
            <a:schemeClr val="accent2"/>
          </a:lnRef>
          <a:fillRef idx="0">
            <a:schemeClr val="accent2"/>
          </a:fillRef>
          <a:effectRef idx="1">
            <a:schemeClr val="accent2"/>
          </a:effectRef>
          <a:fontRef idx="minor">
            <a:schemeClr val="tx1"/>
          </a:fontRef>
        </p:style>
      </p:cxnSp>
      <p:cxnSp>
        <p:nvCxnSpPr>
          <p:cNvPr id="95" name="Straight Connector 94">
            <a:extLst>
              <a:ext uri="{FF2B5EF4-FFF2-40B4-BE49-F238E27FC236}">
                <a16:creationId xmlns:a16="http://schemas.microsoft.com/office/drawing/2014/main" id="{A65ED52B-F7F4-4B0C-A569-D0E7E6D4AD65}"/>
              </a:ext>
            </a:extLst>
          </p:cNvPr>
          <p:cNvCxnSpPr>
            <a:cxnSpLocks/>
          </p:cNvCxnSpPr>
          <p:nvPr/>
        </p:nvCxnSpPr>
        <p:spPr>
          <a:xfrm>
            <a:off x="9469718" y="5280890"/>
            <a:ext cx="636035" cy="787062"/>
          </a:xfrm>
          <a:prstGeom prst="line">
            <a:avLst/>
          </a:prstGeom>
        </p:spPr>
        <p:style>
          <a:lnRef idx="2">
            <a:schemeClr val="accent2"/>
          </a:lnRef>
          <a:fillRef idx="0">
            <a:schemeClr val="accent2"/>
          </a:fillRef>
          <a:effectRef idx="1">
            <a:schemeClr val="accent2"/>
          </a:effectRef>
          <a:fontRef idx="minor">
            <a:schemeClr val="tx1"/>
          </a:fontRef>
        </p:style>
      </p:cxnSp>
      <p:cxnSp>
        <p:nvCxnSpPr>
          <p:cNvPr id="96" name="Straight Connector 95">
            <a:extLst>
              <a:ext uri="{FF2B5EF4-FFF2-40B4-BE49-F238E27FC236}">
                <a16:creationId xmlns:a16="http://schemas.microsoft.com/office/drawing/2014/main" id="{90607963-1349-4AC9-89DA-C7277D23B836}"/>
              </a:ext>
            </a:extLst>
          </p:cNvPr>
          <p:cNvCxnSpPr>
            <a:cxnSpLocks/>
          </p:cNvCxnSpPr>
          <p:nvPr/>
        </p:nvCxnSpPr>
        <p:spPr>
          <a:xfrm flipH="1">
            <a:off x="7471070" y="5329528"/>
            <a:ext cx="150968" cy="689625"/>
          </a:xfrm>
          <a:prstGeom prst="line">
            <a:avLst/>
          </a:prstGeom>
        </p:spPr>
        <p:style>
          <a:lnRef idx="2">
            <a:schemeClr val="accent2"/>
          </a:lnRef>
          <a:fillRef idx="0">
            <a:schemeClr val="accent2"/>
          </a:fillRef>
          <a:effectRef idx="1">
            <a:schemeClr val="accent2"/>
          </a:effectRef>
          <a:fontRef idx="minor">
            <a:schemeClr val="tx1"/>
          </a:fontRef>
        </p:style>
      </p:cxnSp>
      <p:sp>
        <p:nvSpPr>
          <p:cNvPr id="103" name="Oval 102">
            <a:extLst>
              <a:ext uri="{FF2B5EF4-FFF2-40B4-BE49-F238E27FC236}">
                <a16:creationId xmlns:a16="http://schemas.microsoft.com/office/drawing/2014/main" id="{04AF8E55-E8A0-40A4-8E6A-C770C459C19E}"/>
              </a:ext>
            </a:extLst>
          </p:cNvPr>
          <p:cNvSpPr/>
          <p:nvPr/>
        </p:nvSpPr>
        <p:spPr>
          <a:xfrm>
            <a:off x="10080273" y="2896772"/>
            <a:ext cx="1831426"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DateFrom</a:t>
            </a:r>
            <a:endParaRPr lang="en-US" dirty="0"/>
          </a:p>
        </p:txBody>
      </p:sp>
      <p:sp>
        <p:nvSpPr>
          <p:cNvPr id="104" name="Oval 103">
            <a:extLst>
              <a:ext uri="{FF2B5EF4-FFF2-40B4-BE49-F238E27FC236}">
                <a16:creationId xmlns:a16="http://schemas.microsoft.com/office/drawing/2014/main" id="{1C06B035-A23E-45FF-AAC0-438DF6505371}"/>
              </a:ext>
            </a:extLst>
          </p:cNvPr>
          <p:cNvSpPr/>
          <p:nvPr/>
        </p:nvSpPr>
        <p:spPr>
          <a:xfrm>
            <a:off x="10165802" y="4116612"/>
            <a:ext cx="1831426"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DateTo</a:t>
            </a:r>
            <a:endParaRPr lang="en-US" dirty="0"/>
          </a:p>
        </p:txBody>
      </p:sp>
      <p:cxnSp>
        <p:nvCxnSpPr>
          <p:cNvPr id="105" name="Straight Connector 104">
            <a:extLst>
              <a:ext uri="{FF2B5EF4-FFF2-40B4-BE49-F238E27FC236}">
                <a16:creationId xmlns:a16="http://schemas.microsoft.com/office/drawing/2014/main" id="{6A159C63-3767-4A15-9E36-99061AF64E65}"/>
              </a:ext>
            </a:extLst>
          </p:cNvPr>
          <p:cNvCxnSpPr>
            <a:cxnSpLocks/>
            <a:stCxn id="103" idx="2"/>
          </p:cNvCxnSpPr>
          <p:nvPr/>
        </p:nvCxnSpPr>
        <p:spPr>
          <a:xfrm flipH="1">
            <a:off x="9396555" y="3246750"/>
            <a:ext cx="683718" cy="755592"/>
          </a:xfrm>
          <a:prstGeom prst="line">
            <a:avLst/>
          </a:prstGeom>
        </p:spPr>
        <p:style>
          <a:lnRef idx="2">
            <a:schemeClr val="accent2"/>
          </a:lnRef>
          <a:fillRef idx="0">
            <a:schemeClr val="accent2"/>
          </a:fillRef>
          <a:effectRef idx="1">
            <a:schemeClr val="accent2"/>
          </a:effectRef>
          <a:fontRef idx="minor">
            <a:schemeClr val="tx1"/>
          </a:fontRef>
        </p:style>
      </p:cxnSp>
      <p:cxnSp>
        <p:nvCxnSpPr>
          <p:cNvPr id="107" name="Straight Connector 106">
            <a:extLst>
              <a:ext uri="{FF2B5EF4-FFF2-40B4-BE49-F238E27FC236}">
                <a16:creationId xmlns:a16="http://schemas.microsoft.com/office/drawing/2014/main" id="{6D8514F8-2FC4-4F3B-910E-CE6F9F280D44}"/>
              </a:ext>
            </a:extLst>
          </p:cNvPr>
          <p:cNvCxnSpPr>
            <a:cxnSpLocks/>
            <a:stCxn id="104" idx="2"/>
          </p:cNvCxnSpPr>
          <p:nvPr/>
        </p:nvCxnSpPr>
        <p:spPr>
          <a:xfrm flipH="1" flipV="1">
            <a:off x="9377091" y="4104729"/>
            <a:ext cx="788711" cy="361861"/>
          </a:xfrm>
          <a:prstGeom prst="line">
            <a:avLst/>
          </a:prstGeom>
        </p:spPr>
        <p:style>
          <a:lnRef idx="2">
            <a:schemeClr val="accent2"/>
          </a:lnRef>
          <a:fillRef idx="0">
            <a:schemeClr val="accent2"/>
          </a:fillRef>
          <a:effectRef idx="1">
            <a:schemeClr val="accent2"/>
          </a:effectRef>
          <a:fontRef idx="minor">
            <a:schemeClr val="tx1"/>
          </a:fontRef>
        </p:style>
      </p:cxnSp>
      <p:sp>
        <p:nvSpPr>
          <p:cNvPr id="2" name="Rectangle 1">
            <a:extLst>
              <a:ext uri="{FF2B5EF4-FFF2-40B4-BE49-F238E27FC236}">
                <a16:creationId xmlns:a16="http://schemas.microsoft.com/office/drawing/2014/main" id="{21671B3E-B6F8-4962-BF64-7E66DF17446C}"/>
              </a:ext>
            </a:extLst>
          </p:cNvPr>
          <p:cNvSpPr/>
          <p:nvPr/>
        </p:nvSpPr>
        <p:spPr>
          <a:xfrm>
            <a:off x="2138886" y="4009620"/>
            <a:ext cx="2937022"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ER Model</a:t>
            </a:r>
          </a:p>
        </p:txBody>
      </p:sp>
    </p:spTree>
    <p:extLst>
      <p:ext uri="{BB962C8B-B14F-4D97-AF65-F5344CB8AC3E}">
        <p14:creationId xmlns:p14="http://schemas.microsoft.com/office/powerpoint/2010/main" val="146987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prstClr val="black"/>
                </a:solidFill>
              </a:rPr>
              <a:t>CS312 	</a:t>
            </a:r>
            <a:r>
              <a:rPr lang="en-US" b="1" dirty="0"/>
              <a:t>Database Management Systems</a:t>
            </a:r>
          </a:p>
        </p:txBody>
      </p:sp>
      <p:sp>
        <p:nvSpPr>
          <p:cNvPr id="3" name="Content Placeholder 2"/>
          <p:cNvSpPr>
            <a:spLocks noGrp="1"/>
          </p:cNvSpPr>
          <p:nvPr>
            <p:ph idx="1"/>
          </p:nvPr>
        </p:nvSpPr>
        <p:spPr/>
        <p:txBody>
          <a:bodyPr>
            <a:normAutofit fontScale="92500" lnSpcReduction="10000"/>
          </a:bodyPr>
          <a:lstStyle/>
          <a:p>
            <a:pPr>
              <a:lnSpc>
                <a:spcPct val="100000"/>
              </a:lnSpc>
              <a:spcBef>
                <a:spcPts val="600"/>
              </a:spcBef>
              <a:spcAft>
                <a:spcPts val="600"/>
              </a:spcAft>
            </a:pPr>
            <a:r>
              <a:rPr lang="en-US" sz="1800" b="1">
                <a:latin typeface="Arial" panose="020B0604020202020204" pitchFamily="34" charset="0"/>
                <a:cs typeface="Arial" panose="020B0604020202020204" pitchFamily="34" charset="0"/>
              </a:rPr>
              <a:t>Course </a:t>
            </a:r>
            <a:r>
              <a:rPr lang="en-US" sz="1800" b="1" dirty="0">
                <a:latin typeface="Arial" panose="020B0604020202020204" pitchFamily="34" charset="0"/>
                <a:cs typeface="Arial" panose="020B0604020202020204" pitchFamily="34" charset="0"/>
              </a:rPr>
              <a:t>Objectives:</a:t>
            </a:r>
          </a:p>
          <a:p>
            <a:pPr marL="749808" lvl="1" indent="-457200">
              <a:buClrTx/>
              <a:buFont typeface="+mj-lt"/>
              <a:buAutoNum type="arabicParenR"/>
            </a:pPr>
            <a:r>
              <a:rPr lang="en-US" sz="2000" dirty="0">
                <a:cs typeface="Arial" panose="020B0604020202020204" pitchFamily="34" charset="0"/>
              </a:rPr>
              <a:t>Understand and successfully apply logical database design principles, including   E-R   diagrams and database normalization.</a:t>
            </a:r>
          </a:p>
          <a:p>
            <a:pPr marL="749808" lvl="1" indent="-457200">
              <a:buClrTx/>
              <a:buFont typeface="+mj-lt"/>
              <a:buAutoNum type="arabicParenR"/>
            </a:pPr>
            <a:r>
              <a:rPr lang="en-US" sz="2000" dirty="0">
                <a:cs typeface="Arial" panose="020B0604020202020204" pitchFamily="34" charset="0"/>
              </a:rPr>
              <a:t>Learn Database Programming languages and apply in DBMS application</a:t>
            </a:r>
          </a:p>
          <a:p>
            <a:pPr marL="749808" lvl="1" indent="-457200">
              <a:buClrTx/>
              <a:buFont typeface="+mj-lt"/>
              <a:buAutoNum type="arabicParenR"/>
            </a:pPr>
            <a:r>
              <a:rPr lang="en-US" sz="2000" dirty="0">
                <a:cs typeface="Arial" panose="020B0604020202020204" pitchFamily="34" charset="0"/>
              </a:rPr>
              <a:t>Understand  transaction processing and concurrency control in DBMS</a:t>
            </a:r>
          </a:p>
          <a:p>
            <a:pPr marL="749808" lvl="1" indent="-457200">
              <a:buClrTx/>
              <a:buFont typeface="+mj-lt"/>
              <a:buAutoNum type="arabicParenR"/>
            </a:pPr>
            <a:r>
              <a:rPr lang="en-US" sz="2000" dirty="0">
                <a:cs typeface="Arial" panose="020B0604020202020204" pitchFamily="34" charset="0"/>
              </a:rPr>
              <a:t>Learn database architectures, DBMS advancements  and its usage in advance application</a:t>
            </a:r>
          </a:p>
          <a:p>
            <a:pPr marL="749808" lvl="1" indent="-457200">
              <a:buClrTx/>
              <a:buFont typeface="+mj-lt"/>
              <a:buAutoNum type="arabicParenR"/>
            </a:pPr>
            <a:endParaRPr lang="en-IN" sz="2000" dirty="0">
              <a:cs typeface="Arial" panose="020B0604020202020204" pitchFamily="34" charset="0"/>
            </a:endParaRPr>
          </a:p>
          <a:p>
            <a:pPr>
              <a:lnSpc>
                <a:spcPct val="150000"/>
              </a:lnSpc>
              <a:spcBef>
                <a:spcPts val="600"/>
              </a:spcBef>
              <a:spcAft>
                <a:spcPts val="600"/>
              </a:spcAft>
            </a:pPr>
            <a:r>
              <a:rPr lang="en-US" sz="1800" b="1" dirty="0">
                <a:latin typeface="Arial" panose="020B0604020202020204" pitchFamily="34" charset="0"/>
                <a:cs typeface="Arial" panose="020B0604020202020204" pitchFamily="34" charset="0"/>
              </a:rPr>
              <a:t>Course Outcomes:</a:t>
            </a:r>
          </a:p>
          <a:p>
            <a:pPr marL="749808" lvl="1" indent="-457200">
              <a:buFont typeface="+mj-lt"/>
              <a:buAutoNum type="arabicParenR"/>
            </a:pPr>
            <a:r>
              <a:rPr lang="en-US" sz="2000" dirty="0">
                <a:cs typeface="Arial" panose="020B0604020202020204" pitchFamily="34" charset="0"/>
              </a:rPr>
              <a:t>Design ER-models to represent simple database application scenarios and Improve the database design by normalization.</a:t>
            </a:r>
          </a:p>
          <a:p>
            <a:pPr marL="749808" lvl="1" indent="-457200">
              <a:buFont typeface="+mj-lt"/>
              <a:buAutoNum type="arabicParenR"/>
            </a:pPr>
            <a:r>
              <a:rPr lang="en-US" sz="2000" dirty="0">
                <a:cs typeface="Arial" panose="020B0604020202020204" pitchFamily="34" charset="0"/>
              </a:rPr>
              <a:t>Design Database Relational Model and apply SQL , PLSQL concepts for database programming </a:t>
            </a:r>
          </a:p>
          <a:p>
            <a:pPr marL="749808" lvl="1" indent="-457200">
              <a:buFont typeface="+mj-lt"/>
              <a:buAutoNum type="arabicParenR"/>
            </a:pPr>
            <a:r>
              <a:rPr lang="en-US" sz="2000" dirty="0">
                <a:cs typeface="Arial" panose="020B0604020202020204" pitchFamily="34" charset="0"/>
              </a:rPr>
              <a:t>Describe Transaction Processing and Concurrency Control techniques for databases</a:t>
            </a:r>
          </a:p>
          <a:p>
            <a:pPr marL="749808" lvl="1" indent="-457200">
              <a:buFont typeface="+mj-lt"/>
              <a:buAutoNum type="arabicParenR"/>
            </a:pPr>
            <a:r>
              <a:rPr lang="en-US" sz="2000" dirty="0">
                <a:cs typeface="Arial" panose="020B0604020202020204" pitchFamily="34" charset="0"/>
              </a:rPr>
              <a:t>Identify appropriate database architecture for the real world database application </a:t>
            </a:r>
          </a:p>
        </p:txBody>
      </p:sp>
      <p:sp>
        <p:nvSpPr>
          <p:cNvPr id="5" name="Date Placeholder 4"/>
          <p:cNvSpPr>
            <a:spLocks noGrp="1"/>
          </p:cNvSpPr>
          <p:nvPr>
            <p:ph type="dt" sz="half" idx="10"/>
          </p:nvPr>
        </p:nvSpPr>
        <p:spPr/>
        <p:txBody>
          <a:bodyPr/>
          <a:lstStyle/>
          <a:p>
            <a:fld id="{39C5053B-7502-4796-92C0-FE3B66AB7572}" type="datetime1">
              <a:rPr lang="en-US" smtClean="0">
                <a:solidFill>
                  <a:prstClr val="black">
                    <a:tint val="75000"/>
                  </a:prstClr>
                </a:solidFill>
              </a:rPr>
              <a:pPr/>
              <a:t>7/27/2021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7" name="Slide Number Placeholder 6"/>
          <p:cNvSpPr>
            <a:spLocks noGrp="1"/>
          </p:cNvSpPr>
          <p:nvPr>
            <p:ph type="sldNum" sz="quarter" idx="12"/>
          </p:nvPr>
        </p:nvSpPr>
        <p:spPr/>
        <p:txBody>
          <a:bodyPr/>
          <a:lstStyle/>
          <a:p>
            <a:fld id="{A67AFE19-8960-4999-8BB5-FA14F1DD873F}" type="slidenum">
              <a:rPr lang="en-US" smtClean="0"/>
              <a:pPr/>
              <a:t>2</a:t>
            </a:fld>
            <a:endParaRPr lang="en-US"/>
          </a:p>
        </p:txBody>
      </p:sp>
    </p:spTree>
    <p:extLst>
      <p:ext uri="{BB962C8B-B14F-4D97-AF65-F5344CB8AC3E}">
        <p14:creationId xmlns:p14="http://schemas.microsoft.com/office/powerpoint/2010/main" val="28902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5E7773-BF3D-4316-AA82-EAAEE06A7EF6}"/>
              </a:ext>
            </a:extLst>
          </p:cNvPr>
          <p:cNvSpPr>
            <a:spLocks noGrp="1"/>
          </p:cNvSpPr>
          <p:nvPr>
            <p:ph type="title"/>
          </p:nvPr>
        </p:nvSpPr>
        <p:spPr/>
        <p:txBody>
          <a:bodyPr/>
          <a:lstStyle/>
          <a:p>
            <a:r>
              <a:rPr lang="en-US" dirty="0"/>
              <a:t>Relational Schema</a:t>
            </a:r>
          </a:p>
        </p:txBody>
      </p:sp>
      <p:sp>
        <p:nvSpPr>
          <p:cNvPr id="6" name="Content Placeholder 5">
            <a:extLst>
              <a:ext uri="{FF2B5EF4-FFF2-40B4-BE49-F238E27FC236}">
                <a16:creationId xmlns:a16="http://schemas.microsoft.com/office/drawing/2014/main" id="{8EF4F6CF-D458-4B1D-B8F9-7B1B57E8B504}"/>
              </a:ext>
            </a:extLst>
          </p:cNvPr>
          <p:cNvSpPr>
            <a:spLocks noGrp="1"/>
          </p:cNvSpPr>
          <p:nvPr>
            <p:ph idx="1"/>
          </p:nvPr>
        </p:nvSpPr>
        <p:spPr/>
        <p:txBody>
          <a:bodyPr/>
          <a:lstStyle/>
          <a:p>
            <a:r>
              <a:rPr lang="en-US" dirty="0"/>
              <a:t>The following tables form part of a database held in a relational DB.</a:t>
            </a:r>
          </a:p>
          <a:p>
            <a:pPr lvl="1"/>
            <a:r>
              <a:rPr lang="en-US" dirty="0"/>
              <a:t>Hotel (</a:t>
            </a:r>
            <a:r>
              <a:rPr lang="en-US" u="sng" dirty="0" err="1"/>
              <a:t>HotelNo</a:t>
            </a:r>
            <a:r>
              <a:rPr lang="en-US" dirty="0"/>
              <a:t>, Name, City)</a:t>
            </a:r>
          </a:p>
          <a:p>
            <a:pPr lvl="1"/>
            <a:r>
              <a:rPr lang="en-US" dirty="0"/>
              <a:t>Room(</a:t>
            </a:r>
            <a:r>
              <a:rPr lang="en-US" u="sng" dirty="0" err="1"/>
              <a:t>RoomNo</a:t>
            </a:r>
            <a:r>
              <a:rPr lang="en-US" u="sng" dirty="0"/>
              <a:t>, </a:t>
            </a:r>
            <a:r>
              <a:rPr lang="en-US" u="sng" dirty="0" err="1"/>
              <a:t>HotelNo</a:t>
            </a:r>
            <a:r>
              <a:rPr lang="en-US" dirty="0"/>
              <a:t>, Type, Price)</a:t>
            </a:r>
          </a:p>
          <a:p>
            <a:pPr lvl="1"/>
            <a:r>
              <a:rPr lang="en-US" dirty="0"/>
              <a:t>Booking (</a:t>
            </a:r>
            <a:r>
              <a:rPr lang="en-US" u="sng" dirty="0" err="1"/>
              <a:t>HotelNo</a:t>
            </a:r>
            <a:r>
              <a:rPr lang="en-US" u="sng" dirty="0"/>
              <a:t>, </a:t>
            </a:r>
            <a:r>
              <a:rPr lang="en-US" u="sng" dirty="0" err="1"/>
              <a:t>GuestNo</a:t>
            </a:r>
            <a:r>
              <a:rPr lang="en-US" u="sng" dirty="0"/>
              <a:t>, </a:t>
            </a:r>
            <a:r>
              <a:rPr lang="en-US" u="sng" dirty="0" err="1"/>
              <a:t>DateFrom</a:t>
            </a:r>
            <a:r>
              <a:rPr lang="en-US" u="sng" dirty="0"/>
              <a:t>, </a:t>
            </a:r>
            <a:r>
              <a:rPr lang="en-US" u="sng" dirty="0" err="1"/>
              <a:t>RoomNo</a:t>
            </a:r>
            <a:r>
              <a:rPr lang="en-US" dirty="0"/>
              <a:t>, </a:t>
            </a:r>
            <a:r>
              <a:rPr lang="en-US" dirty="0" err="1"/>
              <a:t>Dateto</a:t>
            </a:r>
            <a:r>
              <a:rPr lang="en-US" dirty="0"/>
              <a:t>,)</a:t>
            </a:r>
          </a:p>
          <a:p>
            <a:pPr lvl="1"/>
            <a:r>
              <a:rPr lang="en-US" dirty="0"/>
              <a:t>Guest(</a:t>
            </a:r>
            <a:r>
              <a:rPr lang="en-US" u="sng" dirty="0" err="1"/>
              <a:t>GuestNo</a:t>
            </a:r>
            <a:r>
              <a:rPr lang="en-US" dirty="0"/>
              <a:t>, </a:t>
            </a:r>
            <a:r>
              <a:rPr lang="en-US" dirty="0" err="1"/>
              <a:t>GuestName</a:t>
            </a:r>
            <a:r>
              <a:rPr lang="en-US" dirty="0"/>
              <a:t>, </a:t>
            </a:r>
            <a:r>
              <a:rPr lang="en-US" dirty="0" err="1"/>
              <a:t>GuestAddress</a:t>
            </a:r>
            <a:r>
              <a:rPr lang="en-US" dirty="0"/>
              <a:t>)</a:t>
            </a:r>
          </a:p>
          <a:p>
            <a:endParaRPr lang="en-US" dirty="0"/>
          </a:p>
        </p:txBody>
      </p:sp>
      <p:sp>
        <p:nvSpPr>
          <p:cNvPr id="2" name="Date Placeholder 1">
            <a:extLst>
              <a:ext uri="{FF2B5EF4-FFF2-40B4-BE49-F238E27FC236}">
                <a16:creationId xmlns:a16="http://schemas.microsoft.com/office/drawing/2014/main" id="{4465FF02-3819-46A6-A75B-AC0C71A3A798}"/>
              </a:ext>
            </a:extLst>
          </p:cNvPr>
          <p:cNvSpPr>
            <a:spLocks noGrp="1"/>
          </p:cNvSpPr>
          <p:nvPr>
            <p:ph type="dt" sz="half" idx="10"/>
          </p:nvPr>
        </p:nvSpPr>
        <p:spPr/>
        <p:txBody>
          <a:bodyPr/>
          <a:lstStyle/>
          <a:p>
            <a:fld id="{F5813B55-9129-4CDB-93BA-653552C7F6DD}" type="datetime1">
              <a:rPr lang="en-US" smtClean="0">
                <a:solidFill>
                  <a:prstClr val="black">
                    <a:tint val="75000"/>
                  </a:prstClr>
                </a:solidFill>
              </a:rPr>
              <a:pPr/>
              <a:t>7/27/2021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E2AFD27A-ECAA-4527-ADF3-CFC70D721AA2}"/>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4" name="Slide Number Placeholder 3">
            <a:extLst>
              <a:ext uri="{FF2B5EF4-FFF2-40B4-BE49-F238E27FC236}">
                <a16:creationId xmlns:a16="http://schemas.microsoft.com/office/drawing/2014/main" id="{BD2DD106-59F4-474F-8645-C310477FDF47}"/>
              </a:ext>
            </a:extLst>
          </p:cNvPr>
          <p:cNvSpPr>
            <a:spLocks noGrp="1"/>
          </p:cNvSpPr>
          <p:nvPr>
            <p:ph type="sldNum" sz="quarter" idx="12"/>
          </p:nvPr>
        </p:nvSpPr>
        <p:spPr/>
        <p:txBody>
          <a:bodyPr/>
          <a:lstStyle/>
          <a:p>
            <a:fld id="{A67AFE19-8960-4999-8BB5-FA14F1DD873F}" type="slidenum">
              <a:rPr lang="en-US" smtClean="0"/>
              <a:pPr/>
              <a:t>20</a:t>
            </a:fld>
            <a:endParaRPr lang="en-US"/>
          </a:p>
        </p:txBody>
      </p:sp>
    </p:spTree>
    <p:extLst>
      <p:ext uri="{BB962C8B-B14F-4D97-AF65-F5344CB8AC3E}">
        <p14:creationId xmlns:p14="http://schemas.microsoft.com/office/powerpoint/2010/main" val="1943456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52E5-F028-47F1-AD76-2327F5AE9482}"/>
              </a:ext>
            </a:extLst>
          </p:cNvPr>
          <p:cNvSpPr>
            <a:spLocks noGrp="1"/>
          </p:cNvSpPr>
          <p:nvPr>
            <p:ph type="title"/>
          </p:nvPr>
        </p:nvSpPr>
        <p:spPr/>
        <p:txBody>
          <a:bodyPr/>
          <a:lstStyle/>
          <a:p>
            <a:r>
              <a:rPr lang="en-US" dirty="0"/>
              <a:t>Schema Diagram of Hotel System</a:t>
            </a:r>
          </a:p>
        </p:txBody>
      </p:sp>
      <p:sp>
        <p:nvSpPr>
          <p:cNvPr id="3" name="Content Placeholder 2">
            <a:extLst>
              <a:ext uri="{FF2B5EF4-FFF2-40B4-BE49-F238E27FC236}">
                <a16:creationId xmlns:a16="http://schemas.microsoft.com/office/drawing/2014/main" id="{07D3BB8E-B633-40F6-AB45-7B619DD8146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9D670A6D-970D-44B6-940E-4E1984F7EBA7}"/>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CB07CE0-63A2-4E71-8F69-7CCE47ABC32B}"/>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9DA37227-C5D0-401A-98DC-3B3791FDA0F0}"/>
              </a:ext>
            </a:extLst>
          </p:cNvPr>
          <p:cNvSpPr>
            <a:spLocks noGrp="1"/>
          </p:cNvSpPr>
          <p:nvPr>
            <p:ph type="sldNum" sz="quarter" idx="12"/>
          </p:nvPr>
        </p:nvSpPr>
        <p:spPr/>
        <p:txBody>
          <a:bodyPr/>
          <a:lstStyle/>
          <a:p>
            <a:fld id="{A67AFE19-8960-4999-8BB5-FA14F1DD873F}" type="slidenum">
              <a:rPr lang="en-US" smtClean="0"/>
              <a:pPr/>
              <a:t>21</a:t>
            </a:fld>
            <a:endParaRPr lang="en-US"/>
          </a:p>
        </p:txBody>
      </p:sp>
      <p:grpSp>
        <p:nvGrpSpPr>
          <p:cNvPr id="10" name="Group 9">
            <a:extLst>
              <a:ext uri="{FF2B5EF4-FFF2-40B4-BE49-F238E27FC236}">
                <a16:creationId xmlns:a16="http://schemas.microsoft.com/office/drawing/2014/main" id="{5E2510E3-A729-40A1-88D3-E2DBA1901BAD}"/>
              </a:ext>
            </a:extLst>
          </p:cNvPr>
          <p:cNvGrpSpPr/>
          <p:nvPr/>
        </p:nvGrpSpPr>
        <p:grpSpPr>
          <a:xfrm>
            <a:off x="4651480" y="1866210"/>
            <a:ext cx="2382345" cy="1780868"/>
            <a:chOff x="1072055" y="3090041"/>
            <a:chExt cx="2382345" cy="1780868"/>
          </a:xfrm>
        </p:grpSpPr>
        <p:sp>
          <p:nvSpPr>
            <p:cNvPr id="11" name="Flowchart: Process 10">
              <a:extLst>
                <a:ext uri="{FF2B5EF4-FFF2-40B4-BE49-F238E27FC236}">
                  <a16:creationId xmlns:a16="http://schemas.microsoft.com/office/drawing/2014/main" id="{77D0D163-72AB-470F-9ACF-082BD555DA3C}"/>
                </a:ext>
              </a:extLst>
            </p:cNvPr>
            <p:cNvSpPr/>
            <p:nvPr/>
          </p:nvSpPr>
          <p:spPr>
            <a:xfrm>
              <a:off x="1072055" y="3090041"/>
              <a:ext cx="2382345" cy="49398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Room</a:t>
              </a:r>
            </a:p>
          </p:txBody>
        </p:sp>
        <p:sp>
          <p:nvSpPr>
            <p:cNvPr id="12" name="Flowchart: Process 11">
              <a:extLst>
                <a:ext uri="{FF2B5EF4-FFF2-40B4-BE49-F238E27FC236}">
                  <a16:creationId xmlns:a16="http://schemas.microsoft.com/office/drawing/2014/main" id="{B23C2051-9982-44BF-8058-0213F9F1D87F}"/>
                </a:ext>
              </a:extLst>
            </p:cNvPr>
            <p:cNvSpPr/>
            <p:nvPr/>
          </p:nvSpPr>
          <p:spPr>
            <a:xfrm>
              <a:off x="1072055" y="3584028"/>
              <a:ext cx="2382345" cy="128688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ln w="0"/>
                  <a:solidFill>
                    <a:schemeClr val="tx1"/>
                  </a:solidFill>
                  <a:effectLst>
                    <a:outerShdw blurRad="38100" dist="19050" dir="2700000" algn="tl" rotWithShape="0">
                      <a:schemeClr val="dk1">
                        <a:alpha val="40000"/>
                      </a:schemeClr>
                    </a:outerShdw>
                  </a:effectLst>
                </a:rPr>
                <a:t>RoomNo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u="sng" dirty="0" err="1">
                  <a:ln w="0"/>
                  <a:solidFill>
                    <a:schemeClr val="tx1"/>
                  </a:solidFill>
                  <a:effectLst>
                    <a:outerShdw blurRad="38100" dist="19050" dir="2700000" algn="tl" rotWithShape="0">
                      <a:schemeClr val="dk1">
                        <a:alpha val="40000"/>
                      </a:schemeClr>
                    </a:outerShdw>
                  </a:effectLst>
                </a:rPr>
                <a:t>HotelNO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Name</a:t>
              </a:r>
            </a:p>
            <a:p>
              <a:pPr algn="ctr"/>
              <a:r>
                <a:rPr lang="en-US" dirty="0">
                  <a:ln w="0"/>
                  <a:solidFill>
                    <a:schemeClr val="tx1"/>
                  </a:solidFill>
                  <a:effectLst>
                    <a:outerShdw blurRad="38100" dist="19050" dir="2700000" algn="tl" rotWithShape="0">
                      <a:schemeClr val="dk1">
                        <a:alpha val="40000"/>
                      </a:schemeClr>
                    </a:outerShdw>
                  </a:effectLst>
                </a:rPr>
                <a:t>City</a:t>
              </a:r>
            </a:p>
          </p:txBody>
        </p:sp>
      </p:grpSp>
      <p:grpSp>
        <p:nvGrpSpPr>
          <p:cNvPr id="13" name="Group 12">
            <a:extLst>
              <a:ext uri="{FF2B5EF4-FFF2-40B4-BE49-F238E27FC236}">
                <a16:creationId xmlns:a16="http://schemas.microsoft.com/office/drawing/2014/main" id="{F064C98F-B151-4B76-A262-B6EBB738FD29}"/>
              </a:ext>
            </a:extLst>
          </p:cNvPr>
          <p:cNvGrpSpPr/>
          <p:nvPr/>
        </p:nvGrpSpPr>
        <p:grpSpPr>
          <a:xfrm>
            <a:off x="1077963" y="1797267"/>
            <a:ext cx="2382345" cy="1849811"/>
            <a:chOff x="1072055" y="3090041"/>
            <a:chExt cx="2382345" cy="1702676"/>
          </a:xfrm>
        </p:grpSpPr>
        <p:sp>
          <p:nvSpPr>
            <p:cNvPr id="14" name="Flowchart: Process 13">
              <a:extLst>
                <a:ext uri="{FF2B5EF4-FFF2-40B4-BE49-F238E27FC236}">
                  <a16:creationId xmlns:a16="http://schemas.microsoft.com/office/drawing/2014/main" id="{DF65843D-E5AB-4533-B56F-3304EE1FFFF2}"/>
                </a:ext>
              </a:extLst>
            </p:cNvPr>
            <p:cNvSpPr/>
            <p:nvPr/>
          </p:nvSpPr>
          <p:spPr>
            <a:xfrm>
              <a:off x="1072055" y="3090041"/>
              <a:ext cx="2382345" cy="49398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Hotel</a:t>
              </a:r>
            </a:p>
          </p:txBody>
        </p:sp>
        <p:sp>
          <p:nvSpPr>
            <p:cNvPr id="15" name="Flowchart: Process 14">
              <a:extLst>
                <a:ext uri="{FF2B5EF4-FFF2-40B4-BE49-F238E27FC236}">
                  <a16:creationId xmlns:a16="http://schemas.microsoft.com/office/drawing/2014/main" id="{1FCE6825-1CCC-419B-B52E-AD4D14EEB8B0}"/>
                </a:ext>
              </a:extLst>
            </p:cNvPr>
            <p:cNvSpPr/>
            <p:nvPr/>
          </p:nvSpPr>
          <p:spPr>
            <a:xfrm>
              <a:off x="1072055" y="3584028"/>
              <a:ext cx="2382345" cy="120868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ln w="0"/>
                  <a:solidFill>
                    <a:schemeClr val="tx1"/>
                  </a:solidFill>
                  <a:effectLst>
                    <a:outerShdw blurRad="38100" dist="19050" dir="2700000" algn="tl" rotWithShape="0">
                      <a:schemeClr val="dk1">
                        <a:alpha val="40000"/>
                      </a:schemeClr>
                    </a:outerShdw>
                  </a:effectLst>
                </a:rPr>
                <a:t>HotelNo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Name</a:t>
              </a:r>
            </a:p>
            <a:p>
              <a:pPr algn="ctr"/>
              <a:r>
                <a:rPr lang="en-US" dirty="0">
                  <a:ln w="0"/>
                  <a:solidFill>
                    <a:schemeClr val="tx1"/>
                  </a:solidFill>
                  <a:effectLst>
                    <a:outerShdw blurRad="38100" dist="19050" dir="2700000" algn="tl" rotWithShape="0">
                      <a:schemeClr val="dk1">
                        <a:alpha val="40000"/>
                      </a:schemeClr>
                    </a:outerShdw>
                  </a:effectLst>
                </a:rPr>
                <a:t>City</a:t>
              </a:r>
            </a:p>
          </p:txBody>
        </p:sp>
      </p:grpSp>
      <p:grpSp>
        <p:nvGrpSpPr>
          <p:cNvPr id="21" name="Group 20">
            <a:extLst>
              <a:ext uri="{FF2B5EF4-FFF2-40B4-BE49-F238E27FC236}">
                <a16:creationId xmlns:a16="http://schemas.microsoft.com/office/drawing/2014/main" id="{E6A7F1E1-765D-4490-BDB1-D82EB9720331}"/>
              </a:ext>
            </a:extLst>
          </p:cNvPr>
          <p:cNvGrpSpPr/>
          <p:nvPr/>
        </p:nvGrpSpPr>
        <p:grpSpPr>
          <a:xfrm>
            <a:off x="8026403" y="1725330"/>
            <a:ext cx="2382345" cy="1780868"/>
            <a:chOff x="1072055" y="3090041"/>
            <a:chExt cx="2382345" cy="1780868"/>
          </a:xfrm>
        </p:grpSpPr>
        <p:sp>
          <p:nvSpPr>
            <p:cNvPr id="22" name="Flowchart: Process 21">
              <a:extLst>
                <a:ext uri="{FF2B5EF4-FFF2-40B4-BE49-F238E27FC236}">
                  <a16:creationId xmlns:a16="http://schemas.microsoft.com/office/drawing/2014/main" id="{C0BC9A62-953B-47FF-88FE-50594505FFB9}"/>
                </a:ext>
              </a:extLst>
            </p:cNvPr>
            <p:cNvSpPr/>
            <p:nvPr/>
          </p:nvSpPr>
          <p:spPr>
            <a:xfrm>
              <a:off x="1072055" y="3090041"/>
              <a:ext cx="2382345" cy="49398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Booking</a:t>
              </a:r>
            </a:p>
          </p:txBody>
        </p:sp>
        <p:sp>
          <p:nvSpPr>
            <p:cNvPr id="23" name="Flowchart: Process 22">
              <a:extLst>
                <a:ext uri="{FF2B5EF4-FFF2-40B4-BE49-F238E27FC236}">
                  <a16:creationId xmlns:a16="http://schemas.microsoft.com/office/drawing/2014/main" id="{73B308D2-2688-45C8-B41A-6618B65B765E}"/>
                </a:ext>
              </a:extLst>
            </p:cNvPr>
            <p:cNvSpPr/>
            <p:nvPr/>
          </p:nvSpPr>
          <p:spPr>
            <a:xfrm>
              <a:off x="1072055" y="3584028"/>
              <a:ext cx="2382345" cy="128688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ln w="0"/>
                  <a:solidFill>
                    <a:schemeClr val="tx1"/>
                  </a:solidFill>
                  <a:effectLst>
                    <a:outerShdw blurRad="38100" dist="19050" dir="2700000" algn="tl" rotWithShape="0">
                      <a:schemeClr val="dk1">
                        <a:alpha val="40000"/>
                      </a:schemeClr>
                    </a:outerShdw>
                  </a:effectLst>
                </a:rPr>
                <a:t>RoomNo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u="sng" dirty="0" err="1">
                  <a:ln w="0"/>
                  <a:solidFill>
                    <a:schemeClr val="tx1"/>
                  </a:solidFill>
                  <a:effectLst>
                    <a:outerShdw blurRad="38100" dist="19050" dir="2700000" algn="tl" rotWithShape="0">
                      <a:schemeClr val="dk1">
                        <a:alpha val="40000"/>
                      </a:schemeClr>
                    </a:outerShdw>
                  </a:effectLst>
                </a:rPr>
                <a:t>HotelNO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u="sng" dirty="0" err="1">
                  <a:ln w="0"/>
                  <a:solidFill>
                    <a:schemeClr val="tx1"/>
                  </a:solidFill>
                  <a:effectLst>
                    <a:outerShdw blurRad="38100" dist="19050" dir="2700000" algn="tl" rotWithShape="0">
                      <a:schemeClr val="dk1">
                        <a:alpha val="40000"/>
                      </a:schemeClr>
                    </a:outerShdw>
                  </a:effectLst>
                </a:rPr>
                <a:t>GuestNo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u="sng" dirty="0" err="1">
                  <a:ln w="0"/>
                  <a:solidFill>
                    <a:schemeClr val="tx1"/>
                  </a:solidFill>
                  <a:effectLst>
                    <a:outerShdw blurRad="38100" dist="19050" dir="2700000" algn="tl" rotWithShape="0">
                      <a:schemeClr val="dk1">
                        <a:alpha val="40000"/>
                      </a:schemeClr>
                    </a:outerShdw>
                  </a:effectLst>
                </a:rPr>
                <a:t>DateFrom</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DateTO</a:t>
              </a:r>
              <a:endParaRPr lang="en-US" dirty="0">
                <a:ln w="0"/>
                <a:solidFill>
                  <a:schemeClr val="tx1"/>
                </a:solidFill>
                <a:effectLst>
                  <a:outerShdw blurRad="38100" dist="19050" dir="2700000" algn="tl" rotWithShape="0">
                    <a:schemeClr val="dk1">
                      <a:alpha val="40000"/>
                    </a:schemeClr>
                  </a:outerShdw>
                </a:effectLst>
              </a:endParaRPr>
            </a:p>
          </p:txBody>
        </p:sp>
      </p:grpSp>
      <p:cxnSp>
        <p:nvCxnSpPr>
          <p:cNvPr id="33" name="Connector: Elbow 32">
            <a:extLst>
              <a:ext uri="{FF2B5EF4-FFF2-40B4-BE49-F238E27FC236}">
                <a16:creationId xmlns:a16="http://schemas.microsoft.com/office/drawing/2014/main" id="{AA4E1965-9689-490B-9CD5-19CA4503FEDF}"/>
              </a:ext>
            </a:extLst>
          </p:cNvPr>
          <p:cNvCxnSpPr/>
          <p:nvPr/>
        </p:nvCxnSpPr>
        <p:spPr>
          <a:xfrm rot="10800000">
            <a:off x="3490310" y="2626201"/>
            <a:ext cx="1191172" cy="28608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4" name="Connector: Elbow 33">
            <a:extLst>
              <a:ext uri="{FF2B5EF4-FFF2-40B4-BE49-F238E27FC236}">
                <a16:creationId xmlns:a16="http://schemas.microsoft.com/office/drawing/2014/main" id="{94CE185D-94BD-44FD-AA82-5F7A1BE04A01}"/>
              </a:ext>
            </a:extLst>
          </p:cNvPr>
          <p:cNvCxnSpPr>
            <a:cxnSpLocks/>
          </p:cNvCxnSpPr>
          <p:nvPr/>
        </p:nvCxnSpPr>
        <p:spPr>
          <a:xfrm rot="10800000" flipV="1">
            <a:off x="7033826" y="2322261"/>
            <a:ext cx="962575" cy="25224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3AE9F94E-CD32-4F0A-ACC5-E3EAC4B5B60B}"/>
              </a:ext>
            </a:extLst>
          </p:cNvPr>
          <p:cNvCxnSpPr>
            <a:cxnSpLocks/>
          </p:cNvCxnSpPr>
          <p:nvPr/>
        </p:nvCxnSpPr>
        <p:spPr>
          <a:xfrm rot="10800000" flipV="1">
            <a:off x="7013463" y="2615764"/>
            <a:ext cx="1066362" cy="24073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grpSp>
        <p:nvGrpSpPr>
          <p:cNvPr id="39" name="Group 38">
            <a:extLst>
              <a:ext uri="{FF2B5EF4-FFF2-40B4-BE49-F238E27FC236}">
                <a16:creationId xmlns:a16="http://schemas.microsoft.com/office/drawing/2014/main" id="{1B1D443A-B9B4-4A91-A7A3-E7EFB0AA91FF}"/>
              </a:ext>
            </a:extLst>
          </p:cNvPr>
          <p:cNvGrpSpPr/>
          <p:nvPr/>
        </p:nvGrpSpPr>
        <p:grpSpPr>
          <a:xfrm>
            <a:off x="8035597" y="3814306"/>
            <a:ext cx="2382345" cy="1849812"/>
            <a:chOff x="1072055" y="3090040"/>
            <a:chExt cx="2382345" cy="1702677"/>
          </a:xfrm>
        </p:grpSpPr>
        <p:sp>
          <p:nvSpPr>
            <p:cNvPr id="40" name="Flowchart: Process 39">
              <a:extLst>
                <a:ext uri="{FF2B5EF4-FFF2-40B4-BE49-F238E27FC236}">
                  <a16:creationId xmlns:a16="http://schemas.microsoft.com/office/drawing/2014/main" id="{C339FBBC-F7BB-4BDE-A303-EFF742C79650}"/>
                </a:ext>
              </a:extLst>
            </p:cNvPr>
            <p:cNvSpPr/>
            <p:nvPr/>
          </p:nvSpPr>
          <p:spPr>
            <a:xfrm>
              <a:off x="1072055" y="3090040"/>
              <a:ext cx="2382345" cy="49398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Guest</a:t>
              </a:r>
            </a:p>
          </p:txBody>
        </p:sp>
        <p:sp>
          <p:nvSpPr>
            <p:cNvPr id="41" name="Flowchart: Process 40">
              <a:extLst>
                <a:ext uri="{FF2B5EF4-FFF2-40B4-BE49-F238E27FC236}">
                  <a16:creationId xmlns:a16="http://schemas.microsoft.com/office/drawing/2014/main" id="{7A30EBE6-0825-497B-81F8-14D11B55ED78}"/>
                </a:ext>
              </a:extLst>
            </p:cNvPr>
            <p:cNvSpPr/>
            <p:nvPr/>
          </p:nvSpPr>
          <p:spPr>
            <a:xfrm>
              <a:off x="1072055" y="3584028"/>
              <a:ext cx="2382345" cy="120868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ln w="0"/>
                  <a:solidFill>
                    <a:schemeClr val="tx1"/>
                  </a:solidFill>
                  <a:effectLst>
                    <a:outerShdw blurRad="38100" dist="19050" dir="2700000" algn="tl" rotWithShape="0">
                      <a:schemeClr val="dk1">
                        <a:alpha val="40000"/>
                      </a:schemeClr>
                    </a:outerShdw>
                  </a:effectLst>
                </a:rPr>
                <a:t>GuestNo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GuestName</a:t>
              </a:r>
              <a:endParaRPr lang="en-US" dirty="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GuestAddress</a:t>
              </a:r>
              <a:endParaRPr lang="en-US" dirty="0">
                <a:ln w="0"/>
                <a:solidFill>
                  <a:schemeClr val="tx1"/>
                </a:solidFill>
                <a:effectLst>
                  <a:outerShdw blurRad="38100" dist="19050" dir="2700000" algn="tl" rotWithShape="0">
                    <a:schemeClr val="dk1">
                      <a:alpha val="40000"/>
                    </a:schemeClr>
                  </a:outerShdw>
                </a:effectLst>
              </a:endParaRPr>
            </a:p>
          </p:txBody>
        </p:sp>
      </p:grpSp>
      <p:cxnSp>
        <p:nvCxnSpPr>
          <p:cNvPr id="56" name="Connector: Elbow 55">
            <a:extLst>
              <a:ext uri="{FF2B5EF4-FFF2-40B4-BE49-F238E27FC236}">
                <a16:creationId xmlns:a16="http://schemas.microsoft.com/office/drawing/2014/main" id="{C91220B7-E2D3-4D15-A979-B9D9E6D1951A}"/>
              </a:ext>
            </a:extLst>
          </p:cNvPr>
          <p:cNvCxnSpPr>
            <a:cxnSpLocks/>
          </p:cNvCxnSpPr>
          <p:nvPr/>
        </p:nvCxnSpPr>
        <p:spPr>
          <a:xfrm rot="10800000" flipV="1">
            <a:off x="7996401" y="2713437"/>
            <a:ext cx="30002" cy="2045901"/>
          </a:xfrm>
          <a:prstGeom prst="bentConnector3">
            <a:avLst>
              <a:gd name="adj1" fmla="val 861949"/>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283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3423-2B82-4E95-84CB-1102730B2379}"/>
              </a:ext>
            </a:extLst>
          </p:cNvPr>
          <p:cNvSpPr>
            <a:spLocks noGrp="1"/>
          </p:cNvSpPr>
          <p:nvPr>
            <p:ph type="title"/>
          </p:nvPr>
        </p:nvSpPr>
        <p:spPr/>
        <p:txBody>
          <a:bodyPr/>
          <a:lstStyle/>
          <a:p>
            <a:r>
              <a:rPr lang="en-US" dirty="0"/>
              <a:t>Schema to table</a:t>
            </a:r>
          </a:p>
        </p:txBody>
      </p:sp>
      <p:sp>
        <p:nvSpPr>
          <p:cNvPr id="3" name="Content Placeholder 2">
            <a:extLst>
              <a:ext uri="{FF2B5EF4-FFF2-40B4-BE49-F238E27FC236}">
                <a16:creationId xmlns:a16="http://schemas.microsoft.com/office/drawing/2014/main" id="{F34DB594-7EB9-4845-B6E9-E6F79BEF3919}"/>
              </a:ext>
            </a:extLst>
          </p:cNvPr>
          <p:cNvSpPr>
            <a:spLocks noGrp="1"/>
          </p:cNvSpPr>
          <p:nvPr>
            <p:ph idx="1"/>
          </p:nvPr>
        </p:nvSpPr>
        <p:spPr/>
        <p:txBody>
          <a:bodyPr>
            <a:normAutofit/>
          </a:bodyPr>
          <a:lstStyle/>
          <a:p>
            <a:r>
              <a:rPr lang="en-US" sz="2000" dirty="0" err="1"/>
              <a:t>mysql</a:t>
            </a:r>
            <a:r>
              <a:rPr lang="en-US" sz="2000" dirty="0"/>
              <a:t>&gt; create table hotel (</a:t>
            </a:r>
            <a:r>
              <a:rPr lang="en-US" sz="2000" dirty="0" err="1"/>
              <a:t>hotelno</a:t>
            </a:r>
            <a:r>
              <a:rPr lang="en-US" sz="2000" dirty="0"/>
              <a:t> int primary key, name varchar (20) not null, city varchar (15));</a:t>
            </a:r>
          </a:p>
          <a:p>
            <a:r>
              <a:rPr lang="en-US" sz="2000" dirty="0" err="1"/>
              <a:t>mysql</a:t>
            </a:r>
            <a:r>
              <a:rPr lang="en-US" sz="2000" dirty="0"/>
              <a:t>&gt; create table rooms (</a:t>
            </a:r>
            <a:r>
              <a:rPr lang="en-US" sz="2000" dirty="0" err="1"/>
              <a:t>roomno</a:t>
            </a:r>
            <a:r>
              <a:rPr lang="en-US" sz="2000" dirty="0"/>
              <a:t> int, type varchar(20),price </a:t>
            </a:r>
            <a:r>
              <a:rPr lang="en-US" sz="2000" dirty="0" err="1"/>
              <a:t>int,primary</a:t>
            </a:r>
            <a:r>
              <a:rPr lang="en-US" sz="2000" dirty="0"/>
              <a:t> key(</a:t>
            </a:r>
            <a:r>
              <a:rPr lang="en-US" sz="2000" dirty="0" err="1"/>
              <a:t>hotelno,roomno</a:t>
            </a:r>
            <a:r>
              <a:rPr lang="en-US" sz="2000" dirty="0"/>
              <a:t>),</a:t>
            </a:r>
            <a:r>
              <a:rPr lang="en-US" sz="2000" dirty="0" err="1"/>
              <a:t>hotelno</a:t>
            </a:r>
            <a:r>
              <a:rPr lang="en-US" sz="2000" dirty="0"/>
              <a:t> int references hotel(</a:t>
            </a:r>
            <a:r>
              <a:rPr lang="en-US" sz="2000" dirty="0" err="1"/>
              <a:t>hotelno</a:t>
            </a:r>
            <a:r>
              <a:rPr lang="en-US" sz="2000" dirty="0"/>
              <a:t>) not null);</a:t>
            </a:r>
          </a:p>
          <a:p>
            <a:pPr marL="0" indent="0">
              <a:buNone/>
            </a:pPr>
            <a:r>
              <a:rPr lang="en-US" sz="2000" dirty="0"/>
              <a:t>    or</a:t>
            </a:r>
          </a:p>
          <a:p>
            <a:r>
              <a:rPr lang="en-US" sz="2000" dirty="0" err="1"/>
              <a:t>mysql</a:t>
            </a:r>
            <a:r>
              <a:rPr lang="en-US" sz="2000" dirty="0"/>
              <a:t>&gt; create table rooms (</a:t>
            </a:r>
            <a:r>
              <a:rPr lang="en-US" sz="2000" dirty="0" err="1"/>
              <a:t>roomno</a:t>
            </a:r>
            <a:r>
              <a:rPr lang="en-US" sz="2000" dirty="0"/>
              <a:t> int, type varchar(20),price </a:t>
            </a:r>
            <a:r>
              <a:rPr lang="en-US" sz="2000" dirty="0" err="1"/>
              <a:t>int,primary</a:t>
            </a:r>
            <a:r>
              <a:rPr lang="en-US" sz="2000" dirty="0"/>
              <a:t> key(</a:t>
            </a:r>
            <a:r>
              <a:rPr lang="en-US" sz="2000" dirty="0" err="1"/>
              <a:t>roomno,hotelno</a:t>
            </a:r>
            <a:r>
              <a:rPr lang="en-US" sz="2000" dirty="0"/>
              <a:t>),</a:t>
            </a:r>
            <a:r>
              <a:rPr lang="en-US" sz="2000" dirty="0" err="1"/>
              <a:t>hotelno</a:t>
            </a:r>
            <a:r>
              <a:rPr lang="en-US" sz="2000" dirty="0"/>
              <a:t> int not </a:t>
            </a:r>
            <a:r>
              <a:rPr lang="en-US" sz="2000" dirty="0" err="1"/>
              <a:t>null,foreign</a:t>
            </a:r>
            <a:r>
              <a:rPr lang="en-US" sz="2000" dirty="0"/>
              <a:t> key(</a:t>
            </a:r>
            <a:r>
              <a:rPr lang="en-US" sz="2000" dirty="0" err="1"/>
              <a:t>hotelno</a:t>
            </a:r>
            <a:r>
              <a:rPr lang="en-US" sz="2000" dirty="0"/>
              <a:t>) references hotel(</a:t>
            </a:r>
            <a:r>
              <a:rPr lang="en-US" sz="2000" dirty="0" err="1"/>
              <a:t>hotelno</a:t>
            </a:r>
            <a:r>
              <a:rPr lang="en-US" sz="2000" dirty="0"/>
              <a:t>) </a:t>
            </a:r>
            <a:r>
              <a:rPr lang="en-US" altLang="en-US" sz="2000" dirty="0">
                <a:solidFill>
                  <a:schemeClr val="accent2"/>
                </a:solidFill>
                <a:latin typeface="Book Antiqua" panose="02040602050305030304" pitchFamily="18" charset="0"/>
                <a:cs typeface="Times New Roman" panose="02020603050405020304" pitchFamily="18" charset="0"/>
              </a:rPr>
              <a:t>ON DELETE CASCADE</a:t>
            </a:r>
            <a:r>
              <a:rPr lang="en-US" altLang="en-US" sz="2000" dirty="0">
                <a:latin typeface="Book Antiqua" panose="02040602050305030304" pitchFamily="18" charset="0"/>
                <a:cs typeface="Times New Roman" panose="02020603050405020304" pitchFamily="18" charset="0"/>
              </a:rPr>
              <a:t>)</a:t>
            </a:r>
            <a:r>
              <a:rPr lang="en-US" sz="2000" dirty="0"/>
              <a:t>;</a:t>
            </a:r>
          </a:p>
          <a:p>
            <a:r>
              <a:rPr lang="en-US" sz="2000" dirty="0" err="1"/>
              <a:t>mysql</a:t>
            </a:r>
            <a:r>
              <a:rPr lang="en-US" sz="2000" dirty="0"/>
              <a:t>&gt; create table guest(</a:t>
            </a:r>
            <a:r>
              <a:rPr lang="en-US" sz="2000" dirty="0" err="1"/>
              <a:t>Guest_no</a:t>
            </a:r>
            <a:r>
              <a:rPr lang="en-US" sz="2000" dirty="0"/>
              <a:t> int primary </a:t>
            </a:r>
            <a:r>
              <a:rPr lang="en-US" sz="2000" dirty="0" err="1"/>
              <a:t>key,Guest_name</a:t>
            </a:r>
            <a:r>
              <a:rPr lang="en-US" sz="2000" dirty="0"/>
              <a:t> varchar(10), </a:t>
            </a:r>
            <a:r>
              <a:rPr lang="en-US" sz="2000" dirty="0" err="1"/>
              <a:t>Guest_addr</a:t>
            </a:r>
            <a:r>
              <a:rPr lang="en-US" sz="2000" dirty="0"/>
              <a:t> varchar(20))</a:t>
            </a:r>
          </a:p>
          <a:p>
            <a:r>
              <a:rPr lang="en-US" sz="2000" dirty="0" err="1"/>
              <a:t>mysql</a:t>
            </a:r>
            <a:r>
              <a:rPr lang="en-US" sz="2000" dirty="0"/>
              <a:t>&gt; create table bookings(</a:t>
            </a:r>
            <a:r>
              <a:rPr lang="en-US" sz="2000" dirty="0" err="1"/>
              <a:t>hotelno</a:t>
            </a:r>
            <a:r>
              <a:rPr lang="en-US" sz="2000" dirty="0"/>
              <a:t> int, </a:t>
            </a:r>
            <a:r>
              <a:rPr lang="en-US" sz="2000" dirty="0" err="1"/>
              <a:t>roomno</a:t>
            </a:r>
            <a:r>
              <a:rPr lang="en-US" sz="2000" dirty="0"/>
              <a:t> int, </a:t>
            </a:r>
            <a:r>
              <a:rPr lang="en-US" sz="2000" dirty="0" err="1"/>
              <a:t>guest_no</a:t>
            </a:r>
            <a:r>
              <a:rPr lang="en-US" sz="2000" dirty="0"/>
              <a:t> int references </a:t>
            </a:r>
            <a:r>
              <a:rPr lang="en-US" sz="2000" dirty="0" err="1"/>
              <a:t>guestl</a:t>
            </a:r>
            <a:r>
              <a:rPr lang="en-US" sz="2000" dirty="0"/>
              <a:t>(</a:t>
            </a:r>
            <a:r>
              <a:rPr lang="en-US" sz="2000" dirty="0" err="1"/>
              <a:t>guestno</a:t>
            </a:r>
            <a:r>
              <a:rPr lang="en-US" sz="2000" dirty="0"/>
              <a:t>) , </a:t>
            </a:r>
            <a:r>
              <a:rPr lang="en-US" sz="2000" dirty="0" err="1"/>
              <a:t>date_from</a:t>
            </a:r>
            <a:r>
              <a:rPr lang="en-US" sz="2000" dirty="0"/>
              <a:t> date, </a:t>
            </a:r>
            <a:r>
              <a:rPr lang="en-US" sz="2000" dirty="0" err="1"/>
              <a:t>date_to</a:t>
            </a:r>
            <a:r>
              <a:rPr lang="en-US" sz="2000" dirty="0"/>
              <a:t> date, primary key (</a:t>
            </a:r>
            <a:r>
              <a:rPr lang="en-US" sz="2000" dirty="0" err="1"/>
              <a:t>hotelno,roomno</a:t>
            </a:r>
            <a:r>
              <a:rPr lang="en-US" sz="2000" dirty="0"/>
              <a:t>, </a:t>
            </a:r>
            <a:r>
              <a:rPr lang="en-US" sz="2000" dirty="0" err="1"/>
              <a:t>guest_no</a:t>
            </a:r>
            <a:r>
              <a:rPr lang="en-US" sz="2000" dirty="0"/>
              <a:t>, date _from),foreign key(</a:t>
            </a:r>
            <a:r>
              <a:rPr lang="en-US" sz="2000" dirty="0" err="1"/>
              <a:t>hotelno,roomno</a:t>
            </a:r>
            <a:r>
              <a:rPr lang="en-US" sz="2000" dirty="0"/>
              <a:t>) references room(</a:t>
            </a:r>
            <a:r>
              <a:rPr lang="en-US" sz="2000" dirty="0" err="1"/>
              <a:t>hotelno,roomno</a:t>
            </a:r>
            <a:r>
              <a:rPr lang="en-US" sz="2000" dirty="0"/>
              <a:t>) );</a:t>
            </a:r>
          </a:p>
          <a:p>
            <a:endParaRPr lang="en-US" sz="18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358CB26A-84C1-4387-94CD-1940762B18C8}"/>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C80B83B6-0EFE-4FEE-942A-F107831426F8}"/>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CAF50350-9249-482F-A08E-595966F7B6E8}"/>
              </a:ext>
            </a:extLst>
          </p:cNvPr>
          <p:cNvSpPr>
            <a:spLocks noGrp="1"/>
          </p:cNvSpPr>
          <p:nvPr>
            <p:ph type="sldNum" sz="quarter" idx="12"/>
          </p:nvPr>
        </p:nvSpPr>
        <p:spPr/>
        <p:txBody>
          <a:bodyPr/>
          <a:lstStyle/>
          <a:p>
            <a:fld id="{A67AFE19-8960-4999-8BB5-FA14F1DD873F}" type="slidenum">
              <a:rPr lang="en-US" smtClean="0"/>
              <a:pPr/>
              <a:t>22</a:t>
            </a:fld>
            <a:endParaRPr lang="en-US"/>
          </a:p>
        </p:txBody>
      </p:sp>
    </p:spTree>
    <p:extLst>
      <p:ext uri="{BB962C8B-B14F-4D97-AF65-F5344CB8AC3E}">
        <p14:creationId xmlns:p14="http://schemas.microsoft.com/office/powerpoint/2010/main" val="103625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D367-0AB7-4B0F-A12F-7C35025CBF9B}"/>
              </a:ext>
            </a:extLst>
          </p:cNvPr>
          <p:cNvSpPr>
            <a:spLocks noGrp="1"/>
          </p:cNvSpPr>
          <p:nvPr>
            <p:ph type="title"/>
          </p:nvPr>
        </p:nvSpPr>
        <p:spPr/>
        <p:txBody>
          <a:bodyPr/>
          <a:lstStyle/>
          <a:p>
            <a:r>
              <a:rPr lang="en-US" dirty="0"/>
              <a:t>Online Bookstore</a:t>
            </a:r>
          </a:p>
        </p:txBody>
      </p:sp>
      <p:sp>
        <p:nvSpPr>
          <p:cNvPr id="3" name="Content Placeholder 2">
            <a:extLst>
              <a:ext uri="{FF2B5EF4-FFF2-40B4-BE49-F238E27FC236}">
                <a16:creationId xmlns:a16="http://schemas.microsoft.com/office/drawing/2014/main" id="{2D7081CC-B6F8-421F-9143-6ACC650E0F1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D20E5AAE-EA56-4424-9C98-D0F73A42FBCD}"/>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D61F5D62-F118-4BA9-9E10-8DEDBEFDF2C6}"/>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C691D050-C4BF-4CBD-A712-40E2ACBBC7FD}"/>
              </a:ext>
            </a:extLst>
          </p:cNvPr>
          <p:cNvSpPr>
            <a:spLocks noGrp="1"/>
          </p:cNvSpPr>
          <p:nvPr>
            <p:ph type="sldNum" sz="quarter" idx="12"/>
          </p:nvPr>
        </p:nvSpPr>
        <p:spPr/>
        <p:txBody>
          <a:bodyPr/>
          <a:lstStyle/>
          <a:p>
            <a:fld id="{A67AFE19-8960-4999-8BB5-FA14F1DD873F}" type="slidenum">
              <a:rPr lang="en-US" smtClean="0"/>
              <a:pPr/>
              <a:t>23</a:t>
            </a:fld>
            <a:endParaRPr lang="en-US"/>
          </a:p>
        </p:txBody>
      </p:sp>
      <p:sp>
        <p:nvSpPr>
          <p:cNvPr id="7" name="Rectangle 6">
            <a:extLst>
              <a:ext uri="{FF2B5EF4-FFF2-40B4-BE49-F238E27FC236}">
                <a16:creationId xmlns:a16="http://schemas.microsoft.com/office/drawing/2014/main" id="{63F8CF7E-2BC8-48F5-B98C-00EF60E60123}"/>
              </a:ext>
            </a:extLst>
          </p:cNvPr>
          <p:cNvSpPr/>
          <p:nvPr/>
        </p:nvSpPr>
        <p:spPr>
          <a:xfrm>
            <a:off x="980530" y="1772885"/>
            <a:ext cx="8173979" cy="1077218"/>
          </a:xfrm>
          <a:prstGeom prst="rect">
            <a:avLst/>
          </a:prstGeom>
        </p:spPr>
        <p:txBody>
          <a:bodyPr wrap="square">
            <a:spAutoFit/>
          </a:bodyPr>
          <a:lstStyle/>
          <a:p>
            <a:r>
              <a:rPr lang="en-US" sz="3200" dirty="0">
                <a:solidFill>
                  <a:srgbClr val="333333"/>
                </a:solidFill>
                <a:latin typeface="Times-Roman"/>
              </a:rPr>
              <a:t>Draw the E-R diagram which models an online bookstore.</a:t>
            </a:r>
            <a:endParaRPr lang="en-US" sz="3200" dirty="0"/>
          </a:p>
        </p:txBody>
      </p:sp>
    </p:spTree>
    <p:extLst>
      <p:ext uri="{BB962C8B-B14F-4D97-AF65-F5344CB8AC3E}">
        <p14:creationId xmlns:p14="http://schemas.microsoft.com/office/powerpoint/2010/main" val="253371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F337-C78C-4C96-A26C-BBF7536E9C8D}"/>
              </a:ext>
            </a:extLst>
          </p:cNvPr>
          <p:cNvSpPr>
            <a:spLocks noGrp="1"/>
          </p:cNvSpPr>
          <p:nvPr>
            <p:ph type="title"/>
          </p:nvPr>
        </p:nvSpPr>
        <p:spPr/>
        <p:txBody>
          <a:bodyPr/>
          <a:lstStyle/>
          <a:p>
            <a:r>
              <a:rPr lang="en-US" dirty="0"/>
              <a:t>Online Bookstore</a:t>
            </a:r>
          </a:p>
        </p:txBody>
      </p:sp>
      <p:pic>
        <p:nvPicPr>
          <p:cNvPr id="8" name="Content Placeholder 7">
            <a:extLst>
              <a:ext uri="{FF2B5EF4-FFF2-40B4-BE49-F238E27FC236}">
                <a16:creationId xmlns:a16="http://schemas.microsoft.com/office/drawing/2014/main" id="{63E805B3-8526-48FE-B555-4A63760806FC}"/>
              </a:ext>
            </a:extLst>
          </p:cNvPr>
          <p:cNvPicPr>
            <a:picLocks noGrp="1" noChangeAspect="1"/>
          </p:cNvPicPr>
          <p:nvPr>
            <p:ph idx="1"/>
          </p:nvPr>
        </p:nvPicPr>
        <p:blipFill>
          <a:blip r:embed="rId2"/>
          <a:stretch>
            <a:fillRect/>
          </a:stretch>
        </p:blipFill>
        <p:spPr>
          <a:xfrm>
            <a:off x="2217683" y="1600200"/>
            <a:ext cx="7977351" cy="4525963"/>
          </a:xfrm>
          <a:prstGeom prst="rect">
            <a:avLst/>
          </a:prstGeom>
        </p:spPr>
      </p:pic>
      <p:sp>
        <p:nvSpPr>
          <p:cNvPr id="4" name="Date Placeholder 3">
            <a:extLst>
              <a:ext uri="{FF2B5EF4-FFF2-40B4-BE49-F238E27FC236}">
                <a16:creationId xmlns:a16="http://schemas.microsoft.com/office/drawing/2014/main" id="{AF6F6F6D-227E-4993-8DDD-F28B0A4A5179}"/>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834B1910-ED17-4FC9-AD68-885A80D56D84}"/>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01CD3F55-99A0-41A2-A72E-C37B28DA40ED}"/>
              </a:ext>
            </a:extLst>
          </p:cNvPr>
          <p:cNvSpPr>
            <a:spLocks noGrp="1"/>
          </p:cNvSpPr>
          <p:nvPr>
            <p:ph type="sldNum" sz="quarter" idx="12"/>
          </p:nvPr>
        </p:nvSpPr>
        <p:spPr/>
        <p:txBody>
          <a:bodyPr/>
          <a:lstStyle/>
          <a:p>
            <a:fld id="{A67AFE19-8960-4999-8BB5-FA14F1DD873F}" type="slidenum">
              <a:rPr lang="en-US" smtClean="0"/>
              <a:pPr/>
              <a:t>24</a:t>
            </a:fld>
            <a:endParaRPr lang="en-US"/>
          </a:p>
        </p:txBody>
      </p:sp>
    </p:spTree>
    <p:extLst>
      <p:ext uri="{BB962C8B-B14F-4D97-AF65-F5344CB8AC3E}">
        <p14:creationId xmlns:p14="http://schemas.microsoft.com/office/powerpoint/2010/main" val="278723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3"/>
          <p:cNvSpPr txBox="1">
            <a:spLocks noGrp="1"/>
          </p:cNvSpPr>
          <p:nvPr>
            <p:ph type="title"/>
          </p:nvPr>
        </p:nvSpPr>
        <p:spPr>
          <a:xfrm>
            <a:off x="1529450" y="233364"/>
            <a:ext cx="10058400" cy="102235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en-US" sz="3600" b="1">
                <a:solidFill>
                  <a:srgbClr val="002060"/>
                </a:solidFill>
                <a:latin typeface="Times New Roman"/>
                <a:ea typeface="Times New Roman"/>
                <a:cs typeface="Times New Roman"/>
                <a:sym typeface="Times New Roman"/>
              </a:rPr>
              <a:t>E-R Diagram Example</a:t>
            </a:r>
            <a:endParaRPr/>
          </a:p>
        </p:txBody>
      </p:sp>
      <p:sp>
        <p:nvSpPr>
          <p:cNvPr id="613" name="Google Shape;613;p33"/>
          <p:cNvSpPr txBox="1">
            <a:spLocks noGrp="1"/>
          </p:cNvSpPr>
          <p:nvPr>
            <p:ph type="body" idx="1"/>
          </p:nvPr>
        </p:nvSpPr>
        <p:spPr>
          <a:xfrm>
            <a:off x="609602" y="1600206"/>
            <a:ext cx="10972801" cy="4525963"/>
          </a:xfrm>
          <a:prstGeom prst="rect">
            <a:avLst/>
          </a:prstGeom>
          <a:solidFill>
            <a:schemeClr val="lt1"/>
          </a:solidFill>
          <a:ln w="15875" cap="flat" cmpd="sng">
            <a:solidFill>
              <a:schemeClr val="accent1"/>
            </a:solidFill>
            <a:prstDash val="solid"/>
            <a:round/>
            <a:headEnd type="none" w="sm" len="sm"/>
            <a:tailEnd type="none" w="sm" len="sm"/>
          </a:ln>
        </p:spPr>
        <p:txBody>
          <a:bodyPr spcFirstLastPara="1" wrap="square" lIns="0" tIns="45700" rIns="0" bIns="45700" anchor="t" anchorCtr="0">
            <a:noAutofit/>
          </a:bodyPr>
          <a:lstStyle/>
          <a:p>
            <a:pPr marL="90488" lvl="0" indent="-90488" algn="l" rtl="0">
              <a:lnSpc>
                <a:spcPct val="90000"/>
              </a:lnSpc>
              <a:spcBef>
                <a:spcPts val="0"/>
              </a:spcBef>
              <a:spcAft>
                <a:spcPts val="0"/>
              </a:spcAft>
              <a:buSzPts val="2000"/>
              <a:buChar char=" "/>
            </a:pPr>
            <a:r>
              <a:rPr lang="en-US" sz="2000" b="1">
                <a:solidFill>
                  <a:srgbClr val="C00000"/>
                </a:solidFill>
                <a:latin typeface="Times New Roman"/>
                <a:ea typeface="Times New Roman"/>
                <a:cs typeface="Times New Roman"/>
                <a:sym typeface="Times New Roman"/>
              </a:rPr>
              <a:t>Question</a:t>
            </a:r>
            <a:r>
              <a:rPr lang="en-US" sz="2000">
                <a:solidFill>
                  <a:schemeClr val="dk1"/>
                </a:solidFill>
                <a:latin typeface="Times New Roman"/>
                <a:ea typeface="Times New Roman"/>
                <a:cs typeface="Times New Roman"/>
                <a:sym typeface="Times New Roman"/>
              </a:rPr>
              <a:t> : </a:t>
            </a:r>
            <a:r>
              <a:rPr lang="en-US" sz="2000" b="1">
                <a:solidFill>
                  <a:srgbClr val="0070C0"/>
                </a:solidFill>
                <a:latin typeface="Times New Roman"/>
                <a:ea typeface="Times New Roman"/>
                <a:cs typeface="Times New Roman"/>
                <a:sym typeface="Times New Roman"/>
              </a:rPr>
              <a:t>Design a ER Diagram for University Database based on scenario given below :</a:t>
            </a:r>
            <a:endParaRPr sz="2000"/>
          </a:p>
          <a:p>
            <a:pPr marL="90488" lvl="0" indent="-90488" algn="l" rtl="0">
              <a:lnSpc>
                <a:spcPct val="90000"/>
              </a:lnSpc>
              <a:spcBef>
                <a:spcPts val="1400"/>
              </a:spcBef>
              <a:spcAft>
                <a:spcPts val="0"/>
              </a:spcAft>
              <a:buSzPts val="2000"/>
              <a:buChar char=" "/>
            </a:pPr>
            <a:r>
              <a:rPr lang="en-US" sz="2000">
                <a:solidFill>
                  <a:schemeClr val="dk1"/>
                </a:solidFill>
                <a:latin typeface="Times New Roman"/>
                <a:ea typeface="Times New Roman"/>
                <a:cs typeface="Times New Roman"/>
                <a:sym typeface="Times New Roman"/>
              </a:rPr>
              <a:t>A university includes information about the course timetable of an academic institution. For each Course the following information is recorded an identification number, name of the course, name of the teacher assigned to teach the course, the number of periods each week it will be taught, the number of</a:t>
            </a:r>
            <a:endParaRPr sz="2000"/>
          </a:p>
          <a:p>
            <a:pPr marL="90488" lvl="0" indent="-90488" algn="l" rtl="0">
              <a:lnSpc>
                <a:spcPct val="90000"/>
              </a:lnSpc>
              <a:spcBef>
                <a:spcPts val="1400"/>
              </a:spcBef>
              <a:spcAft>
                <a:spcPts val="0"/>
              </a:spcAft>
              <a:buSzPts val="2000"/>
              <a:buChar char=" "/>
            </a:pP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For each teacher the following information is recorded: SSN, name, name of the department he/she works with, skills, the yearly salary. For each class period the following information is recorded: period number, starting time, ending time. For each room the following information is recorded: room number, room type (classroom, office, auditorium, and computer lab), capacity.</a:t>
            </a:r>
            <a:endParaRPr sz="2000"/>
          </a:p>
          <a:p>
            <a:pPr marL="90488" lvl="0" indent="-90488" algn="l" rtl="0">
              <a:lnSpc>
                <a:spcPct val="90000"/>
              </a:lnSpc>
              <a:spcBef>
                <a:spcPts val="1400"/>
              </a:spcBef>
              <a:spcAft>
                <a:spcPts val="0"/>
              </a:spcAft>
              <a:buSzPts val="2000"/>
              <a:buChar char=" "/>
            </a:pPr>
            <a:r>
              <a:rPr lang="en-US" sz="2000">
                <a:solidFill>
                  <a:schemeClr val="dk1"/>
                </a:solidFill>
                <a:latin typeface="Times New Roman"/>
                <a:ea typeface="Times New Roman"/>
                <a:cs typeface="Times New Roman"/>
                <a:sym typeface="Times New Roman"/>
              </a:rPr>
              <a:t>The above information is used in order to make the right assignment of a teacher that teaches a particular course to a time period and a classroom. </a:t>
            </a:r>
            <a:endParaRPr sz="2000"/>
          </a:p>
          <a:p>
            <a:pPr marL="90488" lvl="0" indent="0" algn="l" rtl="0">
              <a:lnSpc>
                <a:spcPct val="90000"/>
              </a:lnSpc>
              <a:spcBef>
                <a:spcPts val="1400"/>
              </a:spcBef>
              <a:spcAft>
                <a:spcPts val="0"/>
              </a:spcAft>
              <a:buSzPts val="2000"/>
              <a:buNone/>
            </a:pPr>
            <a:endParaRPr/>
          </a:p>
        </p:txBody>
      </p:sp>
      <p:sp>
        <p:nvSpPr>
          <p:cNvPr id="614" name="Google Shape;614;p33"/>
          <p:cNvSpPr txBox="1">
            <a:spLocks noGrp="1"/>
          </p:cNvSpPr>
          <p:nvPr>
            <p:ph type="ftr" idx="11"/>
          </p:nvPr>
        </p:nvSpPr>
        <p:spPr>
          <a:xfrm>
            <a:off x="4165603" y="6356359"/>
            <a:ext cx="3860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050" b="1">
                <a:solidFill>
                  <a:schemeClr val="dk1"/>
                </a:solidFill>
                <a:latin typeface="Times New Roman"/>
                <a:ea typeface="Times New Roman"/>
                <a:cs typeface="Times New Roman"/>
                <a:sym typeface="Times New Roman"/>
              </a:rPr>
              <a:t>DATABASE MANAGEMENT SYSTEMS</a:t>
            </a:r>
            <a:endParaRPr sz="1050" b="1">
              <a:solidFill>
                <a:schemeClr val="dk1"/>
              </a:solidFill>
              <a:latin typeface="Times New Roman"/>
              <a:ea typeface="Times New Roman"/>
              <a:cs typeface="Times New Roman"/>
              <a:sym typeface="Times New Roman"/>
            </a:endParaRPr>
          </a:p>
        </p:txBody>
      </p:sp>
      <p:sp>
        <p:nvSpPr>
          <p:cNvPr id="615" name="Google Shape;615;p33"/>
          <p:cNvSpPr txBox="1">
            <a:spLocks noGrp="1"/>
          </p:cNvSpPr>
          <p:nvPr>
            <p:ph type="sldNum" idx="12"/>
          </p:nvPr>
        </p:nvSpPr>
        <p:spPr>
          <a:xfrm>
            <a:off x="8737603" y="6356359"/>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25</a:t>
            </a:fld>
            <a:endParaRPr sz="1200">
              <a:solidFill>
                <a:schemeClr val="dk1"/>
              </a:solidFill>
              <a:latin typeface="Times New Roman"/>
              <a:ea typeface="Times New Roman"/>
              <a:cs typeface="Times New Roman"/>
              <a:sym typeface="Times New Roman"/>
            </a:endParaRPr>
          </a:p>
        </p:txBody>
      </p:sp>
      <p:pic>
        <p:nvPicPr>
          <p:cNvPr id="616" name="Google Shape;616;p33"/>
          <p:cNvPicPr preferRelativeResize="0"/>
          <p:nvPr/>
        </p:nvPicPr>
        <p:blipFill rotWithShape="1">
          <a:blip r:embed="rId3">
            <a:alphaModFix/>
          </a:blip>
          <a:srcRect/>
          <a:stretch/>
        </p:blipFill>
        <p:spPr>
          <a:xfrm>
            <a:off x="147638" y="204788"/>
            <a:ext cx="1270000" cy="1314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4"/>
          <p:cNvSpPr txBox="1">
            <a:spLocks noGrp="1"/>
          </p:cNvSpPr>
          <p:nvPr>
            <p:ph type="title"/>
          </p:nvPr>
        </p:nvSpPr>
        <p:spPr>
          <a:xfrm>
            <a:off x="1538816" y="204788"/>
            <a:ext cx="10058400" cy="71966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en-US" sz="3600" b="1">
                <a:solidFill>
                  <a:srgbClr val="002060"/>
                </a:solidFill>
                <a:latin typeface="Times New Roman"/>
                <a:ea typeface="Times New Roman"/>
                <a:cs typeface="Times New Roman"/>
                <a:sym typeface="Times New Roman"/>
              </a:rPr>
              <a:t>E-R Diagram for University Database</a:t>
            </a:r>
            <a:endParaRPr/>
          </a:p>
        </p:txBody>
      </p:sp>
      <p:sp>
        <p:nvSpPr>
          <p:cNvPr id="624" name="Google Shape;624;p34"/>
          <p:cNvSpPr txBox="1">
            <a:spLocks noGrp="1"/>
          </p:cNvSpPr>
          <p:nvPr>
            <p:ph type="ftr" idx="11"/>
          </p:nvPr>
        </p:nvSpPr>
        <p:spPr>
          <a:xfrm>
            <a:off x="4165603" y="6356359"/>
            <a:ext cx="3860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050" b="1">
                <a:solidFill>
                  <a:schemeClr val="dk1"/>
                </a:solidFill>
                <a:latin typeface="Times New Roman"/>
                <a:ea typeface="Times New Roman"/>
                <a:cs typeface="Times New Roman"/>
                <a:sym typeface="Times New Roman"/>
              </a:rPr>
              <a:t>DATABASE MANAGEMENT SYSTEMS</a:t>
            </a:r>
            <a:endParaRPr sz="1050" b="1">
              <a:solidFill>
                <a:schemeClr val="dk1"/>
              </a:solidFill>
              <a:latin typeface="Times New Roman"/>
              <a:ea typeface="Times New Roman"/>
              <a:cs typeface="Times New Roman"/>
              <a:sym typeface="Times New Roman"/>
            </a:endParaRPr>
          </a:p>
        </p:txBody>
      </p:sp>
      <p:sp>
        <p:nvSpPr>
          <p:cNvPr id="625" name="Google Shape;625;p34"/>
          <p:cNvSpPr txBox="1">
            <a:spLocks noGrp="1"/>
          </p:cNvSpPr>
          <p:nvPr>
            <p:ph type="sldNum" idx="12"/>
          </p:nvPr>
        </p:nvSpPr>
        <p:spPr>
          <a:xfrm>
            <a:off x="8737603" y="6356359"/>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26</a:t>
            </a:fld>
            <a:endParaRPr sz="1200">
              <a:solidFill>
                <a:schemeClr val="dk1"/>
              </a:solidFill>
              <a:latin typeface="Times New Roman"/>
              <a:ea typeface="Times New Roman"/>
              <a:cs typeface="Times New Roman"/>
              <a:sym typeface="Times New Roman"/>
            </a:endParaRPr>
          </a:p>
        </p:txBody>
      </p:sp>
      <p:pic>
        <p:nvPicPr>
          <p:cNvPr id="626" name="Google Shape;626;p34"/>
          <p:cNvPicPr preferRelativeResize="0"/>
          <p:nvPr/>
        </p:nvPicPr>
        <p:blipFill rotWithShape="1">
          <a:blip r:embed="rId3">
            <a:alphaModFix/>
          </a:blip>
          <a:srcRect/>
          <a:stretch/>
        </p:blipFill>
        <p:spPr>
          <a:xfrm>
            <a:off x="147638" y="204788"/>
            <a:ext cx="1270000" cy="1314450"/>
          </a:xfrm>
          <a:prstGeom prst="rect">
            <a:avLst/>
          </a:prstGeom>
          <a:noFill/>
          <a:ln>
            <a:noFill/>
          </a:ln>
        </p:spPr>
      </p:pic>
      <p:pic>
        <p:nvPicPr>
          <p:cNvPr id="627" name="Google Shape;627;p34" descr="ERD CASE STUDIES-EXAMPLES Database Management System"/>
          <p:cNvPicPr preferRelativeResize="0"/>
          <p:nvPr/>
        </p:nvPicPr>
        <p:blipFill rotWithShape="1">
          <a:blip r:embed="rId4">
            <a:alphaModFix/>
          </a:blip>
          <a:srcRect/>
          <a:stretch/>
        </p:blipFill>
        <p:spPr>
          <a:xfrm>
            <a:off x="1538816" y="1946618"/>
            <a:ext cx="8919634" cy="40958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49CF1DA2-D974-41B9-87FF-B42D2C17BAD5}"/>
              </a:ext>
            </a:extLst>
          </p:cNvPr>
          <p:cNvSpPr>
            <a:spLocks noGrp="1" noChangeArrowheads="1"/>
          </p:cNvSpPr>
          <p:nvPr>
            <p:ph type="title"/>
          </p:nvPr>
        </p:nvSpPr>
        <p:spPr/>
        <p:txBody>
          <a:bodyPr rtlCol="0">
            <a:normAutofit/>
          </a:bodyPr>
          <a:lstStyle/>
          <a:p>
            <a:pPr>
              <a:defRPr/>
            </a:pPr>
            <a:r>
              <a:rPr lang="en-US" altLang="en-US" sz="1856"/>
              <a:t>Exercises: Convert to Relation Model</a:t>
            </a:r>
          </a:p>
        </p:txBody>
      </p:sp>
      <p:pic>
        <p:nvPicPr>
          <p:cNvPr id="105475" name="Content Placeholder 7" descr="A picture containing text, map&#10;&#10;Description automatically generated">
            <a:extLst>
              <a:ext uri="{FF2B5EF4-FFF2-40B4-BE49-F238E27FC236}">
                <a16:creationId xmlns:a16="http://schemas.microsoft.com/office/drawing/2014/main" id="{09BEECC5-B566-4C7C-ADEB-CED7221770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032000" y="1742281"/>
            <a:ext cx="8128000" cy="4241800"/>
          </a:xfrm>
        </p:spPr>
      </p:pic>
      <p:sp>
        <p:nvSpPr>
          <p:cNvPr id="105476" name="Date Placeholder 3">
            <a:extLst>
              <a:ext uri="{FF2B5EF4-FFF2-40B4-BE49-F238E27FC236}">
                <a16:creationId xmlns:a16="http://schemas.microsoft.com/office/drawing/2014/main" id="{1E0AD539-756F-4A95-BCD0-6E79074D89D2}"/>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200">
                <a:solidFill>
                  <a:schemeClr val="tx1"/>
                </a:solidFill>
                <a:latin typeface="Comic Sans MS" panose="030F0702030302020204" pitchFamily="66" charset="0"/>
                <a:cs typeface="Arial" panose="020B0604020202020204" pitchFamily="34" charset="0"/>
              </a:defRPr>
            </a:lvl1pPr>
            <a:lvl2pPr marL="742950" indent="-285750">
              <a:defRPr sz="2200">
                <a:solidFill>
                  <a:schemeClr val="tx1"/>
                </a:solidFill>
                <a:latin typeface="Comic Sans MS" panose="030F0702030302020204" pitchFamily="66" charset="0"/>
                <a:cs typeface="Arial" panose="020B0604020202020204" pitchFamily="34" charset="0"/>
              </a:defRPr>
            </a:lvl2pPr>
            <a:lvl3pPr marL="1143000" indent="-228600">
              <a:defRPr sz="2200">
                <a:solidFill>
                  <a:schemeClr val="tx1"/>
                </a:solidFill>
                <a:latin typeface="Comic Sans MS" panose="030F0702030302020204" pitchFamily="66" charset="0"/>
                <a:cs typeface="Arial" panose="020B0604020202020204" pitchFamily="34" charset="0"/>
              </a:defRPr>
            </a:lvl3pPr>
            <a:lvl4pPr marL="1600200" indent="-228600">
              <a:defRPr sz="2200">
                <a:solidFill>
                  <a:schemeClr val="tx1"/>
                </a:solidFill>
                <a:latin typeface="Comic Sans MS" panose="030F0702030302020204" pitchFamily="66" charset="0"/>
                <a:cs typeface="Arial" panose="020B0604020202020204" pitchFamily="34" charset="0"/>
              </a:defRPr>
            </a:lvl4pPr>
            <a:lvl5pPr marL="2057400" indent="-228600">
              <a:defRPr sz="22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9pPr>
          </a:lstStyle>
          <a:p>
            <a:fld id="{5579636B-33C5-4D1F-9590-D9AC7629EE90}" type="datetime1">
              <a:rPr lang="en-US" altLang="en-US" sz="900">
                <a:solidFill>
                  <a:srgbClr val="898989"/>
                </a:solidFill>
              </a:rPr>
              <a:pPr/>
              <a:t>7/27/2021</a:t>
            </a:fld>
            <a:endParaRPr lang="en-US" altLang="en-US" sz="900">
              <a:solidFill>
                <a:srgbClr val="898989"/>
              </a:solidFill>
            </a:endParaRPr>
          </a:p>
        </p:txBody>
      </p:sp>
      <p:sp>
        <p:nvSpPr>
          <p:cNvPr id="105477" name="Footer Placeholder 4">
            <a:extLst>
              <a:ext uri="{FF2B5EF4-FFF2-40B4-BE49-F238E27FC236}">
                <a16:creationId xmlns:a16="http://schemas.microsoft.com/office/drawing/2014/main" id="{02B02535-EDB0-48A2-B504-A685A2108A6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200">
                <a:solidFill>
                  <a:schemeClr val="tx1"/>
                </a:solidFill>
                <a:latin typeface="Comic Sans MS" panose="030F0702030302020204" pitchFamily="66" charset="0"/>
                <a:cs typeface="Arial" panose="020B0604020202020204" pitchFamily="34" charset="0"/>
              </a:defRPr>
            </a:lvl1pPr>
            <a:lvl2pPr marL="742950" indent="-285750">
              <a:defRPr sz="2200">
                <a:solidFill>
                  <a:schemeClr val="tx1"/>
                </a:solidFill>
                <a:latin typeface="Comic Sans MS" panose="030F0702030302020204" pitchFamily="66" charset="0"/>
                <a:cs typeface="Arial" panose="020B0604020202020204" pitchFamily="34" charset="0"/>
              </a:defRPr>
            </a:lvl2pPr>
            <a:lvl3pPr marL="1143000" indent="-228600">
              <a:defRPr sz="2200">
                <a:solidFill>
                  <a:schemeClr val="tx1"/>
                </a:solidFill>
                <a:latin typeface="Comic Sans MS" panose="030F0702030302020204" pitchFamily="66" charset="0"/>
                <a:cs typeface="Arial" panose="020B0604020202020204" pitchFamily="34" charset="0"/>
              </a:defRPr>
            </a:lvl3pPr>
            <a:lvl4pPr marL="1600200" indent="-228600">
              <a:defRPr sz="2200">
                <a:solidFill>
                  <a:schemeClr val="tx1"/>
                </a:solidFill>
                <a:latin typeface="Comic Sans MS" panose="030F0702030302020204" pitchFamily="66" charset="0"/>
                <a:cs typeface="Arial" panose="020B0604020202020204" pitchFamily="34" charset="0"/>
              </a:defRPr>
            </a:lvl4pPr>
            <a:lvl5pPr marL="2057400" indent="-228600">
              <a:defRPr sz="22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9pPr>
          </a:lstStyle>
          <a:p>
            <a:r>
              <a:rPr lang="en-US" altLang="en-US" sz="900">
                <a:solidFill>
                  <a:srgbClr val="898989"/>
                </a:solidFill>
              </a:rPr>
              <a:t>DATABASE MANAGEMENT SYSTEM LABORATORY</a:t>
            </a:r>
          </a:p>
        </p:txBody>
      </p:sp>
      <p:sp>
        <p:nvSpPr>
          <p:cNvPr id="6" name="Slide Number Placeholder 5">
            <a:extLst>
              <a:ext uri="{FF2B5EF4-FFF2-40B4-BE49-F238E27FC236}">
                <a16:creationId xmlns:a16="http://schemas.microsoft.com/office/drawing/2014/main" id="{BD74D575-4441-474E-9B40-EC8D49ED662E}"/>
              </a:ext>
            </a:extLst>
          </p:cNvPr>
          <p:cNvSpPr>
            <a:spLocks noGrp="1"/>
          </p:cNvSpPr>
          <p:nvPr>
            <p:ph type="sldNum" sz="quarter" idx="12"/>
          </p:nvPr>
        </p:nvSpPr>
        <p:spPr/>
        <p:txBody>
          <a:bodyPr/>
          <a:lstStyle/>
          <a:p>
            <a:pPr>
              <a:defRPr/>
            </a:pPr>
            <a:fld id="{B19E036C-7AB3-499C-BDC5-04902EFF327D}"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DCA540D7-494F-4B55-94BE-3DCD4BAA09E4}"/>
              </a:ext>
            </a:extLst>
          </p:cNvPr>
          <p:cNvSpPr>
            <a:spLocks noGrp="1" noChangeArrowheads="1"/>
          </p:cNvSpPr>
          <p:nvPr>
            <p:ph type="title"/>
          </p:nvPr>
        </p:nvSpPr>
        <p:spPr/>
        <p:txBody>
          <a:bodyPr rtlCol="0">
            <a:normAutofit/>
          </a:bodyPr>
          <a:lstStyle/>
          <a:p>
            <a:pPr>
              <a:defRPr/>
            </a:pPr>
            <a:r>
              <a:rPr lang="en-US" altLang="en-US" sz="1856"/>
              <a:t>Exercises: Convert to Relation Model</a:t>
            </a:r>
          </a:p>
        </p:txBody>
      </p:sp>
      <p:pic>
        <p:nvPicPr>
          <p:cNvPr id="106499" name="Content Placeholder 7" descr="A close up of a map&#10;&#10;Description automatically generated">
            <a:extLst>
              <a:ext uri="{FF2B5EF4-FFF2-40B4-BE49-F238E27FC236}">
                <a16:creationId xmlns:a16="http://schemas.microsoft.com/office/drawing/2014/main" id="{260F1300-18C4-4B10-95AC-EEC38CDC80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3451" y="1700214"/>
            <a:ext cx="7813675" cy="3779837"/>
          </a:xfrm>
        </p:spPr>
      </p:pic>
      <p:sp>
        <p:nvSpPr>
          <p:cNvPr id="106500" name="Date Placeholder 3">
            <a:extLst>
              <a:ext uri="{FF2B5EF4-FFF2-40B4-BE49-F238E27FC236}">
                <a16:creationId xmlns:a16="http://schemas.microsoft.com/office/drawing/2014/main" id="{6E18ABB8-DE0A-4FC7-AA6A-F17CAE7E7499}"/>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200">
                <a:solidFill>
                  <a:schemeClr val="tx1"/>
                </a:solidFill>
                <a:latin typeface="Comic Sans MS" panose="030F0702030302020204" pitchFamily="66" charset="0"/>
                <a:cs typeface="Arial" panose="020B0604020202020204" pitchFamily="34" charset="0"/>
              </a:defRPr>
            </a:lvl1pPr>
            <a:lvl2pPr marL="742950" indent="-285750">
              <a:defRPr sz="2200">
                <a:solidFill>
                  <a:schemeClr val="tx1"/>
                </a:solidFill>
                <a:latin typeface="Comic Sans MS" panose="030F0702030302020204" pitchFamily="66" charset="0"/>
                <a:cs typeface="Arial" panose="020B0604020202020204" pitchFamily="34" charset="0"/>
              </a:defRPr>
            </a:lvl2pPr>
            <a:lvl3pPr marL="1143000" indent="-228600">
              <a:defRPr sz="2200">
                <a:solidFill>
                  <a:schemeClr val="tx1"/>
                </a:solidFill>
                <a:latin typeface="Comic Sans MS" panose="030F0702030302020204" pitchFamily="66" charset="0"/>
                <a:cs typeface="Arial" panose="020B0604020202020204" pitchFamily="34" charset="0"/>
              </a:defRPr>
            </a:lvl3pPr>
            <a:lvl4pPr marL="1600200" indent="-228600">
              <a:defRPr sz="2200">
                <a:solidFill>
                  <a:schemeClr val="tx1"/>
                </a:solidFill>
                <a:latin typeface="Comic Sans MS" panose="030F0702030302020204" pitchFamily="66" charset="0"/>
                <a:cs typeface="Arial" panose="020B0604020202020204" pitchFamily="34" charset="0"/>
              </a:defRPr>
            </a:lvl4pPr>
            <a:lvl5pPr marL="2057400" indent="-228600">
              <a:defRPr sz="22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9pPr>
          </a:lstStyle>
          <a:p>
            <a:fld id="{C7C2D7FF-AC11-4052-A8B2-2195A1D30D7A}" type="datetime1">
              <a:rPr lang="en-US" altLang="en-US" sz="900">
                <a:solidFill>
                  <a:srgbClr val="898989"/>
                </a:solidFill>
              </a:rPr>
              <a:pPr/>
              <a:t>7/27/2021</a:t>
            </a:fld>
            <a:endParaRPr lang="en-US" altLang="en-US" sz="900">
              <a:solidFill>
                <a:srgbClr val="898989"/>
              </a:solidFill>
            </a:endParaRPr>
          </a:p>
        </p:txBody>
      </p:sp>
      <p:sp>
        <p:nvSpPr>
          <p:cNvPr id="106501" name="Footer Placeholder 4">
            <a:extLst>
              <a:ext uri="{FF2B5EF4-FFF2-40B4-BE49-F238E27FC236}">
                <a16:creationId xmlns:a16="http://schemas.microsoft.com/office/drawing/2014/main" id="{194B5F90-25CE-4183-9718-F7759245C2D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200">
                <a:solidFill>
                  <a:schemeClr val="tx1"/>
                </a:solidFill>
                <a:latin typeface="Comic Sans MS" panose="030F0702030302020204" pitchFamily="66" charset="0"/>
                <a:cs typeface="Arial" panose="020B0604020202020204" pitchFamily="34" charset="0"/>
              </a:defRPr>
            </a:lvl1pPr>
            <a:lvl2pPr marL="742950" indent="-285750">
              <a:defRPr sz="2200">
                <a:solidFill>
                  <a:schemeClr val="tx1"/>
                </a:solidFill>
                <a:latin typeface="Comic Sans MS" panose="030F0702030302020204" pitchFamily="66" charset="0"/>
                <a:cs typeface="Arial" panose="020B0604020202020204" pitchFamily="34" charset="0"/>
              </a:defRPr>
            </a:lvl2pPr>
            <a:lvl3pPr marL="1143000" indent="-228600">
              <a:defRPr sz="2200">
                <a:solidFill>
                  <a:schemeClr val="tx1"/>
                </a:solidFill>
                <a:latin typeface="Comic Sans MS" panose="030F0702030302020204" pitchFamily="66" charset="0"/>
                <a:cs typeface="Arial" panose="020B0604020202020204" pitchFamily="34" charset="0"/>
              </a:defRPr>
            </a:lvl3pPr>
            <a:lvl4pPr marL="1600200" indent="-228600">
              <a:defRPr sz="2200">
                <a:solidFill>
                  <a:schemeClr val="tx1"/>
                </a:solidFill>
                <a:latin typeface="Comic Sans MS" panose="030F0702030302020204" pitchFamily="66" charset="0"/>
                <a:cs typeface="Arial" panose="020B0604020202020204" pitchFamily="34" charset="0"/>
              </a:defRPr>
            </a:lvl4pPr>
            <a:lvl5pPr marL="2057400" indent="-228600">
              <a:defRPr sz="22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Comic Sans MS" panose="030F0702030302020204" pitchFamily="66" charset="0"/>
                <a:cs typeface="Arial" panose="020B0604020202020204" pitchFamily="34" charset="0"/>
              </a:defRPr>
            </a:lvl9pPr>
          </a:lstStyle>
          <a:p>
            <a:r>
              <a:rPr lang="en-US" altLang="en-US" sz="900">
                <a:solidFill>
                  <a:srgbClr val="898989"/>
                </a:solidFill>
              </a:rPr>
              <a:t>DATABASE MANAGEMENT SYSTEM LABORATORY</a:t>
            </a:r>
          </a:p>
        </p:txBody>
      </p:sp>
      <p:sp>
        <p:nvSpPr>
          <p:cNvPr id="6" name="Slide Number Placeholder 5">
            <a:extLst>
              <a:ext uri="{FF2B5EF4-FFF2-40B4-BE49-F238E27FC236}">
                <a16:creationId xmlns:a16="http://schemas.microsoft.com/office/drawing/2014/main" id="{8ACD6BF1-2213-48C7-A5D5-0BB8E5EE2383}"/>
              </a:ext>
            </a:extLst>
          </p:cNvPr>
          <p:cNvSpPr>
            <a:spLocks noGrp="1"/>
          </p:cNvSpPr>
          <p:nvPr>
            <p:ph type="sldNum" sz="quarter" idx="12"/>
          </p:nvPr>
        </p:nvSpPr>
        <p:spPr/>
        <p:txBody>
          <a:bodyPr/>
          <a:lstStyle/>
          <a:p>
            <a:pPr>
              <a:defRPr/>
            </a:pPr>
            <a:fld id="{0580344A-252C-4F42-8858-50466E73B73C}"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Batch-A Exercises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29</a:t>
            </a:fld>
            <a:endParaRPr lang="en-US"/>
          </a:p>
        </p:txBody>
      </p:sp>
    </p:spTree>
    <p:extLst>
      <p:ext uri="{BB962C8B-B14F-4D97-AF65-F5344CB8AC3E}">
        <p14:creationId xmlns:p14="http://schemas.microsoft.com/office/powerpoint/2010/main" val="144666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Laboratory Assignment No: 01</a:t>
            </a:r>
          </a:p>
        </p:txBody>
      </p:sp>
      <p:sp>
        <p:nvSpPr>
          <p:cNvPr id="10" name="Content Placeholder 9"/>
          <p:cNvSpPr>
            <a:spLocks noGrp="1"/>
          </p:cNvSpPr>
          <p:nvPr>
            <p:ph type="body" idx="1"/>
          </p:nvPr>
        </p:nvSpPr>
        <p:spPr/>
        <p:txBody>
          <a:bodyPr/>
          <a:lstStyle/>
          <a:p>
            <a:r>
              <a:rPr lang="en-US" dirty="0"/>
              <a:t>Case Study on ER</a:t>
            </a:r>
          </a:p>
        </p:txBody>
      </p:sp>
      <p:sp>
        <p:nvSpPr>
          <p:cNvPr id="5" name="Date Placeholder 4"/>
          <p:cNvSpPr>
            <a:spLocks noGrp="1"/>
          </p:cNvSpPr>
          <p:nvPr>
            <p:ph type="dt" sz="half" idx="10"/>
          </p:nvPr>
        </p:nvSpPr>
        <p:spPr/>
        <p:txBody>
          <a:bodyPr/>
          <a:lstStyle/>
          <a:p>
            <a:fld id="{329601A5-3318-4DD7-9288-606266D9DF29}" type="datetime1">
              <a:rPr lang="en-US" smtClean="0">
                <a:solidFill>
                  <a:prstClr val="black">
                    <a:tint val="75000"/>
                  </a:prstClr>
                </a:solidFill>
              </a:rPr>
              <a:pPr/>
              <a:t>7/27/2021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7" name="Slide Number Placeholder 6"/>
          <p:cNvSpPr>
            <a:spLocks noGrp="1"/>
          </p:cNvSpPr>
          <p:nvPr>
            <p:ph type="sldNum" sz="quarter" idx="12"/>
          </p:nvPr>
        </p:nvSpPr>
        <p:spPr/>
        <p:txBody>
          <a:bodyPr/>
          <a:lstStyle/>
          <a:p>
            <a:fld id="{A67AFE19-8960-4999-8BB5-FA14F1DD873F}" type="slidenum">
              <a:rPr lang="en-US" smtClean="0"/>
              <a:pPr/>
              <a:t>3</a:t>
            </a:fld>
            <a:endParaRPr lang="en-US"/>
          </a:p>
        </p:txBody>
      </p:sp>
    </p:spTree>
    <p:extLst>
      <p:ext uri="{BB962C8B-B14F-4D97-AF65-F5344CB8AC3E}">
        <p14:creationId xmlns:p14="http://schemas.microsoft.com/office/powerpoint/2010/main" val="379210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1F55EA-2763-436C-8141-A23D194D44CA}"/>
              </a:ext>
            </a:extLst>
          </p:cNvPr>
          <p:cNvSpPr>
            <a:spLocks noGrp="1"/>
          </p:cNvSpPr>
          <p:nvPr>
            <p:ph type="title"/>
          </p:nvPr>
        </p:nvSpPr>
        <p:spPr/>
        <p:txBody>
          <a:bodyPr>
            <a:normAutofit fontScale="90000"/>
          </a:bodyPr>
          <a:lstStyle/>
          <a:p>
            <a:br>
              <a:rPr lang="en-US" sz="4000" b="1" dirty="0"/>
            </a:br>
            <a:r>
              <a:rPr lang="en-US" sz="4000" b="1" dirty="0"/>
              <a:t>Construct a clean and concise ER diagram for the NHL database.</a:t>
            </a:r>
            <a:br>
              <a:rPr lang="en-US" sz="4000" b="1" dirty="0"/>
            </a:br>
            <a:endParaRPr lang="en-US" sz="4000" b="1" dirty="0"/>
          </a:p>
        </p:txBody>
      </p:sp>
      <p:sp>
        <p:nvSpPr>
          <p:cNvPr id="8" name="Content Placeholder 7">
            <a:extLst>
              <a:ext uri="{FF2B5EF4-FFF2-40B4-BE49-F238E27FC236}">
                <a16:creationId xmlns:a16="http://schemas.microsoft.com/office/drawing/2014/main" id="{264E8C2C-BB4C-44E6-BAA2-9B53856E5BC3}"/>
              </a:ext>
            </a:extLst>
          </p:cNvPr>
          <p:cNvSpPr>
            <a:spLocks noGrp="1"/>
          </p:cNvSpPr>
          <p:nvPr>
            <p:ph idx="1"/>
          </p:nvPr>
        </p:nvSpPr>
        <p:spPr/>
        <p:txBody>
          <a:bodyPr>
            <a:normAutofit fontScale="77500" lnSpcReduction="20000"/>
          </a:bodyPr>
          <a:lstStyle/>
          <a:p>
            <a:pPr marL="0" indent="0">
              <a:buNone/>
            </a:pPr>
            <a:r>
              <a:rPr lang="en-US" dirty="0"/>
              <a:t>Suppose you are given the following requirements for a simple database for the</a:t>
            </a:r>
          </a:p>
          <a:p>
            <a:pPr marL="0" indent="0">
              <a:buNone/>
            </a:pPr>
            <a:r>
              <a:rPr lang="en-US" dirty="0"/>
              <a:t>National Hockey League (NHL):</a:t>
            </a:r>
          </a:p>
          <a:p>
            <a:r>
              <a:rPr lang="en-US" dirty="0"/>
              <a:t>the NHL has many teams,</a:t>
            </a:r>
          </a:p>
          <a:p>
            <a:r>
              <a:rPr lang="en-US" dirty="0"/>
              <a:t>each team has a name, a city, a coach, a captain, and a set of players,</a:t>
            </a:r>
          </a:p>
          <a:p>
            <a:r>
              <a:rPr lang="en-US" dirty="0"/>
              <a:t>each player belongs to only one team,</a:t>
            </a:r>
          </a:p>
          <a:p>
            <a:r>
              <a:rPr lang="en-US" dirty="0"/>
              <a:t>each player has a name, a position (such as left wing or goalie), a skill level, and a set of injury records,</a:t>
            </a:r>
          </a:p>
          <a:p>
            <a:r>
              <a:rPr lang="en-US" dirty="0"/>
              <a:t>a team captain is also a player,</a:t>
            </a:r>
          </a:p>
          <a:p>
            <a:r>
              <a:rPr lang="en-US" dirty="0"/>
              <a:t>a game is played between two teams (referred to as </a:t>
            </a:r>
            <a:r>
              <a:rPr lang="en-US" dirty="0" err="1"/>
              <a:t>host_team</a:t>
            </a:r>
            <a:r>
              <a:rPr lang="en-US" dirty="0"/>
              <a:t> and </a:t>
            </a:r>
            <a:r>
              <a:rPr lang="en-US" dirty="0" err="1"/>
              <a:t>guest_team</a:t>
            </a:r>
            <a:r>
              <a:rPr lang="en-US" dirty="0"/>
              <a:t>)and has a date (such as May 11th, 1999) and a score (such as 4 to 2).</a:t>
            </a:r>
          </a:p>
          <a:p>
            <a:pPr marL="0" indent="0">
              <a:buNone/>
            </a:pPr>
            <a:r>
              <a:rPr lang="en-US" dirty="0"/>
              <a:t>Construct a clean and concise ER diagram for the NHL database.</a:t>
            </a:r>
          </a:p>
        </p:txBody>
      </p:sp>
      <p:sp>
        <p:nvSpPr>
          <p:cNvPr id="4" name="Date Placeholder 3">
            <a:extLst>
              <a:ext uri="{FF2B5EF4-FFF2-40B4-BE49-F238E27FC236}">
                <a16:creationId xmlns:a16="http://schemas.microsoft.com/office/drawing/2014/main" id="{632B334F-1506-423B-A7D2-7EC21680F137}"/>
              </a:ext>
            </a:extLst>
          </p:cNvPr>
          <p:cNvSpPr>
            <a:spLocks noGrp="1"/>
          </p:cNvSpPr>
          <p:nvPr>
            <p:ph type="dt" sz="half" idx="10"/>
          </p:nvPr>
        </p:nvSpPr>
        <p:spPr/>
        <p:txBody>
          <a:bodyPr/>
          <a:lstStyle/>
          <a:p>
            <a:fld id="{86AB753D-A1AA-441E-B374-03E2A0FEE3A3}"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87388E26-F2C5-4643-9193-02E1EE743CE9}"/>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1F70AADC-7B6F-43E9-83CB-A07C9958F490}"/>
              </a:ext>
            </a:extLst>
          </p:cNvPr>
          <p:cNvSpPr>
            <a:spLocks noGrp="1"/>
          </p:cNvSpPr>
          <p:nvPr>
            <p:ph type="sldNum" sz="quarter" idx="12"/>
          </p:nvPr>
        </p:nvSpPr>
        <p:spPr/>
        <p:txBody>
          <a:bodyPr/>
          <a:lstStyle/>
          <a:p>
            <a:fld id="{A67AFE19-8960-4999-8BB5-FA14F1DD873F}" type="slidenum">
              <a:rPr lang="en-US" smtClean="0"/>
              <a:pPr/>
              <a:t>30</a:t>
            </a:fld>
            <a:endParaRPr lang="en-US"/>
          </a:p>
        </p:txBody>
      </p:sp>
    </p:spTree>
    <p:extLst>
      <p:ext uri="{BB962C8B-B14F-4D97-AF65-F5344CB8AC3E}">
        <p14:creationId xmlns:p14="http://schemas.microsoft.com/office/powerpoint/2010/main" val="1527041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US" b="1" dirty="0"/>
            </a:br>
            <a:r>
              <a:rPr lang="en-US" b="1" dirty="0"/>
              <a:t>Construct an E/R Schema for Educational Institute</a:t>
            </a:r>
            <a:br>
              <a:rPr lang="en-US" b="1" dirty="0"/>
            </a:br>
            <a:endParaRPr lang="en-US" dirty="0"/>
          </a:p>
        </p:txBody>
      </p:sp>
      <p:sp>
        <p:nvSpPr>
          <p:cNvPr id="8" name="Content Placeholder 7"/>
          <p:cNvSpPr>
            <a:spLocks noGrp="1"/>
          </p:cNvSpPr>
          <p:nvPr>
            <p:ph idx="1"/>
          </p:nvPr>
        </p:nvSpPr>
        <p:spPr/>
        <p:txBody>
          <a:bodyPr>
            <a:normAutofit/>
          </a:bodyPr>
          <a:lstStyle/>
          <a:p>
            <a:pPr marL="514350" indent="-514350">
              <a:buFont typeface="+mj-lt"/>
              <a:buAutoNum type="arabicPeriod"/>
            </a:pPr>
            <a:r>
              <a:rPr lang="en-US" sz="1600" dirty="0"/>
              <a:t>In an educational institute, there are several departments and students belong to one of them . Each department has a unique department number, a name, a location, phone number and is headed by a professor.</a:t>
            </a:r>
          </a:p>
          <a:p>
            <a:pPr marL="514350" indent="-514350">
              <a:buFont typeface="+mj-lt"/>
              <a:buAutoNum type="arabicPeriod"/>
            </a:pPr>
            <a:r>
              <a:rPr lang="en-US" sz="1600" dirty="0"/>
              <a:t> Professors have a unique employee Id, name, phone number. We like to keep track of the following details regarding students: name, unique roll number, sex, phone number, date of birth, age and one or more email addresses. </a:t>
            </a:r>
          </a:p>
          <a:p>
            <a:pPr marL="514350" indent="-514350">
              <a:buFont typeface="+mj-lt"/>
              <a:buAutoNum type="arabicPeriod"/>
            </a:pPr>
            <a:r>
              <a:rPr lang="en-US" sz="1600" dirty="0"/>
              <a:t>Students have a local address consisting of the hostel name and the room number. They also have home address consisting of house number, street, city and PIN. It is assumed that all students reside in the hostels.</a:t>
            </a:r>
          </a:p>
          <a:p>
            <a:pPr marL="514350" indent="-514350">
              <a:buFont typeface="+mj-lt"/>
              <a:buAutoNum type="arabicPeriod"/>
            </a:pPr>
            <a:r>
              <a:rPr lang="en-US" sz="1600" dirty="0"/>
              <a:t>A course taught in a semester of the year is called a section. There can be several sections of the same course in a semester; these are identified by the section number. Each section is taught by a different professor and has its own timings and a room to meet.</a:t>
            </a:r>
          </a:p>
          <a:p>
            <a:pPr marL="514350" indent="-514350">
              <a:buFont typeface="+mj-lt"/>
              <a:buAutoNum type="arabicPeriod"/>
            </a:pPr>
            <a:r>
              <a:rPr lang="en-US" sz="1600" dirty="0"/>
              <a:t>Students enroll for several sections in a semester. Each course has a name, number of credits and the department that offers it. A course may have other courses as prerequisites </a:t>
            </a:r>
            <a:r>
              <a:rPr lang="en-US" sz="1600" dirty="0" err="1"/>
              <a:t>i.e</a:t>
            </a:r>
            <a:r>
              <a:rPr lang="en-US" sz="1600" dirty="0"/>
              <a:t>, courses to be completed before it can be enrolled in. </a:t>
            </a:r>
          </a:p>
          <a:p>
            <a:pPr marL="514350" indent="-514350">
              <a:buFont typeface="+mj-lt"/>
              <a:buAutoNum type="arabicPeriod"/>
            </a:pPr>
            <a:r>
              <a:rPr lang="en-US" sz="1600" dirty="0"/>
              <a:t> Professors also undertake research projects. These are sponsored by funding agencies and have a specific start ate, end date and amount of money given. More than one professor can be involved in a project. Also a professor may be simultaneously working on several projects. A project has a unique </a:t>
            </a:r>
            <a:r>
              <a:rPr lang="en-US" sz="1600" dirty="0" err="1"/>
              <a:t>projectId</a:t>
            </a:r>
            <a:r>
              <a:rPr lang="en-US" sz="1600" dirty="0"/>
              <a:t>.</a:t>
            </a:r>
          </a:p>
          <a:p>
            <a:pPr marL="514350" indent="-514350">
              <a:buFont typeface="+mj-lt"/>
              <a:buAutoNum type="arabicPeriod"/>
            </a:pPr>
            <a:endParaRPr lang="en-US" sz="1600" dirty="0"/>
          </a:p>
          <a:p>
            <a:pPr marL="514350" indent="-514350">
              <a:buFont typeface="+mj-lt"/>
              <a:buAutoNum type="arabicPeriod"/>
            </a:pPr>
            <a:endParaRPr lang="en-US" sz="1600" dirty="0"/>
          </a:p>
        </p:txBody>
      </p:sp>
      <p:sp>
        <p:nvSpPr>
          <p:cNvPr id="4" name="Date Placeholder 3"/>
          <p:cNvSpPr>
            <a:spLocks noGrp="1"/>
          </p:cNvSpPr>
          <p:nvPr>
            <p:ph type="dt" sz="half" idx="10"/>
          </p:nvPr>
        </p:nvSpPr>
        <p:spPr/>
        <p:txBody>
          <a:bodyPr/>
          <a:lstStyle/>
          <a:p>
            <a:fld id="{86AB753D-A1AA-441E-B374-03E2A0FEE3A3}"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31</a:t>
            </a:fld>
            <a:endParaRPr lang="en-US"/>
          </a:p>
        </p:txBody>
      </p:sp>
    </p:spTree>
    <p:extLst>
      <p:ext uri="{BB962C8B-B14F-4D97-AF65-F5344CB8AC3E}">
        <p14:creationId xmlns:p14="http://schemas.microsoft.com/office/powerpoint/2010/main" val="3085892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Batch-B Exercises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32</a:t>
            </a:fld>
            <a:endParaRPr lang="en-US"/>
          </a:p>
        </p:txBody>
      </p:sp>
    </p:spTree>
    <p:extLst>
      <p:ext uri="{BB962C8B-B14F-4D97-AF65-F5344CB8AC3E}">
        <p14:creationId xmlns:p14="http://schemas.microsoft.com/office/powerpoint/2010/main" val="3155667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3117C6-F897-4130-85CA-B26C208B4816}"/>
              </a:ext>
            </a:extLst>
          </p:cNvPr>
          <p:cNvSpPr>
            <a:spLocks noGrp="1"/>
          </p:cNvSpPr>
          <p:nvPr>
            <p:ph type="title"/>
          </p:nvPr>
        </p:nvSpPr>
        <p:spPr/>
        <p:txBody>
          <a:bodyPr/>
          <a:lstStyle/>
          <a:p>
            <a:r>
              <a:rPr lang="en-US" dirty="0"/>
              <a:t>Construct an ER Diagram for Banking System</a:t>
            </a:r>
          </a:p>
        </p:txBody>
      </p:sp>
      <p:sp>
        <p:nvSpPr>
          <p:cNvPr id="8" name="Content Placeholder 7">
            <a:extLst>
              <a:ext uri="{FF2B5EF4-FFF2-40B4-BE49-F238E27FC236}">
                <a16:creationId xmlns:a16="http://schemas.microsoft.com/office/drawing/2014/main" id="{816CD856-475D-4292-BF90-43A93F42A49D}"/>
              </a:ext>
            </a:extLst>
          </p:cNvPr>
          <p:cNvSpPr>
            <a:spLocks noGrp="1"/>
          </p:cNvSpPr>
          <p:nvPr>
            <p:ph idx="1"/>
          </p:nvPr>
        </p:nvSpPr>
        <p:spPr/>
        <p:txBody>
          <a:bodyPr>
            <a:normAutofit fontScale="77500" lnSpcReduction="20000"/>
          </a:bodyPr>
          <a:lstStyle/>
          <a:p>
            <a:r>
              <a:rPr lang="en-US" dirty="0"/>
              <a:t>The bank is </a:t>
            </a:r>
            <a:r>
              <a:rPr lang="en-US" dirty="0" err="1"/>
              <a:t>organised</a:t>
            </a:r>
            <a:r>
              <a:rPr lang="en-US" dirty="0"/>
              <a:t> into branches. Each branch is located in a particular city and is identified by a unique name. The bank monitors the assets of each branch.  </a:t>
            </a:r>
          </a:p>
          <a:p>
            <a:r>
              <a:rPr lang="en-US" dirty="0"/>
              <a:t>Bank customers are identified by their </a:t>
            </a:r>
            <a:r>
              <a:rPr lang="en-US" dirty="0" err="1"/>
              <a:t>customer_id</a:t>
            </a:r>
            <a:r>
              <a:rPr lang="en-US" dirty="0"/>
              <a:t> value. The bank stores each customer’s name, and the street and the city where </a:t>
            </a:r>
            <a:r>
              <a:rPr lang="en-US" dirty="0" err="1"/>
              <a:t>thecustomer</a:t>
            </a:r>
            <a:r>
              <a:rPr lang="en-US" dirty="0"/>
              <a:t> lives. Customers may have accounts and can take out loans. A customer may be associated with a particular banker; who may act as a loan officer or personal banker for that customer. </a:t>
            </a:r>
          </a:p>
          <a:p>
            <a:r>
              <a:rPr lang="en-US" dirty="0"/>
              <a:t> The bank offers two types of accounts: savings and checking accounts. Accounts can be held by more than one customer, and a customer can have more than one account. Each account is assigned a unique account number. The bank </a:t>
            </a:r>
            <a:r>
              <a:rPr lang="en-US" dirty="0" err="1"/>
              <a:t>mantains</a:t>
            </a:r>
            <a:r>
              <a:rPr lang="en-US" dirty="0"/>
              <a:t> a record of each account’s balance and the most recent date on which the account was accessed by each customer holding the account. In addition each savings account has an interest rate, and overdrafts are recorded for each checking account.</a:t>
            </a:r>
          </a:p>
        </p:txBody>
      </p:sp>
      <p:sp>
        <p:nvSpPr>
          <p:cNvPr id="4" name="Date Placeholder 3">
            <a:extLst>
              <a:ext uri="{FF2B5EF4-FFF2-40B4-BE49-F238E27FC236}">
                <a16:creationId xmlns:a16="http://schemas.microsoft.com/office/drawing/2014/main" id="{B0B0B0E2-64D4-4A85-997B-871634F9E702}"/>
              </a:ext>
            </a:extLst>
          </p:cNvPr>
          <p:cNvSpPr>
            <a:spLocks noGrp="1"/>
          </p:cNvSpPr>
          <p:nvPr>
            <p:ph type="dt" sz="half" idx="10"/>
          </p:nvPr>
        </p:nvSpPr>
        <p:spPr/>
        <p:txBody>
          <a:bodyPr/>
          <a:lstStyle/>
          <a:p>
            <a:fld id="{86AB753D-A1AA-441E-B374-03E2A0FEE3A3}"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FC0B534-585B-40BD-8CD5-9965FC0469B0}"/>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4CB54DC8-63AF-42C6-AEAB-68EF16AB54F3}"/>
              </a:ext>
            </a:extLst>
          </p:cNvPr>
          <p:cNvSpPr>
            <a:spLocks noGrp="1"/>
          </p:cNvSpPr>
          <p:nvPr>
            <p:ph type="sldNum" sz="quarter" idx="12"/>
          </p:nvPr>
        </p:nvSpPr>
        <p:spPr/>
        <p:txBody>
          <a:bodyPr/>
          <a:lstStyle/>
          <a:p>
            <a:fld id="{A67AFE19-8960-4999-8BB5-FA14F1DD873F}" type="slidenum">
              <a:rPr lang="en-US" smtClean="0"/>
              <a:pPr/>
              <a:t>33</a:t>
            </a:fld>
            <a:endParaRPr lang="en-US"/>
          </a:p>
        </p:txBody>
      </p:sp>
    </p:spTree>
    <p:extLst>
      <p:ext uri="{BB962C8B-B14F-4D97-AF65-F5344CB8AC3E}">
        <p14:creationId xmlns:p14="http://schemas.microsoft.com/office/powerpoint/2010/main" val="2514728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4C085-7E22-4F4B-BA9D-2F025EA81335}"/>
              </a:ext>
            </a:extLst>
          </p:cNvPr>
          <p:cNvSpPr>
            <a:spLocks noGrp="1"/>
          </p:cNvSpPr>
          <p:nvPr>
            <p:ph type="title"/>
          </p:nvPr>
        </p:nvSpPr>
        <p:spPr/>
        <p:txBody>
          <a:bodyPr/>
          <a:lstStyle/>
          <a:p>
            <a:r>
              <a:rPr lang="en-US" dirty="0"/>
              <a:t>Continue..</a:t>
            </a:r>
          </a:p>
        </p:txBody>
      </p:sp>
      <p:sp>
        <p:nvSpPr>
          <p:cNvPr id="8" name="Content Placeholder 7">
            <a:extLst>
              <a:ext uri="{FF2B5EF4-FFF2-40B4-BE49-F238E27FC236}">
                <a16:creationId xmlns:a16="http://schemas.microsoft.com/office/drawing/2014/main" id="{85AA04AD-DCD8-450E-8F2D-4F6736DBB1DD}"/>
              </a:ext>
            </a:extLst>
          </p:cNvPr>
          <p:cNvSpPr>
            <a:spLocks noGrp="1"/>
          </p:cNvSpPr>
          <p:nvPr>
            <p:ph idx="1"/>
          </p:nvPr>
        </p:nvSpPr>
        <p:spPr/>
        <p:txBody>
          <a:bodyPr>
            <a:normAutofit fontScale="77500" lnSpcReduction="20000"/>
          </a:bodyPr>
          <a:lstStyle/>
          <a:p>
            <a:r>
              <a:rPr lang="en-US" dirty="0"/>
              <a:t>The bank provides its customers with loans. A loan originates at a particular branch and can be held by one or more customers. A loan is identified by unique loan number. For each loan, the bank keeps track of loan amount and the loan payments. Although a loan-payment number does not uniquely identify a particular payment among those for all the bank’s loans, a payment number does identify a particular payment for a specific loan. The date and the amount are recorded for each payment.</a:t>
            </a:r>
          </a:p>
          <a:p>
            <a:r>
              <a:rPr lang="en-US" dirty="0"/>
              <a:t>Bank employees are identified by their </a:t>
            </a:r>
            <a:r>
              <a:rPr lang="en-US" dirty="0" err="1"/>
              <a:t>employee_id</a:t>
            </a:r>
            <a:r>
              <a:rPr lang="en-US" dirty="0"/>
              <a:t> values. The bank administration stores the name and telephone number of each employee, the names of the employee’s dependents, and the </a:t>
            </a:r>
            <a:r>
              <a:rPr lang="en-US" dirty="0" err="1"/>
              <a:t>employee_id</a:t>
            </a:r>
            <a:r>
              <a:rPr lang="en-US" dirty="0"/>
              <a:t> number of the employee’s manager. The bank also keeps track of the employee’s start date and, thus, length of employment.</a:t>
            </a:r>
          </a:p>
          <a:p>
            <a:pPr marL="0" indent="0">
              <a:buNone/>
            </a:pPr>
            <a:r>
              <a:rPr lang="en-US" dirty="0"/>
              <a:t>.</a:t>
            </a:r>
          </a:p>
        </p:txBody>
      </p:sp>
      <p:sp>
        <p:nvSpPr>
          <p:cNvPr id="4" name="Date Placeholder 3">
            <a:extLst>
              <a:ext uri="{FF2B5EF4-FFF2-40B4-BE49-F238E27FC236}">
                <a16:creationId xmlns:a16="http://schemas.microsoft.com/office/drawing/2014/main" id="{BA667677-D992-447F-9B1B-0EF695390CB1}"/>
              </a:ext>
            </a:extLst>
          </p:cNvPr>
          <p:cNvSpPr>
            <a:spLocks noGrp="1"/>
          </p:cNvSpPr>
          <p:nvPr>
            <p:ph type="dt" sz="half" idx="10"/>
          </p:nvPr>
        </p:nvSpPr>
        <p:spPr/>
        <p:txBody>
          <a:bodyPr/>
          <a:lstStyle/>
          <a:p>
            <a:fld id="{86AB753D-A1AA-441E-B374-03E2A0FEE3A3}"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0AC095FE-EAC6-4C03-BA9C-F048DC288262}"/>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C80FF054-2E01-4A7E-8C39-64245CD07CED}"/>
              </a:ext>
            </a:extLst>
          </p:cNvPr>
          <p:cNvSpPr>
            <a:spLocks noGrp="1"/>
          </p:cNvSpPr>
          <p:nvPr>
            <p:ph type="sldNum" sz="quarter" idx="12"/>
          </p:nvPr>
        </p:nvSpPr>
        <p:spPr/>
        <p:txBody>
          <a:bodyPr/>
          <a:lstStyle/>
          <a:p>
            <a:fld id="{A67AFE19-8960-4999-8BB5-FA14F1DD873F}" type="slidenum">
              <a:rPr lang="en-US" smtClean="0"/>
              <a:pPr/>
              <a:t>34</a:t>
            </a:fld>
            <a:endParaRPr lang="en-US"/>
          </a:p>
        </p:txBody>
      </p:sp>
    </p:spTree>
    <p:extLst>
      <p:ext uri="{BB962C8B-B14F-4D97-AF65-F5344CB8AC3E}">
        <p14:creationId xmlns:p14="http://schemas.microsoft.com/office/powerpoint/2010/main" val="824566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Batch-C Exercises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35</a:t>
            </a:fld>
            <a:endParaRPr lang="en-US"/>
          </a:p>
        </p:txBody>
      </p:sp>
    </p:spTree>
    <p:extLst>
      <p:ext uri="{BB962C8B-B14F-4D97-AF65-F5344CB8AC3E}">
        <p14:creationId xmlns:p14="http://schemas.microsoft.com/office/powerpoint/2010/main" val="2544768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COMPANY Database</a:t>
            </a:r>
            <a:endParaRPr lang="en-US" dirty="0"/>
          </a:p>
        </p:txBody>
      </p:sp>
      <p:sp>
        <p:nvSpPr>
          <p:cNvPr id="8" name="Content Placeholder 7"/>
          <p:cNvSpPr>
            <a:spLocks noGrp="1"/>
          </p:cNvSpPr>
          <p:nvPr>
            <p:ph idx="1"/>
          </p:nvPr>
        </p:nvSpPr>
        <p:spPr/>
        <p:txBody>
          <a:bodyPr>
            <a:normAutofit fontScale="70000" lnSpcReduction="20000"/>
          </a:bodyPr>
          <a:lstStyle/>
          <a:p>
            <a:pPr marL="0" indent="0">
              <a:buNone/>
            </a:pPr>
            <a:r>
              <a:rPr lang="en-US" dirty="0"/>
              <a:t>Requirements of the Company</a:t>
            </a:r>
          </a:p>
          <a:p>
            <a:pPr marL="0" indent="0">
              <a:buNone/>
            </a:pPr>
            <a:r>
              <a:rPr lang="en-US" dirty="0"/>
              <a:t>The company is organized into</a:t>
            </a:r>
          </a:p>
          <a:p>
            <a:pPr lvl="1"/>
            <a:r>
              <a:rPr lang="en-US" sz="3100" dirty="0"/>
              <a:t>DEPARTMENTs. Each department has a name, number  and an employee who manages the department. We  keep track of the start date of the department manager.</a:t>
            </a:r>
          </a:p>
          <a:p>
            <a:pPr lvl="1"/>
            <a:r>
              <a:rPr lang="en-US" sz="3100" dirty="0"/>
              <a:t>Each department controls a number of PROJECTs. Each project has a name, </a:t>
            </a:r>
            <a:r>
              <a:rPr lang="en-US" sz="3100" dirty="0" err="1"/>
              <a:t>numberand</a:t>
            </a:r>
            <a:r>
              <a:rPr lang="en-US" sz="3100" dirty="0"/>
              <a:t> is located at a single location.</a:t>
            </a:r>
          </a:p>
          <a:p>
            <a:pPr lvl="1"/>
            <a:r>
              <a:rPr lang="en-US" sz="3100" dirty="0"/>
              <a:t>We store each EMPLOYEE’s social security number, address, salary, sex, and birthdate. Each employee </a:t>
            </a:r>
            <a:r>
              <a:rPr lang="en-US" sz="3100" i="1" dirty="0"/>
              <a:t>works for </a:t>
            </a:r>
            <a:r>
              <a:rPr lang="en-US" sz="3100" dirty="0"/>
              <a:t>one department but may </a:t>
            </a:r>
            <a:r>
              <a:rPr lang="en-US" sz="3100" i="1" dirty="0"/>
              <a:t>work on </a:t>
            </a:r>
            <a:r>
              <a:rPr lang="en-US" sz="3100" dirty="0"/>
              <a:t>several projects. We keep track of the number of hours per week that an employee currently works on each project. We also keep track of the </a:t>
            </a:r>
            <a:r>
              <a:rPr lang="en-US" sz="3100" i="1" dirty="0"/>
              <a:t>direct supervisor </a:t>
            </a:r>
            <a:r>
              <a:rPr lang="en-US" sz="3100" dirty="0"/>
              <a:t>of each employee.</a:t>
            </a:r>
          </a:p>
          <a:p>
            <a:pPr lvl="1"/>
            <a:r>
              <a:rPr lang="en-US" sz="3100" dirty="0"/>
              <a:t>Each employee may </a:t>
            </a:r>
            <a:r>
              <a:rPr lang="en-US" sz="3100" i="1" dirty="0"/>
              <a:t>have </a:t>
            </a:r>
            <a:r>
              <a:rPr lang="en-US" sz="3100" dirty="0"/>
              <a:t>a number of DEPENDENTs. For each dependent, we keep track of their name, sex, birthdate, and relationship to employee</a:t>
            </a:r>
            <a:r>
              <a:rPr lang="en-US" dirty="0"/>
              <a:t>.</a:t>
            </a:r>
          </a:p>
        </p:txBody>
      </p:sp>
      <p:sp>
        <p:nvSpPr>
          <p:cNvPr id="4" name="Date Placeholder 3"/>
          <p:cNvSpPr>
            <a:spLocks noGrp="1"/>
          </p:cNvSpPr>
          <p:nvPr>
            <p:ph type="dt" sz="half" idx="10"/>
          </p:nvPr>
        </p:nvSpPr>
        <p:spPr/>
        <p:txBody>
          <a:bodyPr/>
          <a:lstStyle/>
          <a:p>
            <a:fld id="{86AB753D-A1AA-441E-B374-03E2A0FEE3A3}"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36</a:t>
            </a:fld>
            <a:endParaRPr lang="en-US"/>
          </a:p>
        </p:txBody>
      </p:sp>
    </p:spTree>
    <p:extLst>
      <p:ext uri="{BB962C8B-B14F-4D97-AF65-F5344CB8AC3E}">
        <p14:creationId xmlns:p14="http://schemas.microsoft.com/office/powerpoint/2010/main" val="2757463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B96C-814B-4272-914A-AC34575EE3B4}"/>
              </a:ext>
            </a:extLst>
          </p:cNvPr>
          <p:cNvSpPr>
            <a:spLocks noGrp="1"/>
          </p:cNvSpPr>
          <p:nvPr>
            <p:ph type="title"/>
          </p:nvPr>
        </p:nvSpPr>
        <p:spPr/>
        <p:txBody>
          <a:bodyPr/>
          <a:lstStyle/>
          <a:p>
            <a:r>
              <a:rPr lang="en-US" dirty="0"/>
              <a:t>Construct an E-R diagram for a car-insurance</a:t>
            </a:r>
          </a:p>
        </p:txBody>
      </p:sp>
      <p:sp>
        <p:nvSpPr>
          <p:cNvPr id="3" name="Content Placeholder 2">
            <a:extLst>
              <a:ext uri="{FF2B5EF4-FFF2-40B4-BE49-F238E27FC236}">
                <a16:creationId xmlns:a16="http://schemas.microsoft.com/office/drawing/2014/main" id="{5A50047F-308C-4E38-9653-FB51D7DED2F9}"/>
              </a:ext>
            </a:extLst>
          </p:cNvPr>
          <p:cNvSpPr>
            <a:spLocks noGrp="1"/>
          </p:cNvSpPr>
          <p:nvPr>
            <p:ph idx="1"/>
          </p:nvPr>
        </p:nvSpPr>
        <p:spPr/>
        <p:txBody>
          <a:bodyPr/>
          <a:lstStyle/>
          <a:p>
            <a:r>
              <a:rPr lang="en-US" dirty="0"/>
              <a:t>Construct an E-R diagram for a car-insurance company whose customers own one of more cars each. Each car has associated with it zero to any number of recorded accidents.</a:t>
            </a:r>
          </a:p>
          <a:p>
            <a:endParaRPr lang="en-US" dirty="0"/>
          </a:p>
        </p:txBody>
      </p:sp>
      <p:sp>
        <p:nvSpPr>
          <p:cNvPr id="4" name="Date Placeholder 3">
            <a:extLst>
              <a:ext uri="{FF2B5EF4-FFF2-40B4-BE49-F238E27FC236}">
                <a16:creationId xmlns:a16="http://schemas.microsoft.com/office/drawing/2014/main" id="{22FE77D7-9A9B-442D-A094-5322BF4283E5}"/>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D1147C0-713F-4D90-B4C0-CF7FB1A00B99}"/>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286B87D9-AD19-409B-A5BC-D3622D78AF20}"/>
              </a:ext>
            </a:extLst>
          </p:cNvPr>
          <p:cNvSpPr>
            <a:spLocks noGrp="1"/>
          </p:cNvSpPr>
          <p:nvPr>
            <p:ph type="sldNum" sz="quarter" idx="12"/>
          </p:nvPr>
        </p:nvSpPr>
        <p:spPr/>
        <p:txBody>
          <a:bodyPr/>
          <a:lstStyle/>
          <a:p>
            <a:fld id="{A67AFE19-8960-4999-8BB5-FA14F1DD873F}" type="slidenum">
              <a:rPr lang="en-US" smtClean="0"/>
              <a:pPr/>
              <a:t>37</a:t>
            </a:fld>
            <a:endParaRPr lang="en-US"/>
          </a:p>
        </p:txBody>
      </p:sp>
    </p:spTree>
    <p:extLst>
      <p:ext uri="{BB962C8B-B14F-4D97-AF65-F5344CB8AC3E}">
        <p14:creationId xmlns:p14="http://schemas.microsoft.com/office/powerpoint/2010/main" val="711968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Batch-D Exercises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38</a:t>
            </a:fld>
            <a:endParaRPr lang="en-US"/>
          </a:p>
        </p:txBody>
      </p:sp>
    </p:spTree>
    <p:extLst>
      <p:ext uri="{BB962C8B-B14F-4D97-AF65-F5344CB8AC3E}">
        <p14:creationId xmlns:p14="http://schemas.microsoft.com/office/powerpoint/2010/main" val="1335403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274638"/>
            <a:ext cx="11387325" cy="1160462"/>
          </a:xfrm>
        </p:spPr>
        <p:txBody>
          <a:bodyPr>
            <a:noAutofit/>
          </a:bodyPr>
          <a:lstStyle/>
          <a:p>
            <a:r>
              <a:rPr lang="en-US" altLang="en-US" sz="3800" b="1" dirty="0">
                <a:solidFill>
                  <a:srgbClr val="002060"/>
                </a:solidFill>
              </a:rPr>
              <a:t>Construct an ER Diagram for </a:t>
            </a:r>
            <a:r>
              <a:rPr lang="en-US" sz="3800" b="1" dirty="0">
                <a:solidFill>
                  <a:srgbClr val="002060"/>
                </a:solidFill>
              </a:rPr>
              <a:t>the registrar’s office</a:t>
            </a:r>
          </a:p>
        </p:txBody>
      </p:sp>
      <p:sp>
        <p:nvSpPr>
          <p:cNvPr id="3" name="Content Placeholder 2"/>
          <p:cNvSpPr>
            <a:spLocks noGrp="1"/>
          </p:cNvSpPr>
          <p:nvPr>
            <p:ph idx="1"/>
          </p:nvPr>
        </p:nvSpPr>
        <p:spPr/>
        <p:txBody>
          <a:bodyPr>
            <a:normAutofit/>
          </a:bodyPr>
          <a:lstStyle/>
          <a:p>
            <a:pPr marL="0" indent="0">
              <a:buNone/>
            </a:pPr>
            <a:r>
              <a:rPr lang="en-US" sz="2400" dirty="0"/>
              <a:t>A university registrar’s office maintains data about the following entities:</a:t>
            </a:r>
          </a:p>
          <a:p>
            <a:pPr marL="0" indent="0">
              <a:buNone/>
            </a:pPr>
            <a:r>
              <a:rPr lang="en-US" sz="2400" dirty="0"/>
              <a:t>	(a) Courses, including course number, title , credits, syllabus, and prerequisites;</a:t>
            </a:r>
          </a:p>
          <a:p>
            <a:pPr marL="0" indent="0">
              <a:buNone/>
            </a:pPr>
            <a:r>
              <a:rPr lang="en-US" sz="2400" dirty="0"/>
              <a:t>	(b) Course offerings, including course number, </a:t>
            </a:r>
            <a:r>
              <a:rPr lang="en-US" sz="2400" dirty="0" err="1"/>
              <a:t>year,semester</a:t>
            </a:r>
            <a:r>
              <a:rPr lang="en-US" sz="2400" dirty="0"/>
              <a:t>, section number, instructor's, timings, and classroom;</a:t>
            </a:r>
          </a:p>
          <a:p>
            <a:pPr marL="0" indent="0">
              <a:buNone/>
            </a:pPr>
            <a:r>
              <a:rPr lang="en-US" sz="2400" dirty="0"/>
              <a:t>(c) Students, including student-id, name, and program; and</a:t>
            </a:r>
          </a:p>
          <a:p>
            <a:pPr marL="0" indent="0">
              <a:buNone/>
            </a:pPr>
            <a:r>
              <a:rPr lang="en-US" sz="2400" dirty="0"/>
              <a:t> (d) Instructors, including identification number, </a:t>
            </a:r>
            <a:r>
              <a:rPr lang="en-US" sz="2400" dirty="0" err="1"/>
              <a:t>name,department</a:t>
            </a:r>
            <a:r>
              <a:rPr lang="en-US" sz="2400" dirty="0"/>
              <a:t>, and title. Further, the enrollment of students in courses and grades awarded to students in each course they are enrolled for must be appropriately modeled.</a:t>
            </a:r>
          </a:p>
          <a:p>
            <a:pPr marL="0" indent="0">
              <a:buNone/>
            </a:pPr>
            <a:r>
              <a:rPr lang="en-US" sz="2400" dirty="0"/>
              <a:t>Construct an E-R diagram for the registrar’s office. Document all assumptions that you make about the mapping constraints.</a:t>
            </a:r>
          </a:p>
        </p:txBody>
      </p:sp>
      <p:sp>
        <p:nvSpPr>
          <p:cNvPr id="4" name="Date Placeholder 3"/>
          <p:cNvSpPr>
            <a:spLocks noGrp="1"/>
          </p:cNvSpPr>
          <p:nvPr>
            <p:ph type="dt" sz="half" idx="10"/>
          </p:nvPr>
        </p:nvSpPr>
        <p:spPr/>
        <p:txBody>
          <a:bodyPr/>
          <a:lstStyle/>
          <a:p>
            <a:fld id="{806B9E27-C1B9-42D4-9F31-8BCCB0C9B739}" type="datetime1">
              <a:rPr lang="en-US" sz="1050" b="1" smtClean="0">
                <a:solidFill>
                  <a:schemeClr val="tx1"/>
                </a:solidFill>
                <a:latin typeface="Times New Roman" panose="02020603050405020304" pitchFamily="18" charset="0"/>
                <a:cs typeface="Times New Roman" panose="02020603050405020304" pitchFamily="18" charset="0"/>
              </a:rPr>
              <a:pPr/>
              <a:t>7/27/2021</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p:cNvSpPr>
            <a:spLocks noGrp="1"/>
          </p:cNvSpPr>
          <p:nvPr>
            <p:ph type="ftr" sz="quarter" idx="11"/>
          </p:nvPr>
        </p:nvSpPr>
        <p:spPr/>
        <p:txBody>
          <a:bodyPr/>
          <a:lstStyle/>
          <a:p>
            <a:r>
              <a:rPr lang="en-US" sz="1050" b="1">
                <a:solidFill>
                  <a:prstClr val="black"/>
                </a:solidFill>
                <a:latin typeface="Times New Roman" panose="02020603050405020304" pitchFamily="18" charset="0"/>
                <a:cs typeface="Times New Roman" panose="02020603050405020304" pitchFamily="18" charset="0"/>
              </a:rPr>
              <a:t>DATABASE MANAGEMENT SYSTEM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39</a:t>
            </a:fld>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55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Components</a:t>
            </a:r>
          </a:p>
        </p:txBody>
      </p:sp>
      <p:sp>
        <p:nvSpPr>
          <p:cNvPr id="7" name="Content Placeholder 6"/>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9553BC19-D356-45AC-81DE-361609351B9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4</a:t>
            </a:fld>
            <a:endParaRPr lang="en-US"/>
          </a:p>
        </p:txBody>
      </p:sp>
      <p:pic>
        <p:nvPicPr>
          <p:cNvPr id="9" name="Content Placeholder 8" descr="ER Diagram Components"/>
          <p:cNvPicPr>
            <a:picLocks noGrp="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1841694" y="1243361"/>
            <a:ext cx="7982530" cy="4811751"/>
          </a:xfrm>
          <a:prstGeom prst="rect">
            <a:avLst/>
          </a:prstGeom>
          <a:noFill/>
          <a:ln>
            <a:noFill/>
          </a:ln>
        </p:spPr>
      </p:pic>
    </p:spTree>
    <p:extLst>
      <p:ext uri="{BB962C8B-B14F-4D97-AF65-F5344CB8AC3E}">
        <p14:creationId xmlns:p14="http://schemas.microsoft.com/office/powerpoint/2010/main" val="3549502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an E-R diagram for a hospital</a:t>
            </a:r>
          </a:p>
        </p:txBody>
      </p:sp>
      <p:sp>
        <p:nvSpPr>
          <p:cNvPr id="3" name="Content Placeholder 2"/>
          <p:cNvSpPr>
            <a:spLocks noGrp="1"/>
          </p:cNvSpPr>
          <p:nvPr>
            <p:ph idx="1"/>
          </p:nvPr>
        </p:nvSpPr>
        <p:spPr/>
        <p:txBody>
          <a:bodyPr>
            <a:normAutofit/>
          </a:bodyPr>
          <a:lstStyle/>
          <a:p>
            <a:r>
              <a:rPr lang="en-US" dirty="0"/>
              <a:t>Construct an E-R diagram for a hospital with a set of patients and set of medical doctors . Associate with each patient a log of the various tests and examinations conducted.</a:t>
            </a:r>
          </a:p>
        </p:txBody>
      </p:sp>
      <p:sp>
        <p:nvSpPr>
          <p:cNvPr id="4" name="Date Placeholder 3"/>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40</a:t>
            </a:fld>
            <a:endParaRPr lang="en-US"/>
          </a:p>
        </p:txBody>
      </p:sp>
    </p:spTree>
    <p:extLst>
      <p:ext uri="{BB962C8B-B14F-4D97-AF65-F5344CB8AC3E}">
        <p14:creationId xmlns:p14="http://schemas.microsoft.com/office/powerpoint/2010/main" val="3353690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2000" y="6459792"/>
            <a:ext cx="2743200" cy="365125"/>
          </a:xfrm>
        </p:spPr>
        <p:txBody>
          <a:bodyPr/>
          <a:lstStyle/>
          <a:p>
            <a:fld id="{736CCC75-D92F-495D-B5B1-CCA03848F819}" type="datetime1">
              <a:rPr lang="en-US" sz="1050" b="1" smtClean="0">
                <a:solidFill>
                  <a:prstClr val="black"/>
                </a:solidFill>
                <a:latin typeface="Times New Roman" panose="02020603050405020304" pitchFamily="18" charset="0"/>
                <a:cs typeface="Times New Roman" panose="02020603050405020304" pitchFamily="18" charset="0"/>
              </a:rPr>
              <a:pPr/>
              <a:t>7/27/2021</a:t>
            </a:fld>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8" name="Footer Placeholder 4"/>
          <p:cNvSpPr>
            <a:spLocks noGrp="1"/>
          </p:cNvSpPr>
          <p:nvPr>
            <p:ph type="ftr" sz="quarter" idx="11"/>
          </p:nvPr>
        </p:nvSpPr>
        <p:spPr/>
        <p:txBody>
          <a:bodyPr/>
          <a:lstStyle/>
          <a:p>
            <a:r>
              <a:rPr lang="en-US" sz="1050" b="1">
                <a:solidFill>
                  <a:prstClr val="black"/>
                </a:solidFill>
                <a:latin typeface="Times New Roman" panose="02020603050405020304" pitchFamily="18" charset="0"/>
                <a:cs typeface="Times New Roman" panose="02020603050405020304" pitchFamily="18" charset="0"/>
              </a:rPr>
              <a:t>DATABASE MANAGEMENT SYSTEM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41</a:t>
            </a:fld>
            <a:endParaRPr lang="en-US" sz="1200" dirty="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27205" y="40978"/>
            <a:ext cx="1269599" cy="1148496"/>
          </a:xfrm>
          <a:prstGeom prst="rect">
            <a:avLst/>
          </a:prstGeom>
        </p:spPr>
      </p:pic>
      <p:sp>
        <p:nvSpPr>
          <p:cNvPr id="2" name="Rectangle 1"/>
          <p:cNvSpPr/>
          <p:nvPr/>
        </p:nvSpPr>
        <p:spPr>
          <a:xfrm>
            <a:off x="1801096" y="2231100"/>
            <a:ext cx="8129983" cy="2215991"/>
          </a:xfrm>
          <a:prstGeom prst="rect">
            <a:avLst/>
          </a:prstGeom>
        </p:spPr>
        <p:txBody>
          <a:bodyPr wrap="none">
            <a:spAutoFit/>
          </a:bodyPr>
          <a:lstStyle/>
          <a:p>
            <a:r>
              <a:rPr lang="en-US" sz="13800" dirty="0">
                <a:solidFill>
                  <a:srgbClr val="0070C0"/>
                </a:solidFill>
              </a:rPr>
              <a:t>Thank You!</a:t>
            </a:r>
            <a:endParaRPr lang="en-US" sz="1600" dirty="0">
              <a:solidFill>
                <a:srgbClr val="0070C0"/>
              </a:solidFill>
            </a:endParaRPr>
          </a:p>
        </p:txBody>
      </p:sp>
    </p:spTree>
    <p:extLst>
      <p:ext uri="{BB962C8B-B14F-4D97-AF65-F5344CB8AC3E}">
        <p14:creationId xmlns:p14="http://schemas.microsoft.com/office/powerpoint/2010/main" val="3637359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54BB-B6E1-45E7-BFA0-E97ABFF7F228}"/>
              </a:ext>
            </a:extLst>
          </p:cNvPr>
          <p:cNvSpPr>
            <a:spLocks noGrp="1"/>
          </p:cNvSpPr>
          <p:nvPr>
            <p:ph type="title"/>
          </p:nvPr>
        </p:nvSpPr>
        <p:spPr/>
        <p:txBody>
          <a:bodyPr/>
          <a:lstStyle/>
          <a:p>
            <a:r>
              <a:rPr lang="en-US" dirty="0"/>
              <a:t>Hotel Management System</a:t>
            </a:r>
          </a:p>
        </p:txBody>
      </p:sp>
      <p:sp>
        <p:nvSpPr>
          <p:cNvPr id="3" name="Content Placeholder 2">
            <a:extLst>
              <a:ext uri="{FF2B5EF4-FFF2-40B4-BE49-F238E27FC236}">
                <a16:creationId xmlns:a16="http://schemas.microsoft.com/office/drawing/2014/main" id="{B2C7867C-3008-4644-982D-53930916A578}"/>
              </a:ext>
            </a:extLst>
          </p:cNvPr>
          <p:cNvSpPr>
            <a:spLocks noGrp="1"/>
          </p:cNvSpPr>
          <p:nvPr>
            <p:ph idx="1"/>
          </p:nvPr>
        </p:nvSpPr>
        <p:spPr/>
        <p:txBody>
          <a:bodyPr/>
          <a:lstStyle/>
          <a:p>
            <a:pPr marL="0" indent="0">
              <a:buNone/>
            </a:pPr>
            <a:r>
              <a:rPr lang="en-US" dirty="0"/>
              <a:t>A hotel management system consist of hotels  having name and city. Each hotel contains room having information like room no, type and price. Guest books room in a hotel provide information like name, address. When guest books room in a hotel ,charges are calculated on the basis of Datefrom and </a:t>
            </a:r>
            <a:r>
              <a:rPr lang="en-US" dirty="0" err="1"/>
              <a:t>DateTo</a:t>
            </a:r>
            <a:r>
              <a:rPr lang="en-US" dirty="0"/>
              <a:t>.</a:t>
            </a:r>
          </a:p>
          <a:p>
            <a:pPr marL="0" indent="0">
              <a:buNone/>
            </a:pPr>
            <a:r>
              <a:rPr lang="en-US" dirty="0"/>
              <a:t>Design an ER diagram and convert it to relational model.</a:t>
            </a:r>
          </a:p>
        </p:txBody>
      </p:sp>
      <p:sp>
        <p:nvSpPr>
          <p:cNvPr id="4" name="Date Placeholder 3">
            <a:extLst>
              <a:ext uri="{FF2B5EF4-FFF2-40B4-BE49-F238E27FC236}">
                <a16:creationId xmlns:a16="http://schemas.microsoft.com/office/drawing/2014/main" id="{263CF921-D131-4232-AEA4-88C07F2EDAA8}"/>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5DA5DCED-9CF5-4997-8AC3-B75F95D80414}"/>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56F9064A-D991-4AF9-8258-FA2DEC7C184A}"/>
              </a:ext>
            </a:extLst>
          </p:cNvPr>
          <p:cNvSpPr>
            <a:spLocks noGrp="1"/>
          </p:cNvSpPr>
          <p:nvPr>
            <p:ph type="sldNum" sz="quarter" idx="12"/>
          </p:nvPr>
        </p:nvSpPr>
        <p:spPr/>
        <p:txBody>
          <a:bodyPr/>
          <a:lstStyle/>
          <a:p>
            <a:fld id="{A67AFE19-8960-4999-8BB5-FA14F1DD873F}" type="slidenum">
              <a:rPr lang="en-US" smtClean="0"/>
              <a:pPr/>
              <a:t>42</a:t>
            </a:fld>
            <a:endParaRPr lang="en-US"/>
          </a:p>
        </p:txBody>
      </p:sp>
    </p:spTree>
    <p:extLst>
      <p:ext uri="{BB962C8B-B14F-4D97-AF65-F5344CB8AC3E}">
        <p14:creationId xmlns:p14="http://schemas.microsoft.com/office/powerpoint/2010/main" val="113725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DDBFBFB-EEF8-45DC-B545-95E4FBEA93E2}"/>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82D30034-09A6-48B3-BB96-1803FB6D07B8}"/>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5005B0CC-78C3-43C6-B814-82354F4002C7}"/>
              </a:ext>
            </a:extLst>
          </p:cNvPr>
          <p:cNvSpPr>
            <a:spLocks noGrp="1"/>
          </p:cNvSpPr>
          <p:nvPr>
            <p:ph type="sldNum" sz="quarter" idx="12"/>
          </p:nvPr>
        </p:nvSpPr>
        <p:spPr/>
        <p:txBody>
          <a:bodyPr/>
          <a:lstStyle/>
          <a:p>
            <a:fld id="{A67AFE19-8960-4999-8BB5-FA14F1DD873F}" type="slidenum">
              <a:rPr lang="en-US" smtClean="0"/>
              <a:pPr/>
              <a:t>43</a:t>
            </a:fld>
            <a:endParaRPr lang="en-US"/>
          </a:p>
        </p:txBody>
      </p:sp>
      <p:sp>
        <p:nvSpPr>
          <p:cNvPr id="7" name="Rectangle 6">
            <a:extLst>
              <a:ext uri="{FF2B5EF4-FFF2-40B4-BE49-F238E27FC236}">
                <a16:creationId xmlns:a16="http://schemas.microsoft.com/office/drawing/2014/main" id="{C0F98F4D-46BB-4274-BAF6-BB0ABCB9E4C2}"/>
              </a:ext>
            </a:extLst>
          </p:cNvPr>
          <p:cNvSpPr/>
          <p:nvPr/>
        </p:nvSpPr>
        <p:spPr>
          <a:xfrm>
            <a:off x="1891862" y="2207285"/>
            <a:ext cx="2606566" cy="1075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Hotel</a:t>
            </a:r>
          </a:p>
        </p:txBody>
      </p:sp>
      <p:sp>
        <p:nvSpPr>
          <p:cNvPr id="11" name="Diamond 10">
            <a:extLst>
              <a:ext uri="{FF2B5EF4-FFF2-40B4-BE49-F238E27FC236}">
                <a16:creationId xmlns:a16="http://schemas.microsoft.com/office/drawing/2014/main" id="{8E8E1788-533C-47C3-9BAE-73E1729CAFEF}"/>
              </a:ext>
            </a:extLst>
          </p:cNvPr>
          <p:cNvSpPr/>
          <p:nvPr/>
        </p:nvSpPr>
        <p:spPr>
          <a:xfrm>
            <a:off x="5169232" y="2230463"/>
            <a:ext cx="1734208" cy="112460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Diamond 11">
            <a:extLst>
              <a:ext uri="{FF2B5EF4-FFF2-40B4-BE49-F238E27FC236}">
                <a16:creationId xmlns:a16="http://schemas.microsoft.com/office/drawing/2014/main" id="{46F76C97-9EFB-4790-A0E9-682E64EC8BDC}"/>
              </a:ext>
            </a:extLst>
          </p:cNvPr>
          <p:cNvSpPr/>
          <p:nvPr/>
        </p:nvSpPr>
        <p:spPr>
          <a:xfrm>
            <a:off x="5329670" y="2330561"/>
            <a:ext cx="1413331" cy="93502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t>Contains</a:t>
            </a:r>
          </a:p>
        </p:txBody>
      </p:sp>
      <p:cxnSp>
        <p:nvCxnSpPr>
          <p:cNvPr id="14" name="Straight Connector 13">
            <a:extLst>
              <a:ext uri="{FF2B5EF4-FFF2-40B4-BE49-F238E27FC236}">
                <a16:creationId xmlns:a16="http://schemas.microsoft.com/office/drawing/2014/main" id="{41569E3C-8759-44E9-8190-5BC7129A887E}"/>
              </a:ext>
            </a:extLst>
          </p:cNvPr>
          <p:cNvCxnSpPr>
            <a:cxnSpLocks/>
          </p:cNvCxnSpPr>
          <p:nvPr/>
        </p:nvCxnSpPr>
        <p:spPr>
          <a:xfrm flipH="1">
            <a:off x="6903439" y="2792766"/>
            <a:ext cx="69400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3BF76E6F-B20C-4FE3-8E2F-209BA025913C}"/>
              </a:ext>
            </a:extLst>
          </p:cNvPr>
          <p:cNvCxnSpPr>
            <a:cxnSpLocks/>
          </p:cNvCxnSpPr>
          <p:nvPr/>
        </p:nvCxnSpPr>
        <p:spPr>
          <a:xfrm>
            <a:off x="6743001" y="2664016"/>
            <a:ext cx="854438"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Frame 29">
            <a:extLst>
              <a:ext uri="{FF2B5EF4-FFF2-40B4-BE49-F238E27FC236}">
                <a16:creationId xmlns:a16="http://schemas.microsoft.com/office/drawing/2014/main" id="{E202CD85-EA52-437F-9676-88D06A5A44CF}"/>
              </a:ext>
            </a:extLst>
          </p:cNvPr>
          <p:cNvSpPr/>
          <p:nvPr/>
        </p:nvSpPr>
        <p:spPr>
          <a:xfrm>
            <a:off x="7504386" y="2338194"/>
            <a:ext cx="2275490" cy="703034"/>
          </a:xfrm>
          <a:prstGeom prst="fram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Room</a:t>
            </a:r>
          </a:p>
        </p:txBody>
      </p:sp>
      <p:cxnSp>
        <p:nvCxnSpPr>
          <p:cNvPr id="32" name="Straight Arrow Connector 31">
            <a:extLst>
              <a:ext uri="{FF2B5EF4-FFF2-40B4-BE49-F238E27FC236}">
                <a16:creationId xmlns:a16="http://schemas.microsoft.com/office/drawing/2014/main" id="{979A35E9-4A40-4257-AB9E-E8EF2AA0406D}"/>
              </a:ext>
            </a:extLst>
          </p:cNvPr>
          <p:cNvCxnSpPr>
            <a:cxnSpLocks/>
            <a:stCxn id="11" idx="1"/>
          </p:cNvCxnSpPr>
          <p:nvPr/>
        </p:nvCxnSpPr>
        <p:spPr>
          <a:xfrm flipH="1">
            <a:off x="4498428" y="2792767"/>
            <a:ext cx="67080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Rectangle 43">
            <a:extLst>
              <a:ext uri="{FF2B5EF4-FFF2-40B4-BE49-F238E27FC236}">
                <a16:creationId xmlns:a16="http://schemas.microsoft.com/office/drawing/2014/main" id="{A14622DF-5FA7-4E16-83AC-CE31B3C68A10}"/>
              </a:ext>
            </a:extLst>
          </p:cNvPr>
          <p:cNvSpPr/>
          <p:nvPr/>
        </p:nvSpPr>
        <p:spPr>
          <a:xfrm>
            <a:off x="7501303" y="4590282"/>
            <a:ext cx="2416501" cy="7030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Guest</a:t>
            </a:r>
          </a:p>
        </p:txBody>
      </p:sp>
      <p:sp>
        <p:nvSpPr>
          <p:cNvPr id="45" name="Rectangle 44">
            <a:extLst>
              <a:ext uri="{FF2B5EF4-FFF2-40B4-BE49-F238E27FC236}">
                <a16:creationId xmlns:a16="http://schemas.microsoft.com/office/drawing/2014/main" id="{DB52E332-93FC-40AE-B6E3-EA60184069E0}"/>
              </a:ext>
            </a:extLst>
          </p:cNvPr>
          <p:cNvSpPr/>
          <p:nvPr/>
        </p:nvSpPr>
        <p:spPr>
          <a:xfrm>
            <a:off x="7817109" y="3520434"/>
            <a:ext cx="1577424" cy="7856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Diamond 45">
            <a:extLst>
              <a:ext uri="{FF2B5EF4-FFF2-40B4-BE49-F238E27FC236}">
                <a16:creationId xmlns:a16="http://schemas.microsoft.com/office/drawing/2014/main" id="{D1F30C28-D903-4F69-9DE6-24E6D693E383}"/>
              </a:ext>
            </a:extLst>
          </p:cNvPr>
          <p:cNvSpPr/>
          <p:nvPr/>
        </p:nvSpPr>
        <p:spPr>
          <a:xfrm>
            <a:off x="7834552" y="3526641"/>
            <a:ext cx="1577425" cy="78564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Books</a:t>
            </a:r>
          </a:p>
        </p:txBody>
      </p:sp>
      <p:cxnSp>
        <p:nvCxnSpPr>
          <p:cNvPr id="48" name="Straight Connector 47">
            <a:extLst>
              <a:ext uri="{FF2B5EF4-FFF2-40B4-BE49-F238E27FC236}">
                <a16:creationId xmlns:a16="http://schemas.microsoft.com/office/drawing/2014/main" id="{08FD9CD7-7F33-4FDB-BD38-82E976776BD1}"/>
              </a:ext>
            </a:extLst>
          </p:cNvPr>
          <p:cNvCxnSpPr>
            <a:cxnSpLocks/>
            <a:stCxn id="76" idx="2"/>
            <a:endCxn id="46" idx="0"/>
          </p:cNvCxnSpPr>
          <p:nvPr/>
        </p:nvCxnSpPr>
        <p:spPr>
          <a:xfrm>
            <a:off x="8609873" y="3015533"/>
            <a:ext cx="13392" cy="511108"/>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D8801C27-181A-4FC4-9EEB-B1C880F8BCC9}"/>
              </a:ext>
            </a:extLst>
          </p:cNvPr>
          <p:cNvCxnSpPr>
            <a:cxnSpLocks/>
          </p:cNvCxnSpPr>
          <p:nvPr/>
        </p:nvCxnSpPr>
        <p:spPr>
          <a:xfrm>
            <a:off x="8605821" y="4306082"/>
            <a:ext cx="0" cy="303025"/>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2B8581E2-90CD-4CE1-81EF-D7E64EB42ABE}"/>
              </a:ext>
            </a:extLst>
          </p:cNvPr>
          <p:cNvCxnSpPr>
            <a:cxnSpLocks/>
          </p:cNvCxnSpPr>
          <p:nvPr/>
        </p:nvCxnSpPr>
        <p:spPr>
          <a:xfrm>
            <a:off x="1513490" y="1492469"/>
            <a:ext cx="945931" cy="737994"/>
          </a:xfrm>
          <a:prstGeom prst="line">
            <a:avLst/>
          </a:prstGeom>
        </p:spPr>
        <p:style>
          <a:lnRef idx="2">
            <a:schemeClr val="accent2"/>
          </a:lnRef>
          <a:fillRef idx="0">
            <a:schemeClr val="accent2"/>
          </a:fillRef>
          <a:effectRef idx="1">
            <a:schemeClr val="accent2"/>
          </a:effectRef>
          <a:fontRef idx="minor">
            <a:schemeClr val="tx1"/>
          </a:fontRef>
        </p:style>
      </p:cxnSp>
      <p:cxnSp>
        <p:nvCxnSpPr>
          <p:cNvPr id="62" name="Straight Connector 61">
            <a:extLst>
              <a:ext uri="{FF2B5EF4-FFF2-40B4-BE49-F238E27FC236}">
                <a16:creationId xmlns:a16="http://schemas.microsoft.com/office/drawing/2014/main" id="{865B092C-6D0E-449B-ABA1-E0F41918FE55}"/>
              </a:ext>
            </a:extLst>
          </p:cNvPr>
          <p:cNvCxnSpPr>
            <a:cxnSpLocks/>
          </p:cNvCxnSpPr>
          <p:nvPr/>
        </p:nvCxnSpPr>
        <p:spPr>
          <a:xfrm flipH="1">
            <a:off x="2741343" y="1368502"/>
            <a:ext cx="399392" cy="861961"/>
          </a:xfrm>
          <a:prstGeom prst="line">
            <a:avLst/>
          </a:prstGeom>
        </p:spPr>
        <p:style>
          <a:lnRef idx="2">
            <a:schemeClr val="accent2"/>
          </a:lnRef>
          <a:fillRef idx="0">
            <a:schemeClr val="accent2"/>
          </a:fillRef>
          <a:effectRef idx="1">
            <a:schemeClr val="accent2"/>
          </a:effectRef>
          <a:fontRef idx="minor">
            <a:schemeClr val="tx1"/>
          </a:fontRef>
        </p:style>
      </p:cxnSp>
      <p:cxnSp>
        <p:nvCxnSpPr>
          <p:cNvPr id="65" name="Straight Connector 64">
            <a:extLst>
              <a:ext uri="{FF2B5EF4-FFF2-40B4-BE49-F238E27FC236}">
                <a16:creationId xmlns:a16="http://schemas.microsoft.com/office/drawing/2014/main" id="{98C5DE89-185C-4A77-B8C9-9931A17D8879}"/>
              </a:ext>
            </a:extLst>
          </p:cNvPr>
          <p:cNvCxnSpPr>
            <a:cxnSpLocks/>
          </p:cNvCxnSpPr>
          <p:nvPr/>
        </p:nvCxnSpPr>
        <p:spPr>
          <a:xfrm flipH="1">
            <a:off x="3773215" y="1345324"/>
            <a:ext cx="987971" cy="861961"/>
          </a:xfrm>
          <a:prstGeom prst="line">
            <a:avLst/>
          </a:prstGeom>
        </p:spPr>
        <p:style>
          <a:lnRef idx="2">
            <a:schemeClr val="accent2"/>
          </a:lnRef>
          <a:fillRef idx="0">
            <a:schemeClr val="accent2"/>
          </a:fillRef>
          <a:effectRef idx="1">
            <a:schemeClr val="accent2"/>
          </a:effectRef>
          <a:fontRef idx="minor">
            <a:schemeClr val="tx1"/>
          </a:fontRef>
        </p:style>
      </p:cxnSp>
      <p:sp>
        <p:nvSpPr>
          <p:cNvPr id="68" name="Oval 67">
            <a:extLst>
              <a:ext uri="{FF2B5EF4-FFF2-40B4-BE49-F238E27FC236}">
                <a16:creationId xmlns:a16="http://schemas.microsoft.com/office/drawing/2014/main" id="{4D26BB61-15DE-4577-95F6-8414D1514DED}"/>
              </a:ext>
            </a:extLst>
          </p:cNvPr>
          <p:cNvSpPr/>
          <p:nvPr/>
        </p:nvSpPr>
        <p:spPr>
          <a:xfrm>
            <a:off x="609600" y="985236"/>
            <a:ext cx="1382110" cy="5255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a:t>HotelNo</a:t>
            </a:r>
            <a:endParaRPr lang="en-US" u="sng" dirty="0"/>
          </a:p>
        </p:txBody>
      </p:sp>
      <p:sp>
        <p:nvSpPr>
          <p:cNvPr id="69" name="Oval 68">
            <a:extLst>
              <a:ext uri="{FF2B5EF4-FFF2-40B4-BE49-F238E27FC236}">
                <a16:creationId xmlns:a16="http://schemas.microsoft.com/office/drawing/2014/main" id="{C8E2A35D-3335-4EBB-A36D-F0045319238C}"/>
              </a:ext>
            </a:extLst>
          </p:cNvPr>
          <p:cNvSpPr/>
          <p:nvPr/>
        </p:nvSpPr>
        <p:spPr>
          <a:xfrm>
            <a:off x="2564525" y="759842"/>
            <a:ext cx="1208690" cy="5854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a:t>
            </a:r>
          </a:p>
        </p:txBody>
      </p:sp>
      <p:sp>
        <p:nvSpPr>
          <p:cNvPr id="70" name="Oval 69">
            <a:extLst>
              <a:ext uri="{FF2B5EF4-FFF2-40B4-BE49-F238E27FC236}">
                <a16:creationId xmlns:a16="http://schemas.microsoft.com/office/drawing/2014/main" id="{6D428154-55ED-4CD9-A32D-A06808D0BCAE}"/>
              </a:ext>
            </a:extLst>
          </p:cNvPr>
          <p:cNvSpPr/>
          <p:nvPr/>
        </p:nvSpPr>
        <p:spPr>
          <a:xfrm>
            <a:off x="4267200" y="771455"/>
            <a:ext cx="1471448" cy="5854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City</a:t>
            </a:r>
          </a:p>
        </p:txBody>
      </p:sp>
      <p:sp>
        <p:nvSpPr>
          <p:cNvPr id="72" name="Oval 71">
            <a:extLst>
              <a:ext uri="{FF2B5EF4-FFF2-40B4-BE49-F238E27FC236}">
                <a16:creationId xmlns:a16="http://schemas.microsoft.com/office/drawing/2014/main" id="{1F653CE1-37EF-4592-A96C-F57342896791}"/>
              </a:ext>
            </a:extLst>
          </p:cNvPr>
          <p:cNvSpPr/>
          <p:nvPr/>
        </p:nvSpPr>
        <p:spPr>
          <a:xfrm>
            <a:off x="8258330" y="738217"/>
            <a:ext cx="1328665"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Type</a:t>
            </a:r>
          </a:p>
        </p:txBody>
      </p:sp>
      <p:sp>
        <p:nvSpPr>
          <p:cNvPr id="73" name="Oval 72">
            <a:extLst>
              <a:ext uri="{FF2B5EF4-FFF2-40B4-BE49-F238E27FC236}">
                <a16:creationId xmlns:a16="http://schemas.microsoft.com/office/drawing/2014/main" id="{2B70E01E-0F3A-4A4C-A801-328682ADDAEF}"/>
              </a:ext>
            </a:extLst>
          </p:cNvPr>
          <p:cNvSpPr/>
          <p:nvPr/>
        </p:nvSpPr>
        <p:spPr>
          <a:xfrm>
            <a:off x="9826795" y="771455"/>
            <a:ext cx="1328665"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Price</a:t>
            </a:r>
          </a:p>
        </p:txBody>
      </p:sp>
      <p:sp>
        <p:nvSpPr>
          <p:cNvPr id="74" name="Oval 73">
            <a:extLst>
              <a:ext uri="{FF2B5EF4-FFF2-40B4-BE49-F238E27FC236}">
                <a16:creationId xmlns:a16="http://schemas.microsoft.com/office/drawing/2014/main" id="{5DD3AE79-5BEE-4BC2-A5E9-A6324F05EED5}"/>
              </a:ext>
            </a:extLst>
          </p:cNvPr>
          <p:cNvSpPr/>
          <p:nvPr/>
        </p:nvSpPr>
        <p:spPr>
          <a:xfrm>
            <a:off x="6392042" y="5909250"/>
            <a:ext cx="1451143"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GuestNo</a:t>
            </a:r>
            <a:endParaRPr lang="en-US" dirty="0"/>
          </a:p>
        </p:txBody>
      </p:sp>
      <p:sp>
        <p:nvSpPr>
          <p:cNvPr id="76" name="Frame 75">
            <a:extLst>
              <a:ext uri="{FF2B5EF4-FFF2-40B4-BE49-F238E27FC236}">
                <a16:creationId xmlns:a16="http://schemas.microsoft.com/office/drawing/2014/main" id="{21239F58-FEA5-48DC-AE09-8A0CBCD016FB}"/>
              </a:ext>
            </a:extLst>
          </p:cNvPr>
          <p:cNvSpPr/>
          <p:nvPr/>
        </p:nvSpPr>
        <p:spPr>
          <a:xfrm>
            <a:off x="7472128" y="2312499"/>
            <a:ext cx="2275490" cy="703034"/>
          </a:xfrm>
          <a:prstGeom prst="fram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77" name="Oval 76">
            <a:extLst>
              <a:ext uri="{FF2B5EF4-FFF2-40B4-BE49-F238E27FC236}">
                <a16:creationId xmlns:a16="http://schemas.microsoft.com/office/drawing/2014/main" id="{2F87655B-B664-41C0-8093-5EC1B8841E36}"/>
              </a:ext>
            </a:extLst>
          </p:cNvPr>
          <p:cNvSpPr/>
          <p:nvPr/>
        </p:nvSpPr>
        <p:spPr>
          <a:xfrm>
            <a:off x="7948450" y="5989109"/>
            <a:ext cx="1831426"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GuestName</a:t>
            </a:r>
            <a:endParaRPr lang="en-US" dirty="0"/>
          </a:p>
        </p:txBody>
      </p:sp>
      <p:sp>
        <p:nvSpPr>
          <p:cNvPr id="78" name="Oval 77">
            <a:extLst>
              <a:ext uri="{FF2B5EF4-FFF2-40B4-BE49-F238E27FC236}">
                <a16:creationId xmlns:a16="http://schemas.microsoft.com/office/drawing/2014/main" id="{F97BA448-0E7B-48A2-BF76-1E30748B1339}"/>
              </a:ext>
            </a:extLst>
          </p:cNvPr>
          <p:cNvSpPr/>
          <p:nvPr/>
        </p:nvSpPr>
        <p:spPr>
          <a:xfrm>
            <a:off x="9917804" y="5922438"/>
            <a:ext cx="2156364"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GuestAddress</a:t>
            </a:r>
            <a:endParaRPr lang="en-US" dirty="0"/>
          </a:p>
        </p:txBody>
      </p:sp>
      <p:sp>
        <p:nvSpPr>
          <p:cNvPr id="79" name="Oval 78">
            <a:extLst>
              <a:ext uri="{FF2B5EF4-FFF2-40B4-BE49-F238E27FC236}">
                <a16:creationId xmlns:a16="http://schemas.microsoft.com/office/drawing/2014/main" id="{0811777F-D137-4D5E-A668-93DDFE88DEA8}"/>
              </a:ext>
            </a:extLst>
          </p:cNvPr>
          <p:cNvSpPr/>
          <p:nvPr/>
        </p:nvSpPr>
        <p:spPr>
          <a:xfrm>
            <a:off x="6477003" y="881093"/>
            <a:ext cx="1471447"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RoomNo</a:t>
            </a:r>
            <a:r>
              <a:rPr lang="en-US" dirty="0"/>
              <a:t>------------</a:t>
            </a:r>
          </a:p>
        </p:txBody>
      </p:sp>
      <p:cxnSp>
        <p:nvCxnSpPr>
          <p:cNvPr id="80" name="Straight Connector 79">
            <a:extLst>
              <a:ext uri="{FF2B5EF4-FFF2-40B4-BE49-F238E27FC236}">
                <a16:creationId xmlns:a16="http://schemas.microsoft.com/office/drawing/2014/main" id="{0C993460-6E55-48E4-B115-FA929E1E55B1}"/>
              </a:ext>
            </a:extLst>
          </p:cNvPr>
          <p:cNvCxnSpPr>
            <a:cxnSpLocks/>
          </p:cNvCxnSpPr>
          <p:nvPr/>
        </p:nvCxnSpPr>
        <p:spPr>
          <a:xfrm>
            <a:off x="7481356" y="1468600"/>
            <a:ext cx="636035" cy="787062"/>
          </a:xfrm>
          <a:prstGeom prst="line">
            <a:avLst/>
          </a:prstGeom>
        </p:spPr>
        <p:style>
          <a:lnRef idx="2">
            <a:schemeClr val="accent2"/>
          </a:lnRef>
          <a:fillRef idx="0">
            <a:schemeClr val="accent2"/>
          </a:fillRef>
          <a:effectRef idx="1">
            <a:schemeClr val="accent2"/>
          </a:effectRef>
          <a:fontRef idx="minor">
            <a:schemeClr val="tx1"/>
          </a:fontRef>
        </p:style>
      </p:cxnSp>
      <p:cxnSp>
        <p:nvCxnSpPr>
          <p:cNvPr id="82" name="Straight Connector 81">
            <a:extLst>
              <a:ext uri="{FF2B5EF4-FFF2-40B4-BE49-F238E27FC236}">
                <a16:creationId xmlns:a16="http://schemas.microsoft.com/office/drawing/2014/main" id="{079E603C-DB36-4880-8833-1989419AEBCC}"/>
              </a:ext>
            </a:extLst>
          </p:cNvPr>
          <p:cNvCxnSpPr>
            <a:cxnSpLocks/>
          </p:cNvCxnSpPr>
          <p:nvPr/>
        </p:nvCxnSpPr>
        <p:spPr>
          <a:xfrm flipH="1">
            <a:off x="8334212" y="1437223"/>
            <a:ext cx="543219" cy="868545"/>
          </a:xfrm>
          <a:prstGeom prst="line">
            <a:avLst/>
          </a:prstGeom>
        </p:spPr>
        <p:style>
          <a:lnRef idx="2">
            <a:schemeClr val="accent2"/>
          </a:lnRef>
          <a:fillRef idx="0">
            <a:schemeClr val="accent2"/>
          </a:fillRef>
          <a:effectRef idx="1">
            <a:schemeClr val="accent2"/>
          </a:effectRef>
          <a:fontRef idx="minor">
            <a:schemeClr val="tx1"/>
          </a:fontRef>
        </p:style>
      </p:cxnSp>
      <p:cxnSp>
        <p:nvCxnSpPr>
          <p:cNvPr id="85" name="Straight Connector 84">
            <a:extLst>
              <a:ext uri="{FF2B5EF4-FFF2-40B4-BE49-F238E27FC236}">
                <a16:creationId xmlns:a16="http://schemas.microsoft.com/office/drawing/2014/main" id="{7B6094D2-D01E-43A9-AF7B-B1CAFE337A3D}"/>
              </a:ext>
            </a:extLst>
          </p:cNvPr>
          <p:cNvCxnSpPr>
            <a:cxnSpLocks/>
          </p:cNvCxnSpPr>
          <p:nvPr/>
        </p:nvCxnSpPr>
        <p:spPr>
          <a:xfrm flipH="1">
            <a:off x="9446118" y="1345324"/>
            <a:ext cx="667516" cy="979601"/>
          </a:xfrm>
          <a:prstGeom prst="line">
            <a:avLst/>
          </a:prstGeom>
        </p:spPr>
        <p:style>
          <a:lnRef idx="2">
            <a:schemeClr val="accent2"/>
          </a:lnRef>
          <a:fillRef idx="0">
            <a:schemeClr val="accent2"/>
          </a:fillRef>
          <a:effectRef idx="1">
            <a:schemeClr val="accent2"/>
          </a:effectRef>
          <a:fontRef idx="minor">
            <a:schemeClr val="tx1"/>
          </a:fontRef>
        </p:style>
      </p:cxnSp>
      <p:cxnSp>
        <p:nvCxnSpPr>
          <p:cNvPr id="88" name="Straight Connector 87">
            <a:extLst>
              <a:ext uri="{FF2B5EF4-FFF2-40B4-BE49-F238E27FC236}">
                <a16:creationId xmlns:a16="http://schemas.microsoft.com/office/drawing/2014/main" id="{B3AB647B-8D73-41CD-85F5-DFBA2FBC947F}"/>
              </a:ext>
            </a:extLst>
          </p:cNvPr>
          <p:cNvCxnSpPr>
            <a:cxnSpLocks/>
            <a:endCxn id="77" idx="0"/>
          </p:cNvCxnSpPr>
          <p:nvPr/>
        </p:nvCxnSpPr>
        <p:spPr>
          <a:xfrm>
            <a:off x="8494174" y="5305199"/>
            <a:ext cx="369989" cy="683910"/>
          </a:xfrm>
          <a:prstGeom prst="line">
            <a:avLst/>
          </a:prstGeom>
        </p:spPr>
        <p:style>
          <a:lnRef idx="2">
            <a:schemeClr val="accent2"/>
          </a:lnRef>
          <a:fillRef idx="0">
            <a:schemeClr val="accent2"/>
          </a:fillRef>
          <a:effectRef idx="1">
            <a:schemeClr val="accent2"/>
          </a:effectRef>
          <a:fontRef idx="minor">
            <a:schemeClr val="tx1"/>
          </a:fontRef>
        </p:style>
      </p:cxnSp>
      <p:cxnSp>
        <p:nvCxnSpPr>
          <p:cNvPr id="95" name="Straight Connector 94">
            <a:extLst>
              <a:ext uri="{FF2B5EF4-FFF2-40B4-BE49-F238E27FC236}">
                <a16:creationId xmlns:a16="http://schemas.microsoft.com/office/drawing/2014/main" id="{A65ED52B-F7F4-4B0C-A569-D0E7E6D4AD65}"/>
              </a:ext>
            </a:extLst>
          </p:cNvPr>
          <p:cNvCxnSpPr>
            <a:cxnSpLocks/>
          </p:cNvCxnSpPr>
          <p:nvPr/>
        </p:nvCxnSpPr>
        <p:spPr>
          <a:xfrm>
            <a:off x="9469718" y="5280890"/>
            <a:ext cx="636035" cy="787062"/>
          </a:xfrm>
          <a:prstGeom prst="line">
            <a:avLst/>
          </a:prstGeom>
        </p:spPr>
        <p:style>
          <a:lnRef idx="2">
            <a:schemeClr val="accent2"/>
          </a:lnRef>
          <a:fillRef idx="0">
            <a:schemeClr val="accent2"/>
          </a:fillRef>
          <a:effectRef idx="1">
            <a:schemeClr val="accent2"/>
          </a:effectRef>
          <a:fontRef idx="minor">
            <a:schemeClr val="tx1"/>
          </a:fontRef>
        </p:style>
      </p:cxnSp>
      <p:cxnSp>
        <p:nvCxnSpPr>
          <p:cNvPr id="96" name="Straight Connector 95">
            <a:extLst>
              <a:ext uri="{FF2B5EF4-FFF2-40B4-BE49-F238E27FC236}">
                <a16:creationId xmlns:a16="http://schemas.microsoft.com/office/drawing/2014/main" id="{90607963-1349-4AC9-89DA-C7277D23B836}"/>
              </a:ext>
            </a:extLst>
          </p:cNvPr>
          <p:cNvCxnSpPr>
            <a:cxnSpLocks/>
          </p:cNvCxnSpPr>
          <p:nvPr/>
        </p:nvCxnSpPr>
        <p:spPr>
          <a:xfrm flipH="1">
            <a:off x="7471070" y="5329528"/>
            <a:ext cx="150968" cy="689625"/>
          </a:xfrm>
          <a:prstGeom prst="line">
            <a:avLst/>
          </a:prstGeom>
        </p:spPr>
        <p:style>
          <a:lnRef idx="2">
            <a:schemeClr val="accent2"/>
          </a:lnRef>
          <a:fillRef idx="0">
            <a:schemeClr val="accent2"/>
          </a:fillRef>
          <a:effectRef idx="1">
            <a:schemeClr val="accent2"/>
          </a:effectRef>
          <a:fontRef idx="minor">
            <a:schemeClr val="tx1"/>
          </a:fontRef>
        </p:style>
      </p:cxnSp>
      <p:sp>
        <p:nvSpPr>
          <p:cNvPr id="103" name="Oval 102">
            <a:extLst>
              <a:ext uri="{FF2B5EF4-FFF2-40B4-BE49-F238E27FC236}">
                <a16:creationId xmlns:a16="http://schemas.microsoft.com/office/drawing/2014/main" id="{04AF8E55-E8A0-40A4-8E6A-C770C459C19E}"/>
              </a:ext>
            </a:extLst>
          </p:cNvPr>
          <p:cNvSpPr/>
          <p:nvPr/>
        </p:nvSpPr>
        <p:spPr>
          <a:xfrm>
            <a:off x="10080273" y="2896772"/>
            <a:ext cx="1831426"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DateFrom</a:t>
            </a:r>
            <a:endParaRPr lang="en-US" dirty="0"/>
          </a:p>
        </p:txBody>
      </p:sp>
      <p:sp>
        <p:nvSpPr>
          <p:cNvPr id="104" name="Oval 103">
            <a:extLst>
              <a:ext uri="{FF2B5EF4-FFF2-40B4-BE49-F238E27FC236}">
                <a16:creationId xmlns:a16="http://schemas.microsoft.com/office/drawing/2014/main" id="{1C06B035-A23E-45FF-AAC0-438DF6505371}"/>
              </a:ext>
            </a:extLst>
          </p:cNvPr>
          <p:cNvSpPr/>
          <p:nvPr/>
        </p:nvSpPr>
        <p:spPr>
          <a:xfrm>
            <a:off x="10165802" y="4116612"/>
            <a:ext cx="1831426" cy="699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Date</a:t>
            </a:r>
          </a:p>
        </p:txBody>
      </p:sp>
      <p:cxnSp>
        <p:nvCxnSpPr>
          <p:cNvPr id="105" name="Straight Connector 104">
            <a:extLst>
              <a:ext uri="{FF2B5EF4-FFF2-40B4-BE49-F238E27FC236}">
                <a16:creationId xmlns:a16="http://schemas.microsoft.com/office/drawing/2014/main" id="{6A159C63-3767-4A15-9E36-99061AF64E65}"/>
              </a:ext>
            </a:extLst>
          </p:cNvPr>
          <p:cNvCxnSpPr>
            <a:cxnSpLocks/>
            <a:stCxn id="103" idx="2"/>
          </p:cNvCxnSpPr>
          <p:nvPr/>
        </p:nvCxnSpPr>
        <p:spPr>
          <a:xfrm flipH="1">
            <a:off x="9396555" y="3246750"/>
            <a:ext cx="683718" cy="755592"/>
          </a:xfrm>
          <a:prstGeom prst="line">
            <a:avLst/>
          </a:prstGeom>
        </p:spPr>
        <p:style>
          <a:lnRef idx="2">
            <a:schemeClr val="accent2"/>
          </a:lnRef>
          <a:fillRef idx="0">
            <a:schemeClr val="accent2"/>
          </a:fillRef>
          <a:effectRef idx="1">
            <a:schemeClr val="accent2"/>
          </a:effectRef>
          <a:fontRef idx="minor">
            <a:schemeClr val="tx1"/>
          </a:fontRef>
        </p:style>
      </p:cxnSp>
      <p:cxnSp>
        <p:nvCxnSpPr>
          <p:cNvPr id="107" name="Straight Connector 106">
            <a:extLst>
              <a:ext uri="{FF2B5EF4-FFF2-40B4-BE49-F238E27FC236}">
                <a16:creationId xmlns:a16="http://schemas.microsoft.com/office/drawing/2014/main" id="{6D8514F8-2FC4-4F3B-910E-CE6F9F280D44}"/>
              </a:ext>
            </a:extLst>
          </p:cNvPr>
          <p:cNvCxnSpPr>
            <a:cxnSpLocks/>
            <a:stCxn id="104" idx="2"/>
          </p:cNvCxnSpPr>
          <p:nvPr/>
        </p:nvCxnSpPr>
        <p:spPr>
          <a:xfrm flipH="1" flipV="1">
            <a:off x="9377091" y="4104729"/>
            <a:ext cx="788711" cy="361861"/>
          </a:xfrm>
          <a:prstGeom prst="line">
            <a:avLst/>
          </a:prstGeom>
        </p:spPr>
        <p:style>
          <a:lnRef idx="2">
            <a:schemeClr val="accent2"/>
          </a:lnRef>
          <a:fillRef idx="0">
            <a:schemeClr val="accent2"/>
          </a:fillRef>
          <a:effectRef idx="1">
            <a:schemeClr val="accent2"/>
          </a:effectRef>
          <a:fontRef idx="minor">
            <a:schemeClr val="tx1"/>
          </a:fontRef>
        </p:style>
      </p:cxnSp>
      <p:sp>
        <p:nvSpPr>
          <p:cNvPr id="2" name="Rectangle 1">
            <a:extLst>
              <a:ext uri="{FF2B5EF4-FFF2-40B4-BE49-F238E27FC236}">
                <a16:creationId xmlns:a16="http://schemas.microsoft.com/office/drawing/2014/main" id="{21671B3E-B6F8-4962-BF64-7E66DF17446C}"/>
              </a:ext>
            </a:extLst>
          </p:cNvPr>
          <p:cNvSpPr/>
          <p:nvPr/>
        </p:nvSpPr>
        <p:spPr>
          <a:xfrm>
            <a:off x="2138886" y="4009620"/>
            <a:ext cx="2937022"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ER Model</a:t>
            </a:r>
          </a:p>
        </p:txBody>
      </p:sp>
    </p:spTree>
    <p:extLst>
      <p:ext uri="{BB962C8B-B14F-4D97-AF65-F5344CB8AC3E}">
        <p14:creationId xmlns:p14="http://schemas.microsoft.com/office/powerpoint/2010/main" val="107482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5E7773-BF3D-4316-AA82-EAAEE06A7EF6}"/>
              </a:ext>
            </a:extLst>
          </p:cNvPr>
          <p:cNvSpPr>
            <a:spLocks noGrp="1"/>
          </p:cNvSpPr>
          <p:nvPr>
            <p:ph type="title"/>
          </p:nvPr>
        </p:nvSpPr>
        <p:spPr/>
        <p:txBody>
          <a:bodyPr/>
          <a:lstStyle/>
          <a:p>
            <a:r>
              <a:rPr lang="en-US" dirty="0"/>
              <a:t>Relational Model</a:t>
            </a:r>
          </a:p>
        </p:txBody>
      </p:sp>
      <p:sp>
        <p:nvSpPr>
          <p:cNvPr id="6" name="Content Placeholder 5">
            <a:extLst>
              <a:ext uri="{FF2B5EF4-FFF2-40B4-BE49-F238E27FC236}">
                <a16:creationId xmlns:a16="http://schemas.microsoft.com/office/drawing/2014/main" id="{8EF4F6CF-D458-4B1D-B8F9-7B1B57E8B504}"/>
              </a:ext>
            </a:extLst>
          </p:cNvPr>
          <p:cNvSpPr>
            <a:spLocks noGrp="1"/>
          </p:cNvSpPr>
          <p:nvPr>
            <p:ph idx="1"/>
          </p:nvPr>
        </p:nvSpPr>
        <p:spPr/>
        <p:txBody>
          <a:bodyPr/>
          <a:lstStyle/>
          <a:p>
            <a:r>
              <a:rPr lang="en-US" dirty="0"/>
              <a:t>The following tables form part of a database held in a relational DB.</a:t>
            </a:r>
          </a:p>
          <a:p>
            <a:pPr lvl="1"/>
            <a:r>
              <a:rPr lang="en-US" dirty="0"/>
              <a:t>Hotel (</a:t>
            </a:r>
            <a:r>
              <a:rPr lang="en-US" u="sng" dirty="0" err="1"/>
              <a:t>HotelNo</a:t>
            </a:r>
            <a:r>
              <a:rPr lang="en-US" dirty="0"/>
              <a:t>, Name, City)</a:t>
            </a:r>
          </a:p>
          <a:p>
            <a:pPr lvl="1"/>
            <a:r>
              <a:rPr lang="en-US" dirty="0"/>
              <a:t>Room(</a:t>
            </a:r>
            <a:r>
              <a:rPr lang="en-US" u="sng" dirty="0" err="1"/>
              <a:t>RoomNo</a:t>
            </a:r>
            <a:r>
              <a:rPr lang="en-US" u="sng" dirty="0"/>
              <a:t>, </a:t>
            </a:r>
            <a:r>
              <a:rPr lang="en-US" u="sng" dirty="0" err="1"/>
              <a:t>HotelNo</a:t>
            </a:r>
            <a:r>
              <a:rPr lang="en-US" dirty="0"/>
              <a:t>, Type, Price)</a:t>
            </a:r>
          </a:p>
          <a:p>
            <a:pPr lvl="1"/>
            <a:r>
              <a:rPr lang="en-US" dirty="0"/>
              <a:t>Booking (</a:t>
            </a:r>
            <a:r>
              <a:rPr lang="en-US" u="sng" dirty="0" err="1"/>
              <a:t>HotelNo</a:t>
            </a:r>
            <a:r>
              <a:rPr lang="en-US" u="sng" dirty="0"/>
              <a:t>, </a:t>
            </a:r>
            <a:r>
              <a:rPr lang="en-US" u="sng" dirty="0" err="1"/>
              <a:t>GuestNo</a:t>
            </a:r>
            <a:r>
              <a:rPr lang="en-US" u="sng" dirty="0"/>
              <a:t>, </a:t>
            </a:r>
            <a:r>
              <a:rPr lang="en-US" u="sng" dirty="0" err="1"/>
              <a:t>DateFrom</a:t>
            </a:r>
            <a:r>
              <a:rPr lang="en-US" dirty="0"/>
              <a:t>, </a:t>
            </a:r>
            <a:r>
              <a:rPr lang="en-US" dirty="0" err="1"/>
              <a:t>DateTo</a:t>
            </a:r>
            <a:r>
              <a:rPr lang="en-US" dirty="0"/>
              <a:t>, </a:t>
            </a:r>
            <a:r>
              <a:rPr lang="en-US" dirty="0" err="1"/>
              <a:t>RoomNo</a:t>
            </a:r>
            <a:r>
              <a:rPr lang="en-US" dirty="0"/>
              <a:t>)</a:t>
            </a:r>
          </a:p>
          <a:p>
            <a:pPr lvl="1"/>
            <a:r>
              <a:rPr lang="en-US" dirty="0"/>
              <a:t>Guest(</a:t>
            </a:r>
            <a:r>
              <a:rPr lang="en-US" u="sng" dirty="0" err="1"/>
              <a:t>GuestNo</a:t>
            </a:r>
            <a:r>
              <a:rPr lang="en-US" dirty="0"/>
              <a:t>, </a:t>
            </a:r>
            <a:r>
              <a:rPr lang="en-US" dirty="0" err="1"/>
              <a:t>GuestName</a:t>
            </a:r>
            <a:r>
              <a:rPr lang="en-US" dirty="0"/>
              <a:t>, </a:t>
            </a:r>
            <a:r>
              <a:rPr lang="en-US" dirty="0" err="1"/>
              <a:t>GuestAddress</a:t>
            </a:r>
            <a:r>
              <a:rPr lang="en-US" dirty="0"/>
              <a:t>)</a:t>
            </a:r>
          </a:p>
          <a:p>
            <a:endParaRPr lang="en-US" dirty="0"/>
          </a:p>
        </p:txBody>
      </p:sp>
      <p:sp>
        <p:nvSpPr>
          <p:cNvPr id="2" name="Date Placeholder 1">
            <a:extLst>
              <a:ext uri="{FF2B5EF4-FFF2-40B4-BE49-F238E27FC236}">
                <a16:creationId xmlns:a16="http://schemas.microsoft.com/office/drawing/2014/main" id="{4465FF02-3819-46A6-A75B-AC0C71A3A798}"/>
              </a:ext>
            </a:extLst>
          </p:cNvPr>
          <p:cNvSpPr>
            <a:spLocks noGrp="1"/>
          </p:cNvSpPr>
          <p:nvPr>
            <p:ph type="dt" sz="half" idx="10"/>
          </p:nvPr>
        </p:nvSpPr>
        <p:spPr/>
        <p:txBody>
          <a:bodyPr/>
          <a:lstStyle/>
          <a:p>
            <a:fld id="{F5813B55-9129-4CDB-93BA-653552C7F6DD}" type="datetime1">
              <a:rPr lang="en-US" smtClean="0">
                <a:solidFill>
                  <a:prstClr val="black">
                    <a:tint val="75000"/>
                  </a:prstClr>
                </a:solidFill>
              </a:rPr>
              <a:pPr/>
              <a:t>7/27/2021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E2AFD27A-ECAA-4527-ADF3-CFC70D721AA2}"/>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4" name="Slide Number Placeholder 3">
            <a:extLst>
              <a:ext uri="{FF2B5EF4-FFF2-40B4-BE49-F238E27FC236}">
                <a16:creationId xmlns:a16="http://schemas.microsoft.com/office/drawing/2014/main" id="{BD2DD106-59F4-474F-8645-C310477FDF47}"/>
              </a:ext>
            </a:extLst>
          </p:cNvPr>
          <p:cNvSpPr>
            <a:spLocks noGrp="1"/>
          </p:cNvSpPr>
          <p:nvPr>
            <p:ph type="sldNum" sz="quarter" idx="12"/>
          </p:nvPr>
        </p:nvSpPr>
        <p:spPr/>
        <p:txBody>
          <a:bodyPr/>
          <a:lstStyle/>
          <a:p>
            <a:fld id="{A67AFE19-8960-4999-8BB5-FA14F1DD873F}" type="slidenum">
              <a:rPr lang="en-US" smtClean="0"/>
              <a:pPr/>
              <a:t>44</a:t>
            </a:fld>
            <a:endParaRPr lang="en-US"/>
          </a:p>
        </p:txBody>
      </p:sp>
    </p:spTree>
    <p:extLst>
      <p:ext uri="{BB962C8B-B14F-4D97-AF65-F5344CB8AC3E}">
        <p14:creationId xmlns:p14="http://schemas.microsoft.com/office/powerpoint/2010/main" val="97780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52E5-F028-47F1-AD76-2327F5AE9482}"/>
              </a:ext>
            </a:extLst>
          </p:cNvPr>
          <p:cNvSpPr>
            <a:spLocks noGrp="1"/>
          </p:cNvSpPr>
          <p:nvPr>
            <p:ph type="title"/>
          </p:nvPr>
        </p:nvSpPr>
        <p:spPr/>
        <p:txBody>
          <a:bodyPr/>
          <a:lstStyle/>
          <a:p>
            <a:r>
              <a:rPr lang="en-US" dirty="0"/>
              <a:t>Schema Diagram of Hotel System</a:t>
            </a:r>
          </a:p>
        </p:txBody>
      </p:sp>
      <p:sp>
        <p:nvSpPr>
          <p:cNvPr id="3" name="Content Placeholder 2">
            <a:extLst>
              <a:ext uri="{FF2B5EF4-FFF2-40B4-BE49-F238E27FC236}">
                <a16:creationId xmlns:a16="http://schemas.microsoft.com/office/drawing/2014/main" id="{07D3BB8E-B633-40F6-AB45-7B619DD8146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9D670A6D-970D-44B6-940E-4E1984F7EBA7}"/>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CB07CE0-63A2-4E71-8F69-7CCE47ABC32B}"/>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9DA37227-C5D0-401A-98DC-3B3791FDA0F0}"/>
              </a:ext>
            </a:extLst>
          </p:cNvPr>
          <p:cNvSpPr>
            <a:spLocks noGrp="1"/>
          </p:cNvSpPr>
          <p:nvPr>
            <p:ph type="sldNum" sz="quarter" idx="12"/>
          </p:nvPr>
        </p:nvSpPr>
        <p:spPr/>
        <p:txBody>
          <a:bodyPr/>
          <a:lstStyle/>
          <a:p>
            <a:fld id="{A67AFE19-8960-4999-8BB5-FA14F1DD873F}" type="slidenum">
              <a:rPr lang="en-US" smtClean="0"/>
              <a:pPr/>
              <a:t>45</a:t>
            </a:fld>
            <a:endParaRPr lang="en-US"/>
          </a:p>
        </p:txBody>
      </p:sp>
      <p:grpSp>
        <p:nvGrpSpPr>
          <p:cNvPr id="10" name="Group 9">
            <a:extLst>
              <a:ext uri="{FF2B5EF4-FFF2-40B4-BE49-F238E27FC236}">
                <a16:creationId xmlns:a16="http://schemas.microsoft.com/office/drawing/2014/main" id="{5E2510E3-A729-40A1-88D3-E2DBA1901BAD}"/>
              </a:ext>
            </a:extLst>
          </p:cNvPr>
          <p:cNvGrpSpPr/>
          <p:nvPr/>
        </p:nvGrpSpPr>
        <p:grpSpPr>
          <a:xfrm>
            <a:off x="4651480" y="1866210"/>
            <a:ext cx="2382345" cy="1780868"/>
            <a:chOff x="1072055" y="3090041"/>
            <a:chExt cx="2382345" cy="1780868"/>
          </a:xfrm>
        </p:grpSpPr>
        <p:sp>
          <p:nvSpPr>
            <p:cNvPr id="11" name="Flowchart: Process 10">
              <a:extLst>
                <a:ext uri="{FF2B5EF4-FFF2-40B4-BE49-F238E27FC236}">
                  <a16:creationId xmlns:a16="http://schemas.microsoft.com/office/drawing/2014/main" id="{77D0D163-72AB-470F-9ACF-082BD555DA3C}"/>
                </a:ext>
              </a:extLst>
            </p:cNvPr>
            <p:cNvSpPr/>
            <p:nvPr/>
          </p:nvSpPr>
          <p:spPr>
            <a:xfrm>
              <a:off x="1072055" y="3090041"/>
              <a:ext cx="2382345" cy="49398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Room</a:t>
              </a:r>
            </a:p>
          </p:txBody>
        </p:sp>
        <p:sp>
          <p:nvSpPr>
            <p:cNvPr id="12" name="Flowchart: Process 11">
              <a:extLst>
                <a:ext uri="{FF2B5EF4-FFF2-40B4-BE49-F238E27FC236}">
                  <a16:creationId xmlns:a16="http://schemas.microsoft.com/office/drawing/2014/main" id="{B23C2051-9982-44BF-8058-0213F9F1D87F}"/>
                </a:ext>
              </a:extLst>
            </p:cNvPr>
            <p:cNvSpPr/>
            <p:nvPr/>
          </p:nvSpPr>
          <p:spPr>
            <a:xfrm>
              <a:off x="1072055" y="3584028"/>
              <a:ext cx="2382345" cy="128688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ln w="0"/>
                  <a:solidFill>
                    <a:schemeClr val="tx1"/>
                  </a:solidFill>
                  <a:effectLst>
                    <a:outerShdw blurRad="38100" dist="19050" dir="2700000" algn="tl" rotWithShape="0">
                      <a:schemeClr val="dk1">
                        <a:alpha val="40000"/>
                      </a:schemeClr>
                    </a:outerShdw>
                  </a:effectLst>
                </a:rPr>
                <a:t>RoomNo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u="sng" dirty="0" err="1">
                  <a:ln w="0"/>
                  <a:solidFill>
                    <a:schemeClr val="tx1"/>
                  </a:solidFill>
                  <a:effectLst>
                    <a:outerShdw blurRad="38100" dist="19050" dir="2700000" algn="tl" rotWithShape="0">
                      <a:schemeClr val="dk1">
                        <a:alpha val="40000"/>
                      </a:schemeClr>
                    </a:outerShdw>
                  </a:effectLst>
                </a:rPr>
                <a:t>HotelNO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Name</a:t>
              </a:r>
            </a:p>
            <a:p>
              <a:pPr algn="ctr"/>
              <a:r>
                <a:rPr lang="en-US" dirty="0">
                  <a:ln w="0"/>
                  <a:solidFill>
                    <a:schemeClr val="tx1"/>
                  </a:solidFill>
                  <a:effectLst>
                    <a:outerShdw blurRad="38100" dist="19050" dir="2700000" algn="tl" rotWithShape="0">
                      <a:schemeClr val="dk1">
                        <a:alpha val="40000"/>
                      </a:schemeClr>
                    </a:outerShdw>
                  </a:effectLst>
                </a:rPr>
                <a:t>City</a:t>
              </a:r>
            </a:p>
          </p:txBody>
        </p:sp>
      </p:grpSp>
      <p:grpSp>
        <p:nvGrpSpPr>
          <p:cNvPr id="13" name="Group 12">
            <a:extLst>
              <a:ext uri="{FF2B5EF4-FFF2-40B4-BE49-F238E27FC236}">
                <a16:creationId xmlns:a16="http://schemas.microsoft.com/office/drawing/2014/main" id="{F064C98F-B151-4B76-A262-B6EBB738FD29}"/>
              </a:ext>
            </a:extLst>
          </p:cNvPr>
          <p:cNvGrpSpPr/>
          <p:nvPr/>
        </p:nvGrpSpPr>
        <p:grpSpPr>
          <a:xfrm>
            <a:off x="1077963" y="1797267"/>
            <a:ext cx="2382345" cy="1849811"/>
            <a:chOff x="1072055" y="3090041"/>
            <a:chExt cx="2382345" cy="1702676"/>
          </a:xfrm>
        </p:grpSpPr>
        <p:sp>
          <p:nvSpPr>
            <p:cNvPr id="14" name="Flowchart: Process 13">
              <a:extLst>
                <a:ext uri="{FF2B5EF4-FFF2-40B4-BE49-F238E27FC236}">
                  <a16:creationId xmlns:a16="http://schemas.microsoft.com/office/drawing/2014/main" id="{DF65843D-E5AB-4533-B56F-3304EE1FFFF2}"/>
                </a:ext>
              </a:extLst>
            </p:cNvPr>
            <p:cNvSpPr/>
            <p:nvPr/>
          </p:nvSpPr>
          <p:spPr>
            <a:xfrm>
              <a:off x="1072055" y="3090041"/>
              <a:ext cx="2382345" cy="49398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Hotel</a:t>
              </a:r>
            </a:p>
          </p:txBody>
        </p:sp>
        <p:sp>
          <p:nvSpPr>
            <p:cNvPr id="15" name="Flowchart: Process 14">
              <a:extLst>
                <a:ext uri="{FF2B5EF4-FFF2-40B4-BE49-F238E27FC236}">
                  <a16:creationId xmlns:a16="http://schemas.microsoft.com/office/drawing/2014/main" id="{1FCE6825-1CCC-419B-B52E-AD4D14EEB8B0}"/>
                </a:ext>
              </a:extLst>
            </p:cNvPr>
            <p:cNvSpPr/>
            <p:nvPr/>
          </p:nvSpPr>
          <p:spPr>
            <a:xfrm>
              <a:off x="1072055" y="3584028"/>
              <a:ext cx="2382345" cy="120868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ln w="0"/>
                  <a:solidFill>
                    <a:schemeClr val="tx1"/>
                  </a:solidFill>
                  <a:effectLst>
                    <a:outerShdw blurRad="38100" dist="19050" dir="2700000" algn="tl" rotWithShape="0">
                      <a:schemeClr val="dk1">
                        <a:alpha val="40000"/>
                      </a:schemeClr>
                    </a:outerShdw>
                  </a:effectLst>
                </a:rPr>
                <a:t>HotelNo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Name</a:t>
              </a:r>
            </a:p>
            <a:p>
              <a:pPr algn="ctr"/>
              <a:r>
                <a:rPr lang="en-US" dirty="0">
                  <a:ln w="0"/>
                  <a:solidFill>
                    <a:schemeClr val="tx1"/>
                  </a:solidFill>
                  <a:effectLst>
                    <a:outerShdw blurRad="38100" dist="19050" dir="2700000" algn="tl" rotWithShape="0">
                      <a:schemeClr val="dk1">
                        <a:alpha val="40000"/>
                      </a:schemeClr>
                    </a:outerShdw>
                  </a:effectLst>
                </a:rPr>
                <a:t>City</a:t>
              </a:r>
            </a:p>
          </p:txBody>
        </p:sp>
      </p:grpSp>
      <p:grpSp>
        <p:nvGrpSpPr>
          <p:cNvPr id="21" name="Group 20">
            <a:extLst>
              <a:ext uri="{FF2B5EF4-FFF2-40B4-BE49-F238E27FC236}">
                <a16:creationId xmlns:a16="http://schemas.microsoft.com/office/drawing/2014/main" id="{E6A7F1E1-765D-4490-BDB1-D82EB9720331}"/>
              </a:ext>
            </a:extLst>
          </p:cNvPr>
          <p:cNvGrpSpPr/>
          <p:nvPr/>
        </p:nvGrpSpPr>
        <p:grpSpPr>
          <a:xfrm>
            <a:off x="8026403" y="1725330"/>
            <a:ext cx="2382345" cy="1780868"/>
            <a:chOff x="1072055" y="3090041"/>
            <a:chExt cx="2382345" cy="1780868"/>
          </a:xfrm>
        </p:grpSpPr>
        <p:sp>
          <p:nvSpPr>
            <p:cNvPr id="22" name="Flowchart: Process 21">
              <a:extLst>
                <a:ext uri="{FF2B5EF4-FFF2-40B4-BE49-F238E27FC236}">
                  <a16:creationId xmlns:a16="http://schemas.microsoft.com/office/drawing/2014/main" id="{C0BC9A62-953B-47FF-88FE-50594505FFB9}"/>
                </a:ext>
              </a:extLst>
            </p:cNvPr>
            <p:cNvSpPr/>
            <p:nvPr/>
          </p:nvSpPr>
          <p:spPr>
            <a:xfrm>
              <a:off x="1072055" y="3090041"/>
              <a:ext cx="2382345" cy="49398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Booking</a:t>
              </a:r>
            </a:p>
          </p:txBody>
        </p:sp>
        <p:sp>
          <p:nvSpPr>
            <p:cNvPr id="23" name="Flowchart: Process 22">
              <a:extLst>
                <a:ext uri="{FF2B5EF4-FFF2-40B4-BE49-F238E27FC236}">
                  <a16:creationId xmlns:a16="http://schemas.microsoft.com/office/drawing/2014/main" id="{73B308D2-2688-45C8-B41A-6618B65B765E}"/>
                </a:ext>
              </a:extLst>
            </p:cNvPr>
            <p:cNvSpPr/>
            <p:nvPr/>
          </p:nvSpPr>
          <p:spPr>
            <a:xfrm>
              <a:off x="1072055" y="3584028"/>
              <a:ext cx="2382345" cy="128688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ln w="0"/>
                  <a:solidFill>
                    <a:schemeClr val="tx1"/>
                  </a:solidFill>
                  <a:effectLst>
                    <a:outerShdw blurRad="38100" dist="19050" dir="2700000" algn="tl" rotWithShape="0">
                      <a:schemeClr val="dk1">
                        <a:alpha val="40000"/>
                      </a:schemeClr>
                    </a:outerShdw>
                  </a:effectLst>
                </a:rPr>
                <a:t>RoomNo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u="sng" dirty="0" err="1">
                  <a:ln w="0"/>
                  <a:solidFill>
                    <a:schemeClr val="tx1"/>
                  </a:solidFill>
                  <a:effectLst>
                    <a:outerShdw blurRad="38100" dist="19050" dir="2700000" algn="tl" rotWithShape="0">
                      <a:schemeClr val="dk1">
                        <a:alpha val="40000"/>
                      </a:schemeClr>
                    </a:outerShdw>
                  </a:effectLst>
                </a:rPr>
                <a:t>HotelNO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u="sng" dirty="0" err="1">
                  <a:ln w="0"/>
                  <a:solidFill>
                    <a:schemeClr val="tx1"/>
                  </a:solidFill>
                  <a:effectLst>
                    <a:outerShdw blurRad="38100" dist="19050" dir="2700000" algn="tl" rotWithShape="0">
                      <a:schemeClr val="dk1">
                        <a:alpha val="40000"/>
                      </a:schemeClr>
                    </a:outerShdw>
                  </a:effectLst>
                </a:rPr>
                <a:t>GuestNo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u="sng" dirty="0" err="1">
                  <a:ln w="0"/>
                  <a:solidFill>
                    <a:schemeClr val="tx1"/>
                  </a:solidFill>
                  <a:effectLst>
                    <a:outerShdw blurRad="38100" dist="19050" dir="2700000" algn="tl" rotWithShape="0">
                      <a:schemeClr val="dk1">
                        <a:alpha val="40000"/>
                      </a:schemeClr>
                    </a:outerShdw>
                  </a:effectLst>
                </a:rPr>
                <a:t>DateFrom</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DateTO</a:t>
              </a:r>
              <a:endParaRPr lang="en-US" dirty="0">
                <a:ln w="0"/>
                <a:solidFill>
                  <a:schemeClr val="tx1"/>
                </a:solidFill>
                <a:effectLst>
                  <a:outerShdw blurRad="38100" dist="19050" dir="2700000" algn="tl" rotWithShape="0">
                    <a:schemeClr val="dk1">
                      <a:alpha val="40000"/>
                    </a:schemeClr>
                  </a:outerShdw>
                </a:effectLst>
              </a:endParaRPr>
            </a:p>
          </p:txBody>
        </p:sp>
      </p:grpSp>
      <p:cxnSp>
        <p:nvCxnSpPr>
          <p:cNvPr id="33" name="Connector: Elbow 32">
            <a:extLst>
              <a:ext uri="{FF2B5EF4-FFF2-40B4-BE49-F238E27FC236}">
                <a16:creationId xmlns:a16="http://schemas.microsoft.com/office/drawing/2014/main" id="{AA4E1965-9689-490B-9CD5-19CA4503FEDF}"/>
              </a:ext>
            </a:extLst>
          </p:cNvPr>
          <p:cNvCxnSpPr/>
          <p:nvPr/>
        </p:nvCxnSpPr>
        <p:spPr>
          <a:xfrm rot="10800000">
            <a:off x="3490310" y="2626201"/>
            <a:ext cx="1191172" cy="28608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4" name="Connector: Elbow 33">
            <a:extLst>
              <a:ext uri="{FF2B5EF4-FFF2-40B4-BE49-F238E27FC236}">
                <a16:creationId xmlns:a16="http://schemas.microsoft.com/office/drawing/2014/main" id="{94CE185D-94BD-44FD-AA82-5F7A1BE04A01}"/>
              </a:ext>
            </a:extLst>
          </p:cNvPr>
          <p:cNvCxnSpPr>
            <a:cxnSpLocks/>
          </p:cNvCxnSpPr>
          <p:nvPr/>
        </p:nvCxnSpPr>
        <p:spPr>
          <a:xfrm rot="10800000" flipV="1">
            <a:off x="7033826" y="2322261"/>
            <a:ext cx="962575" cy="25224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3AE9F94E-CD32-4F0A-ACC5-E3EAC4B5B60B}"/>
              </a:ext>
            </a:extLst>
          </p:cNvPr>
          <p:cNvCxnSpPr>
            <a:cxnSpLocks/>
          </p:cNvCxnSpPr>
          <p:nvPr/>
        </p:nvCxnSpPr>
        <p:spPr>
          <a:xfrm rot="10800000" flipV="1">
            <a:off x="7013463" y="2615764"/>
            <a:ext cx="1066362" cy="24073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grpSp>
        <p:nvGrpSpPr>
          <p:cNvPr id="39" name="Group 38">
            <a:extLst>
              <a:ext uri="{FF2B5EF4-FFF2-40B4-BE49-F238E27FC236}">
                <a16:creationId xmlns:a16="http://schemas.microsoft.com/office/drawing/2014/main" id="{1B1D443A-B9B4-4A91-A7A3-E7EFB0AA91FF}"/>
              </a:ext>
            </a:extLst>
          </p:cNvPr>
          <p:cNvGrpSpPr/>
          <p:nvPr/>
        </p:nvGrpSpPr>
        <p:grpSpPr>
          <a:xfrm>
            <a:off x="8035597" y="3814306"/>
            <a:ext cx="2382345" cy="1849812"/>
            <a:chOff x="1072055" y="3090040"/>
            <a:chExt cx="2382345" cy="1702677"/>
          </a:xfrm>
        </p:grpSpPr>
        <p:sp>
          <p:nvSpPr>
            <p:cNvPr id="40" name="Flowchart: Process 39">
              <a:extLst>
                <a:ext uri="{FF2B5EF4-FFF2-40B4-BE49-F238E27FC236}">
                  <a16:creationId xmlns:a16="http://schemas.microsoft.com/office/drawing/2014/main" id="{C339FBBC-F7BB-4BDE-A303-EFF742C79650}"/>
                </a:ext>
              </a:extLst>
            </p:cNvPr>
            <p:cNvSpPr/>
            <p:nvPr/>
          </p:nvSpPr>
          <p:spPr>
            <a:xfrm>
              <a:off x="1072055" y="3090040"/>
              <a:ext cx="2382345" cy="49398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Guest</a:t>
              </a:r>
            </a:p>
          </p:txBody>
        </p:sp>
        <p:sp>
          <p:nvSpPr>
            <p:cNvPr id="41" name="Flowchart: Process 40">
              <a:extLst>
                <a:ext uri="{FF2B5EF4-FFF2-40B4-BE49-F238E27FC236}">
                  <a16:creationId xmlns:a16="http://schemas.microsoft.com/office/drawing/2014/main" id="{7A30EBE6-0825-497B-81F8-14D11B55ED78}"/>
                </a:ext>
              </a:extLst>
            </p:cNvPr>
            <p:cNvSpPr/>
            <p:nvPr/>
          </p:nvSpPr>
          <p:spPr>
            <a:xfrm>
              <a:off x="1072055" y="3584028"/>
              <a:ext cx="2382345" cy="120868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ln w="0"/>
                  <a:solidFill>
                    <a:schemeClr val="tx1"/>
                  </a:solidFill>
                  <a:effectLst>
                    <a:outerShdw blurRad="38100" dist="19050" dir="2700000" algn="tl" rotWithShape="0">
                      <a:schemeClr val="dk1">
                        <a:alpha val="40000"/>
                      </a:schemeClr>
                    </a:outerShdw>
                  </a:effectLst>
                </a:rPr>
                <a:t>GuestNo</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GuestName</a:t>
              </a:r>
              <a:endParaRPr lang="en-US" dirty="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GuestAddress</a:t>
              </a:r>
              <a:endParaRPr lang="en-US" dirty="0">
                <a:ln w="0"/>
                <a:solidFill>
                  <a:schemeClr val="tx1"/>
                </a:solidFill>
                <a:effectLst>
                  <a:outerShdw blurRad="38100" dist="19050" dir="2700000" algn="tl" rotWithShape="0">
                    <a:schemeClr val="dk1">
                      <a:alpha val="40000"/>
                    </a:schemeClr>
                  </a:outerShdw>
                </a:effectLst>
              </a:endParaRPr>
            </a:p>
          </p:txBody>
        </p:sp>
      </p:grpSp>
      <p:cxnSp>
        <p:nvCxnSpPr>
          <p:cNvPr id="56" name="Connector: Elbow 55">
            <a:extLst>
              <a:ext uri="{FF2B5EF4-FFF2-40B4-BE49-F238E27FC236}">
                <a16:creationId xmlns:a16="http://schemas.microsoft.com/office/drawing/2014/main" id="{C91220B7-E2D3-4D15-A979-B9D9E6D1951A}"/>
              </a:ext>
            </a:extLst>
          </p:cNvPr>
          <p:cNvCxnSpPr>
            <a:cxnSpLocks/>
          </p:cNvCxnSpPr>
          <p:nvPr/>
        </p:nvCxnSpPr>
        <p:spPr>
          <a:xfrm rot="10800000" flipV="1">
            <a:off x="7996401" y="2713437"/>
            <a:ext cx="30002" cy="2045901"/>
          </a:xfrm>
          <a:prstGeom prst="bentConnector3">
            <a:avLst>
              <a:gd name="adj1" fmla="val 861949"/>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42509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3423-2B82-4E95-84CB-1102730B2379}"/>
              </a:ext>
            </a:extLst>
          </p:cNvPr>
          <p:cNvSpPr>
            <a:spLocks noGrp="1"/>
          </p:cNvSpPr>
          <p:nvPr>
            <p:ph type="title"/>
          </p:nvPr>
        </p:nvSpPr>
        <p:spPr/>
        <p:txBody>
          <a:bodyPr/>
          <a:lstStyle/>
          <a:p>
            <a:r>
              <a:rPr lang="en-US" dirty="0"/>
              <a:t>Schema to table</a:t>
            </a:r>
          </a:p>
        </p:txBody>
      </p:sp>
      <p:sp>
        <p:nvSpPr>
          <p:cNvPr id="3" name="Content Placeholder 2">
            <a:extLst>
              <a:ext uri="{FF2B5EF4-FFF2-40B4-BE49-F238E27FC236}">
                <a16:creationId xmlns:a16="http://schemas.microsoft.com/office/drawing/2014/main" id="{F34DB594-7EB9-4845-B6E9-E6F79BEF3919}"/>
              </a:ext>
            </a:extLst>
          </p:cNvPr>
          <p:cNvSpPr>
            <a:spLocks noGrp="1"/>
          </p:cNvSpPr>
          <p:nvPr>
            <p:ph idx="1"/>
          </p:nvPr>
        </p:nvSpPr>
        <p:spPr/>
        <p:txBody>
          <a:bodyPr>
            <a:normAutofit/>
          </a:bodyPr>
          <a:lstStyle/>
          <a:p>
            <a:r>
              <a:rPr lang="en-US" sz="2000" dirty="0" err="1"/>
              <a:t>mysql</a:t>
            </a:r>
            <a:r>
              <a:rPr lang="en-US" sz="2000" dirty="0"/>
              <a:t>&gt; create table hotel (</a:t>
            </a:r>
            <a:r>
              <a:rPr lang="en-US" sz="2000" dirty="0" err="1"/>
              <a:t>hotelno</a:t>
            </a:r>
            <a:r>
              <a:rPr lang="en-US" sz="2000" dirty="0"/>
              <a:t> int primary key, name varchar (20), city varchar (15));</a:t>
            </a:r>
          </a:p>
          <a:p>
            <a:r>
              <a:rPr lang="en-US" sz="2000" dirty="0" err="1"/>
              <a:t>mysql</a:t>
            </a:r>
            <a:r>
              <a:rPr lang="en-US" sz="2000" dirty="0"/>
              <a:t>&gt; create table rooms (</a:t>
            </a:r>
            <a:r>
              <a:rPr lang="en-US" sz="2000" dirty="0" err="1"/>
              <a:t>roomno</a:t>
            </a:r>
            <a:r>
              <a:rPr lang="en-US" sz="2000" dirty="0"/>
              <a:t> int, type varchar(20),price </a:t>
            </a:r>
            <a:r>
              <a:rPr lang="en-US" sz="2000" dirty="0" err="1"/>
              <a:t>int,primary</a:t>
            </a:r>
            <a:r>
              <a:rPr lang="en-US" sz="2000" dirty="0"/>
              <a:t> key(</a:t>
            </a:r>
            <a:r>
              <a:rPr lang="en-US" sz="2000" dirty="0" err="1"/>
              <a:t>hotelno,roomno</a:t>
            </a:r>
            <a:r>
              <a:rPr lang="en-US" sz="2000" dirty="0"/>
              <a:t>),</a:t>
            </a:r>
            <a:r>
              <a:rPr lang="en-US" sz="2000" dirty="0" err="1"/>
              <a:t>hotelno</a:t>
            </a:r>
            <a:r>
              <a:rPr lang="en-US" sz="2000" dirty="0"/>
              <a:t> int references hotel(</a:t>
            </a:r>
            <a:r>
              <a:rPr lang="en-US" sz="2000" dirty="0" err="1"/>
              <a:t>hotelno</a:t>
            </a:r>
            <a:r>
              <a:rPr lang="en-US" sz="2000" dirty="0"/>
              <a:t>) not null);</a:t>
            </a:r>
          </a:p>
          <a:p>
            <a:pPr marL="0" indent="0">
              <a:buNone/>
            </a:pPr>
            <a:r>
              <a:rPr lang="en-US" sz="2000" dirty="0"/>
              <a:t>    or</a:t>
            </a:r>
          </a:p>
          <a:p>
            <a:r>
              <a:rPr lang="en-US" sz="2000" dirty="0" err="1"/>
              <a:t>mysql</a:t>
            </a:r>
            <a:r>
              <a:rPr lang="en-US" sz="2000" dirty="0"/>
              <a:t>&gt; create table rooms (</a:t>
            </a:r>
            <a:r>
              <a:rPr lang="en-US" sz="2000" dirty="0" err="1"/>
              <a:t>roomno</a:t>
            </a:r>
            <a:r>
              <a:rPr lang="en-US" sz="2000" dirty="0"/>
              <a:t> int, type varchar(20),price </a:t>
            </a:r>
            <a:r>
              <a:rPr lang="en-US" sz="2000" dirty="0" err="1"/>
              <a:t>int,primary</a:t>
            </a:r>
            <a:r>
              <a:rPr lang="en-US" sz="2000" dirty="0"/>
              <a:t> key(</a:t>
            </a:r>
            <a:r>
              <a:rPr lang="en-US" sz="2000" dirty="0" err="1"/>
              <a:t>roomno,hotelno</a:t>
            </a:r>
            <a:r>
              <a:rPr lang="en-US" sz="2000" dirty="0"/>
              <a:t>),</a:t>
            </a:r>
            <a:r>
              <a:rPr lang="en-US" sz="2000" dirty="0" err="1"/>
              <a:t>hotelno</a:t>
            </a:r>
            <a:r>
              <a:rPr lang="en-US" sz="2000" dirty="0"/>
              <a:t> int not </a:t>
            </a:r>
            <a:r>
              <a:rPr lang="en-US" sz="2000" dirty="0" err="1"/>
              <a:t>null,foreign</a:t>
            </a:r>
            <a:r>
              <a:rPr lang="en-US" sz="2000" dirty="0"/>
              <a:t> key(</a:t>
            </a:r>
            <a:r>
              <a:rPr lang="en-US" sz="2000" dirty="0" err="1"/>
              <a:t>hotelno</a:t>
            </a:r>
            <a:r>
              <a:rPr lang="en-US" sz="2000" dirty="0"/>
              <a:t>) references hotel(</a:t>
            </a:r>
            <a:r>
              <a:rPr lang="en-US" sz="2000" dirty="0" err="1"/>
              <a:t>hotelno</a:t>
            </a:r>
            <a:r>
              <a:rPr lang="en-US" sz="2000" dirty="0"/>
              <a:t>) </a:t>
            </a:r>
            <a:r>
              <a:rPr lang="en-US" altLang="en-US" sz="2000" dirty="0">
                <a:solidFill>
                  <a:schemeClr val="accent2"/>
                </a:solidFill>
                <a:latin typeface="Book Antiqua" panose="02040602050305030304" pitchFamily="18" charset="0"/>
                <a:cs typeface="Times New Roman" panose="02020603050405020304" pitchFamily="18" charset="0"/>
              </a:rPr>
              <a:t>ON DELETE CASCADE</a:t>
            </a:r>
            <a:r>
              <a:rPr lang="en-US" altLang="en-US" sz="2000" dirty="0">
                <a:latin typeface="Book Antiqua" panose="02040602050305030304" pitchFamily="18" charset="0"/>
                <a:cs typeface="Times New Roman" panose="02020603050405020304" pitchFamily="18" charset="0"/>
              </a:rPr>
              <a:t>)</a:t>
            </a:r>
            <a:r>
              <a:rPr lang="en-US" sz="2000" dirty="0"/>
              <a:t>;</a:t>
            </a:r>
          </a:p>
          <a:p>
            <a:r>
              <a:rPr lang="en-US" sz="2000" dirty="0" err="1"/>
              <a:t>mysql</a:t>
            </a:r>
            <a:r>
              <a:rPr lang="en-US" sz="2000" dirty="0"/>
              <a:t>&gt; create table guest(</a:t>
            </a:r>
            <a:r>
              <a:rPr lang="en-US" sz="2000" dirty="0" err="1"/>
              <a:t>Guest_no</a:t>
            </a:r>
            <a:r>
              <a:rPr lang="en-US" sz="2000" dirty="0"/>
              <a:t> int primary </a:t>
            </a:r>
            <a:r>
              <a:rPr lang="en-US" sz="2000" dirty="0" err="1"/>
              <a:t>key,Guest_name</a:t>
            </a:r>
            <a:r>
              <a:rPr lang="en-US" sz="2000" dirty="0"/>
              <a:t> varchar(10), </a:t>
            </a:r>
            <a:r>
              <a:rPr lang="en-US" sz="2000" dirty="0" err="1"/>
              <a:t>Guest_addr</a:t>
            </a:r>
            <a:r>
              <a:rPr lang="en-US" sz="2000" dirty="0"/>
              <a:t> varchar(20))</a:t>
            </a:r>
          </a:p>
          <a:p>
            <a:r>
              <a:rPr lang="en-US" sz="2000" dirty="0" err="1"/>
              <a:t>mysql</a:t>
            </a:r>
            <a:r>
              <a:rPr lang="en-US" sz="2000" dirty="0"/>
              <a:t>&gt; create table bookings(</a:t>
            </a:r>
            <a:r>
              <a:rPr lang="en-US" sz="2000" dirty="0" err="1"/>
              <a:t>hotelno</a:t>
            </a:r>
            <a:r>
              <a:rPr lang="en-US" sz="2000" dirty="0"/>
              <a:t> int, </a:t>
            </a:r>
            <a:r>
              <a:rPr lang="en-US" sz="2000" dirty="0" err="1"/>
              <a:t>roomno</a:t>
            </a:r>
            <a:r>
              <a:rPr lang="en-US" sz="2000" dirty="0"/>
              <a:t> int, </a:t>
            </a:r>
            <a:r>
              <a:rPr lang="en-US" sz="2000" dirty="0" err="1"/>
              <a:t>guest_no</a:t>
            </a:r>
            <a:r>
              <a:rPr lang="en-US" sz="2000" dirty="0"/>
              <a:t> int references </a:t>
            </a:r>
            <a:r>
              <a:rPr lang="en-US" sz="2000" dirty="0" err="1"/>
              <a:t>guestl</a:t>
            </a:r>
            <a:r>
              <a:rPr lang="en-US" sz="2000" dirty="0"/>
              <a:t>(</a:t>
            </a:r>
            <a:r>
              <a:rPr lang="en-US" sz="2000" dirty="0" err="1"/>
              <a:t>guestno</a:t>
            </a:r>
            <a:r>
              <a:rPr lang="en-US" sz="2000" dirty="0"/>
              <a:t>) , </a:t>
            </a:r>
            <a:r>
              <a:rPr lang="en-US" sz="2000" dirty="0" err="1"/>
              <a:t>date_from</a:t>
            </a:r>
            <a:r>
              <a:rPr lang="en-US" sz="2000" dirty="0"/>
              <a:t> date, </a:t>
            </a:r>
            <a:r>
              <a:rPr lang="en-US" sz="2000" dirty="0" err="1"/>
              <a:t>date_to</a:t>
            </a:r>
            <a:r>
              <a:rPr lang="en-US" sz="2000" dirty="0"/>
              <a:t> date, primary key (</a:t>
            </a:r>
            <a:r>
              <a:rPr lang="en-US" sz="2000" dirty="0" err="1"/>
              <a:t>hotelno,roomno</a:t>
            </a:r>
            <a:r>
              <a:rPr lang="en-US" sz="2000" dirty="0"/>
              <a:t>, </a:t>
            </a:r>
            <a:r>
              <a:rPr lang="en-US" sz="2000" dirty="0" err="1"/>
              <a:t>guest_no</a:t>
            </a:r>
            <a:r>
              <a:rPr lang="en-US" sz="2000" dirty="0"/>
              <a:t>, date _from),foreign key(</a:t>
            </a:r>
            <a:r>
              <a:rPr lang="en-US" sz="2000" dirty="0" err="1"/>
              <a:t>hotelno,roomno</a:t>
            </a:r>
            <a:r>
              <a:rPr lang="en-US" sz="2000" dirty="0"/>
              <a:t>) references room(</a:t>
            </a:r>
            <a:r>
              <a:rPr lang="en-US" sz="2000" dirty="0" err="1"/>
              <a:t>hotelno,roomno</a:t>
            </a:r>
            <a:r>
              <a:rPr lang="en-US" sz="2000" dirty="0"/>
              <a:t>) );</a:t>
            </a:r>
          </a:p>
          <a:p>
            <a:endParaRPr lang="en-US" sz="18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358CB26A-84C1-4387-94CD-1940762B18C8}"/>
              </a:ext>
            </a:extLst>
          </p:cNvPr>
          <p:cNvSpPr>
            <a:spLocks noGrp="1"/>
          </p:cNvSpPr>
          <p:nvPr>
            <p:ph type="dt" sz="half" idx="10"/>
          </p:nvPr>
        </p:nvSpPr>
        <p:spPr/>
        <p:txBody>
          <a:bodyPr/>
          <a:lstStyle/>
          <a:p>
            <a:fld id="{B3E99F3E-1A81-4155-B881-970F2D61D866}"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C80B83B6-0EFE-4FEE-942A-F107831426F8}"/>
              </a:ext>
            </a:extLst>
          </p:cNvPr>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a:extLst>
              <a:ext uri="{FF2B5EF4-FFF2-40B4-BE49-F238E27FC236}">
                <a16:creationId xmlns:a16="http://schemas.microsoft.com/office/drawing/2014/main" id="{CAF50350-9249-482F-A08E-595966F7B6E8}"/>
              </a:ext>
            </a:extLst>
          </p:cNvPr>
          <p:cNvSpPr>
            <a:spLocks noGrp="1"/>
          </p:cNvSpPr>
          <p:nvPr>
            <p:ph type="sldNum" sz="quarter" idx="12"/>
          </p:nvPr>
        </p:nvSpPr>
        <p:spPr/>
        <p:txBody>
          <a:bodyPr/>
          <a:lstStyle/>
          <a:p>
            <a:fld id="{A67AFE19-8960-4999-8BB5-FA14F1DD873F}" type="slidenum">
              <a:rPr lang="en-US" smtClean="0"/>
              <a:pPr/>
              <a:t>46</a:t>
            </a:fld>
            <a:endParaRPr lang="en-US"/>
          </a:p>
        </p:txBody>
      </p:sp>
    </p:spTree>
    <p:extLst>
      <p:ext uri="{BB962C8B-B14F-4D97-AF65-F5344CB8AC3E}">
        <p14:creationId xmlns:p14="http://schemas.microsoft.com/office/powerpoint/2010/main" val="111210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Notations</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a:t>ER- Diagram is a visual representation of data that describe how data is related to each other.</a:t>
            </a:r>
          </a:p>
          <a:p>
            <a:pPr lvl="1"/>
            <a:r>
              <a:rPr lang="en-US" b="1" dirty="0"/>
              <a:t>Rectangles: </a:t>
            </a:r>
            <a:r>
              <a:rPr lang="en-US" dirty="0"/>
              <a:t>This symbol represent entity types</a:t>
            </a:r>
          </a:p>
          <a:p>
            <a:pPr lvl="1"/>
            <a:r>
              <a:rPr lang="en-US" b="1" dirty="0"/>
              <a:t>Ellipses : </a:t>
            </a:r>
            <a:r>
              <a:rPr lang="en-US" dirty="0"/>
              <a:t>Symbol</a:t>
            </a:r>
            <a:r>
              <a:rPr lang="en-US" b="1" dirty="0"/>
              <a:t> </a:t>
            </a:r>
            <a:r>
              <a:rPr lang="en-US" dirty="0"/>
              <a:t>represent attributes</a:t>
            </a:r>
          </a:p>
          <a:p>
            <a:pPr lvl="1"/>
            <a:r>
              <a:rPr lang="en-US" b="1" dirty="0"/>
              <a:t>Diamonds: </a:t>
            </a:r>
            <a:r>
              <a:rPr lang="en-US" dirty="0"/>
              <a:t>This symbol</a:t>
            </a:r>
            <a:r>
              <a:rPr lang="en-US" b="1" dirty="0"/>
              <a:t> </a:t>
            </a:r>
            <a:r>
              <a:rPr lang="en-US" dirty="0"/>
              <a:t>represents relationship types</a:t>
            </a:r>
          </a:p>
          <a:p>
            <a:pPr lvl="1"/>
            <a:r>
              <a:rPr lang="en-US" b="1" dirty="0"/>
              <a:t>Lines: </a:t>
            </a:r>
            <a:r>
              <a:rPr lang="en-US" dirty="0"/>
              <a:t>It links attributes to entity types and entity types with other relationship types</a:t>
            </a:r>
          </a:p>
          <a:p>
            <a:pPr lvl="1"/>
            <a:r>
              <a:rPr lang="en-US" b="1" dirty="0"/>
              <a:t>Primary key: </a:t>
            </a:r>
            <a:r>
              <a:rPr lang="en-US" dirty="0"/>
              <a:t>attributes are underlined</a:t>
            </a:r>
          </a:p>
          <a:p>
            <a:pPr lvl="1"/>
            <a:r>
              <a:rPr lang="en-US" b="1" dirty="0"/>
              <a:t>Double Ellipses: </a:t>
            </a:r>
            <a:r>
              <a:rPr lang="en-US" dirty="0"/>
              <a:t>Represent multi-valued attributes</a:t>
            </a:r>
          </a:p>
          <a:p>
            <a:endParaRPr lang="en-US" dirty="0"/>
          </a:p>
        </p:txBody>
      </p:sp>
      <p:sp>
        <p:nvSpPr>
          <p:cNvPr id="5" name="Date Placeholder 4"/>
          <p:cNvSpPr>
            <a:spLocks noGrp="1"/>
          </p:cNvSpPr>
          <p:nvPr>
            <p:ph type="dt" sz="half" idx="10"/>
          </p:nvPr>
        </p:nvSpPr>
        <p:spPr/>
        <p:txBody>
          <a:bodyPr/>
          <a:lstStyle/>
          <a:p>
            <a:fld id="{E00802A3-259C-4F76-B702-E338CED141D2}" type="datetime1">
              <a:rPr lang="en-US" smtClean="0">
                <a:solidFill>
                  <a:prstClr val="black">
                    <a:tint val="75000"/>
                  </a:prstClr>
                </a:solidFill>
              </a:rPr>
              <a:pPr/>
              <a:t>7/27/2021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7" name="Slide Number Placeholder 6"/>
          <p:cNvSpPr>
            <a:spLocks noGrp="1"/>
          </p:cNvSpPr>
          <p:nvPr>
            <p:ph type="sldNum" sz="quarter" idx="12"/>
          </p:nvPr>
        </p:nvSpPr>
        <p:spPr/>
        <p:txBody>
          <a:bodyPr/>
          <a:lstStyle/>
          <a:p>
            <a:fld id="{A67AFE19-8960-4999-8BB5-FA14F1DD873F}" type="slidenum">
              <a:rPr lang="en-US" smtClean="0"/>
              <a:pPr/>
              <a:t>5</a:t>
            </a:fld>
            <a:endParaRPr lang="en-US"/>
          </a:p>
        </p:txBody>
      </p:sp>
      <p:sp>
        <p:nvSpPr>
          <p:cNvPr id="8" name="AutoShape 2" descr="https://www.guru99.com/images/1/100518_0621_ERDiagramTu1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63456" y="2982119"/>
            <a:ext cx="573405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38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descr="part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1676401"/>
            <a:ext cx="721360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283634" y="2022475"/>
            <a:ext cx="1646767"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5" rIns="91430" bIns="45715">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Entity symbols</a:t>
            </a:r>
          </a:p>
        </p:txBody>
      </p:sp>
      <p:sp>
        <p:nvSpPr>
          <p:cNvPr id="66565" name="Text Box 5"/>
          <p:cNvSpPr txBox="1">
            <a:spLocks noChangeArrowheads="1"/>
          </p:cNvSpPr>
          <p:nvPr/>
        </p:nvSpPr>
        <p:spPr bwMode="auto">
          <a:xfrm>
            <a:off x="0" y="4191000"/>
            <a:ext cx="23368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5" rIns="91430" bIns="45715">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Relationship symbols</a:t>
            </a:r>
          </a:p>
        </p:txBody>
      </p:sp>
      <p:sp>
        <p:nvSpPr>
          <p:cNvPr id="66566" name="Text Box 6"/>
          <p:cNvSpPr txBox="1">
            <a:spLocks noChangeArrowheads="1"/>
          </p:cNvSpPr>
          <p:nvPr/>
        </p:nvSpPr>
        <p:spPr bwMode="auto">
          <a:xfrm>
            <a:off x="9652002" y="3818648"/>
            <a:ext cx="19304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5" rIns="91430" bIns="45715">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t>Attribute symbols</a:t>
            </a:r>
          </a:p>
        </p:txBody>
      </p:sp>
      <p:sp>
        <p:nvSpPr>
          <p:cNvPr id="66567" name="Text Box 7"/>
          <p:cNvSpPr txBox="1">
            <a:spLocks noChangeArrowheads="1"/>
          </p:cNvSpPr>
          <p:nvPr/>
        </p:nvSpPr>
        <p:spPr bwMode="auto">
          <a:xfrm>
            <a:off x="9543393" y="1839035"/>
            <a:ext cx="2438400" cy="12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5" rIns="91430" bIns="45715">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t>A special entity that is also a relationship</a:t>
            </a:r>
          </a:p>
        </p:txBody>
      </p:sp>
      <p:sp>
        <p:nvSpPr>
          <p:cNvPr id="2" name="Title 1"/>
          <p:cNvSpPr>
            <a:spLocks noGrp="1"/>
          </p:cNvSpPr>
          <p:nvPr>
            <p:ph type="title"/>
          </p:nvPr>
        </p:nvSpPr>
        <p:spPr/>
        <p:txBody>
          <a:bodyPr>
            <a:normAutofit fontScale="90000"/>
          </a:bodyPr>
          <a:lstStyle/>
          <a:p>
            <a:br>
              <a:rPr lang="en-US" dirty="0"/>
            </a:br>
            <a:r>
              <a:rPr lang="en-US" dirty="0"/>
              <a:t>Basic E-R Notation</a:t>
            </a:r>
            <a:br>
              <a:rPr lang="en-US" dirty="0"/>
            </a:br>
            <a:endParaRPr lang="en-US" dirty="0"/>
          </a:p>
        </p:txBody>
      </p:sp>
    </p:spTree>
    <p:extLst>
      <p:ext uri="{BB962C8B-B14F-4D97-AF65-F5344CB8AC3E}">
        <p14:creationId xmlns:p14="http://schemas.microsoft.com/office/powerpoint/2010/main" val="41517355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checkerboard(across)">
                                      <p:cBhvr>
                                        <p:cTn id="7" dur="500"/>
                                        <p:tgtEl>
                                          <p:spTgt spid="66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checkerboard(across)">
                                      <p:cBhvr>
                                        <p:cTn id="12" dur="500"/>
                                        <p:tgtEl>
                                          <p:spTgt spid="665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6566"/>
                                        </p:tgtEl>
                                        <p:attrNameLst>
                                          <p:attrName>style.visibility</p:attrName>
                                        </p:attrNameLst>
                                      </p:cBhvr>
                                      <p:to>
                                        <p:strVal val="visible"/>
                                      </p:to>
                                    </p:set>
                                    <p:animEffect transition="in" filter="checkerboard(across)">
                                      <p:cBhvr>
                                        <p:cTn id="17" dur="500"/>
                                        <p:tgtEl>
                                          <p:spTgt spid="665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6567"/>
                                        </p:tgtEl>
                                        <p:attrNameLst>
                                          <p:attrName>style.visibility</p:attrName>
                                        </p:attrNameLst>
                                      </p:cBhvr>
                                      <p:to>
                                        <p:strVal val="visible"/>
                                      </p:to>
                                    </p:set>
                                    <p:animEffect transition="in" filter="checkerboard(across)">
                                      <p:cBhvr>
                                        <p:cTn id="22"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565" grpId="0" autoUpdateAnimBg="0"/>
      <p:bldP spid="66566" grpId="0" autoUpdateAnimBg="0"/>
      <p:bldP spid="6656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Basic E-R Notation</a:t>
            </a:r>
            <a:br>
              <a:rPr lang="en-US" dirty="0"/>
            </a:br>
            <a:endParaRPr lang="en-US" dirty="0"/>
          </a:p>
        </p:txBody>
      </p:sp>
      <p:pic>
        <p:nvPicPr>
          <p:cNvPr id="9" name="Picture 2" descr="03_02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10" y="1600200"/>
            <a:ext cx="633389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24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designing an ERD for a DBMS</a:t>
            </a:r>
          </a:p>
        </p:txBody>
      </p:sp>
      <p:sp>
        <p:nvSpPr>
          <p:cNvPr id="3" name="Content Placeholder 2"/>
          <p:cNvSpPr>
            <a:spLocks noGrp="1"/>
          </p:cNvSpPr>
          <p:nvPr>
            <p:ph idx="1"/>
          </p:nvPr>
        </p:nvSpPr>
        <p:spPr/>
        <p:txBody>
          <a:bodyPr/>
          <a:lstStyle/>
          <a:p>
            <a:pPr marL="0" indent="0">
              <a:buNone/>
            </a:pPr>
            <a:r>
              <a:rPr lang="en-US" dirty="0"/>
              <a:t>There are four steps in designing an ERD for a DBMS .</a:t>
            </a:r>
          </a:p>
          <a:p>
            <a:pPr lvl="1"/>
            <a:r>
              <a:rPr lang="en-US" dirty="0"/>
              <a:t>Identify Entity and members</a:t>
            </a:r>
          </a:p>
          <a:p>
            <a:pPr lvl="1"/>
            <a:r>
              <a:rPr lang="en-US" dirty="0"/>
              <a:t>Decide relationships and Cardinality and Modality</a:t>
            </a:r>
          </a:p>
          <a:p>
            <a:pPr lvl="1"/>
            <a:r>
              <a:rPr lang="en-US" dirty="0"/>
              <a:t>Draw Entities separately</a:t>
            </a:r>
          </a:p>
          <a:p>
            <a:pPr lvl="1"/>
            <a:r>
              <a:rPr lang="en-US" dirty="0"/>
              <a:t>Connect relationships and entities</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BF665560-5CF1-40A6-AF78-EA6BB4BA1188}" type="datetime1">
              <a:rPr lang="en-US" smtClean="0">
                <a:solidFill>
                  <a:prstClr val="black">
                    <a:tint val="75000"/>
                  </a:prstClr>
                </a:solidFill>
              </a:rPr>
              <a:pPr/>
              <a:t>7/27/2021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DATABASE MANAGEMENT SYSTEM LABORATORY</a:t>
            </a:r>
          </a:p>
        </p:txBody>
      </p:sp>
      <p:sp>
        <p:nvSpPr>
          <p:cNvPr id="6" name="Slide Number Placeholder 5"/>
          <p:cNvSpPr>
            <a:spLocks noGrp="1"/>
          </p:cNvSpPr>
          <p:nvPr>
            <p:ph type="sldNum" sz="quarter" idx="12"/>
          </p:nvPr>
        </p:nvSpPr>
        <p:spPr/>
        <p:txBody>
          <a:bodyPr/>
          <a:lstStyle/>
          <a:p>
            <a:fld id="{A67AFE19-8960-4999-8BB5-FA14F1DD873F}" type="slidenum">
              <a:rPr lang="en-US" smtClean="0"/>
              <a:pPr/>
              <a:t>8</a:t>
            </a:fld>
            <a:endParaRPr lang="en-US"/>
          </a:p>
        </p:txBody>
      </p:sp>
    </p:spTree>
    <p:extLst>
      <p:ext uri="{BB962C8B-B14F-4D97-AF65-F5344CB8AC3E}">
        <p14:creationId xmlns:p14="http://schemas.microsoft.com/office/powerpoint/2010/main" val="118998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p:cNvSpPr>
            <a:spLocks noGrp="1"/>
          </p:cNvSpPr>
          <p:nvPr>
            <p:ph type="title"/>
          </p:nvPr>
        </p:nvSpPr>
        <p:spPr/>
        <p:txBody>
          <a:bodyPr/>
          <a:lstStyle/>
          <a:p>
            <a:r>
              <a:rPr lang="en-US" b="1" dirty="0"/>
              <a:t>Step by Step ERD Example</a:t>
            </a:r>
          </a:p>
        </p:txBody>
      </p:sp>
      <p:sp>
        <p:nvSpPr>
          <p:cNvPr id="2" name="Content Placeholder 1"/>
          <p:cNvSpPr>
            <a:spLocks noGrp="1"/>
          </p:cNvSpPr>
          <p:nvPr>
            <p:ph idx="1"/>
          </p:nvPr>
        </p:nvSpPr>
        <p:spPr/>
        <p:txBody>
          <a:bodyPr/>
          <a:lstStyle/>
          <a:p>
            <a:pPr marL="0" indent="0">
              <a:buNone/>
            </a:pPr>
            <a:r>
              <a:rPr lang="en-US" dirty="0"/>
              <a:t>A University contains many Faculties. The Faculties in turn are divided into several Schools.  Each  School  offers  numerous  programs  and  each  program  contains  many courses.  Lecturers  can  teach  many  different  courses  and  even  the  same  course numerous times. Courses can also be taught by many lecturers. A student is enrolled in  only  one  program  but  a  program  can  contain  many  students.  Students  can  be enrolled  in  many  courses  at  the  same  time  and  the  courses  have  many  students enrolled.</a:t>
            </a:r>
          </a:p>
          <a:p>
            <a:pPr marL="0" indent="0">
              <a:buNone/>
            </a:pPr>
            <a:endParaRPr lang="en-US" dirty="0"/>
          </a:p>
        </p:txBody>
      </p:sp>
      <p:sp>
        <p:nvSpPr>
          <p:cNvPr id="4" name="Date Placeholder 3"/>
          <p:cNvSpPr>
            <a:spLocks noGrp="1"/>
          </p:cNvSpPr>
          <p:nvPr>
            <p:ph type="dt" sz="half" idx="10"/>
          </p:nvPr>
        </p:nvSpPr>
        <p:spPr/>
        <p:txBody>
          <a:bodyPr/>
          <a:lstStyle/>
          <a:p>
            <a:fld id="{D3CBAC28-311C-44B1-ACE5-516E326C1AF0}" type="datetime1">
              <a:rPr lang="en-US" sz="1050" b="1" smtClean="0">
                <a:solidFill>
                  <a:schemeClr val="tx1"/>
                </a:solidFill>
                <a:latin typeface="Times New Roman" panose="02020603050405020304" pitchFamily="18" charset="0"/>
                <a:cs typeface="Times New Roman" panose="02020603050405020304" pitchFamily="18" charset="0"/>
              </a:rPr>
              <a:pPr/>
              <a:t>7/27/2021</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p:cNvSpPr>
            <a:spLocks noGrp="1"/>
          </p:cNvSpPr>
          <p:nvPr>
            <p:ph type="ftr" sz="quarter" idx="11"/>
          </p:nvPr>
        </p:nvSpPr>
        <p:spPr/>
        <p:txBody>
          <a:bodyPr/>
          <a:lstStyle/>
          <a:p>
            <a:r>
              <a:rPr lang="en-US" sz="1050" b="1">
                <a:solidFill>
                  <a:prstClr val="black"/>
                </a:solidFill>
                <a:latin typeface="Times New Roman" panose="02020603050405020304" pitchFamily="18" charset="0"/>
                <a:cs typeface="Times New Roman" panose="02020603050405020304" pitchFamily="18" charset="0"/>
              </a:rPr>
              <a:t>DATABASE MANAGEMENT SYSTEM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9</a:t>
            </a:fld>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162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4209</TotalTime>
  <Words>3040</Words>
  <Application>Microsoft Office PowerPoint</Application>
  <PresentationFormat>Widescreen</PresentationFormat>
  <Paragraphs>498</Paragraphs>
  <Slides>46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Arial Black</vt:lpstr>
      <vt:lpstr>Book Antiqua</vt:lpstr>
      <vt:lpstr>Calibri</vt:lpstr>
      <vt:lpstr>Comic Sans MS</vt:lpstr>
      <vt:lpstr>Times New Roman</vt:lpstr>
      <vt:lpstr>Times-Roman</vt:lpstr>
      <vt:lpstr>Office Theme</vt:lpstr>
      <vt:lpstr>1_Office Theme</vt:lpstr>
      <vt:lpstr>CS312  Database Management Systems</vt:lpstr>
      <vt:lpstr>CS312  Database Management Systems</vt:lpstr>
      <vt:lpstr>Laboratory Assignment No: 01</vt:lpstr>
      <vt:lpstr>ER Diagram Components</vt:lpstr>
      <vt:lpstr>ER- Diagram Notations</vt:lpstr>
      <vt:lpstr> Basic E-R Notation </vt:lpstr>
      <vt:lpstr> Basic E-R Notation </vt:lpstr>
      <vt:lpstr>Steps in designing an ERD for a DBMS</vt:lpstr>
      <vt:lpstr>Step by Step ERD Example</vt:lpstr>
      <vt:lpstr>  Step 1 - Identify Entities  </vt:lpstr>
      <vt:lpstr>  Step 2 - Find relationships  </vt:lpstr>
      <vt:lpstr>Step 3 - Draw rough ERD Step 4</vt:lpstr>
      <vt:lpstr> Step 4 - Cardinality Identification   </vt:lpstr>
      <vt:lpstr>Step 4 - Cardinality Identification</vt:lpstr>
      <vt:lpstr>Step 5 - Define primary keys</vt:lpstr>
      <vt:lpstr>Step 6-Draw key-based  and Attribute based ERD</vt:lpstr>
      <vt:lpstr> Draw fully attributes ERD </vt:lpstr>
      <vt:lpstr>Hotel Management System</vt:lpstr>
      <vt:lpstr>PowerPoint Presentation</vt:lpstr>
      <vt:lpstr>Relational Schema</vt:lpstr>
      <vt:lpstr>Schema Diagram of Hotel System</vt:lpstr>
      <vt:lpstr>Schema to table</vt:lpstr>
      <vt:lpstr>Online Bookstore</vt:lpstr>
      <vt:lpstr>Online Bookstore</vt:lpstr>
      <vt:lpstr>E-R Diagram Example</vt:lpstr>
      <vt:lpstr>E-R Diagram for University Database</vt:lpstr>
      <vt:lpstr>Exercises: Convert to Relation Model</vt:lpstr>
      <vt:lpstr>Exercises: Convert to Relation Model</vt:lpstr>
      <vt:lpstr>Batch-A Exercises</vt:lpstr>
      <vt:lpstr> Construct a clean and concise ER diagram for the NHL database. </vt:lpstr>
      <vt:lpstr> Construct an E/R Schema for Educational Institute </vt:lpstr>
      <vt:lpstr>Batch-B Exercises</vt:lpstr>
      <vt:lpstr>Construct an ER Diagram for Banking System</vt:lpstr>
      <vt:lpstr>Continue..</vt:lpstr>
      <vt:lpstr>Batch-C Exercises</vt:lpstr>
      <vt:lpstr>COMPANY Database</vt:lpstr>
      <vt:lpstr>Construct an E-R diagram for a car-insurance</vt:lpstr>
      <vt:lpstr>Batch-D Exercises</vt:lpstr>
      <vt:lpstr>Construct an ER Diagram for the registrar’s office</vt:lpstr>
      <vt:lpstr>Construct an E-R diagram for a hospital</vt:lpstr>
      <vt:lpstr>PowerPoint Presentation</vt:lpstr>
      <vt:lpstr>Hotel Management System</vt:lpstr>
      <vt:lpstr>PowerPoint Presentation</vt:lpstr>
      <vt:lpstr>Relational Model</vt:lpstr>
      <vt:lpstr>Schema Diagram of Hotel System</vt:lpstr>
      <vt:lpstr>Schema to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SONAWANE</cp:lastModifiedBy>
  <cp:revision>424</cp:revision>
  <dcterms:created xsi:type="dcterms:W3CDTF">2017-06-20T09:56:08Z</dcterms:created>
  <dcterms:modified xsi:type="dcterms:W3CDTF">2021-07-27T16:01:11Z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skinger@nvidia.com</vt:lpwstr>
  </property>
  <property fmtid="{D5CDD505-2E9C-101B-9397-08002B2CF9AE}" pid="5" name="MSIP_Label_6b558183-044c-4105-8d9c-cea02a2a3d86_SetDate">
    <vt:lpwstr>2019-06-23T04:10:01.2395677Z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