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6858000" cx="12192000"/>
  <p:notesSz cx="6858000" cy="9144000"/>
  <p:embeddedFontLst>
    <p:embeddedFont>
      <p:font typeface="Helvetica Neue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0" roundtripDataSignature="AMtx7mj8jOcaLu2gxNdv082sHlv2vAfb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HelveticaNeue-regular.fntdata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HelveticaNeue-italic.fntdata"/><Relationship Id="rId47" Type="http://schemas.openxmlformats.org/officeDocument/2006/relationships/font" Target="fonts/HelveticaNeue-bold.fntdata"/><Relationship Id="rId49" Type="http://schemas.openxmlformats.org/officeDocument/2006/relationships/font" Target="fonts/HelveticaNeue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" name="Google Shape;36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8" name="Google Shape;38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5" name="Google Shape;39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e9320a791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e9320a791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e9320a791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1" name="Google Shape;42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1" name="Google Shape;43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1" name="Google Shape;44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1" name="Google Shape;451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8" name="Google Shape;458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7" name="Google Shape;46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4" name="Google Shape;474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3" name="Google Shape;483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0" name="Google Shape;490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9" name="Google Shape;499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6" name="Google Shape;506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40785c245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40785c245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g140785c245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40785c2455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40785c2455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g140785c2455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2" name="Google Shape;532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33" name="Google Shape;533;p35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0000"/>
                </a:solidFill>
              </a:rPr>
              <a:t>MIT-WPU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6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MIT-WPU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dadc4df5c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8dadc4df5c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8dadc4df5c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8:notes"/>
          <p:cNvSpPr/>
          <p:nvPr>
            <p:ph idx="2" type="sldImg"/>
          </p:nvPr>
        </p:nvSpPr>
        <p:spPr>
          <a:xfrm>
            <a:off x="3363913" y="2366963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7"/>
          <p:cNvSpPr txBox="1"/>
          <p:nvPr>
            <p:ph type="ctrTitle"/>
          </p:nvPr>
        </p:nvSpPr>
        <p:spPr>
          <a:xfrm>
            <a:off x="914403" y="2130434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7"/>
          <p:cNvSpPr txBox="1"/>
          <p:nvPr>
            <p:ph idx="1" type="subTitle"/>
          </p:nvPr>
        </p:nvSpPr>
        <p:spPr>
          <a:xfrm>
            <a:off x="1828800" y="3886200"/>
            <a:ext cx="8534401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37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7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7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22" name="Google Shape;22;p37"/>
          <p:cNvGrpSpPr/>
          <p:nvPr/>
        </p:nvGrpSpPr>
        <p:grpSpPr>
          <a:xfrm>
            <a:off x="989269" y="2362200"/>
            <a:ext cx="10270995" cy="1066802"/>
            <a:chOff x="989012" y="4572000"/>
            <a:chExt cx="10268319" cy="1002032"/>
          </a:xfrm>
        </p:grpSpPr>
        <p:cxnSp>
          <p:nvCxnSpPr>
            <p:cNvPr id="23" name="Google Shape;23;p37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37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37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9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9"/>
          <p:cNvSpPr txBox="1"/>
          <p:nvPr>
            <p:ph idx="1" type="body"/>
          </p:nvPr>
        </p:nvSpPr>
        <p:spPr>
          <a:xfrm rot="5400000">
            <a:off x="3833021" y="-1623213"/>
            <a:ext cx="4525963" cy="1097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49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9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9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0"/>
          <p:cNvSpPr txBox="1"/>
          <p:nvPr>
            <p:ph type="title"/>
          </p:nvPr>
        </p:nvSpPr>
        <p:spPr>
          <a:xfrm rot="5400000">
            <a:off x="10688640" y="1371609"/>
            <a:ext cx="5851525" cy="365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0"/>
          <p:cNvSpPr txBox="1"/>
          <p:nvPr>
            <p:ph idx="1" type="body"/>
          </p:nvPr>
        </p:nvSpPr>
        <p:spPr>
          <a:xfrm rot="5400000">
            <a:off x="3271841" y="-2184390"/>
            <a:ext cx="5851525" cy="107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50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0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0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1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1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1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1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9"/>
          <p:cNvSpPr txBox="1"/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9"/>
          <p:cNvSpPr txBox="1"/>
          <p:nvPr>
            <p:ph idx="1" type="body"/>
          </p:nvPr>
        </p:nvSpPr>
        <p:spPr>
          <a:xfrm>
            <a:off x="609601" y="1600204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39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9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9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123" name="Google Shape;123;p39"/>
          <p:cNvGrpSpPr/>
          <p:nvPr/>
        </p:nvGrpSpPr>
        <p:grpSpPr>
          <a:xfrm>
            <a:off x="1279358" y="313346"/>
            <a:ext cx="10270992" cy="1066802"/>
            <a:chOff x="989012" y="4572000"/>
            <a:chExt cx="10268319" cy="1002032"/>
          </a:xfrm>
        </p:grpSpPr>
        <p:cxnSp>
          <p:nvCxnSpPr>
            <p:cNvPr id="124" name="Google Shape;124;p39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" name="Google Shape;125;p39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" name="Google Shape;126;p39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0"/>
          <p:cNvSpPr txBox="1"/>
          <p:nvPr>
            <p:ph type="title"/>
          </p:nvPr>
        </p:nvSpPr>
        <p:spPr>
          <a:xfrm>
            <a:off x="963084" y="4406904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0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40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0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0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2"/>
          <p:cNvSpPr txBox="1"/>
          <p:nvPr>
            <p:ph type="ctrTitle"/>
          </p:nvPr>
        </p:nvSpPr>
        <p:spPr>
          <a:xfrm>
            <a:off x="914402" y="2130429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2"/>
          <p:cNvSpPr txBox="1"/>
          <p:nvPr>
            <p:ph idx="1" type="subTitle"/>
          </p:nvPr>
        </p:nvSpPr>
        <p:spPr>
          <a:xfrm>
            <a:off x="1828800" y="3886200"/>
            <a:ext cx="8534401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6" name="Google Shape;136;p52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2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2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139" name="Google Shape;139;p52"/>
          <p:cNvGrpSpPr/>
          <p:nvPr/>
        </p:nvGrpSpPr>
        <p:grpSpPr>
          <a:xfrm>
            <a:off x="989271" y="2362200"/>
            <a:ext cx="10270992" cy="1066802"/>
            <a:chOff x="989012" y="4572000"/>
            <a:chExt cx="10268319" cy="1002032"/>
          </a:xfrm>
        </p:grpSpPr>
        <p:cxnSp>
          <p:nvCxnSpPr>
            <p:cNvPr id="140" name="Google Shape;140;p52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52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52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3"/>
          <p:cNvSpPr txBox="1"/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53"/>
          <p:cNvSpPr txBox="1"/>
          <p:nvPr>
            <p:ph idx="1" type="body"/>
          </p:nvPr>
        </p:nvSpPr>
        <p:spPr>
          <a:xfrm>
            <a:off x="111218" y="1600204"/>
            <a:ext cx="556404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46" name="Google Shape;146;p53"/>
          <p:cNvSpPr txBox="1"/>
          <p:nvPr>
            <p:ph idx="2" type="body"/>
          </p:nvPr>
        </p:nvSpPr>
        <p:spPr>
          <a:xfrm>
            <a:off x="5820524" y="1600204"/>
            <a:ext cx="6220625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47" name="Google Shape;147;p53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53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53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150" name="Google Shape;150;p53"/>
          <p:cNvGrpSpPr/>
          <p:nvPr/>
        </p:nvGrpSpPr>
        <p:grpSpPr>
          <a:xfrm>
            <a:off x="1279358" y="313346"/>
            <a:ext cx="10270992" cy="1066802"/>
            <a:chOff x="989012" y="4572000"/>
            <a:chExt cx="10268319" cy="1002032"/>
          </a:xfrm>
        </p:grpSpPr>
        <p:cxnSp>
          <p:nvCxnSpPr>
            <p:cNvPr id="151" name="Google Shape;151;p53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" name="Google Shape;152;p53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" name="Google Shape;153;p53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4"/>
          <p:cNvSpPr txBox="1"/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54"/>
          <p:cNvSpPr txBox="1"/>
          <p:nvPr>
            <p:ph idx="1" type="body"/>
          </p:nvPr>
        </p:nvSpPr>
        <p:spPr>
          <a:xfrm>
            <a:off x="609601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7" name="Google Shape;157;p54"/>
          <p:cNvSpPr txBox="1"/>
          <p:nvPr>
            <p:ph idx="2" type="body"/>
          </p:nvPr>
        </p:nvSpPr>
        <p:spPr>
          <a:xfrm>
            <a:off x="609601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58" name="Google Shape;158;p54"/>
          <p:cNvSpPr txBox="1"/>
          <p:nvPr>
            <p:ph idx="3" type="body"/>
          </p:nvPr>
        </p:nvSpPr>
        <p:spPr>
          <a:xfrm>
            <a:off x="6193367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9" name="Google Shape;159;p54"/>
          <p:cNvSpPr txBox="1"/>
          <p:nvPr>
            <p:ph idx="4" type="body"/>
          </p:nvPr>
        </p:nvSpPr>
        <p:spPr>
          <a:xfrm>
            <a:off x="6193367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0" name="Google Shape;160;p54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54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54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163" name="Google Shape;163;p54"/>
          <p:cNvGrpSpPr/>
          <p:nvPr/>
        </p:nvGrpSpPr>
        <p:grpSpPr>
          <a:xfrm>
            <a:off x="1279358" y="313346"/>
            <a:ext cx="10270992" cy="1066802"/>
            <a:chOff x="989012" y="4572000"/>
            <a:chExt cx="10268319" cy="1002032"/>
          </a:xfrm>
        </p:grpSpPr>
        <p:cxnSp>
          <p:nvCxnSpPr>
            <p:cNvPr id="164" name="Google Shape;164;p54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" name="Google Shape;165;p54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6" name="Google Shape;166;p54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5"/>
          <p:cNvSpPr txBox="1"/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55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55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55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172" name="Google Shape;172;p55"/>
          <p:cNvGrpSpPr/>
          <p:nvPr/>
        </p:nvGrpSpPr>
        <p:grpSpPr>
          <a:xfrm>
            <a:off x="1279358" y="313346"/>
            <a:ext cx="10270992" cy="1066802"/>
            <a:chOff x="989012" y="4572000"/>
            <a:chExt cx="10268319" cy="1002032"/>
          </a:xfrm>
        </p:grpSpPr>
        <p:cxnSp>
          <p:nvCxnSpPr>
            <p:cNvPr id="173" name="Google Shape;173;p55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" name="Google Shape;174;p55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" name="Google Shape;175;p55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6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56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56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1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1"/>
          <p:cNvSpPr txBox="1"/>
          <p:nvPr>
            <p:ph idx="1" type="body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1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1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32" name="Google Shape;32;p41"/>
          <p:cNvGrpSpPr/>
          <p:nvPr/>
        </p:nvGrpSpPr>
        <p:grpSpPr>
          <a:xfrm>
            <a:off x="1279356" y="313346"/>
            <a:ext cx="10270995" cy="1066802"/>
            <a:chOff x="989012" y="4572000"/>
            <a:chExt cx="10268319" cy="1002032"/>
          </a:xfrm>
        </p:grpSpPr>
        <p:cxnSp>
          <p:nvCxnSpPr>
            <p:cNvPr id="33" name="Google Shape;33;p41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" name="Google Shape;34;p41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" name="Google Shape;35;p41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57"/>
          <p:cNvSpPr txBox="1"/>
          <p:nvPr>
            <p:ph idx="1" type="body"/>
          </p:nvPr>
        </p:nvSpPr>
        <p:spPr>
          <a:xfrm>
            <a:off x="4766733" y="273054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83" name="Google Shape;183;p57"/>
          <p:cNvSpPr txBox="1"/>
          <p:nvPr>
            <p:ph idx="2" type="body"/>
          </p:nvPr>
        </p:nvSpPr>
        <p:spPr>
          <a:xfrm>
            <a:off x="609601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4" name="Google Shape;184;p57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57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57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8"/>
          <p:cNvSpPr txBox="1"/>
          <p:nvPr>
            <p:ph type="title"/>
          </p:nvPr>
        </p:nvSpPr>
        <p:spPr>
          <a:xfrm>
            <a:off x="2389719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58"/>
          <p:cNvSpPr/>
          <p:nvPr>
            <p:ph idx="2" type="pic"/>
          </p:nvPr>
        </p:nvSpPr>
        <p:spPr>
          <a:xfrm>
            <a:off x="2389719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58"/>
          <p:cNvSpPr txBox="1"/>
          <p:nvPr>
            <p:ph idx="1" type="body"/>
          </p:nvPr>
        </p:nvSpPr>
        <p:spPr>
          <a:xfrm>
            <a:off x="2389719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91" name="Google Shape;191;p58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58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58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9"/>
          <p:cNvSpPr txBox="1"/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59"/>
          <p:cNvSpPr txBox="1"/>
          <p:nvPr>
            <p:ph idx="1" type="body"/>
          </p:nvPr>
        </p:nvSpPr>
        <p:spPr>
          <a:xfrm rot="5400000">
            <a:off x="3833020" y="-1623215"/>
            <a:ext cx="4525963" cy="1097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59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59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59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0"/>
          <p:cNvSpPr txBox="1"/>
          <p:nvPr>
            <p:ph type="title"/>
          </p:nvPr>
        </p:nvSpPr>
        <p:spPr>
          <a:xfrm rot="5400000">
            <a:off x="10685465" y="1372663"/>
            <a:ext cx="5851525" cy="3655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60"/>
          <p:cNvSpPr txBox="1"/>
          <p:nvPr>
            <p:ph idx="1" type="body"/>
          </p:nvPr>
        </p:nvSpPr>
        <p:spPr>
          <a:xfrm rot="5400000">
            <a:off x="3270781" y="-2183338"/>
            <a:ext cx="5851525" cy="10767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60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60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60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6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6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6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2"/>
          <p:cNvSpPr txBox="1"/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2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42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2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2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3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3"/>
          <p:cNvSpPr txBox="1"/>
          <p:nvPr>
            <p:ph idx="1" type="body"/>
          </p:nvPr>
        </p:nvSpPr>
        <p:spPr>
          <a:xfrm>
            <a:off x="812803" y="1600206"/>
            <a:ext cx="7213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9" name="Google Shape;49;p43"/>
          <p:cNvSpPr txBox="1"/>
          <p:nvPr>
            <p:ph idx="2" type="body"/>
          </p:nvPr>
        </p:nvSpPr>
        <p:spPr>
          <a:xfrm>
            <a:off x="8229600" y="1600206"/>
            <a:ext cx="7213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0" name="Google Shape;50;p43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3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3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53" name="Google Shape;53;p43"/>
          <p:cNvGrpSpPr/>
          <p:nvPr/>
        </p:nvGrpSpPr>
        <p:grpSpPr>
          <a:xfrm>
            <a:off x="1279356" y="313346"/>
            <a:ext cx="10270995" cy="1066802"/>
            <a:chOff x="989012" y="4572000"/>
            <a:chExt cx="10268319" cy="1002032"/>
          </a:xfrm>
        </p:grpSpPr>
        <p:cxnSp>
          <p:nvCxnSpPr>
            <p:cNvPr id="54" name="Google Shape;54;p43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" name="Google Shape;55;p43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" name="Google Shape;56;p43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4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4"/>
          <p:cNvSpPr txBox="1"/>
          <p:nvPr>
            <p:ph idx="1" type="body"/>
          </p:nvPr>
        </p:nvSpPr>
        <p:spPr>
          <a:xfrm>
            <a:off x="609603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44"/>
          <p:cNvSpPr txBox="1"/>
          <p:nvPr>
            <p:ph idx="2" type="body"/>
          </p:nvPr>
        </p:nvSpPr>
        <p:spPr>
          <a:xfrm>
            <a:off x="609603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44"/>
          <p:cNvSpPr txBox="1"/>
          <p:nvPr>
            <p:ph idx="3" type="body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44"/>
          <p:cNvSpPr txBox="1"/>
          <p:nvPr>
            <p:ph idx="4" type="body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3" name="Google Shape;63;p44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4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4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66" name="Google Shape;66;p44"/>
          <p:cNvGrpSpPr/>
          <p:nvPr/>
        </p:nvGrpSpPr>
        <p:grpSpPr>
          <a:xfrm>
            <a:off x="1279356" y="313346"/>
            <a:ext cx="10270995" cy="1066802"/>
            <a:chOff x="989012" y="4572000"/>
            <a:chExt cx="10268319" cy="1002032"/>
          </a:xfrm>
        </p:grpSpPr>
        <p:cxnSp>
          <p:nvCxnSpPr>
            <p:cNvPr id="67" name="Google Shape;67;p44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" name="Google Shape;68;p44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" name="Google Shape;69;p44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5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5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5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5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75" name="Google Shape;75;p45"/>
          <p:cNvGrpSpPr/>
          <p:nvPr/>
        </p:nvGrpSpPr>
        <p:grpSpPr>
          <a:xfrm>
            <a:off x="1279356" y="313346"/>
            <a:ext cx="10270995" cy="1066802"/>
            <a:chOff x="989012" y="4572000"/>
            <a:chExt cx="10268319" cy="1002032"/>
          </a:xfrm>
        </p:grpSpPr>
        <p:cxnSp>
          <p:nvCxnSpPr>
            <p:cNvPr id="76" name="Google Shape;76;p45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45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45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7"/>
          <p:cNvSpPr txBox="1"/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7"/>
          <p:cNvSpPr txBox="1"/>
          <p:nvPr>
            <p:ph idx="1" type="body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2" name="Google Shape;82;p47"/>
          <p:cNvSpPr txBox="1"/>
          <p:nvPr>
            <p:ph idx="2" type="body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47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7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7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8"/>
          <p:cNvSpPr txBox="1"/>
          <p:nvPr>
            <p:ph type="title"/>
          </p:nvPr>
        </p:nvSpPr>
        <p:spPr>
          <a:xfrm>
            <a:off x="2389720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8"/>
          <p:cNvSpPr/>
          <p:nvPr>
            <p:ph idx="2" type="pic"/>
          </p:nvPr>
        </p:nvSpPr>
        <p:spPr>
          <a:xfrm>
            <a:off x="2389720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48"/>
          <p:cNvSpPr txBox="1"/>
          <p:nvPr>
            <p:ph idx="1" type="body"/>
          </p:nvPr>
        </p:nvSpPr>
        <p:spPr>
          <a:xfrm>
            <a:off x="2389720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0" name="Google Shape;90;p48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8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8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6"/>
          <p:cNvSpPr txBox="1"/>
          <p:nvPr>
            <p:ph idx="1" type="body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6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6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6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lack and white background Flourence city image." id="15" name="Google Shape;15;p36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4" y="0"/>
            <a:ext cx="12192000" cy="685621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 and white background Flourence city image." id="111" name="Google Shape;111;p38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2" y="0"/>
            <a:ext cx="12192000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8"/>
          <p:cNvSpPr txBox="1"/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38"/>
          <p:cNvSpPr txBox="1"/>
          <p:nvPr>
            <p:ph idx="1" type="body"/>
          </p:nvPr>
        </p:nvSpPr>
        <p:spPr>
          <a:xfrm>
            <a:off x="609601" y="1600204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38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8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8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gif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/>
          <p:nvPr>
            <p:ph type="ctrTitle"/>
          </p:nvPr>
        </p:nvSpPr>
        <p:spPr>
          <a:xfrm>
            <a:off x="914403" y="2130434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CS312 	</a:t>
            </a:r>
            <a:r>
              <a:rPr b="1" lang="en-US"/>
              <a:t>Database Management Systems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211" name="Google Shape;211;p1"/>
          <p:cNvSpPr txBox="1"/>
          <p:nvPr>
            <p:ph idx="1" type="subTitle"/>
          </p:nvPr>
        </p:nvSpPr>
        <p:spPr>
          <a:xfrm>
            <a:off x="1828800" y="3886200"/>
            <a:ext cx="8534401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School  of Computer Engineering and Technology	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175" y="431801"/>
            <a:ext cx="2980415" cy="60526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3921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br>
              <a:rPr b="1" lang="en-US"/>
            </a:br>
            <a:r>
              <a:rPr b="1" lang="en-US"/>
              <a:t>MySQL CONSTRAINT</a:t>
            </a:r>
            <a:br>
              <a:rPr b="1" lang="en-US"/>
            </a:br>
            <a:endParaRPr/>
          </a:p>
        </p:txBody>
      </p:sp>
      <p:sp>
        <p:nvSpPr>
          <p:cNvPr id="291" name="Google Shape;291;p9"/>
          <p:cNvSpPr txBox="1"/>
          <p:nvPr>
            <p:ph idx="1" type="body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MySQL CONSTRAINT is used to define rules to allow or restrict what values can be stored in columns. The purpose of inducing constraints is to enforce the integrity of a database.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MySQL CONSTRAINTS are used to limit the type of data that can be inserted into a table.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MySQL CONSTRAINTS can be classified into two types - column level and table level.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The column level constraints can apply only to one column where as table level constraints are applied to the entire table.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MySQL CONSTRAINT is declared at the time of creating a table.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MySQL CONSTRAINTs are :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sz="1400"/>
              <a:t>NOT NULL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sz="1400"/>
              <a:t>UNIQUE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sz="1400"/>
              <a:t>PRIMARY KEY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sz="1400"/>
              <a:t>FOREIGN KEY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sz="1400"/>
              <a:t>CHECK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 sz="1400"/>
              <a:t>DEFAULT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92" name="Google Shape;292;p9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0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Constraints</a:t>
            </a:r>
            <a:endParaRPr/>
          </a:p>
        </p:txBody>
      </p:sp>
      <p:sp>
        <p:nvSpPr>
          <p:cNvPr id="298" name="Google Shape;298;p10"/>
          <p:cNvSpPr txBox="1"/>
          <p:nvPr>
            <p:ph idx="1" type="body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99" name="Google Shape;299;p10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0" name="Google Shape;30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145" y="1600206"/>
            <a:ext cx="7497382" cy="44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/>
              <a:t>MySQL CREATE TABLE with NULL CONSTRAINT </a:t>
            </a:r>
            <a:endParaRPr/>
          </a:p>
        </p:txBody>
      </p:sp>
      <p:sp>
        <p:nvSpPr>
          <p:cNvPr id="306" name="Google Shape;306;p11"/>
          <p:cNvSpPr txBox="1"/>
          <p:nvPr>
            <p:ph idx="1" type="body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/>
              <a:t>Example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If we want to create a table 'newauthor' where no columns are allowed to store NULL VALUES the following statement can be used. 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US" sz="1800"/>
              <a:t>The following picture shows that the columns will not accept the NULL values. </a:t>
            </a:r>
            <a:endParaRPr sz="1800">
              <a:highlight>
                <a:srgbClr val="C0C0C0"/>
              </a:highlight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07" name="Google Shape;307;p11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screenshot of a cell phone&#10;&#10;Description automatically generated" id="308" name="Google Shape;30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9082" y="4762388"/>
            <a:ext cx="9234323" cy="2095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6796" y="3058213"/>
            <a:ext cx="4329936" cy="1378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/>
              <a:t>MySQL UNIQUE CONSTRAINT </a:t>
            </a:r>
            <a:endParaRPr/>
          </a:p>
        </p:txBody>
      </p:sp>
      <p:sp>
        <p:nvSpPr>
          <p:cNvPr id="315" name="Google Shape;315;p12"/>
          <p:cNvSpPr txBox="1"/>
          <p:nvPr>
            <p:ph idx="1" type="body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/>
              <a:t>Example 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16" name="Google Shape;316;p12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7" name="Google Shape;31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1849" y="3692587"/>
            <a:ext cx="10794124" cy="3165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7520" y="1790921"/>
            <a:ext cx="6595570" cy="1719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3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/>
              <a:t>MySQL PRIMARY KEY CONSTRAINT on Single and Multiple Columns</a:t>
            </a:r>
            <a:endParaRPr/>
          </a:p>
        </p:txBody>
      </p:sp>
      <p:sp>
        <p:nvSpPr>
          <p:cNvPr id="324" name="Google Shape;324;p13"/>
          <p:cNvSpPr txBox="1"/>
          <p:nvPr>
            <p:ph idx="1" type="body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Example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C0C0C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5400">
              <a:solidFill>
                <a:schemeClr val="dk1"/>
              </a:solidFill>
              <a:highlight>
                <a:srgbClr val="C0C0C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25" name="Google Shape;325;p13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6" name="Google Shape;326;p13"/>
          <p:cNvSpPr/>
          <p:nvPr/>
        </p:nvSpPr>
        <p:spPr>
          <a:xfrm>
            <a:off x="1030014" y="3351886"/>
            <a:ext cx="92806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3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3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024" y="2295853"/>
            <a:ext cx="5402976" cy="226278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pic>
        <p:nvPicPr>
          <p:cNvPr id="330" name="Google Shape;33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8126" y="4788828"/>
            <a:ext cx="6695747" cy="182115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pic>
        <p:nvPicPr>
          <p:cNvPr id="331" name="Google Shape;33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2990" y="2320938"/>
            <a:ext cx="5714990" cy="221261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4000"/>
              <a:t>MySQL CREATE TABLE to check values with CHECK CONSTRAINT using different operators</a:t>
            </a:r>
            <a:endParaRPr sz="4000"/>
          </a:p>
        </p:txBody>
      </p:sp>
      <p:sp>
        <p:nvSpPr>
          <p:cNvPr id="337" name="Google Shape;337;p14"/>
          <p:cNvSpPr txBox="1"/>
          <p:nvPr>
            <p:ph idx="1" type="body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38" name="Google Shape;338;p14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9" name="Google Shape;3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28" y="1951475"/>
            <a:ext cx="5543550" cy="404812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pic>
        <p:nvPicPr>
          <p:cNvPr id="340" name="Google Shape;34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7613" y="4326971"/>
            <a:ext cx="8094109" cy="186164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5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4000"/>
              <a:t>MySQL CREATE TABLE with DEFAULT CONSTRAINT </a:t>
            </a:r>
            <a:endParaRPr sz="4000"/>
          </a:p>
        </p:txBody>
      </p:sp>
      <p:sp>
        <p:nvSpPr>
          <p:cNvPr id="346" name="Google Shape;346;p15"/>
          <p:cNvSpPr txBox="1"/>
          <p:nvPr>
            <p:ph idx="1" type="body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/>
              <a:t>Example 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47" name="Google Shape;347;p15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8" name="Google Shape;34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807" y="2282037"/>
            <a:ext cx="5400675" cy="31623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6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3200"/>
              <a:t>MySQL creating table with FOREIGN KEY CONSTRAINT on single ,multiple column and multiple tables</a:t>
            </a:r>
            <a:endParaRPr sz="3200"/>
          </a:p>
        </p:txBody>
      </p:sp>
      <p:sp>
        <p:nvSpPr>
          <p:cNvPr id="354" name="Google Shape;354;p16"/>
          <p:cNvSpPr txBox="1"/>
          <p:nvPr>
            <p:ph idx="1" type="body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55" name="Google Shape;355;p16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6" name="Google Shape;35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442" y="1657349"/>
            <a:ext cx="7727896" cy="445701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7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/>
              <a:t>MySQL: ALTER TABLE Statement</a:t>
            </a:r>
            <a:endParaRPr/>
          </a:p>
        </p:txBody>
      </p:sp>
      <p:sp>
        <p:nvSpPr>
          <p:cNvPr id="362" name="Google Shape;362;p17"/>
          <p:cNvSpPr txBox="1"/>
          <p:nvPr>
            <p:ph idx="1" type="body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/>
              <a:t>ALTER TABLE - ADD Column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b="1" lang="en-US" sz="1600"/>
              <a:t>Adding column(s) to a table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 sz="2000"/>
              <a:t>		</a:t>
            </a:r>
            <a:r>
              <a:rPr lang="en-US" sz="2400"/>
              <a:t>ALTER TABLE table_name  ADD column_name column-definition;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b="1" lang="en-US" sz="1600"/>
              <a:t>For example: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1600"/>
              <a:t>                   </a:t>
            </a:r>
            <a:r>
              <a:rPr lang="en-US" sz="2400"/>
              <a:t>ALTER TABLE supplier  ADD supplier_name  varchar2(50);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400"/>
              <a:t>	Add multiple columns in table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		ALTER TABLE contacts ADD last_name varchar(40) NOT NULL AFTER 	contact_id, 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	ADD first_name varchar(35) NULL AFTER last_name;</a:t>
            </a:r>
            <a:endParaRPr b="1" sz="24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ALTER TABLE - Drop column(s) in a table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 sz="2400"/>
              <a:t>		</a:t>
            </a:r>
            <a:r>
              <a:rPr lang="en-US" sz="2400"/>
              <a:t>ALTER TABLE table_name  DROP COLUMN  column_name;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 sz="2400"/>
              <a:t>	For example: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 sz="2400"/>
              <a:t>		</a:t>
            </a:r>
            <a:r>
              <a:rPr lang="en-US" sz="2400"/>
              <a:t>ALTER TABLE supplier  DROP COLUMN supplier_name;</a:t>
            </a:r>
            <a:endParaRPr/>
          </a:p>
          <a:p>
            <a:pPr indent="0" lvl="2" marL="10287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363" name="Google Shape;363;p17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8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/>
              <a:t>MySQL: ALTER TABLE Statement</a:t>
            </a:r>
            <a:endParaRPr/>
          </a:p>
        </p:txBody>
      </p:sp>
      <p:sp>
        <p:nvSpPr>
          <p:cNvPr id="369" name="Google Shape;369;p18"/>
          <p:cNvSpPr txBox="1"/>
          <p:nvPr>
            <p:ph idx="1" type="body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2400"/>
              <a:t>ALTER TABLE command to add a NOT NULL constraint</a:t>
            </a:r>
            <a:r>
              <a:rPr lang="en-US" sz="2400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	ALTER TABLE table_name MODIFY column_name datatype NOT NULL;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2400"/>
              <a:t>ADD UNIQUE CONSTRAINT</a:t>
            </a:r>
            <a:r>
              <a:rPr lang="en-US" sz="2400"/>
              <a:t> to a table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	ALTER TABLE Persons ADD UNIQUE (ID);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	ALTER TABLE Persons ADD CONSTRAINT UC_Person UNIQUE (ID,LastName);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2400"/>
              <a:t>DROP a UNIQUE Constraint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	ALTER TABLE Persons DROP INDEX UC_Person;</a:t>
            </a:r>
            <a:endParaRPr b="1" sz="2400"/>
          </a:p>
          <a:p>
            <a:pPr indent="0" lvl="2" marL="10287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370" name="Google Shape;370;p18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/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</a:rPr>
              <a:t>CS312 	</a:t>
            </a:r>
            <a:r>
              <a:rPr b="1" lang="en-US" sz="3600"/>
              <a:t>Database Management Systems</a:t>
            </a:r>
            <a:endParaRPr/>
          </a:p>
        </p:txBody>
      </p:sp>
      <p:sp>
        <p:nvSpPr>
          <p:cNvPr id="218" name="Google Shape;218;p2"/>
          <p:cNvSpPr txBox="1"/>
          <p:nvPr>
            <p:ph idx="1" type="body"/>
          </p:nvPr>
        </p:nvSpPr>
        <p:spPr>
          <a:xfrm>
            <a:off x="609601" y="1600204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t/>
            </a:r>
            <a:endParaRPr b="1" sz="153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30"/>
              <a:buChar char="•"/>
            </a:pPr>
            <a:r>
              <a:rPr b="1" lang="en-US" sz="1530">
                <a:latin typeface="Arial"/>
                <a:ea typeface="Arial"/>
                <a:cs typeface="Arial"/>
                <a:sym typeface="Arial"/>
              </a:rPr>
              <a:t>Course Objectives:</a:t>
            </a:r>
            <a:endParaRPr/>
          </a:p>
          <a:p>
            <a:pPr indent="-457200" lvl="1" marL="749808" rtl="0" algn="l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AutoNum type="arabicParenR"/>
            </a:pPr>
            <a:r>
              <a:rPr lang="en-US" sz="1700"/>
              <a:t>Understand and successfully apply logical database design principles, including   E-R   diagrams and database normalization.</a:t>
            </a:r>
            <a:endParaRPr/>
          </a:p>
          <a:p>
            <a:pPr indent="-457200" lvl="1" marL="749808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AutoNum type="arabicParenR"/>
            </a:pPr>
            <a:r>
              <a:rPr lang="en-US" sz="1700"/>
              <a:t>Learn Database Programming languages and apply in DBMS application</a:t>
            </a:r>
            <a:endParaRPr/>
          </a:p>
          <a:p>
            <a:pPr indent="-457200" lvl="1" marL="749808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AutoNum type="arabicParenR"/>
            </a:pPr>
            <a:r>
              <a:rPr lang="en-US" sz="1700"/>
              <a:t>Understand  transaction processing and concurrency control in DBMS</a:t>
            </a:r>
            <a:endParaRPr/>
          </a:p>
          <a:p>
            <a:pPr indent="-457200" lvl="1" marL="749808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AutoNum type="arabicParenR"/>
            </a:pPr>
            <a:r>
              <a:rPr lang="en-US" sz="1700"/>
              <a:t>Learn database architectures, DBMS advancements  and its usage in advance application</a:t>
            </a:r>
            <a:endParaRPr/>
          </a:p>
          <a:p>
            <a:pPr indent="-349250" lvl="1" marL="749808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/>
          </a:p>
          <a:p>
            <a:pPr indent="-342900" lvl="0" marL="3429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30"/>
              <a:buChar char="•"/>
            </a:pPr>
            <a:r>
              <a:rPr b="1" lang="en-US" sz="1530">
                <a:latin typeface="Arial"/>
                <a:ea typeface="Arial"/>
                <a:cs typeface="Arial"/>
                <a:sym typeface="Arial"/>
              </a:rPr>
              <a:t>Course Outcomes:</a:t>
            </a:r>
            <a:endParaRPr/>
          </a:p>
          <a:p>
            <a:pPr indent="-457200" lvl="1" marL="749808" rtl="0" algn="l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AutoNum type="arabicParenR"/>
            </a:pPr>
            <a:r>
              <a:rPr lang="en-US" sz="1700"/>
              <a:t>Design ER-models to represent simple database application scenarios and Improve the database design by normalization.</a:t>
            </a:r>
            <a:endParaRPr/>
          </a:p>
          <a:p>
            <a:pPr indent="-457200" lvl="1" marL="749808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AutoNum type="arabicParenR"/>
            </a:pPr>
            <a:r>
              <a:rPr lang="en-US" sz="1700"/>
              <a:t>Design Database Relational Model and apply SQL , PLSQL concepts for database programming </a:t>
            </a:r>
            <a:endParaRPr/>
          </a:p>
          <a:p>
            <a:pPr indent="-457200" lvl="1" marL="749808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AutoNum type="arabicParenR"/>
            </a:pPr>
            <a:r>
              <a:rPr lang="en-US" sz="1700"/>
              <a:t>Describe Transaction Processing and Concurrency Control techniques for databases</a:t>
            </a:r>
            <a:endParaRPr/>
          </a:p>
          <a:p>
            <a:pPr indent="-457200" lvl="1" marL="749808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AutoNum type="arabicParenR"/>
            </a:pPr>
            <a:r>
              <a:rPr lang="en-US" sz="1700"/>
              <a:t>Identify appropriate database architecture for the real world database application </a:t>
            </a:r>
            <a:endParaRPr/>
          </a:p>
        </p:txBody>
      </p:sp>
      <p:sp>
        <p:nvSpPr>
          <p:cNvPr id="219" name="Google Shape;219;p2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7/3/2019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220" name="Google Shape;220;p2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DATABASE MANAGEMENT SYSTEM LABORATORY</a:t>
            </a:r>
            <a:endParaRPr/>
          </a:p>
        </p:txBody>
      </p:sp>
      <p:sp>
        <p:nvSpPr>
          <p:cNvPr id="221" name="Google Shape;221;p2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/>
          <p:nvPr>
            <p:ph type="title"/>
          </p:nvPr>
        </p:nvSpPr>
        <p:spPr>
          <a:xfrm>
            <a:off x="406400" y="381000"/>
            <a:ext cx="1148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MySQL: ALTER TABLE Statement</a:t>
            </a:r>
            <a:endParaRPr/>
          </a:p>
        </p:txBody>
      </p:sp>
      <p:sp>
        <p:nvSpPr>
          <p:cNvPr id="376" name="Google Shape;376;p19"/>
          <p:cNvSpPr txBox="1"/>
          <p:nvPr>
            <p:ph idx="1" type="body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Modify column in table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ALTER TABLE table_name MODIFY column_name column_definition [ FIRST | AFTER column_name ];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Example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ALTER TABLE contacts MODIFY last_name varchar(55) NULL AFTER contact_type, MODIFY first_name varchar(30) NOT NULL;</a:t>
            </a:r>
            <a:endParaRPr b="1"/>
          </a:p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77" name="Google Shape;377;p19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1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 (DML)</a:t>
            </a:r>
            <a:endParaRPr/>
          </a:p>
        </p:txBody>
      </p:sp>
      <p:sp>
        <p:nvSpPr>
          <p:cNvPr id="378" name="Google Shape;378;p19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1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0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/>
              <a:t>MySQL: ALTER TABLE Statement</a:t>
            </a:r>
            <a:endParaRPr/>
          </a:p>
        </p:txBody>
      </p:sp>
      <p:sp>
        <p:nvSpPr>
          <p:cNvPr id="384" name="Google Shape;384;p20"/>
          <p:cNvSpPr txBox="1"/>
          <p:nvPr>
            <p:ph idx="1" type="body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400"/>
              <a:t>SQL DEFAULT on ALTER TABLE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ALTER TABLE tablename</a:t>
            </a:r>
            <a:br>
              <a:rPr lang="en-US" sz="2400"/>
            </a:br>
            <a:r>
              <a:rPr lang="en-US" sz="2400"/>
              <a:t>ALTER columnname SET DEFAULT colvalue;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400"/>
              <a:t>Example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ALTER TABLE Persons</a:t>
            </a:r>
            <a:br>
              <a:rPr lang="en-US" sz="2400"/>
            </a:br>
            <a:r>
              <a:rPr lang="en-US" sz="2400"/>
              <a:t>ALTER City SET DEFAULT ‘Pune';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400"/>
              <a:t>DROP a DEFAULT Constraint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ALTER TABLE Persons</a:t>
            </a:r>
            <a:br>
              <a:rPr lang="en-US" sz="2400"/>
            </a:br>
            <a:r>
              <a:rPr lang="en-US" sz="2400"/>
              <a:t>ALTER City DROP DEFAULT;</a:t>
            </a:r>
            <a:endParaRPr b="1" sz="2400"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85" name="Google Shape;385;p20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/>
              <a:t>MySQL: ALTER TABLE Statement</a:t>
            </a:r>
            <a:endParaRPr/>
          </a:p>
        </p:txBody>
      </p:sp>
      <p:sp>
        <p:nvSpPr>
          <p:cNvPr id="391" name="Google Shape;391;p21"/>
          <p:cNvSpPr txBox="1"/>
          <p:nvPr>
            <p:ph idx="1" type="body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960"/>
              <a:t>Rename column in table</a:t>
            </a:r>
            <a:endParaRPr sz="29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960"/>
              <a:t>ALTER TABLE table_name CHANGE COLUMN old_name new_name column_definition [ FIRST | AFTER column_name ]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9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960"/>
              <a:t>Example</a:t>
            </a:r>
            <a:endParaRPr sz="29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960"/>
              <a:t>ALTER TABLE contacts CHANGE COLUMN contact_type ctype varchar(20) NOT NULL;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960"/>
              <a:t>Rename table</a:t>
            </a:r>
            <a:endParaRPr sz="29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960"/>
              <a:t>ALTER TABLE table_name RENAME TO new_table_name;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960"/>
              <a:t>ALTER TABLE contacts RENAME TO people;</a:t>
            </a:r>
            <a:endParaRPr b="1" sz="2960"/>
          </a:p>
          <a:p>
            <a:pPr indent="-2286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960"/>
          </a:p>
        </p:txBody>
      </p:sp>
      <p:sp>
        <p:nvSpPr>
          <p:cNvPr id="392" name="Google Shape;392;p21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2"/>
          <p:cNvSpPr txBox="1"/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DCL STATEMENTS OF SQL</a:t>
            </a:r>
            <a:endParaRPr/>
          </a:p>
        </p:txBody>
      </p:sp>
      <p:sp>
        <p:nvSpPr>
          <p:cNvPr id="398" name="Google Shape;398;p22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99" name="Google Shape;399;p22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7/3/2019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400" name="Google Shape;400;p22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DATABASE MANAGEMENT SYSTEM LABORATORY</a:t>
            </a:r>
            <a:endParaRPr/>
          </a:p>
        </p:txBody>
      </p:sp>
      <p:sp>
        <p:nvSpPr>
          <p:cNvPr id="401" name="Google Shape;401;p22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3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ACCESS CONTROL Statements SQL</a:t>
            </a:r>
            <a:endParaRPr/>
          </a:p>
        </p:txBody>
      </p:sp>
      <p:sp>
        <p:nvSpPr>
          <p:cNvPr id="407" name="Google Shape;407;p23"/>
          <p:cNvSpPr txBox="1"/>
          <p:nvPr>
            <p:ph idx="1" type="body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SQL supports discretionary data access control through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following statements: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Char char="–"/>
            </a:pPr>
            <a:r>
              <a:rPr lang="en-US">
                <a:solidFill>
                  <a:srgbClr val="FFC000"/>
                </a:solidFill>
              </a:rPr>
              <a:t>GRANT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Char char="–"/>
            </a:pPr>
            <a:r>
              <a:rPr lang="en-US">
                <a:solidFill>
                  <a:srgbClr val="FFC000"/>
                </a:solidFill>
              </a:rPr>
              <a:t>REVOKE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C000"/>
              </a:buClr>
              <a:buSzPts val="3200"/>
              <a:buChar char="•"/>
            </a:pPr>
            <a:r>
              <a:rPr lang="en-US">
                <a:solidFill>
                  <a:srgbClr val="FFC000"/>
                </a:solidFill>
              </a:rPr>
              <a:t>GRANT:</a:t>
            </a:r>
            <a:r>
              <a:rPr lang="en-US"/>
              <a:t> The statement is used to give privileges to other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users.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C000"/>
              </a:buClr>
              <a:buSzPts val="3200"/>
              <a:buChar char="•"/>
            </a:pPr>
            <a:r>
              <a:rPr lang="en-US">
                <a:solidFill>
                  <a:srgbClr val="FFC000"/>
                </a:solidFill>
              </a:rPr>
              <a:t>REVOKE:</a:t>
            </a:r>
            <a:r>
              <a:rPr lang="en-US"/>
              <a:t> The statement is used to take away already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given privileges from other users.</a:t>
            </a:r>
            <a:endParaRPr/>
          </a:p>
        </p:txBody>
      </p:sp>
      <p:sp>
        <p:nvSpPr>
          <p:cNvPr id="408" name="Google Shape;408;p23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7/3/2019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409" name="Google Shape;409;p23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DATABASE MANAGEMENT SYSTEM LABORATORY</a:t>
            </a:r>
            <a:endParaRPr/>
          </a:p>
        </p:txBody>
      </p:sp>
      <p:sp>
        <p:nvSpPr>
          <p:cNvPr id="410" name="Google Shape;410;p23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9320a7912_0_0"/>
          <p:cNvSpPr txBox="1"/>
          <p:nvPr>
            <p:ph type="title"/>
          </p:nvPr>
        </p:nvSpPr>
        <p:spPr>
          <a:xfrm>
            <a:off x="609602" y="274638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Steps</a:t>
            </a:r>
            <a:endParaRPr/>
          </a:p>
        </p:txBody>
      </p:sp>
      <p:sp>
        <p:nvSpPr>
          <p:cNvPr id="417" name="Google Shape;417;ge9320a7912_0_0"/>
          <p:cNvSpPr txBox="1"/>
          <p:nvPr>
            <p:ph idx="1" type="body"/>
          </p:nvPr>
        </p:nvSpPr>
        <p:spPr>
          <a:xfrm>
            <a:off x="609602" y="1600206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1.Login as root user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2.Create users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3.Give permissions using GRANT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4.Revoke permissions when needed using Revoke</a:t>
            </a:r>
            <a:endParaRPr/>
          </a:p>
        </p:txBody>
      </p:sp>
      <p:sp>
        <p:nvSpPr>
          <p:cNvPr id="418" name="Google Shape;418;ge9320a7912_0_0"/>
          <p:cNvSpPr txBox="1"/>
          <p:nvPr>
            <p:ph idx="12" type="sldNum"/>
          </p:nvPr>
        </p:nvSpPr>
        <p:spPr>
          <a:xfrm>
            <a:off x="8737603" y="6356359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4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br>
              <a:rPr b="1" lang="en-US"/>
            </a:br>
            <a:r>
              <a:rPr b="1" lang="en-US"/>
              <a:t>Grant Privileges on Table</a:t>
            </a:r>
            <a:br>
              <a:rPr b="1" lang="en-US"/>
            </a:br>
            <a:endParaRPr/>
          </a:p>
        </p:txBody>
      </p:sp>
      <p:sp>
        <p:nvSpPr>
          <p:cNvPr id="424" name="Google Shape;424;p24"/>
          <p:cNvSpPr txBox="1"/>
          <p:nvPr>
            <p:ph idx="1" type="body"/>
          </p:nvPr>
        </p:nvSpPr>
        <p:spPr>
          <a:xfrm>
            <a:off x="609597" y="1417638"/>
            <a:ext cx="10972801" cy="5303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Syntax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	GRANT privileges ON object TO user;</a:t>
            </a:r>
            <a:r>
              <a:rPr lang="en-US" sz="1800">
                <a:solidFill>
                  <a:srgbClr val="E36C09"/>
                </a:solidFill>
              </a:rPr>
              <a:t> </a:t>
            </a:r>
            <a:endParaRPr sz="4800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b="1" lang="en-US"/>
              <a:t>privileges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b="1" lang="en-US"/>
              <a:t>Object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name of the database object that you are granting permissions for. In the case of granting privileges on a table, this would be the table name</a:t>
            </a:r>
            <a:r>
              <a:rPr lang="en-US" sz="16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1"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b="1" lang="en-US"/>
              <a:t>User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name of the user that will be granted these privileges.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-45720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None/>
            </a:pPr>
            <a:r>
              <a:rPr b="1" lang="en-US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b="1" sz="2800"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/>
          </a:p>
        </p:txBody>
      </p:sp>
      <p:sp>
        <p:nvSpPr>
          <p:cNvPr id="425" name="Google Shape;425;p24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6" name="Google Shape;426;p24"/>
          <p:cNvSpPr/>
          <p:nvPr/>
        </p:nvSpPr>
        <p:spPr>
          <a:xfrm>
            <a:off x="-609602" y="41012"/>
            <a:ext cx="65" cy="347509"/>
          </a:xfrm>
          <a:prstGeom prst="rect">
            <a:avLst/>
          </a:prstGeom>
          <a:solidFill>
            <a:srgbClr val="EFF1F9"/>
          </a:solidFill>
          <a:ln>
            <a:noFill/>
          </a:ln>
        </p:spPr>
        <p:txBody>
          <a:bodyPr anchorCtr="0" anchor="ctr" bIns="69825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0772" y="2560638"/>
            <a:ext cx="5072996" cy="1841839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4"/>
          <p:cNvSpPr/>
          <p:nvPr/>
        </p:nvSpPr>
        <p:spPr>
          <a:xfrm>
            <a:off x="152400" y="-170765"/>
            <a:ext cx="92398" cy="6463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5"/>
          <p:cNvSpPr txBox="1"/>
          <p:nvPr>
            <p:ph type="title"/>
          </p:nvPr>
        </p:nvSpPr>
        <p:spPr>
          <a:xfrm>
            <a:off x="609602" y="28514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br>
              <a:rPr lang="en-US"/>
            </a:br>
            <a:r>
              <a:rPr lang="en-US"/>
              <a:t>Example</a:t>
            </a:r>
            <a:br>
              <a:rPr lang="en-US"/>
            </a:br>
            <a:endParaRPr/>
          </a:p>
        </p:txBody>
      </p:sp>
      <p:sp>
        <p:nvSpPr>
          <p:cNvPr id="434" name="Google Shape;434;p25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5" name="Google Shape;435;p25"/>
          <p:cNvSpPr/>
          <p:nvPr/>
        </p:nvSpPr>
        <p:spPr>
          <a:xfrm>
            <a:off x="1723700" y="1759202"/>
            <a:ext cx="8714100" cy="893100"/>
          </a:xfrm>
          <a:prstGeom prst="rect">
            <a:avLst/>
          </a:prstGeom>
          <a:solidFill>
            <a:srgbClr val="E36C0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GRANT SELECT, INSERT, UPDATE, DELETE ON contacts TO 'smithj'@'localhost';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5"/>
          <p:cNvSpPr/>
          <p:nvPr/>
        </p:nvSpPr>
        <p:spPr>
          <a:xfrm>
            <a:off x="0" y="54845"/>
            <a:ext cx="65" cy="347509"/>
          </a:xfrm>
          <a:prstGeom prst="rect">
            <a:avLst/>
          </a:prstGeom>
          <a:solidFill>
            <a:srgbClr val="EFF1F9"/>
          </a:solidFill>
          <a:ln>
            <a:noFill/>
          </a:ln>
        </p:spPr>
        <p:txBody>
          <a:bodyPr anchorCtr="0" anchor="ctr" bIns="69825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5"/>
          <p:cNvSpPr/>
          <p:nvPr/>
        </p:nvSpPr>
        <p:spPr>
          <a:xfrm>
            <a:off x="1703619" y="3929038"/>
            <a:ext cx="8714018" cy="634410"/>
          </a:xfrm>
          <a:prstGeom prst="rect">
            <a:avLst/>
          </a:prstGeom>
          <a:solidFill>
            <a:srgbClr val="E36C0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GRANT All ON contacts TO 'smithj'@'localhost';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5"/>
          <p:cNvSpPr/>
          <p:nvPr/>
        </p:nvSpPr>
        <p:spPr>
          <a:xfrm>
            <a:off x="1703619" y="2984962"/>
            <a:ext cx="8734096" cy="611511"/>
          </a:xfrm>
          <a:prstGeom prst="rect">
            <a:avLst/>
          </a:prstGeom>
          <a:solidFill>
            <a:srgbClr val="E36C0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GRANT SELECT ON contacts TO 'smithj'@'localhost';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6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br>
              <a:rPr b="1" lang="en-US"/>
            </a:br>
            <a:r>
              <a:rPr b="1" lang="en-US"/>
              <a:t>Revoke Privileges on Table</a:t>
            </a:r>
            <a:br>
              <a:rPr b="1" lang="en-US"/>
            </a:br>
            <a:endParaRPr/>
          </a:p>
        </p:txBody>
      </p:sp>
      <p:sp>
        <p:nvSpPr>
          <p:cNvPr id="444" name="Google Shape;444;p26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5" name="Google Shape;445;p26"/>
          <p:cNvSpPr/>
          <p:nvPr/>
        </p:nvSpPr>
        <p:spPr>
          <a:xfrm>
            <a:off x="2060028" y="1718442"/>
            <a:ext cx="7693572" cy="761371"/>
          </a:xfrm>
          <a:prstGeom prst="rect">
            <a:avLst/>
          </a:prstGeom>
          <a:solidFill>
            <a:srgbClr val="E36C0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REVOKE privileges ON object FROM user;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6"/>
          <p:cNvSpPr/>
          <p:nvPr/>
        </p:nvSpPr>
        <p:spPr>
          <a:xfrm>
            <a:off x="2060028" y="2858185"/>
            <a:ext cx="7693572" cy="631251"/>
          </a:xfrm>
          <a:prstGeom prst="rect">
            <a:avLst/>
          </a:prstGeom>
          <a:solidFill>
            <a:srgbClr val="E36C0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REVOKE Delete,Update ON contacts from 'smithj'@'localhost';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6"/>
          <p:cNvSpPr/>
          <p:nvPr/>
        </p:nvSpPr>
        <p:spPr>
          <a:xfrm>
            <a:off x="2060028" y="3867808"/>
            <a:ext cx="7693572" cy="631251"/>
          </a:xfrm>
          <a:prstGeom prst="rect">
            <a:avLst/>
          </a:prstGeom>
          <a:solidFill>
            <a:srgbClr val="E36C0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REVOKE select ON contacts TO ‘*'@'localhost';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6"/>
          <p:cNvSpPr/>
          <p:nvPr/>
        </p:nvSpPr>
        <p:spPr>
          <a:xfrm>
            <a:off x="2060028" y="4992414"/>
            <a:ext cx="7693572" cy="631251"/>
          </a:xfrm>
          <a:prstGeom prst="rect">
            <a:avLst/>
          </a:prstGeom>
          <a:solidFill>
            <a:srgbClr val="E36C0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REVOKE All ON contacts TO 'smithj'@'localhost';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/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br>
              <a:rPr lang="en-US"/>
            </a:br>
            <a:r>
              <a:rPr lang="en-US"/>
              <a:t>Exercises -Batch A </a:t>
            </a:r>
            <a:endParaRPr/>
          </a:p>
        </p:txBody>
      </p:sp>
      <p:sp>
        <p:nvSpPr>
          <p:cNvPr id="454" name="Google Shape;454;p27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Perform DDL and DCL commands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	Create a table with all constraints  ,truncate a table, drop a table ,alter table by adding a column , dropping a column, adding and dropping different constraints, modify data type and length of column, rename table , column , create a user, grant different privileges and revoke</a:t>
            </a:r>
            <a:endParaRPr/>
          </a:p>
        </p:txBody>
      </p:sp>
      <p:sp>
        <p:nvSpPr>
          <p:cNvPr id="455" name="Google Shape;455;p27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"/>
          <p:cNvSpPr txBox="1"/>
          <p:nvPr>
            <p:ph type="title"/>
          </p:nvPr>
        </p:nvSpPr>
        <p:spPr>
          <a:xfrm>
            <a:off x="963084" y="4406904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/>
              <a:t>LABORATORY ASSIGNMENT NO: 02</a:t>
            </a:r>
            <a:endParaRPr/>
          </a:p>
        </p:txBody>
      </p:sp>
      <p:sp>
        <p:nvSpPr>
          <p:cNvPr id="227" name="Google Shape;227;p3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SQL- DDL commands( Create, Alter, Drop, Truncate, Rename, Describe) ,DCL(Grant, Revoke)</a:t>
            </a:r>
            <a:endParaRPr/>
          </a:p>
        </p:txBody>
      </p:sp>
      <p:sp>
        <p:nvSpPr>
          <p:cNvPr id="228" name="Google Shape;228;p3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7/3/2019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229" name="Google Shape;229;p3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DATABASE MANAGEMENT SYSTEM LABORATORY</a:t>
            </a:r>
            <a:endParaRPr/>
          </a:p>
        </p:txBody>
      </p:sp>
      <p:sp>
        <p:nvSpPr>
          <p:cNvPr id="230" name="Google Shape;230;p3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8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Exercises</a:t>
            </a:r>
            <a:endParaRPr b="1"/>
          </a:p>
        </p:txBody>
      </p:sp>
      <p:sp>
        <p:nvSpPr>
          <p:cNvPr id="461" name="Google Shape;461;p28"/>
          <p:cNvSpPr txBox="1"/>
          <p:nvPr>
            <p:ph idx="1" type="body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b="1" lang="en-US" sz="2480"/>
              <a:t>Create a database which consist of the following tables with appropriate constraints like primary key, foreign key, check constrains, not </a:t>
            </a:r>
            <a:r>
              <a:rPr b="1" lang="en-US" sz="2402"/>
              <a:t>null etc.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 Suppliers - S (S#, Name, Status, City)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Parts - P (P#, Pname, Colour, Weight, City)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 Projects - J (J#, Jname, City)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 Shipment - SPJ (S#, P#, J#, Qty)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 </a:t>
            </a:r>
            <a:r>
              <a:rPr b="1" lang="en-US" sz="2480"/>
              <a:t>Create a database which consist of the following tables with appropriate constraints like primary key, foreign key, check constrains, not </a:t>
            </a:r>
            <a:r>
              <a:rPr b="1" lang="en-US" sz="2402"/>
              <a:t>null etc.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9"/>
              </a:spcBef>
              <a:spcAft>
                <a:spcPts val="0"/>
              </a:spcAft>
              <a:buClr>
                <a:schemeClr val="dk1"/>
              </a:buClr>
              <a:buSzPts val="2247"/>
              <a:buChar char="–"/>
            </a:pPr>
            <a:r>
              <a:rPr lang="en-US" sz="2247"/>
              <a:t>employee (employee name, street, city) ,employee name is primary key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9"/>
              </a:spcBef>
              <a:spcAft>
                <a:spcPts val="0"/>
              </a:spcAft>
              <a:buClr>
                <a:schemeClr val="dk1"/>
              </a:buClr>
              <a:buSzPts val="2247"/>
              <a:buChar char="–"/>
            </a:pPr>
            <a:r>
              <a:rPr lang="en-US" sz="2247"/>
              <a:t> works (employee name, company name, salary)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9"/>
              </a:spcBef>
              <a:spcAft>
                <a:spcPts val="0"/>
              </a:spcAft>
              <a:buClr>
                <a:schemeClr val="dk1"/>
              </a:buClr>
              <a:buSzPts val="2247"/>
              <a:buChar char="–"/>
            </a:pPr>
            <a:r>
              <a:rPr lang="en-US" sz="2247"/>
              <a:t> company (company name, city) ,company name is primary key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9"/>
              </a:spcBef>
              <a:spcAft>
                <a:spcPts val="0"/>
              </a:spcAft>
              <a:buClr>
                <a:schemeClr val="dk1"/>
              </a:buClr>
              <a:buSzPts val="2247"/>
              <a:buChar char="–"/>
            </a:pPr>
            <a:r>
              <a:rPr lang="en-US" sz="2247"/>
              <a:t> manages (employee name, manager name)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449"/>
              </a:spcBef>
              <a:spcAft>
                <a:spcPts val="0"/>
              </a:spcAft>
              <a:buClr>
                <a:schemeClr val="dk1"/>
              </a:buClr>
              <a:buSzPts val="2247"/>
              <a:buNone/>
            </a:pPr>
            <a:r>
              <a:rPr lang="en-US" sz="2247"/>
              <a:t> </a:t>
            </a:r>
            <a:endParaRPr/>
          </a:p>
          <a:p>
            <a:pPr indent="-1854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/>
          </a:p>
          <a:p>
            <a:pPr indent="-1854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/>
          </a:p>
        </p:txBody>
      </p:sp>
      <p:sp>
        <p:nvSpPr>
          <p:cNvPr id="462" name="Google Shape;462;p28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7/3/2019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463" name="Google Shape;463;p28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DATABASE MANAGEMENT SYSTEM LABORATORY</a:t>
            </a:r>
            <a:endParaRPr/>
          </a:p>
        </p:txBody>
      </p:sp>
      <p:sp>
        <p:nvSpPr>
          <p:cNvPr id="464" name="Google Shape;464;p28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9"/>
          <p:cNvSpPr txBox="1"/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br>
              <a:rPr lang="en-US"/>
            </a:br>
            <a:r>
              <a:rPr lang="en-US"/>
              <a:t>Exercises -Batch B </a:t>
            </a:r>
            <a:endParaRPr/>
          </a:p>
        </p:txBody>
      </p:sp>
      <p:sp>
        <p:nvSpPr>
          <p:cNvPr id="470" name="Google Shape;470;p29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Perform DDL and DCL commands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	Create a table with all constraints  ,truncate a table, drop a table ,alter table by adding a column , dropping a column, adding and dropping different constraints, modify data type and length of column, , rename table , column , create a user, grant different privileges and revoke</a:t>
            </a:r>
            <a:endParaRPr/>
          </a:p>
        </p:txBody>
      </p:sp>
      <p:sp>
        <p:nvSpPr>
          <p:cNvPr id="471" name="Google Shape;471;p29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0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Exercises</a:t>
            </a:r>
            <a:endParaRPr b="1"/>
          </a:p>
        </p:txBody>
      </p:sp>
      <p:sp>
        <p:nvSpPr>
          <p:cNvPr id="477" name="Google Shape;477;p30"/>
          <p:cNvSpPr txBox="1"/>
          <p:nvPr>
            <p:ph idx="1" type="body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82"/>
              <a:buChar char="•"/>
            </a:pPr>
            <a:r>
              <a:rPr b="1" lang="en-US" sz="2682"/>
              <a:t>Create a database which consist of the following tables with appropriate constraints like primary key, foreign key, check constrains, not null etc.</a:t>
            </a:r>
            <a:endParaRPr/>
          </a:p>
          <a:p>
            <a:pPr indent="-285750" lvl="1" marL="742950" rtl="0" algn="l">
              <a:lnSpc>
                <a:spcPct val="6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ts val="2035"/>
              <a:buChar char="–"/>
            </a:pPr>
            <a:r>
              <a:rPr lang="en-US" sz="2035"/>
              <a:t>Hotel (HotelNo, Name, City) HotelNo is the primary key</a:t>
            </a:r>
            <a:endParaRPr/>
          </a:p>
          <a:p>
            <a:pPr indent="-285750" lvl="1" marL="742950" rtl="0" algn="l">
              <a:lnSpc>
                <a:spcPct val="6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ts val="2035"/>
              <a:buChar char="–"/>
            </a:pPr>
            <a:r>
              <a:rPr lang="en-US" sz="2035"/>
              <a:t>Room (RoomNo, HotelNo, Type, Price)</a:t>
            </a:r>
            <a:endParaRPr/>
          </a:p>
          <a:p>
            <a:pPr indent="-285750" lvl="1" marL="742950" rtl="0" algn="l">
              <a:lnSpc>
                <a:spcPct val="6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ts val="2035"/>
              <a:buChar char="–"/>
            </a:pPr>
            <a:r>
              <a:rPr lang="en-US" sz="2035"/>
              <a:t>Booking (HotelNo, GuestNo, DateFrom, DateTo, RoomNo)</a:t>
            </a:r>
            <a:endParaRPr/>
          </a:p>
          <a:p>
            <a:pPr indent="-285750" lvl="1" marL="742950" rtl="0" algn="l">
              <a:lnSpc>
                <a:spcPct val="60000"/>
              </a:lnSpc>
              <a:spcBef>
                <a:spcPts val="536"/>
              </a:spcBef>
              <a:spcAft>
                <a:spcPts val="0"/>
              </a:spcAft>
              <a:buClr>
                <a:schemeClr val="dk1"/>
              </a:buClr>
              <a:buSzPts val="2035"/>
              <a:buChar char="–"/>
            </a:pPr>
            <a:r>
              <a:rPr lang="en-US" sz="2035"/>
              <a:t>Guest (GuestNo, GuestName, GuestAddress) GuestNo </a:t>
            </a:r>
            <a:r>
              <a:rPr b="1" lang="en-US" sz="2682"/>
              <a:t>is primary key</a:t>
            </a:r>
            <a:endParaRPr/>
          </a:p>
          <a:p>
            <a:pPr indent="-457200" lvl="1" marL="457200" rtl="0" algn="l">
              <a:lnSpc>
                <a:spcPct val="80000"/>
              </a:lnSpc>
              <a:spcBef>
                <a:spcPts val="536"/>
              </a:spcBef>
              <a:spcAft>
                <a:spcPts val="0"/>
              </a:spcAft>
              <a:buClr>
                <a:schemeClr val="dk1"/>
              </a:buClr>
              <a:buSzPts val="2682"/>
              <a:buFont typeface="Arial"/>
              <a:buChar char="•"/>
            </a:pPr>
            <a:r>
              <a:rPr b="1" lang="en-US" sz="2682"/>
              <a:t>Create a database which consist of the following tables with appropriate constraints like primary key, foreign key, check constrains, not null etc.</a:t>
            </a:r>
            <a:endParaRPr/>
          </a:p>
          <a:p>
            <a:pPr indent="0" lvl="1" marL="457200" rtl="0" algn="l">
              <a:lnSpc>
                <a:spcPct val="6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ts val="2035"/>
              <a:buNone/>
            </a:pPr>
            <a:r>
              <a:t/>
            </a:r>
            <a:endParaRPr sz="2035"/>
          </a:p>
          <a:p>
            <a:pPr indent="-285750" lvl="1" marL="742950" rtl="0" algn="l">
              <a:lnSpc>
                <a:spcPct val="6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942"/>
              <a:buChar char="–"/>
            </a:pPr>
            <a:r>
              <a:rPr lang="en-US" sz="1942"/>
              <a:t>emp (eno,ename,Zip,hdate)</a:t>
            </a:r>
            <a:endParaRPr/>
          </a:p>
          <a:p>
            <a:pPr indent="-285750" lvl="1" marL="742950" rtl="0" algn="l">
              <a:lnSpc>
                <a:spcPct val="6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942"/>
              <a:buChar char="–"/>
            </a:pPr>
            <a:r>
              <a:rPr lang="en-US" sz="1942"/>
              <a:t>parts(pno,pname,qty_on_hand, price)</a:t>
            </a:r>
            <a:endParaRPr/>
          </a:p>
          <a:p>
            <a:pPr indent="-285750" lvl="1" marL="742950" rtl="0" algn="l">
              <a:lnSpc>
                <a:spcPct val="6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942"/>
              <a:buChar char="–"/>
            </a:pPr>
            <a:r>
              <a:rPr lang="en-US" sz="1942"/>
              <a:t>customer(cno,cname,street,Zip,phone)</a:t>
            </a:r>
            <a:endParaRPr/>
          </a:p>
          <a:p>
            <a:pPr indent="-285750" lvl="1" marL="742950" rtl="0" algn="l">
              <a:lnSpc>
                <a:spcPct val="6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942"/>
              <a:buChar char="–"/>
            </a:pPr>
            <a:r>
              <a:rPr lang="en-US" sz="1942"/>
              <a:t>order(ono,cno,receivedate,shippeddate)</a:t>
            </a:r>
            <a:endParaRPr/>
          </a:p>
          <a:p>
            <a:pPr indent="-285750" lvl="1" marL="742950" rtl="0" algn="l">
              <a:lnSpc>
                <a:spcPct val="6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942"/>
              <a:buChar char="–"/>
            </a:pPr>
            <a:r>
              <a:rPr lang="en-US" sz="1942"/>
              <a:t>odetails(ono,pno,qty)</a:t>
            </a:r>
            <a:endParaRPr/>
          </a:p>
          <a:p>
            <a:pPr indent="-285750" lvl="1" marL="742950" rtl="0" algn="l">
              <a:lnSpc>
                <a:spcPct val="6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942"/>
              <a:buChar char="–"/>
            </a:pPr>
            <a:r>
              <a:rPr lang="en-US" sz="1942"/>
              <a:t>zipcode(Zip,city)</a:t>
            </a:r>
            <a:endParaRPr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  <p:sp>
        <p:nvSpPr>
          <p:cNvPr id="478" name="Google Shape;478;p30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7/3/2019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479" name="Google Shape;479;p30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DATABASE MANAGEMENT SYSTEM LABORATORY</a:t>
            </a:r>
            <a:endParaRPr/>
          </a:p>
        </p:txBody>
      </p:sp>
      <p:sp>
        <p:nvSpPr>
          <p:cNvPr id="480" name="Google Shape;480;p30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1"/>
          <p:cNvSpPr txBox="1"/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br>
              <a:rPr lang="en-US"/>
            </a:br>
            <a:r>
              <a:rPr lang="en-US"/>
              <a:t>Exercises -Batch C </a:t>
            </a:r>
            <a:endParaRPr/>
          </a:p>
        </p:txBody>
      </p:sp>
      <p:sp>
        <p:nvSpPr>
          <p:cNvPr id="486" name="Google Shape;486;p31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Perform DDL and DCL commands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	Create a table with all constraints  ,truncate a table, drop a table ,alter table by adding a column , dropping a column, adding and dropping different constraints, modify data type and length of column, , rename table , column , create a user, grant different privileges and revoke</a:t>
            </a:r>
            <a:endParaRPr/>
          </a:p>
        </p:txBody>
      </p:sp>
      <p:sp>
        <p:nvSpPr>
          <p:cNvPr id="487" name="Google Shape;487;p31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2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Exercises</a:t>
            </a:r>
            <a:endParaRPr b="1"/>
          </a:p>
        </p:txBody>
      </p:sp>
      <p:sp>
        <p:nvSpPr>
          <p:cNvPr id="493" name="Google Shape;493;p32"/>
          <p:cNvSpPr txBox="1"/>
          <p:nvPr>
            <p:ph idx="1" type="body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95"/>
              <a:buChar char="•"/>
            </a:pPr>
            <a:r>
              <a:rPr b="1" lang="en-US" sz="2695">
                <a:solidFill>
                  <a:srgbClr val="000000"/>
                </a:solidFill>
              </a:rPr>
              <a:t>Create a database which consist of the following tables with appropriate constraints like primary key, foreign key, check constrains, not null etc.</a:t>
            </a:r>
            <a:endParaRPr/>
          </a:p>
          <a:p>
            <a:pPr indent="-23114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t/>
            </a:r>
            <a:endParaRPr b="1" sz="1760"/>
          </a:p>
          <a:p>
            <a:pPr indent="-285750" lvl="1" marL="74295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SzPts val="2035"/>
              <a:buChar char="–"/>
            </a:pPr>
            <a:r>
              <a:rPr lang="en-US" sz="2035"/>
              <a:t>Project(project_id,proj_name,chief_arch) project_id is primary key</a:t>
            </a:r>
            <a:endParaRPr/>
          </a:p>
          <a:p>
            <a:pPr indent="-285750" lvl="1" marL="74295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SzPts val="2035"/>
              <a:buChar char="–"/>
            </a:pPr>
            <a:r>
              <a:rPr lang="en-US" sz="2035"/>
              <a:t>Employee(Emp_id,Emp_name) Emp_id is primary key</a:t>
            </a:r>
            <a:endParaRPr/>
          </a:p>
          <a:p>
            <a:pPr indent="-285750" lvl="1" marL="74295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SzPts val="2035"/>
              <a:buChar char="–"/>
            </a:pPr>
            <a:r>
              <a:rPr lang="en-US" sz="2035"/>
              <a:t>Assigned-To(Project_id,Emp_id)</a:t>
            </a:r>
            <a:endParaRPr/>
          </a:p>
          <a:p>
            <a:pPr indent="-156526" lvl="1" marL="742950" rtl="0" algn="l">
              <a:lnSpc>
                <a:spcPct val="60000"/>
              </a:lnSpc>
              <a:spcBef>
                <a:spcPts val="407"/>
              </a:spcBef>
              <a:spcAft>
                <a:spcPts val="0"/>
              </a:spcAft>
              <a:buSzPts val="2035"/>
              <a:buNone/>
            </a:pPr>
            <a:r>
              <a:t/>
            </a:r>
            <a:endParaRPr sz="2035"/>
          </a:p>
          <a:p>
            <a:pPr indent="-342900" lvl="0" marL="342900" rtl="0" algn="l">
              <a:lnSpc>
                <a:spcPct val="60000"/>
              </a:lnSpc>
              <a:spcBef>
                <a:spcPts val="407"/>
              </a:spcBef>
              <a:spcAft>
                <a:spcPts val="0"/>
              </a:spcAft>
              <a:buSzPts val="2035"/>
              <a:buFont typeface="Noto Sans Symbols"/>
              <a:buChar char="▪"/>
            </a:pPr>
            <a:r>
              <a:rPr b="1" lang="en-US" sz="2695">
                <a:solidFill>
                  <a:srgbClr val="000000"/>
                </a:solidFill>
              </a:rPr>
              <a:t>Create a database which consist of the following tables with appropriate constraints like primary key, foreign key, check constrains, not null etc.</a:t>
            </a:r>
            <a:endParaRPr/>
          </a:p>
          <a:p>
            <a:pPr indent="-213677" lvl="0" marL="342900" rtl="0" algn="l">
              <a:lnSpc>
                <a:spcPct val="60000"/>
              </a:lnSpc>
              <a:spcBef>
                <a:spcPts val="407"/>
              </a:spcBef>
              <a:spcAft>
                <a:spcPts val="0"/>
              </a:spcAft>
              <a:buSzPts val="2035"/>
              <a:buFont typeface="Noto Sans Symbols"/>
              <a:buNone/>
            </a:pPr>
            <a:r>
              <a:t/>
            </a:r>
            <a:endParaRPr b="1" sz="2695">
              <a:solidFill>
                <a:srgbClr val="000000"/>
              </a:solidFill>
            </a:endParaRPr>
          </a:p>
          <a:p>
            <a:pPr indent="-285750" lvl="1" marL="74295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SzPts val="2035"/>
              <a:buChar char="–"/>
            </a:pPr>
            <a:r>
              <a:rPr lang="en-US" sz="2035"/>
              <a:t>Employee(emp_no,name,skill,pay-rate) eno primary key</a:t>
            </a:r>
            <a:endParaRPr/>
          </a:p>
          <a:p>
            <a:pPr indent="-285750" lvl="1" marL="74295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SzPts val="2035"/>
              <a:buChar char="–"/>
            </a:pPr>
            <a:r>
              <a:rPr lang="en-US" sz="2035"/>
              <a:t>Position(posting_no,skill) posting_no primary key</a:t>
            </a:r>
            <a:endParaRPr/>
          </a:p>
          <a:p>
            <a:pPr indent="-285750" lvl="1" marL="74295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SzPts val="2035"/>
              <a:buChar char="–"/>
            </a:pPr>
            <a:r>
              <a:rPr lang="en-US" sz="2035"/>
              <a:t>Duty_allocation(posting_no,emp_no,day,shift)</a:t>
            </a:r>
            <a:endParaRPr/>
          </a:p>
          <a:p>
            <a:pPr indent="-213677" lvl="0" marL="342900" rtl="0" algn="l">
              <a:lnSpc>
                <a:spcPct val="60000"/>
              </a:lnSpc>
              <a:spcBef>
                <a:spcPts val="407"/>
              </a:spcBef>
              <a:spcAft>
                <a:spcPts val="0"/>
              </a:spcAft>
              <a:buSzPts val="2035"/>
              <a:buFont typeface="Noto Sans Symbols"/>
              <a:buNone/>
            </a:pPr>
            <a:r>
              <a:t/>
            </a:r>
            <a:endParaRPr sz="2800"/>
          </a:p>
          <a:p>
            <a:pPr indent="0" lvl="1" marL="457200" rtl="0" algn="l">
              <a:lnSpc>
                <a:spcPct val="60000"/>
              </a:lnSpc>
              <a:spcBef>
                <a:spcPts val="407"/>
              </a:spcBef>
              <a:spcAft>
                <a:spcPts val="0"/>
              </a:spcAft>
              <a:buSzPts val="2035"/>
              <a:buNone/>
            </a:pPr>
            <a:r>
              <a:t/>
            </a:r>
            <a:endParaRPr sz="2035"/>
          </a:p>
        </p:txBody>
      </p:sp>
      <p:sp>
        <p:nvSpPr>
          <p:cNvPr id="494" name="Google Shape;494;p32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7/3/2019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495" name="Google Shape;495;p32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DATABASE MANAGEMENT SYSTEM LABORATORY</a:t>
            </a:r>
            <a:endParaRPr/>
          </a:p>
        </p:txBody>
      </p:sp>
      <p:sp>
        <p:nvSpPr>
          <p:cNvPr id="496" name="Google Shape;496;p32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3"/>
          <p:cNvSpPr txBox="1"/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br>
              <a:rPr lang="en-US"/>
            </a:br>
            <a:r>
              <a:rPr lang="en-US"/>
              <a:t>Exercises -Batch D </a:t>
            </a:r>
            <a:endParaRPr/>
          </a:p>
        </p:txBody>
      </p:sp>
      <p:sp>
        <p:nvSpPr>
          <p:cNvPr id="502" name="Google Shape;502;p33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Perform DDL and DCL commands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	Create a table with all constraints  ,truncate a table, drop a table ,alter table by adding a column , dropping a column, adding and dropping different constraints, modify data type and length of column, , rename table , column , create a user, grant different privileges and revoke</a:t>
            </a:r>
            <a:endParaRPr/>
          </a:p>
        </p:txBody>
      </p:sp>
      <p:sp>
        <p:nvSpPr>
          <p:cNvPr id="503" name="Google Shape;503;p33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4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Exercises</a:t>
            </a:r>
            <a:endParaRPr b="1"/>
          </a:p>
        </p:txBody>
      </p:sp>
      <p:sp>
        <p:nvSpPr>
          <p:cNvPr id="509" name="Google Shape;509;p34"/>
          <p:cNvSpPr txBox="1"/>
          <p:nvPr>
            <p:ph idx="1" type="body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95"/>
              <a:buChar char="•"/>
            </a:pPr>
            <a:r>
              <a:rPr b="1" lang="en-US" sz="2695">
                <a:solidFill>
                  <a:srgbClr val="000000"/>
                </a:solidFill>
              </a:rPr>
              <a:t>Create a database which consist of the following tables with appropriate constraints like primary key, foreign key, check constrains, not null etc.</a:t>
            </a:r>
            <a:endParaRPr/>
          </a:p>
          <a:p>
            <a:pPr indent="-23114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t/>
            </a:r>
            <a:endParaRPr b="1" sz="1760"/>
          </a:p>
          <a:p>
            <a:pPr indent="-285750" lvl="1" marL="74295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SzPts val="2035"/>
              <a:buChar char="–"/>
            </a:pPr>
            <a:r>
              <a:rPr lang="en-US" sz="2035"/>
              <a:t>Account(Acc_no, branch_name,balance)</a:t>
            </a:r>
            <a:endParaRPr/>
          </a:p>
          <a:p>
            <a:pPr indent="-285750" lvl="1" marL="74295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SzPts val="2035"/>
              <a:buChar char="–"/>
            </a:pPr>
            <a:r>
              <a:rPr lang="en-US" sz="2035"/>
              <a:t>branch(branch_name,branch_city,assets)</a:t>
            </a:r>
            <a:endParaRPr/>
          </a:p>
          <a:p>
            <a:pPr indent="-285750" lvl="1" marL="74295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SzPts val="2035"/>
              <a:buChar char="–"/>
            </a:pPr>
            <a:r>
              <a:rPr lang="en-US" sz="2035"/>
              <a:t>customer(cust_name,cust_street,cust_city)</a:t>
            </a:r>
            <a:endParaRPr/>
          </a:p>
          <a:p>
            <a:pPr indent="-285750" lvl="1" marL="74295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SzPts val="2035"/>
              <a:buChar char="–"/>
            </a:pPr>
            <a:r>
              <a:rPr lang="en-US" sz="2035"/>
              <a:t>Depositor(cust_name,acc_no)</a:t>
            </a:r>
            <a:endParaRPr/>
          </a:p>
          <a:p>
            <a:pPr indent="-285750" lvl="1" marL="74295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SzPts val="2035"/>
              <a:buChar char="–"/>
            </a:pPr>
            <a:r>
              <a:rPr lang="en-US" sz="2035"/>
              <a:t>Loan(loan_no,branch_name,amount)</a:t>
            </a:r>
            <a:endParaRPr/>
          </a:p>
          <a:p>
            <a:pPr indent="-285750" lvl="1" marL="74295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SzPts val="2035"/>
              <a:buChar char="–"/>
            </a:pPr>
            <a:r>
              <a:rPr lang="en-US" sz="2035"/>
              <a:t>Borrower(cust_name,loan_no)</a:t>
            </a:r>
            <a:endParaRPr/>
          </a:p>
          <a:p>
            <a:pPr indent="-156526" lvl="1" marL="742950" rtl="0" algn="l">
              <a:lnSpc>
                <a:spcPct val="60000"/>
              </a:lnSpc>
              <a:spcBef>
                <a:spcPts val="407"/>
              </a:spcBef>
              <a:spcAft>
                <a:spcPts val="0"/>
              </a:spcAft>
              <a:buSzPts val="2035"/>
              <a:buNone/>
            </a:pPr>
            <a:r>
              <a:t/>
            </a:r>
            <a:endParaRPr sz="2035"/>
          </a:p>
          <a:p>
            <a:pPr indent="-342900" lvl="0" marL="342900" rtl="0" algn="l">
              <a:lnSpc>
                <a:spcPct val="60000"/>
              </a:lnSpc>
              <a:spcBef>
                <a:spcPts val="407"/>
              </a:spcBef>
              <a:spcAft>
                <a:spcPts val="0"/>
              </a:spcAft>
              <a:buSzPts val="2035"/>
              <a:buFont typeface="Noto Sans Symbols"/>
              <a:buChar char="▪"/>
            </a:pPr>
            <a:r>
              <a:rPr b="1" lang="en-US" sz="2695">
                <a:solidFill>
                  <a:srgbClr val="000000"/>
                </a:solidFill>
              </a:rPr>
              <a:t>Create a database which consist of the following tables with appropriate constraints like primary key, foreign key, check constrains, not null etc.</a:t>
            </a:r>
            <a:endParaRPr/>
          </a:p>
          <a:p>
            <a:pPr indent="-213677" lvl="0" marL="342900" rtl="0" algn="l">
              <a:lnSpc>
                <a:spcPct val="60000"/>
              </a:lnSpc>
              <a:spcBef>
                <a:spcPts val="407"/>
              </a:spcBef>
              <a:spcAft>
                <a:spcPts val="0"/>
              </a:spcAft>
              <a:buSzPts val="2035"/>
              <a:buFont typeface="Noto Sans Symbols"/>
              <a:buNone/>
            </a:pPr>
            <a:r>
              <a:t/>
            </a:r>
            <a:endParaRPr b="1" sz="2695">
              <a:solidFill>
                <a:srgbClr val="000000"/>
              </a:solidFill>
            </a:endParaRPr>
          </a:p>
          <a:p>
            <a:pPr indent="-285750" lvl="1" marL="74295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SzPts val="2035"/>
              <a:buChar char="–"/>
            </a:pPr>
            <a:r>
              <a:rPr lang="en-US" sz="2035"/>
              <a:t>Emp (eno,ename, job,hiredate,salary,commission,deptno,)</a:t>
            </a:r>
            <a:endParaRPr/>
          </a:p>
          <a:p>
            <a:pPr indent="-285750" lvl="1" marL="74295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SzPts val="2035"/>
              <a:buChar char="–"/>
            </a:pPr>
            <a:r>
              <a:rPr lang="en-US" sz="2035"/>
              <a:t>dept(deptno,deptname,location)</a:t>
            </a:r>
            <a:endParaRPr/>
          </a:p>
          <a:p>
            <a:pPr indent="0" lvl="1" marL="45720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SzPts val="2035"/>
              <a:buNone/>
            </a:pPr>
            <a:r>
              <a:rPr lang="en-US" sz="2035"/>
              <a:t>	eno is  primary key in emp, deptno is  primary key in dept</a:t>
            </a:r>
            <a:endParaRPr/>
          </a:p>
          <a:p>
            <a:pPr indent="-156526" lvl="1" marL="74295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SzPts val="2035"/>
              <a:buNone/>
            </a:pPr>
            <a:r>
              <a:t/>
            </a:r>
            <a:endParaRPr sz="2035"/>
          </a:p>
          <a:p>
            <a:pPr indent="-213677" lvl="0" marL="342900" rtl="0" algn="l">
              <a:lnSpc>
                <a:spcPct val="60000"/>
              </a:lnSpc>
              <a:spcBef>
                <a:spcPts val="407"/>
              </a:spcBef>
              <a:spcAft>
                <a:spcPts val="0"/>
              </a:spcAft>
              <a:buSzPts val="2035"/>
              <a:buFont typeface="Noto Sans Symbols"/>
              <a:buNone/>
            </a:pPr>
            <a:r>
              <a:t/>
            </a:r>
            <a:endParaRPr sz="2800"/>
          </a:p>
          <a:p>
            <a:pPr indent="0" lvl="1" marL="457200" rtl="0" algn="l">
              <a:lnSpc>
                <a:spcPct val="60000"/>
              </a:lnSpc>
              <a:spcBef>
                <a:spcPts val="407"/>
              </a:spcBef>
              <a:spcAft>
                <a:spcPts val="0"/>
              </a:spcAft>
              <a:buSzPts val="2035"/>
              <a:buNone/>
            </a:pPr>
            <a:r>
              <a:t/>
            </a:r>
            <a:endParaRPr sz="2035"/>
          </a:p>
        </p:txBody>
      </p:sp>
      <p:sp>
        <p:nvSpPr>
          <p:cNvPr id="510" name="Google Shape;510;p34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7/3/2019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511" name="Google Shape;511;p34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DATABASE MANAGEMENT SYSTEM LABORATORY</a:t>
            </a:r>
            <a:endParaRPr/>
          </a:p>
        </p:txBody>
      </p:sp>
      <p:sp>
        <p:nvSpPr>
          <p:cNvPr id="512" name="Google Shape;512;p34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40785c2455_0_0"/>
          <p:cNvSpPr txBox="1"/>
          <p:nvPr>
            <p:ph type="title"/>
          </p:nvPr>
        </p:nvSpPr>
        <p:spPr>
          <a:xfrm>
            <a:off x="963084" y="4406909"/>
            <a:ext cx="10363200" cy="136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Exercises -Batch 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140785c2455_0_0"/>
          <p:cNvSpPr txBox="1"/>
          <p:nvPr>
            <p:ph idx="1" type="body"/>
          </p:nvPr>
        </p:nvSpPr>
        <p:spPr>
          <a:xfrm>
            <a:off x="963075" y="2098731"/>
            <a:ext cx="10363200" cy="230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/>
              <a:t>Perform DDL and DCL commands</a:t>
            </a:r>
            <a:endParaRPr/>
          </a:p>
          <a:p>
            <a: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/>
              <a:t>	Create a table with all constraints  ,truncate a table, drop a table ,alter table by adding a column , dropping a column, adding and dropping different constraints, modify data type and length of column, , rename table , column , create a user, grant different privileges and revoke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g140785c2455_0_0"/>
          <p:cNvSpPr txBox="1"/>
          <p:nvPr>
            <p:ph idx="12" type="sldNum"/>
          </p:nvPr>
        </p:nvSpPr>
        <p:spPr>
          <a:xfrm>
            <a:off x="8737603" y="6356359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40785c2455_0_7"/>
          <p:cNvSpPr txBox="1"/>
          <p:nvPr>
            <p:ph type="title"/>
          </p:nvPr>
        </p:nvSpPr>
        <p:spPr>
          <a:xfrm>
            <a:off x="609602" y="274638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500">
                <a:latin typeface="Times New Roman"/>
                <a:ea typeface="Times New Roman"/>
                <a:cs typeface="Times New Roman"/>
                <a:sym typeface="Times New Roman"/>
              </a:rPr>
              <a:t>Exercises</a:t>
            </a:r>
            <a:endParaRPr b="1" sz="3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latin typeface="Times New Roman"/>
                <a:ea typeface="Times New Roman"/>
                <a:cs typeface="Times New Roman"/>
                <a:sym typeface="Times New Roman"/>
              </a:rPr>
              <a:t>Schema of the university database</a:t>
            </a:r>
            <a:endParaRPr sz="3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7" name="Google Shape;527;g140785c2455_0_7"/>
          <p:cNvSpPr txBox="1"/>
          <p:nvPr>
            <p:ph idx="1" type="body"/>
          </p:nvPr>
        </p:nvSpPr>
        <p:spPr>
          <a:xfrm>
            <a:off x="609600" y="1600199"/>
            <a:ext cx="10972800" cy="512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classroom(</a:t>
            </a:r>
            <a:r>
              <a:rPr lang="en-US" sz="2500" u="sng">
                <a:latin typeface="Times New Roman"/>
                <a:ea typeface="Times New Roman"/>
                <a:cs typeface="Times New Roman"/>
                <a:sym typeface="Times New Roman"/>
              </a:rPr>
              <a:t>building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, room number, capacity)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department(</a:t>
            </a:r>
            <a:r>
              <a:rPr lang="en-US" sz="2500" u="sng">
                <a:latin typeface="Times New Roman"/>
                <a:ea typeface="Times New Roman"/>
                <a:cs typeface="Times New Roman"/>
                <a:sym typeface="Times New Roman"/>
              </a:rPr>
              <a:t>dept name,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 building, budget)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course(</a:t>
            </a:r>
            <a:r>
              <a:rPr lang="en-US" sz="2500" u="sng">
                <a:latin typeface="Times New Roman"/>
                <a:ea typeface="Times New Roman"/>
                <a:cs typeface="Times New Roman"/>
                <a:sym typeface="Times New Roman"/>
              </a:rPr>
              <a:t>course id,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 title, dept name, credits)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instructor(</a:t>
            </a:r>
            <a:r>
              <a:rPr lang="en-US" sz="2500" u="sng">
                <a:latin typeface="Times New Roman"/>
                <a:ea typeface="Times New Roman"/>
                <a:cs typeface="Times New Roman"/>
                <a:sym typeface="Times New Roman"/>
              </a:rPr>
              <a:t>ID,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 name, dept name, salary)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section(course id, </a:t>
            </a:r>
            <a:r>
              <a:rPr lang="en-US" sz="2500" u="sng">
                <a:latin typeface="Times New Roman"/>
                <a:ea typeface="Times New Roman"/>
                <a:cs typeface="Times New Roman"/>
                <a:sym typeface="Times New Roman"/>
              </a:rPr>
              <a:t>sec id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, semester, year, building, room number, time slot id)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teaches(</a:t>
            </a:r>
            <a:r>
              <a:rPr lang="en-US" sz="2500" u="sng"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, course id, sec id, semester, year)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student(</a:t>
            </a:r>
            <a:r>
              <a:rPr lang="en-US" sz="2500" u="sng"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, name, dept name, tot cred)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takes(</a:t>
            </a:r>
            <a:r>
              <a:rPr lang="en-US" sz="2500" u="sng"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, course id, sec id, semester, year, grade)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advisor(</a:t>
            </a:r>
            <a:r>
              <a:rPr lang="en-US" sz="2500" u="sng">
                <a:latin typeface="Times New Roman"/>
                <a:ea typeface="Times New Roman"/>
                <a:cs typeface="Times New Roman"/>
                <a:sym typeface="Times New Roman"/>
              </a:rPr>
              <a:t>s ID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, i ID)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time slot(</a:t>
            </a:r>
            <a:r>
              <a:rPr lang="en-US" sz="2500" u="sng">
                <a:latin typeface="Times New Roman"/>
                <a:ea typeface="Times New Roman"/>
                <a:cs typeface="Times New Roman"/>
                <a:sym typeface="Times New Roman"/>
              </a:rPr>
              <a:t>time slot id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, day, start time, end time)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prereq(course id, </a:t>
            </a:r>
            <a:r>
              <a:rPr lang="en-US" sz="2500" u="sng">
                <a:latin typeface="Times New Roman"/>
                <a:ea typeface="Times New Roman"/>
                <a:cs typeface="Times New Roman"/>
                <a:sym typeface="Times New Roman"/>
              </a:rPr>
              <a:t>prereq id)</a:t>
            </a:r>
            <a:endParaRPr sz="25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8" name="Google Shape;528;g140785c2455_0_7"/>
          <p:cNvSpPr txBox="1"/>
          <p:nvPr>
            <p:ph idx="12" type="sldNum"/>
          </p:nvPr>
        </p:nvSpPr>
        <p:spPr>
          <a:xfrm>
            <a:off x="8737603" y="6356359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5"/>
          <p:cNvSpPr txBox="1"/>
          <p:nvPr>
            <p:ph idx="10" type="dt"/>
          </p:nvPr>
        </p:nvSpPr>
        <p:spPr>
          <a:xfrm>
            <a:off x="762000" y="645979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0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7/3/2019</a:t>
            </a:r>
            <a:endParaRPr b="1" sz="10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6" name="Google Shape;536;p35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0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MANAGEMENT SYSTEM LABORATORY</a:t>
            </a:r>
            <a:endParaRPr/>
          </a:p>
        </p:txBody>
      </p:sp>
      <p:sp>
        <p:nvSpPr>
          <p:cNvPr id="537" name="Google Shape;537;p35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38" name="Google Shape;53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205" y="40978"/>
            <a:ext cx="1269599" cy="1148496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35"/>
          <p:cNvSpPr/>
          <p:nvPr/>
        </p:nvSpPr>
        <p:spPr>
          <a:xfrm>
            <a:off x="1801096" y="2231100"/>
            <a:ext cx="8129983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00"/>
              <a:buFont typeface="Arial"/>
              <a:buNone/>
            </a:pPr>
            <a:r>
              <a:rPr b="0" i="0" lang="en-US" sz="1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"/>
          <p:cNvSpPr txBox="1"/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SQL Statements Categories</a:t>
            </a:r>
            <a:endParaRPr/>
          </a:p>
        </p:txBody>
      </p:sp>
      <p:sp>
        <p:nvSpPr>
          <p:cNvPr id="236" name="Google Shape;236;p4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7/3/2019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237" name="Google Shape;237;p4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DATABASE MANAGEMENT SYSTEM LABORATORY</a:t>
            </a:r>
            <a:endParaRPr/>
          </a:p>
        </p:txBody>
      </p:sp>
      <p:sp>
        <p:nvSpPr>
          <p:cNvPr id="238" name="Google Shape;238;p4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mage result for Data definition language" id="239" name="Google Shape;239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2922" y="1600200"/>
            <a:ext cx="8046156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"/>
          <p:cNvSpPr txBox="1"/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DDL Statements</a:t>
            </a:r>
            <a:endParaRPr/>
          </a:p>
        </p:txBody>
      </p:sp>
      <p:sp>
        <p:nvSpPr>
          <p:cNvPr id="245" name="Google Shape;245;p5"/>
          <p:cNvSpPr txBox="1"/>
          <p:nvPr>
            <p:ph idx="1" type="body"/>
          </p:nvPr>
        </p:nvSpPr>
        <p:spPr>
          <a:xfrm>
            <a:off x="609601" y="1600204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CREATE TABLE - creates a new database table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ALTER TABLE - alters (changes) a database table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DROP TABLE - deletes a database table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TRUNCATE - cleans all 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RENAME- renames a table name</a:t>
            </a:r>
            <a:endParaRPr/>
          </a:p>
        </p:txBody>
      </p:sp>
      <p:sp>
        <p:nvSpPr>
          <p:cNvPr id="246" name="Google Shape;246;p5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7/3/2019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247" name="Google Shape;247;p5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DATABASE MANAGEMENT SYSTEM LABORATORY</a:t>
            </a:r>
            <a:endParaRPr/>
          </a:p>
        </p:txBody>
      </p:sp>
      <p:sp>
        <p:nvSpPr>
          <p:cNvPr id="248" name="Google Shape;248;p5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/>
              <a:t>DCL Commands</a:t>
            </a:r>
            <a:endParaRPr/>
          </a:p>
        </p:txBody>
      </p:sp>
      <p:sp>
        <p:nvSpPr>
          <p:cNvPr id="256" name="Google Shape;256;p6"/>
          <p:cNvSpPr txBox="1"/>
          <p:nvPr>
            <p:ph idx="1" type="body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GRANT- allow specified users to perform specified tasks.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REVOKE- cancel previously granted or denied permissions.</a:t>
            </a:r>
            <a:endParaRPr/>
          </a:p>
        </p:txBody>
      </p:sp>
      <p:sp>
        <p:nvSpPr>
          <p:cNvPr id="257" name="Google Shape;257;p6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7/3/2019</a:t>
            </a:r>
            <a:endParaRPr b="1"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6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0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MANAGEMENT SYSTEM LABORATORY</a:t>
            </a:r>
            <a:endParaRPr b="1" sz="10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6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dadc4df5c_0_1"/>
          <p:cNvSpPr txBox="1"/>
          <p:nvPr>
            <p:ph idx="12" type="sldNum"/>
          </p:nvPr>
        </p:nvSpPr>
        <p:spPr>
          <a:xfrm>
            <a:off x="8737603" y="6356359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6" name="Google Shape;266;g8dadc4df5c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500" y="756500"/>
            <a:ext cx="9502200" cy="53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br>
              <a:rPr b="1" lang="en-US" sz="3959"/>
            </a:br>
            <a:r>
              <a:rPr b="1" lang="en-US" sz="3959"/>
              <a:t>DDL Commands</a:t>
            </a:r>
            <a:br>
              <a:rPr b="1" lang="en-US" sz="3959"/>
            </a:br>
            <a:endParaRPr sz="3959"/>
          </a:p>
        </p:txBody>
      </p:sp>
      <p:sp>
        <p:nvSpPr>
          <p:cNvPr id="272" name="Google Shape;272;p7"/>
          <p:cNvSpPr txBox="1"/>
          <p:nvPr>
            <p:ph idx="1" type="body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73" name="Google Shape;273;p7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7/3/2019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274" name="Google Shape;274;p7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DATABASE MANAGEMENT SYSTEM LABORATORY</a:t>
            </a:r>
            <a:endParaRPr/>
          </a:p>
        </p:txBody>
      </p:sp>
      <p:sp>
        <p:nvSpPr>
          <p:cNvPr id="275" name="Google Shape;275;p7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p7"/>
          <p:cNvSpPr/>
          <p:nvPr/>
        </p:nvSpPr>
        <p:spPr>
          <a:xfrm>
            <a:off x="4013812" y="2419999"/>
            <a:ext cx="4164376" cy="694063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DATABASE database_name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8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DDL Creating a Table</a:t>
            </a:r>
            <a:endParaRPr b="1" sz="4000"/>
          </a:p>
        </p:txBody>
      </p:sp>
      <p:sp>
        <p:nvSpPr>
          <p:cNvPr id="283" name="Google Shape;283;p8"/>
          <p:cNvSpPr txBox="1"/>
          <p:nvPr>
            <p:ph idx="1" type="body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Syntax</a:t>
            </a:r>
            <a:endParaRPr/>
          </a:p>
          <a:p>
            <a:pPr indent="-457200" lvl="1" marL="102393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CREATE TABLE table_name</a:t>
            </a:r>
            <a:endParaRPr sz="2000"/>
          </a:p>
          <a:p>
            <a:pPr indent="-457200" lvl="1" marL="102393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(Column_name	datatype[(size)],</a:t>
            </a:r>
            <a:endParaRPr/>
          </a:p>
          <a:p>
            <a:pPr indent="-457200" lvl="1" marL="102393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 Column_name	datatype[(size)],</a:t>
            </a:r>
            <a:endParaRPr/>
          </a:p>
          <a:p>
            <a:pPr indent="-457200" lvl="1" marL="102393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)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Example</a:t>
            </a:r>
            <a:endParaRPr/>
          </a:p>
          <a:p>
            <a:pPr indent="-457200" lvl="1" marL="102393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CREATE TABLE books</a:t>
            </a:r>
            <a:endParaRPr/>
          </a:p>
          <a:p>
            <a:pPr indent="-457200" lvl="1" marL="102393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(ISBN		char(20),</a:t>
            </a:r>
            <a:endParaRPr/>
          </a:p>
          <a:p>
            <a:pPr indent="-457200" lvl="1" marL="102393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Title			char(50),</a:t>
            </a:r>
            <a:endParaRPr/>
          </a:p>
          <a:p>
            <a:pPr indent="-457200" lvl="1" marL="102393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AuthorID		Integer,</a:t>
            </a:r>
            <a:endParaRPr/>
          </a:p>
          <a:p>
            <a:pPr indent="-457200" lvl="1" marL="102393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Price		float)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Creates a table with four columns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284" name="Google Shape;284;p8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8"/>
          <p:cNvSpPr/>
          <p:nvPr/>
        </p:nvSpPr>
        <p:spPr>
          <a:xfrm>
            <a:off x="914400" y="76200"/>
            <a:ext cx="10363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