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4" r:id="rId2"/>
  </p:sldIdLst>
  <p:sldSz cx="30722888" cy="39684325"/>
  <p:notesSz cx="6858000" cy="9144000"/>
  <p:defaultTextStyle>
    <a:defPPr>
      <a:defRPr lang="en-US"/>
    </a:defPPr>
    <a:lvl1pPr marL="0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40626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681251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21879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362505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03131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043757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384383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725011" algn="l" defTabSz="468125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2500">
          <p15:clr>
            <a:srgbClr val="A4A3A4"/>
          </p15:clr>
        </p15:guide>
        <p15:guide id="4" pos="96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BD"/>
    <a:srgbClr val="FE9100"/>
    <a:srgbClr val="CC3A00"/>
    <a:srgbClr val="F24500"/>
    <a:srgbClr val="F6D098"/>
    <a:srgbClr val="41CCDB"/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3" autoAdjust="0"/>
    <p:restoredTop sz="98272" autoAdjust="0"/>
  </p:normalViewPr>
  <p:slideViewPr>
    <p:cSldViewPr snapToGrid="0">
      <p:cViewPr>
        <p:scale>
          <a:sx n="33" d="100"/>
          <a:sy n="33" d="100"/>
        </p:scale>
        <p:origin x="1776" y="-420"/>
      </p:cViewPr>
      <p:guideLst>
        <p:guide orient="horz" pos="6912"/>
        <p:guide pos="10368"/>
        <p:guide orient="horz" pos="12500"/>
        <p:guide pos="9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40626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81251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021879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62505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703131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043757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384383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725011" algn="l" defTabSz="468125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536444" y="1590362"/>
            <a:ext cx="27650006" cy="3511060"/>
          </a:xfrm>
          <a:prstGeom prst="rect">
            <a:avLst/>
          </a:prstGeom>
        </p:spPr>
        <p:txBody>
          <a:bodyPr lIns="136540" tIns="68269" rIns="136540" bIns="68269"/>
          <a:lstStyle>
            <a:lvl1pPr>
              <a:defRPr sz="14200"/>
            </a:lvl1pPr>
          </a:lstStyle>
          <a:p>
            <a:r>
              <a:rPr lang="en-US" sz="6600" i="1" dirty="0">
                <a:solidFill>
                  <a:schemeClr val="bg1"/>
                </a:solidFill>
                <a:latin typeface="Arial Black" pitchFamily="34" charset="0"/>
              </a:rPr>
              <a:t>This is a Scientific Poster Template created by </a:t>
            </a:r>
            <a:r>
              <a:rPr lang="en-US" sz="6600" i="1" dirty="0" err="1">
                <a:solidFill>
                  <a:schemeClr val="bg1"/>
                </a:solidFill>
                <a:latin typeface="Arial Black" pitchFamily="34" charset="0"/>
              </a:rPr>
              <a:t>Graphicsland</a:t>
            </a:r>
            <a:r>
              <a:rPr lang="en-US" sz="6600" i="1" dirty="0">
                <a:solidFill>
                  <a:schemeClr val="bg1"/>
                </a:solidFill>
                <a:latin typeface="Arial Black" pitchFamily="34" charset="0"/>
              </a:rPr>
              <a:t> &amp; Makesigns.com - Your poster title would go on these lines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397915" y="4732374"/>
            <a:ext cx="27927069" cy="3934320"/>
          </a:xfrm>
          <a:prstGeom prst="rect">
            <a:avLst/>
          </a:prstGeom>
        </p:spPr>
        <p:txBody>
          <a:bodyPr lIns="136540" tIns="68269" rIns="136540" bIns="68269"/>
          <a:lstStyle>
            <a:lvl1pPr>
              <a:defRPr sz="14200" baseline="0"/>
            </a:lvl1pPr>
          </a:lstStyle>
          <a:p>
            <a:pPr algn="ctr"/>
            <a:r>
              <a:rPr lang="en-US" sz="5900" dirty="0">
                <a:solidFill>
                  <a:schemeClr val="bg1"/>
                </a:solidFill>
              </a:rPr>
              <a:t>Author names go here. Press Enter to start a new line and add University or School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defTabSz="468125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681251" rtl="0" eaLnBrk="1" latinLnBrk="0" hangingPunct="1">
        <a:spcBef>
          <a:spcPct val="20000"/>
        </a:spcBef>
        <a:buFont typeface="Arial" pitchFamily="34" charset="0"/>
        <a:buNone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803518" indent="-1462892" algn="l" defTabSz="4681251" rtl="0" eaLnBrk="1" latinLnBrk="0" hangingPunct="1">
        <a:spcBef>
          <a:spcPct val="20000"/>
        </a:spcBef>
        <a:buFont typeface="Arial" pitchFamily="34" charset="0"/>
        <a:buChar char="–"/>
        <a:defRPr sz="14200" kern="1200">
          <a:solidFill>
            <a:schemeClr val="tx1"/>
          </a:solidFill>
          <a:latin typeface="+mn-lt"/>
          <a:ea typeface="+mn-ea"/>
          <a:cs typeface="+mn-cs"/>
        </a:defRPr>
      </a:lvl2pPr>
      <a:lvl3pPr marL="5851566" indent="-1170313" algn="l" defTabSz="4681251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3pPr>
      <a:lvl4pPr marL="8192192" indent="-1170313" algn="l" defTabSz="4681251" rtl="0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32818" indent="-1170313" algn="l" defTabSz="4681251" rtl="0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873443" indent="-1170313" algn="l" defTabSz="468125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14070" indent="-1170313" algn="l" defTabSz="468125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4698" indent="-1170313" algn="l" defTabSz="468125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895323" indent="-1170313" algn="l" defTabSz="468125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626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681251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21879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362505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03131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3757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384383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725011" algn="l" defTabSz="468125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/>
          <p:cNvSpPr/>
          <p:nvPr/>
        </p:nvSpPr>
        <p:spPr>
          <a:xfrm>
            <a:off x="3" y="0"/>
            <a:ext cx="30722888" cy="14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40" tIns="68269" rIns="136540" bIns="68269" rtlCol="0" anchor="ctr"/>
          <a:lstStyle/>
          <a:p>
            <a:pPr algn="ctr"/>
            <a:endParaRPr lang="en-US"/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4" y="58350"/>
            <a:ext cx="207131" cy="153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32" tIns="51266" rIns="102532" bIns="5126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422" y="1828931"/>
            <a:ext cx="4179576" cy="411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656225" y="1786239"/>
            <a:ext cx="23925153" cy="228603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8000" b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IoT Cooperative Network Based on Superposition Modulation Without SIC</a:t>
            </a:r>
            <a:endParaRPr lang="ko-KR" altLang="ko-KR" sz="800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94997" y="4402933"/>
            <a:ext cx="24247610" cy="1866835"/>
          </a:xfrm>
        </p:spPr>
        <p:txBody>
          <a:bodyPr>
            <a:normAutofit/>
          </a:bodyPr>
          <a:lstStyle/>
          <a:p>
            <a:pPr algn="ctr" fontAlgn="base"/>
            <a:r>
              <a:rPr lang="ko-KR" altLang="en-US" sz="5400" b="1" err="1">
                <a:solidFill>
                  <a:schemeClr val="accent1">
                    <a:lumMod val="50000"/>
                  </a:schemeClr>
                </a:solidFill>
              </a:rPr>
              <a:t>최유호</a:t>
            </a:r>
            <a:r>
              <a:rPr lang="en-US" altLang="ko-KR" sz="54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5400" b="1" err="1">
                <a:solidFill>
                  <a:schemeClr val="accent1">
                    <a:lumMod val="50000"/>
                  </a:schemeClr>
                </a:solidFill>
              </a:rPr>
              <a:t>허서원</a:t>
            </a:r>
            <a:endParaRPr lang="ko-KR" altLang="en-US" sz="54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200" b="1">
                <a:solidFill>
                  <a:schemeClr val="accent1">
                    <a:lumMod val="50000"/>
                  </a:schemeClr>
                </a:solidFill>
              </a:rPr>
              <a:t>전자전기공학부</a:t>
            </a:r>
            <a:r>
              <a:rPr lang="en-US" altLang="ko-KR" sz="42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4200" b="1">
                <a:solidFill>
                  <a:schemeClr val="accent1">
                    <a:lumMod val="50000"/>
                  </a:schemeClr>
                </a:solidFill>
              </a:rPr>
              <a:t>홍익대학교</a:t>
            </a:r>
            <a:endParaRPr lang="en-US" altLang="ko-KR" sz="4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50"/>
          <p:cNvSpPr/>
          <p:nvPr/>
        </p:nvSpPr>
        <p:spPr>
          <a:xfrm>
            <a:off x="3" y="38244960"/>
            <a:ext cx="30722888" cy="14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40" tIns="68269" rIns="136540" bIns="68269" rtlCol="0" anchor="ctr"/>
          <a:lstStyle/>
          <a:p>
            <a:pPr algn="ctr"/>
            <a:r>
              <a:rPr lang="en-US" altLang="ko-KR" sz="3500" b="1"/>
              <a:t>2019 </a:t>
            </a:r>
            <a:r>
              <a:rPr lang="ko-KR" altLang="en-US" sz="3500" b="1"/>
              <a:t>한국통신학회 동계종합학술발표회</a:t>
            </a:r>
            <a:endParaRPr lang="en-US" altLang="ko-KR" sz="3500" b="1"/>
          </a:p>
          <a:p>
            <a:pPr algn="ctr"/>
            <a:r>
              <a:rPr lang="ko-KR" altLang="en-US" sz="3500" b="1"/>
              <a:t>용평리조트</a:t>
            </a:r>
            <a:r>
              <a:rPr lang="en-US" altLang="ko-KR" sz="3500" b="1"/>
              <a:t>, January 23 – January 25, 2019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0089148" y="6504099"/>
            <a:ext cx="1" cy="3158781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56764" y="8367528"/>
            <a:ext cx="9631597" cy="16164417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pPr marL="712784" indent="-571500" algn="just">
              <a:buFont typeface="Wingdings" panose="05000000000000000000" pitchFamily="2" charset="2"/>
              <a:buChar char="Ø"/>
            </a:pP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차세대 사물인터넷 환경에서는 사물이 인터넷으로 연결되어 센서의 정보를 수집 및 공유하여 사용자에게 서비스를 제공한다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웨어러블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ko-KR" altLang="en-US" sz="3600" err="1">
                <a:latin typeface="Cambria" panose="02040503050406030204" pitchFamily="18" charset="0"/>
                <a:cs typeface="Arial" pitchFamily="34" charset="0"/>
              </a:rPr>
              <a:t>스마트카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보안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ko-KR" altLang="en-US" sz="3600" err="1">
                <a:latin typeface="Cambria" panose="02040503050406030204" pitchFamily="18" charset="0"/>
                <a:cs typeface="Arial" pitchFamily="34" charset="0"/>
              </a:rPr>
              <a:t>전력망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 감시 등 다양한 활용 분야에 사물인터넷 기술을 적용하려면 신속하고 정확한 정보통신 기술이 요구된다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</a:t>
            </a:r>
          </a:p>
          <a:p>
            <a:pPr marL="712784" indent="-571500">
              <a:buFont typeface="Wingdings" panose="05000000000000000000" pitchFamily="2" charset="2"/>
              <a:buChar char="Ø"/>
            </a:pPr>
            <a:endParaRPr lang="en-US" altLang="ko-KR" sz="3600">
              <a:latin typeface="Cambria" panose="02040503050406030204" pitchFamily="18" charset="0"/>
              <a:cs typeface="Arial" pitchFamily="34" charset="0"/>
            </a:endParaRPr>
          </a:p>
          <a:p>
            <a:pPr marL="712784" indent="-571500" algn="just">
              <a:buFont typeface="Wingdings" panose="05000000000000000000" pitchFamily="2" charset="2"/>
              <a:buChar char="Ø"/>
            </a:pP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사물인터넷과 같은 소형기기에 다수의 안테나를 설치가 어려워 공간 </a:t>
            </a:r>
            <a:r>
              <a:rPr lang="ko-KR" altLang="en-US" sz="3600" err="1">
                <a:latin typeface="Cambria" panose="02040503050406030204" pitchFamily="18" charset="0"/>
                <a:cs typeface="Arial" pitchFamily="34" charset="0"/>
              </a:rPr>
              <a:t>다이버시티를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 얻기 어려운 문제점이 발생한다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이와 같은 상황에서 여러 기기가 협력하여 통신하는 협력 통신 기법을 사용하면 </a:t>
            </a:r>
            <a:r>
              <a:rPr lang="ko-KR" altLang="en-US" sz="3600" err="1">
                <a:latin typeface="Cambria" panose="02040503050406030204" pitchFamily="18" charset="0"/>
                <a:cs typeface="Arial" pitchFamily="34" charset="0"/>
              </a:rPr>
              <a:t>다이버시티를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 얻을 수 있다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</a:t>
            </a:r>
          </a:p>
          <a:p>
            <a:pPr marL="645869" indent="-504585">
              <a:buFont typeface="돋움" pitchFamily="50" charset="-127"/>
              <a:buChar char="▶"/>
            </a:pPr>
            <a:endParaRPr lang="en-US" altLang="ko-KR" sz="3600">
              <a:latin typeface="Cambria" panose="02040503050406030204" pitchFamily="18" charset="0"/>
              <a:cs typeface="Arial" pitchFamily="34" charset="0"/>
            </a:endParaRPr>
          </a:p>
          <a:p>
            <a:pPr marL="712784" indent="-571500" algn="just">
              <a:buFont typeface="Wingdings" panose="05000000000000000000" pitchFamily="2" charset="2"/>
              <a:buChar char="Ø"/>
            </a:pP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본 논문에서는 협력통신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IoT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시스템에서 적용하는 중첩변조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(SM, Superposition Modulation)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방식에 대한 새로운 방식 복호화 알고리즘을 소개한다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기존의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SM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에서 적용하는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SIC(Successive Interference Cancellation)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알고리즘과 달리 수신한 패킷으로부터 각 노드의 정보에 대한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bit LLRs(Log Likelyhood Ratio)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를 직접적으로 도출하는 알고리즘을 제안한다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제안하는 복호화 알고리즘은 전력할당비가 주된 정보에 대해 복호화가 실패한 경우에도 복호화가 가능하며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종래의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SIC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복호화 방식에 비해 페이딩 채널에서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2dB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가량 우월한 성능을 보인다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07135" y="7466138"/>
            <a:ext cx="9948280" cy="652478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r>
              <a:rPr lang="en-US" altLang="ko-KR" sz="3600" b="1">
                <a:solidFill>
                  <a:schemeClr val="accent4"/>
                </a:solidFill>
                <a:latin typeface="Cambria" panose="02040503050406030204" pitchFamily="18" charset="0"/>
              </a:rPr>
              <a:t>Internet of Things</a:t>
            </a:r>
          </a:p>
        </p:txBody>
      </p:sp>
      <p:sp>
        <p:nvSpPr>
          <p:cNvPr id="3" name="Rectangle 708"/>
          <p:cNvSpPr>
            <a:spLocks noChangeArrowheads="1"/>
          </p:cNvSpPr>
          <p:nvPr/>
        </p:nvSpPr>
        <p:spPr bwMode="auto">
          <a:xfrm>
            <a:off x="0" y="0"/>
            <a:ext cx="3072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10"/>
          <p:cNvSpPr>
            <a:spLocks noChangeArrowheads="1"/>
          </p:cNvSpPr>
          <p:nvPr/>
        </p:nvSpPr>
        <p:spPr bwMode="auto">
          <a:xfrm>
            <a:off x="152400" y="152400"/>
            <a:ext cx="3072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B5744EF-8AA0-47C1-950E-FDABC54DEEC2}"/>
              </a:ext>
            </a:extLst>
          </p:cNvPr>
          <p:cNvGrpSpPr/>
          <p:nvPr/>
        </p:nvGrpSpPr>
        <p:grpSpPr>
          <a:xfrm>
            <a:off x="152400" y="6364957"/>
            <a:ext cx="10432050" cy="903435"/>
            <a:chOff x="-87900" y="6823247"/>
            <a:chExt cx="10432050" cy="90343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8051C23-C1AD-4B0A-9D3E-E2A1E5D1463A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ko-KR" altLang="en-US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서론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F5C6CBD1-F66D-46D8-9C32-2858A0C14E6E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899FBA4-9A62-47A5-B487-59CEF2777AE0}"/>
              </a:ext>
            </a:extLst>
          </p:cNvPr>
          <p:cNvGrpSpPr/>
          <p:nvPr/>
        </p:nvGrpSpPr>
        <p:grpSpPr>
          <a:xfrm>
            <a:off x="278972" y="24318455"/>
            <a:ext cx="10432050" cy="903435"/>
            <a:chOff x="-87900" y="6823247"/>
            <a:chExt cx="10432050" cy="90343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3D8C8EA-AEE1-4D93-82FD-7025FCAEE72E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ko-KR" altLang="en-US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본론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4135A77-7BA2-4861-BFF3-70FE3D8AFAA0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C0982B2-7B1C-4898-AC92-6A8A80D9C679}"/>
              </a:ext>
            </a:extLst>
          </p:cNvPr>
          <p:cNvCxnSpPr/>
          <p:nvPr/>
        </p:nvCxnSpPr>
        <p:spPr>
          <a:xfrm>
            <a:off x="20276681" y="6561571"/>
            <a:ext cx="1" cy="3158781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1921B15-F7C2-43BA-9998-B8DC9D444438}"/>
              </a:ext>
            </a:extLst>
          </p:cNvPr>
          <p:cNvGrpSpPr/>
          <p:nvPr/>
        </p:nvGrpSpPr>
        <p:grpSpPr>
          <a:xfrm>
            <a:off x="10211686" y="26626209"/>
            <a:ext cx="10432050" cy="903435"/>
            <a:chOff x="-87900" y="6823247"/>
            <a:chExt cx="10432050" cy="90343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BE8F603-8832-45FC-8BB2-2E3C59C652EC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ko-KR" altLang="en-US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모의실험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8EFF5AC7-8FC6-4B15-84C1-3C03780D76AC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D946232-038E-42B9-8F4E-D3BAED98A646}"/>
                  </a:ext>
                </a:extLst>
              </p:cNvPr>
              <p:cNvSpPr txBox="1"/>
              <p:nvPr/>
            </p:nvSpPr>
            <p:spPr>
              <a:xfrm>
                <a:off x="10210794" y="28020188"/>
                <a:ext cx="9631597" cy="8488021"/>
              </a:xfrm>
              <a:prstGeom prst="rect">
                <a:avLst/>
              </a:prstGeom>
              <a:noFill/>
            </p:spPr>
            <p:txBody>
              <a:bodyPr wrap="square" lIns="97528" tIns="48764" rIns="97528" bIns="48764" rtlCol="0">
                <a:spAutoFit/>
              </a:bodyPr>
              <a:lstStyle/>
              <a:p>
                <a:pPr marL="712784" indent="-571500" algn="just">
                  <a:buFont typeface="Wingdings" panose="05000000000000000000" pitchFamily="2" charset="2"/>
                  <a:buChar char="Ø"/>
                </a:pP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협력 통신의 모든 채널은 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flat fading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이며 심볼별로 채널이 변화하는 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Quasi-static Rayleigh fading 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채널을 가정한다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. 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또한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, 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목적지 노드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(D)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는 채널 상태 정보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(Channel State Information)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를 완벽하게 안다고 가정한다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. </a:t>
                </a:r>
                <a:r>
                  <a:rPr lang="ko-KR" altLang="ko-KR" sz="3600"/>
                  <a:t>본 논문에서는</a:t>
                </a:r>
                <a:r>
                  <a:rPr lang="en-US" altLang="ko-KR" sz="3600"/>
                  <a:t> BER </a:t>
                </a:r>
                <a:r>
                  <a:rPr lang="ko-KR" altLang="ko-KR" sz="3600"/>
                  <a:t>성능을 검증하기 위해서 </a:t>
                </a:r>
                <a:r>
                  <a:rPr lang="en-US" altLang="ko-KR" sz="3600"/>
                  <a:t>Monte Carlo </a:t>
                </a:r>
                <a:r>
                  <a:rPr lang="ko-KR" altLang="ko-KR" sz="3600"/>
                  <a:t>시뮬레이션 결과를 비교한다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제안하는 알고리즘은 명료한 설명을 위해서 채널코딩을 고려하지 않았지만</a:t>
                </a:r>
                <a:r>
                  <a:rPr lang="en-US" altLang="ko-KR" sz="3600"/>
                  <a:t>, </a:t>
                </a:r>
                <a:r>
                  <a:rPr lang="ko-KR" altLang="ko-KR" sz="3600"/>
                  <a:t>실제 </a:t>
                </a:r>
                <a:r>
                  <a:rPr lang="en-US" altLang="ko-KR" sz="3600"/>
                  <a:t>IoT </a:t>
                </a:r>
                <a:r>
                  <a:rPr lang="ko-KR" altLang="ko-KR" sz="3600"/>
                  <a:t>시스템</a:t>
                </a:r>
                <a:r>
                  <a:rPr lang="en-US" altLang="ko-KR" sz="3600"/>
                  <a:t>[11]</a:t>
                </a:r>
                <a:r>
                  <a:rPr lang="ko-KR" altLang="ko-KR" sz="3600"/>
                  <a:t>을 가정하고 </a:t>
                </a:r>
                <a:r>
                  <a:rPr lang="en-US" altLang="ko-KR" sz="3600"/>
                  <a:t>Table1</a:t>
                </a:r>
                <a:r>
                  <a:rPr lang="ko-KR" altLang="ko-KR" sz="3600"/>
                  <a:t>과 같이 설정한다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중계 노드의 정보에 대한 전력할당비</a:t>
                </a:r>
                <a:r>
                  <a:rPr lang="en-US" altLang="ko-KR" sz="360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/>
                      <m:t>β</m:t>
                    </m:r>
                    <m:r>
                      <a:rPr lang="en-US" altLang="ko-KR" sz="3600"/>
                      <m:t>=</m:t>
                    </m:r>
                    <m:rad>
                      <m:radPr>
                        <m:degHide m:val="on"/>
                        <m:ctrlPr>
                          <a:rPr lang="ko-KR" altLang="ko-KR" sz="3600" i="1"/>
                        </m:ctrlPr>
                      </m:radPr>
                      <m:deg/>
                      <m:e>
                        <m:r>
                          <a:rPr lang="en-US" altLang="ko-KR" sz="3600" i="1"/>
                          <m:t>1−</m:t>
                        </m:r>
                        <m:sSup>
                          <m:sSupPr>
                            <m:ctrlPr>
                              <a:rPr lang="ko-KR" altLang="ko-KR" sz="3600" i="1"/>
                            </m:ctrlPr>
                          </m:sSupPr>
                          <m:e>
                            <m:r>
                              <a:rPr lang="en-US" altLang="ko-KR" sz="3600" i="1"/>
                              <m:t>𝛼</m:t>
                            </m:r>
                          </m:e>
                          <m:sup>
                            <m:r>
                              <a:rPr lang="en-US" altLang="ko-KR" sz="36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3600"/>
                  <a:t>) </a:t>
                </a:r>
                <a:r>
                  <a:rPr lang="ko-KR" altLang="ko-KR" sz="3600"/>
                  <a:t>다양한 비율로 고려하여 실험한 결과는 다음과 </a:t>
                </a:r>
                <a:r>
                  <a:rPr lang="ko-KR" altLang="en-US" sz="3600"/>
                  <a:t>같으며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 </a:t>
                </a:r>
                <a:r>
                  <a:rPr lang="ko-KR" altLang="en-US" sz="3600">
                    <a:latin typeface="Cambria" panose="02040503050406030204" pitchFamily="18" charset="0"/>
                    <a:cs typeface="Arial" pitchFamily="34" charset="0"/>
                  </a:rPr>
                  <a:t>모의실험은 아래의 표에 해당하는 환경에서 실행되었다</a:t>
                </a:r>
                <a:r>
                  <a:rPr lang="en-US" altLang="ko-KR" sz="3600">
                    <a:latin typeface="Cambria" panose="02040503050406030204" pitchFamily="18" charset="0"/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D946232-038E-42B9-8F4E-D3BAED98A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4" y="28020188"/>
                <a:ext cx="9631597" cy="8488021"/>
              </a:xfrm>
              <a:prstGeom prst="rect">
                <a:avLst/>
              </a:prstGeom>
              <a:blipFill>
                <a:blip r:embed="rId4"/>
                <a:stretch>
                  <a:fillRect l="-190" t="-1292" r="-1835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FF3EC02-F05B-482F-93D3-D2AC47A1281A}"/>
              </a:ext>
            </a:extLst>
          </p:cNvPr>
          <p:cNvGrpSpPr/>
          <p:nvPr/>
        </p:nvGrpSpPr>
        <p:grpSpPr>
          <a:xfrm>
            <a:off x="20403253" y="21303520"/>
            <a:ext cx="10432050" cy="903435"/>
            <a:chOff x="-87900" y="6823247"/>
            <a:chExt cx="10432050" cy="903435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673575A-2F0A-49D0-8139-3FABCEA1E4D9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ko-KR" altLang="en-US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결론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404323E9-A75B-45EF-AFFD-0BE0231D2F3F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6A2C34A6-D4BD-4C6E-853B-17F711B03FF9}"/>
              </a:ext>
            </a:extLst>
          </p:cNvPr>
          <p:cNvSpPr txBox="1"/>
          <p:nvPr/>
        </p:nvSpPr>
        <p:spPr>
          <a:xfrm>
            <a:off x="20472184" y="22514517"/>
            <a:ext cx="9631597" cy="3422467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pPr marL="645869" indent="-504585" algn="just">
              <a:buFont typeface="돋움" pitchFamily="50" charset="-127"/>
              <a:buChar char="▶"/>
            </a:pP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본 논문에서는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SM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협력통신에서 비트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LLR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을 직접적으로 도출하는 복호화 알고리즘을 제안한다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 Dominant power ratio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와 무관하게 각각의 정보를 복호화 할 수 있으며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실험결과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2dB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가량의 전송전력 이득을 얻었다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</a:t>
            </a:r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0720E636-7AB2-47E8-B054-D9E1A8D1CC4E}"/>
              </a:ext>
            </a:extLst>
          </p:cNvPr>
          <p:cNvGrpSpPr/>
          <p:nvPr/>
        </p:nvGrpSpPr>
        <p:grpSpPr>
          <a:xfrm>
            <a:off x="20350356" y="26583265"/>
            <a:ext cx="10432050" cy="903435"/>
            <a:chOff x="-87900" y="6823247"/>
            <a:chExt cx="10432050" cy="903435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EF43AC9-3CCC-476D-908D-3C19848161F9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en-US" altLang="ko-KR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ACKNOWLEDGMENT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0CB1D5BE-1541-420B-9C4D-E256AAE6AAF4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5595FB8-071D-4DFC-A90A-E5F48562E624}"/>
              </a:ext>
            </a:extLst>
          </p:cNvPr>
          <p:cNvSpPr txBox="1"/>
          <p:nvPr/>
        </p:nvSpPr>
        <p:spPr>
          <a:xfrm>
            <a:off x="20350356" y="27907907"/>
            <a:ext cx="9631597" cy="3976465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pPr marL="645869" indent="-504585">
              <a:buFont typeface="돋움" pitchFamily="50" charset="-127"/>
              <a:buChar char="▶"/>
            </a:pP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본 논문은 한국전력공사의 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2018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년 에너지 거점대학 클러스터 사업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(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과제번호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:R18XA02)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과 정부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(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교육부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)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의 재원으로 한국연구재단의 지원을 받아 수행된 기초연구사업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(No. NRF-2016R1D1A1B03930910)</a:t>
            </a:r>
            <a:r>
              <a:rPr lang="ko-KR" altLang="en-US" sz="3600">
                <a:latin typeface="Cambria" panose="02040503050406030204" pitchFamily="18" charset="0"/>
                <a:cs typeface="Arial" pitchFamily="34" charset="0"/>
              </a:rPr>
              <a:t>에 의해 지원되었음</a:t>
            </a:r>
            <a:r>
              <a:rPr lang="en-US" altLang="ko-KR" sz="3600">
                <a:latin typeface="Cambria" panose="02040503050406030204" pitchFamily="18" charset="0"/>
                <a:cs typeface="Arial" pitchFamily="34" charset="0"/>
              </a:rPr>
              <a:t>.</a:t>
            </a: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AACFD9D-A652-498A-B55E-5B96BA3D227D}"/>
              </a:ext>
            </a:extLst>
          </p:cNvPr>
          <p:cNvGrpSpPr/>
          <p:nvPr/>
        </p:nvGrpSpPr>
        <p:grpSpPr>
          <a:xfrm>
            <a:off x="20492494" y="32815042"/>
            <a:ext cx="10432050" cy="903435"/>
            <a:chOff x="-87900" y="6823247"/>
            <a:chExt cx="10432050" cy="903435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72DDCD4-9D4D-4463-B3FB-6D6F11694F5D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r>
                <a:rPr lang="ko-KR" altLang="en-US" sz="5300" spc="-150">
                  <a:solidFill>
                    <a:schemeClr val="accent1"/>
                  </a:solidFill>
                  <a:latin typeface="Cambria" panose="02040503050406030204" pitchFamily="18" charset="0"/>
                </a:rPr>
                <a:t>참고문헌</a:t>
              </a:r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A3F9846-E4C3-4683-8476-C3B526D6CC84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F20254A-22A5-4B7B-BD47-9D2C6002C481}"/>
              </a:ext>
            </a:extLst>
          </p:cNvPr>
          <p:cNvSpPr txBox="1"/>
          <p:nvPr/>
        </p:nvSpPr>
        <p:spPr>
          <a:xfrm>
            <a:off x="20476928" y="33830450"/>
            <a:ext cx="9631597" cy="3053135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pPr marL="645869" indent="-504585">
              <a:buFont typeface="돋움" pitchFamily="50" charset="-127"/>
              <a:buChar char="▶"/>
            </a:pPr>
            <a:r>
              <a:rPr lang="en-US" altLang="ko-KR" sz="3200">
                <a:latin typeface="Cambria" panose="02040503050406030204" pitchFamily="18" charset="0"/>
                <a:cs typeface="Arial" pitchFamily="34" charset="0"/>
              </a:rPr>
              <a:t>[1] Xuanxuan Lu, Tiffany Jing Li, Yang Liu, "Multiuser cooperative transmission through superposition modulation based on braid coding", Acoustics Speech and Signal Processing (ICASSP) 2015 IEEE International Conference on, pp. 3128-3132, 2015.</a:t>
            </a:r>
            <a:endParaRPr lang="en-US" altLang="ko-KR" sz="3600">
              <a:latin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274DC759-4B5E-40A5-B0B6-ADA1E8C62EFF}"/>
              </a:ext>
            </a:extLst>
          </p:cNvPr>
          <p:cNvGrpSpPr/>
          <p:nvPr/>
        </p:nvGrpSpPr>
        <p:grpSpPr>
          <a:xfrm>
            <a:off x="10145419" y="6317554"/>
            <a:ext cx="10432050" cy="903435"/>
            <a:chOff x="-87900" y="6823247"/>
            <a:chExt cx="10432050" cy="90343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F948F8B-647F-4B28-B58E-3A3FF181757F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80CC53C4-517C-47C1-AD9F-954EB3E39C51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64678501-B553-4C39-A902-CD9F7C90C8C2}"/>
              </a:ext>
            </a:extLst>
          </p:cNvPr>
          <p:cNvSpPr txBox="1"/>
          <p:nvPr/>
        </p:nvSpPr>
        <p:spPr>
          <a:xfrm>
            <a:off x="10118540" y="16602045"/>
            <a:ext cx="9948280" cy="652478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r>
              <a:rPr lang="ko-KR" altLang="en-US" sz="3600" b="1">
                <a:solidFill>
                  <a:schemeClr val="accent4"/>
                </a:solidFill>
                <a:latin typeface="Cambria" panose="02040503050406030204" pitchFamily="18" charset="0"/>
              </a:rPr>
              <a:t>시스템 구성</a:t>
            </a:r>
            <a:endParaRPr lang="en-US" altLang="ko-KR" sz="3600" b="1">
              <a:solidFill>
                <a:schemeClr val="accent4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55" name="개체 254">
            <a:extLst>
              <a:ext uri="{FF2B5EF4-FFF2-40B4-BE49-F238E27FC236}">
                <a16:creationId xmlns:a16="http://schemas.microsoft.com/office/drawing/2014/main" id="{267B3102-792E-48D4-BB7C-4A40980B8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79034"/>
              </p:ext>
            </p:extLst>
          </p:nvPr>
        </p:nvGraphicFramePr>
        <p:xfrm>
          <a:off x="6508750" y="33385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99B79CAE-9C32-4852-9BEE-8F594D390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0" y="333851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845520-043A-43C6-B822-92525F773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76509"/>
              </p:ext>
            </p:extLst>
          </p:nvPr>
        </p:nvGraphicFramePr>
        <p:xfrm>
          <a:off x="20967869" y="8678809"/>
          <a:ext cx="9014084" cy="39764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7042">
                  <a:extLst>
                    <a:ext uri="{9D8B030D-6E8A-4147-A177-3AD203B41FA5}">
                      <a16:colId xmlns:a16="http://schemas.microsoft.com/office/drawing/2014/main" val="3554594903"/>
                    </a:ext>
                  </a:extLst>
                </a:gridCol>
                <a:gridCol w="4507042">
                  <a:extLst>
                    <a:ext uri="{9D8B030D-6E8A-4147-A177-3AD203B41FA5}">
                      <a16:colId xmlns:a16="http://schemas.microsoft.com/office/drawing/2014/main" val="216677574"/>
                    </a:ext>
                  </a:extLst>
                </a:gridCol>
              </a:tblGrid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Turbo code polynomial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11, 13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204324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Block length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780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738459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Code rate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1/3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463462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Modulation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QPSK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482821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Fading channel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Quasi-static Rayleigh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123089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Channel between S &amp; R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Error free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877144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Combining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Bit Level Combining</a:t>
                      </a:r>
                      <a:endParaRPr lang="ko-KR" sz="3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9269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EA002C-C0C2-471D-B61D-BC7360A9A5CA}"/>
                  </a:ext>
                </a:extLst>
              </p:cNvPr>
              <p:cNvSpPr txBox="1"/>
              <p:nvPr/>
            </p:nvSpPr>
            <p:spPr>
              <a:xfrm>
                <a:off x="349423" y="31028819"/>
                <a:ext cx="9326076" cy="7854450"/>
              </a:xfrm>
              <a:prstGeom prst="rect">
                <a:avLst/>
              </a:prstGeom>
              <a:noFill/>
            </p:spPr>
            <p:txBody>
              <a:bodyPr wrap="square" lIns="97528" tIns="48764" rIns="97528" bIns="48764" rtlCol="0">
                <a:spAutoFit/>
              </a:bodyPr>
              <a:lstStyle/>
              <a:p>
                <a:pPr marL="571500" indent="-571500" algn="just" fontAlgn="base">
                  <a:buFont typeface="Wingdings" panose="05000000000000000000" pitchFamily="2" charset="2"/>
                  <a:buChar char="Ø"/>
                </a:pPr>
                <a:r>
                  <a:rPr lang="ko-KR" altLang="ko-KR" sz="3600"/>
                  <a:t>협력통신</a:t>
                </a:r>
                <a:r>
                  <a:rPr lang="en-US" altLang="ko-KR" sz="3600"/>
                  <a:t>(Cooperative Netwokr System)</a:t>
                </a:r>
                <a:r>
                  <a:rPr lang="ko-KR" altLang="ko-KR" sz="3600"/>
                  <a:t>은 중계 노드가 소스 노드의 정보</a:t>
                </a:r>
                <a:r>
                  <a:rPr lang="en-US" altLang="ko-KR" sz="36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</m:sSub>
                  </m:oMath>
                </a14:m>
                <a:r>
                  <a:rPr lang="en-US" altLang="ko-KR" sz="3600"/>
                  <a:t>)</a:t>
                </a:r>
                <a:r>
                  <a:rPr lang="ko-KR" altLang="ko-KR" sz="3600"/>
                  <a:t>를 복호화하여 재전송하는 방식이다</a:t>
                </a:r>
                <a:r>
                  <a:rPr lang="en-US" altLang="ko-KR" sz="3600"/>
                  <a:t>. Fig.1</a:t>
                </a:r>
                <a:r>
                  <a:rPr lang="ko-KR" altLang="ko-KR" sz="3600"/>
                  <a:t>과 같이</a:t>
                </a:r>
                <a:r>
                  <a:rPr lang="en-US" altLang="ko-KR" sz="3600"/>
                  <a:t>, 1</a:t>
                </a:r>
                <a:r>
                  <a:rPr lang="en-US" altLang="ko-KR" sz="3600" baseline="30000"/>
                  <a:t>st</a:t>
                </a:r>
                <a:r>
                  <a:rPr lang="en-US" altLang="ko-KR" sz="3600"/>
                  <a:t> phase</a:t>
                </a:r>
                <a:r>
                  <a:rPr lang="ko-KR" altLang="ko-KR" sz="3600"/>
                  <a:t>에 소스 노드로부터 전송에 실패할 경우</a:t>
                </a:r>
                <a:r>
                  <a:rPr lang="en-US" altLang="ko-KR" sz="3600"/>
                  <a:t>, </a:t>
                </a:r>
                <a:r>
                  <a:rPr lang="ko-KR" altLang="ko-KR" sz="3600"/>
                  <a:t>게이트웨이 노드</a:t>
                </a:r>
                <a:r>
                  <a:rPr lang="en-US" altLang="ko-KR" sz="3600"/>
                  <a:t>(Destination)</a:t>
                </a:r>
                <a:r>
                  <a:rPr lang="ko-KR" altLang="ko-KR" sz="3600"/>
                  <a:t>은 </a:t>
                </a:r>
                <a:r>
                  <a:rPr lang="en-US" altLang="ko-KR" sz="3600"/>
                  <a:t>NACK</a:t>
                </a:r>
                <a:r>
                  <a:rPr lang="ko-KR" altLang="ko-KR" sz="3600"/>
                  <a:t>을 전송하여 중계 노드에 재전송을 요청한다</a:t>
                </a:r>
                <a:r>
                  <a:rPr lang="en-US" altLang="ko-KR" sz="3600"/>
                  <a:t>.</a:t>
                </a:r>
              </a:p>
              <a:p>
                <a:pPr marL="571500" indent="-571500" algn="just" fontAlgn="base">
                  <a:buFont typeface="Wingdings" panose="05000000000000000000" pitchFamily="2" charset="2"/>
                  <a:buChar char="Ø"/>
                </a:pPr>
                <a:r>
                  <a:rPr lang="ko-KR" altLang="ko-KR" sz="3600"/>
                  <a:t>종래의</a:t>
                </a:r>
                <a:r>
                  <a:rPr lang="en-US" altLang="ko-KR" sz="3600"/>
                  <a:t> SM </a:t>
                </a:r>
                <a:r>
                  <a:rPr lang="ko-KR" altLang="ko-KR" sz="3600"/>
                  <a:t>방식은 </a:t>
                </a:r>
                <a:r>
                  <a:rPr lang="en-US" altLang="ko-KR" sz="3600"/>
                  <a:t>2</a:t>
                </a:r>
                <a:r>
                  <a:rPr lang="en-US" altLang="ko-KR" sz="3600" baseline="30000"/>
                  <a:t>nd</a:t>
                </a:r>
                <a:r>
                  <a:rPr lang="en-US" altLang="ko-KR" sz="3600"/>
                  <a:t> phase</a:t>
                </a:r>
                <a:r>
                  <a:rPr lang="ko-KR" altLang="ko-KR" sz="3600"/>
                  <a:t>에서 </a:t>
                </a:r>
                <a:r>
                  <a:rPr lang="en-US" altLang="ko-KR" sz="3600"/>
                  <a:t>SIC(Successive Interference Cancellation)</a:t>
                </a:r>
                <a:r>
                  <a:rPr lang="ko-KR" altLang="ko-KR" sz="3600"/>
                  <a:t>을 적용하기 위해서 </a:t>
                </a:r>
                <a:r>
                  <a:rPr lang="en-US" altLang="ko-KR" sz="3600"/>
                  <a:t>Large Power Ratio(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/>
                      <m:t>α</m:t>
                    </m:r>
                  </m:oMath>
                </a14:m>
                <a:r>
                  <a:rPr lang="en-US" altLang="ko-KR" sz="3600"/>
                  <a:t>) </a:t>
                </a:r>
                <a:r>
                  <a:rPr lang="ko-KR" altLang="ko-KR" sz="3600"/>
                  <a:t>심볼에 대한 복호화가 필요한데</a:t>
                </a:r>
                <a:r>
                  <a:rPr lang="en-US" altLang="ko-KR" sz="3600"/>
                  <a:t>, </a:t>
                </a:r>
                <a:r>
                  <a:rPr lang="ko-KR" altLang="ko-KR" sz="3600"/>
                  <a:t>실패하는 경우에 따라 복호화 지연이 발생하게 된다</a:t>
                </a:r>
                <a:r>
                  <a:rPr lang="en-US" altLang="ko-KR" sz="3600"/>
                  <a:t>.</a:t>
                </a:r>
                <a:endParaRPr lang="ko-KR" altLang="ko-KR" sz="3600"/>
              </a:p>
              <a:p>
                <a:pPr marL="571500" indent="-571500" algn="just" fontAlgn="base">
                  <a:buFont typeface="Wingdings" panose="05000000000000000000" pitchFamily="2" charset="2"/>
                  <a:buChar char="Ø"/>
                </a:pPr>
                <a:endParaRPr lang="ko-KR" altLang="ko-KR" sz="360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EA002C-C0C2-471D-B61D-BC7360A9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3" y="31028819"/>
                <a:ext cx="9326076" cy="7854450"/>
              </a:xfrm>
              <a:prstGeom prst="rect">
                <a:avLst/>
              </a:prstGeom>
              <a:blipFill>
                <a:blip r:embed="rId7"/>
                <a:stretch>
                  <a:fillRect l="-1699" t="-1398" r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6DEF5D3F-387D-4E50-BABE-90AA7B367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085" y="25599259"/>
            <a:ext cx="8853144" cy="5099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CC17E-DC2E-4979-A355-959F6735E151}"/>
                  </a:ext>
                </a:extLst>
              </p:cNvPr>
              <p:cNvSpPr txBox="1"/>
              <p:nvPr/>
            </p:nvSpPr>
            <p:spPr>
              <a:xfrm>
                <a:off x="10118540" y="17642918"/>
                <a:ext cx="9641899" cy="7934023"/>
              </a:xfrm>
              <a:prstGeom prst="rect">
                <a:avLst/>
              </a:prstGeom>
              <a:noFill/>
            </p:spPr>
            <p:txBody>
              <a:bodyPr wrap="square" lIns="97528" tIns="48764" rIns="97528" bIns="48764" rtlCol="0">
                <a:spAutoFit/>
              </a:bodyPr>
              <a:lstStyle/>
              <a:p>
                <a:pPr marL="712784" indent="-571500" algn="just">
                  <a:buFont typeface="Wingdings" panose="05000000000000000000" pitchFamily="2" charset="2"/>
                  <a:buChar char="Ø"/>
                </a:pPr>
                <a:r>
                  <a:rPr lang="ko-KR" altLang="ko-KR" sz="3600"/>
                  <a:t>본 논문은 중첩코딩 방식의 수신한 심볼로부터 각 노드의 비트</a:t>
                </a:r>
                <a:r>
                  <a:rPr lang="en-US" altLang="ko-KR" sz="3600"/>
                  <a:t> LLR</a:t>
                </a:r>
                <a:r>
                  <a:rPr lang="ko-KR" altLang="ko-KR" sz="3600"/>
                  <a:t>을 직접 출력하는 알고리즘을 소개한다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예시로 </a:t>
                </a:r>
                <a:r>
                  <a:rPr lang="en-US" altLang="ko-KR" sz="3600"/>
                  <a:t>QPSK </a:t>
                </a:r>
                <a:r>
                  <a:rPr lang="ko-KR" altLang="ko-KR" sz="3600"/>
                  <a:t>변조방식에서 종래의 중첩코딩 방식의 경우</a:t>
                </a:r>
                <a:r>
                  <a:rPr lang="en-US" altLang="ko-KR" sz="36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</m:sSub>
                  </m:oMath>
                </a14:m>
                <a:r>
                  <a:rPr lang="en-US" altLang="ko-KR" sz="360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/>
                      <m:t>α</m:t>
                    </m:r>
                  </m:oMath>
                </a14:m>
                <a:r>
                  <a:rPr lang="en-US" altLang="ko-KR" sz="3600"/>
                  <a:t>)</a:t>
                </a:r>
                <a:r>
                  <a:rPr lang="ko-KR" altLang="ko-KR" sz="3600"/>
                  <a:t>에 대한</a:t>
                </a:r>
                <a:r>
                  <a:rPr lang="en-US" altLang="ko-KR" sz="3600"/>
                  <a:t> LLR</a:t>
                </a:r>
                <a:r>
                  <a:rPr lang="ko-KR" altLang="ko-KR" sz="3600"/>
                  <a:t>을 출력하여</a:t>
                </a:r>
                <a:r>
                  <a:rPr lang="en-US" altLang="ko-KR" sz="3600"/>
                  <a:t> 1</a:t>
                </a:r>
                <a:r>
                  <a:rPr lang="en-US" altLang="ko-KR" sz="3600" baseline="30000"/>
                  <a:t>st</a:t>
                </a:r>
                <a:r>
                  <a:rPr lang="en-US" altLang="ko-KR" sz="3600"/>
                  <a:t> phase</a:t>
                </a:r>
                <a:r>
                  <a:rPr lang="ko-KR" altLang="ko-KR" sz="3600"/>
                  <a:t>의</a:t>
                </a:r>
                <a:r>
                  <a:rPr lang="en-US" altLang="ko-KR" sz="3600"/>
                  <a:t> LLR</a:t>
                </a:r>
                <a:r>
                  <a:rPr lang="ko-KR" altLang="ko-KR" sz="3600"/>
                  <a:t>고</a:t>
                </a:r>
                <a:r>
                  <a:rPr lang="en-US" altLang="ko-KR" sz="3600"/>
                  <a:t> BLC(Bit Level Combining)</a:t>
                </a:r>
                <a:r>
                  <a:rPr lang="ko-KR" altLang="ko-KR" sz="3600"/>
                  <a:t>하는 방식이다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하지만 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𝑅</m:t>
                        </m:r>
                      </m:sub>
                    </m:sSub>
                  </m:oMath>
                </a14:m>
                <a:r>
                  <a:rPr lang="en-US" altLang="ko-KR" sz="360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ko-KR" sz="3600" i="1"/>
                        </m:ctrlPr>
                      </m:radPr>
                      <m:deg/>
                      <m:e>
                        <m:r>
                          <a:rPr lang="en-US" altLang="ko-KR" sz="3600"/>
                          <m:t>1</m:t>
                        </m:r>
                        <m:r>
                          <a:rPr lang="en-US" altLang="ko-KR" sz="3600" i="1"/>
                          <m:t>−</m:t>
                        </m:r>
                        <m:sSup>
                          <m:sSupPr>
                            <m:ctrlPr>
                              <a:rPr lang="ko-KR" altLang="ko-KR" sz="36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600"/>
                              <m:t>α</m:t>
                            </m:r>
                          </m:e>
                          <m:sup>
                            <m:r>
                              <a:rPr lang="en-US" altLang="ko-KR" sz="36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3600"/>
                  <a:t>)</a:t>
                </a:r>
                <a:r>
                  <a:rPr lang="ko-KR" altLang="ko-KR" sz="3600"/>
                  <a:t>의</a:t>
                </a:r>
                <a:r>
                  <a:rPr lang="en-US" altLang="ko-KR" sz="3600"/>
                  <a:t> LLR </a:t>
                </a:r>
                <a:r>
                  <a:rPr lang="ko-KR" altLang="ko-KR" sz="3600"/>
                  <a:t>출력에 있어 지연요소로 작용한다</a:t>
                </a:r>
                <a:r>
                  <a:rPr lang="en-US" altLang="ko-KR" sz="3600"/>
                  <a:t>. QPSK</a:t>
                </a:r>
                <a:r>
                  <a:rPr lang="ko-KR" altLang="ko-KR" sz="360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</m:sSub>
                  </m:oMath>
                </a14:m>
                <a:r>
                  <a:rPr lang="ko-KR" altLang="ko-KR" sz="360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𝑅</m:t>
                        </m:r>
                      </m:sub>
                    </m:sSub>
                  </m:oMath>
                </a14:m>
                <a:r>
                  <a:rPr lang="ko-KR" altLang="ko-KR" sz="3600"/>
                  <a:t>에 각각</a:t>
                </a:r>
                <a:r>
                  <a:rPr lang="en-US" altLang="ko-KR" sz="3600"/>
                  <a:t> 2</a:t>
                </a:r>
                <a:r>
                  <a:rPr lang="ko-KR" altLang="ko-KR" sz="3600"/>
                  <a:t>비트 정보가 포함되기 때문에</a:t>
                </a:r>
                <a:r>
                  <a:rPr lang="en-US" altLang="ko-KR" sz="3600"/>
                  <a:t> SM</a:t>
                </a:r>
                <a:r>
                  <a:rPr lang="ko-KR" altLang="ko-KR" sz="3600"/>
                  <a:t>을 적용한 수신 심볼에는</a:t>
                </a:r>
                <a:r>
                  <a:rPr lang="en-US" altLang="ko-KR" sz="3600"/>
                  <a:t> 4</a:t>
                </a:r>
                <a:r>
                  <a:rPr lang="ko-KR" altLang="ko-KR" sz="3600"/>
                  <a:t>개의 비트 정보가 포함된다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수신한 심볼로부터 적합한 매핑 테이블을 사용하여 </a:t>
                </a:r>
                <a:r>
                  <a:rPr lang="en-US" altLang="ko-KR" sz="3600"/>
                  <a:t>4</a:t>
                </a:r>
                <a:r>
                  <a:rPr lang="ko-KR" altLang="ko-KR" sz="3600"/>
                  <a:t>개의 비트정보에 대한</a:t>
                </a:r>
                <a:r>
                  <a:rPr lang="en-US" altLang="ko-KR" sz="3600"/>
                  <a:t> LLR</a:t>
                </a:r>
                <a:r>
                  <a:rPr lang="ko-KR" altLang="ko-KR" sz="3600"/>
                  <a:t>을 출력하여 복호화한다</a:t>
                </a:r>
                <a:r>
                  <a:rPr lang="en-US" altLang="ko-KR" sz="3600"/>
                  <a:t>.</a:t>
                </a:r>
                <a:endParaRPr lang="en-US" altLang="ko-KR" sz="3600">
                  <a:latin typeface="Cambria" panose="02040503050406030204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CC17E-DC2E-4979-A355-959F6735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40" y="17642918"/>
                <a:ext cx="9641899" cy="7934023"/>
              </a:xfrm>
              <a:prstGeom prst="rect">
                <a:avLst/>
              </a:prstGeom>
              <a:blipFill>
                <a:blip r:embed="rId9"/>
                <a:stretch>
                  <a:fillRect l="-190" t="-1382" r="-1770" b="-19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그림 55">
            <a:extLst>
              <a:ext uri="{FF2B5EF4-FFF2-40B4-BE49-F238E27FC236}">
                <a16:creationId xmlns:a16="http://schemas.microsoft.com/office/drawing/2014/main" id="{CDBB6231-B05B-4B7A-9B72-DC9CCA659261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356" y="12994821"/>
            <a:ext cx="10182940" cy="8073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CEFB06A-805D-48FC-88E4-E64EB2D4F1E7}"/>
              </a:ext>
            </a:extLst>
          </p:cNvPr>
          <p:cNvGrpSpPr/>
          <p:nvPr/>
        </p:nvGrpSpPr>
        <p:grpSpPr>
          <a:xfrm>
            <a:off x="20394626" y="6264343"/>
            <a:ext cx="10432050" cy="903435"/>
            <a:chOff x="-87900" y="6823247"/>
            <a:chExt cx="10432050" cy="9034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253514-F0F0-48FE-AF00-320CA9C69233}"/>
                </a:ext>
              </a:extLst>
            </p:cNvPr>
            <p:cNvSpPr txBox="1"/>
            <p:nvPr/>
          </p:nvSpPr>
          <p:spPr>
            <a:xfrm>
              <a:off x="-87900" y="6823247"/>
              <a:ext cx="10432050" cy="903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6978" tIns="43489" rIns="86978" bIns="43489" rtlCol="0" anchor="ctr">
              <a:spAutoFit/>
            </a:bodyPr>
            <a:lstStyle/>
            <a:p>
              <a:endParaRPr lang="en-US" sz="5300" spc="-15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3241F95-C292-488E-B235-B60E83EB5461}"/>
                </a:ext>
              </a:extLst>
            </p:cNvPr>
            <p:cNvCxnSpPr/>
            <p:nvPr/>
          </p:nvCxnSpPr>
          <p:spPr>
            <a:xfrm>
              <a:off x="38672" y="7673471"/>
              <a:ext cx="9683605" cy="15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2C262A-2387-4B6D-AF4A-B15CECC54EBD}"/>
                  </a:ext>
                </a:extLst>
              </p:cNvPr>
              <p:cNvSpPr txBox="1"/>
              <p:nvPr/>
            </p:nvSpPr>
            <p:spPr>
              <a:xfrm>
                <a:off x="10493700" y="8312222"/>
                <a:ext cx="9326076" cy="8583111"/>
              </a:xfrm>
              <a:prstGeom prst="rect">
                <a:avLst/>
              </a:prstGeom>
              <a:noFill/>
            </p:spPr>
            <p:txBody>
              <a:bodyPr wrap="square" lIns="97528" tIns="48764" rIns="97528" bIns="48764" rtlCol="0">
                <a:spAutoFit/>
              </a:bodyPr>
              <a:lstStyle/>
              <a:p>
                <a:pPr algn="just" latinLnBrk="1"/>
                <a:r>
                  <a:rPr lang="en-US" altLang="ko-KR" sz="3600"/>
                  <a:t>Phase 1 : </a:t>
                </a:r>
                <a:r>
                  <a:rPr lang="ko-KR" altLang="ko-KR" sz="3600"/>
                  <a:t>종래의 방식과 제안 방식 모두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</m:oMath>
                </a14:m>
                <a:r>
                  <a:rPr lang="ko-KR" altLang="ko-KR" sz="3600"/>
                  <a:t>는 </a:t>
                </a:r>
                <a:r>
                  <a:rPr lang="en-US" altLang="ko-KR" sz="3600"/>
                  <a:t>2k&amp;2k+1 </a:t>
                </a:r>
                <a:r>
                  <a:rPr lang="ko-KR" altLang="ko-KR" sz="3600"/>
                  <a:t>인덱스의 소스 노드 비트 정보를 가리키며</a:t>
                </a:r>
                <a:r>
                  <a:rPr lang="en-US" altLang="ko-KR" sz="3600"/>
                  <a:t>, LLR metric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/>
                      <m:t>Λ</m:t>
                    </m:r>
                    <m:r>
                      <a:rPr lang="en-US" altLang="ko-KR" sz="3600"/>
                      <m:t>(</m:t>
                    </m:r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  <m:r>
                      <a:rPr lang="en-US" altLang="ko-KR" sz="3600" i="1"/>
                      <m:t>)</m:t>
                    </m:r>
                  </m:oMath>
                </a14:m>
                <a:r>
                  <a:rPr lang="ko-KR" altLang="ko-KR" sz="3600"/>
                  <a:t>을 계산하여 복호화한 비트 정보는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3600" i="1"/>
                            </m:ctrlPr>
                          </m:accPr>
                          <m:e>
                            <m:r>
                              <a:rPr lang="en-US" altLang="ko-KR" sz="3600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3600" i="1"/>
                          <m:t>1,</m:t>
                        </m:r>
                        <m:r>
                          <a:rPr lang="en-US" altLang="ko-KR" sz="3600" i="1"/>
                          <m:t>𝑆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</m:oMath>
                </a14:m>
                <a:r>
                  <a:rPr lang="ko-KR" altLang="ko-KR" sz="3600"/>
                  <a:t>이다</a:t>
                </a:r>
                <a:r>
                  <a:rPr lang="en-US" altLang="ko-KR" sz="3600"/>
                  <a:t>.</a:t>
                </a:r>
                <a:endParaRPr lang="ko-KR" altLang="ko-KR" sz="3600"/>
              </a:p>
              <a:p>
                <a:pPr algn="just" latinLnBrk="1"/>
                <a:r>
                  <a:rPr lang="en-US" altLang="ko-KR" sz="3600"/>
                  <a:t>Phase 2 : </a:t>
                </a:r>
                <a:r>
                  <a:rPr lang="ko-KR" altLang="ko-KR" sz="3600"/>
                  <a:t>종래의 방식에서 게이트웨이는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3600"/>
                          <m:t>Λ</m:t>
                        </m:r>
                        <m:r>
                          <a:rPr lang="en-US" altLang="ko-KR" sz="3600" i="1"/>
                          <m:t>(</m:t>
                        </m:r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𝐼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  <m:r>
                      <a:rPr lang="en-US" altLang="ko-KR" sz="3600"/>
                      <m:t>)</m:t>
                    </m:r>
                  </m:oMath>
                </a14:m>
                <a:r>
                  <a:rPr lang="en-US" altLang="ko-KR" sz="3600"/>
                  <a:t> 2k&amp;2k+1 </a:t>
                </a:r>
                <a:r>
                  <a:rPr lang="ko-KR" altLang="ko-KR" sz="3600"/>
                  <a:t>인덱스의 중계 노드 비트정보 </a:t>
                </a:r>
                <a:r>
                  <a:rPr lang="en-US" altLang="ko-KR" sz="3600"/>
                  <a:t>LLR metric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3600"/>
                          <m:t>Λ</m:t>
                        </m:r>
                        <m:r>
                          <a:rPr lang="en-US" altLang="ko-KR" sz="3600" i="1"/>
                          <m:t>(</m:t>
                        </m:r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𝐼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  <m:r>
                      <a:rPr lang="en-US" altLang="ko-KR" sz="3600"/>
                      <m:t>)</m:t>
                    </m:r>
                  </m:oMath>
                </a14:m>
                <a:r>
                  <a:rPr lang="ko-KR" altLang="ko-KR" sz="3600"/>
                  <a:t>을 계산한다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이와 같이 중계 노드의 정보를 복호화하는 과정에서 </a:t>
                </a:r>
                <a:r>
                  <a:rPr lang="en-US" altLang="ko-KR" sz="3600"/>
                  <a:t>error propagation</a:t>
                </a:r>
                <a:r>
                  <a:rPr lang="ko-KR" altLang="ko-KR" sz="3600"/>
                  <a:t>이 발생할 수 있다</a:t>
                </a:r>
                <a:r>
                  <a:rPr lang="en-US" altLang="ko-KR" sz="3600"/>
                  <a:t>. </a:t>
                </a:r>
                <a:r>
                  <a:rPr lang="ko-KR" altLang="ko-KR" sz="3600"/>
                  <a:t>중계 노드의 복호화 이후</a:t>
                </a:r>
                <a:r>
                  <a:rPr lang="en-US" altLang="ko-KR" sz="3600"/>
                  <a:t>, </a:t>
                </a:r>
                <a:r>
                  <a:rPr lang="ko-KR" altLang="ko-KR" sz="3600"/>
                  <a:t>수신한 심볼에서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ko-KR" sz="3600" i="1"/>
                        </m:ctrlPr>
                      </m:radPr>
                      <m:deg/>
                      <m:e>
                        <m:r>
                          <a:rPr lang="en-US" altLang="ko-KR" sz="3600" i="1"/>
                          <m:t>1−</m:t>
                        </m:r>
                        <m:sSup>
                          <m:sSupPr>
                            <m:ctrlPr>
                              <a:rPr lang="ko-KR" altLang="ko-KR" sz="3600" i="1"/>
                            </m:ctrlPr>
                          </m:sSupPr>
                          <m:e>
                            <m:r>
                              <a:rPr lang="en-US" altLang="ko-KR" sz="3600" i="1"/>
                              <m:t>𝛼</m:t>
                            </m:r>
                          </m:e>
                          <m:sup>
                            <m:r>
                              <a:rPr lang="en-US" altLang="ko-KR" sz="3600" i="1"/>
                              <m:t>2</m:t>
                            </m:r>
                          </m:sup>
                        </m:sSup>
                      </m:e>
                    </m:rad>
                    <m:sSub>
                      <m:sSubPr>
                        <m:ctrlPr>
                          <a:rPr lang="ko-KR" altLang="ko-KR" sz="3600" i="1"/>
                        </m:ctrlPr>
                      </m:sSub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𝐼</m:t>
                        </m:r>
                      </m:sub>
                    </m:sSub>
                  </m:oMath>
                </a14:m>
                <a:r>
                  <a:rPr lang="ko-KR" altLang="ko-KR" sz="3600"/>
                  <a:t>를 제거하여 소스 노드 정보를 복호화하기 위한 </a:t>
                </a:r>
                <a:r>
                  <a:rPr lang="en-US" altLang="ko-KR" sz="3600"/>
                  <a:t>LLR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/>
                      <m:t>Λ</m:t>
                    </m:r>
                    <m:r>
                      <a:rPr lang="en-US" altLang="ko-KR" sz="3600"/>
                      <m:t>(</m:t>
                    </m:r>
                    <m:sSubSup>
                      <m:sSubSupPr>
                        <m:ctrlPr>
                          <a:rPr lang="ko-KR" altLang="ko-KR" sz="3600" i="1"/>
                        </m:ctrlPr>
                      </m:sSubSupPr>
                      <m:e>
                        <m:r>
                          <a:rPr lang="en-US" altLang="ko-KR" sz="3600" i="1"/>
                          <m:t>𝑥</m:t>
                        </m:r>
                      </m:e>
                      <m:sub>
                        <m:r>
                          <a:rPr lang="en-US" altLang="ko-KR" sz="3600" i="1"/>
                          <m:t>𝑆</m:t>
                        </m:r>
                      </m:sub>
                      <m:sup>
                        <m:r>
                          <a:rPr lang="en-US" altLang="ko-KR" sz="3600" i="1"/>
                          <m:t>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,2</m:t>
                        </m:r>
                        <m:r>
                          <a:rPr lang="en-US" altLang="ko-KR" sz="3600" i="1"/>
                          <m:t>𝑘</m:t>
                        </m:r>
                        <m:r>
                          <a:rPr lang="en-US" altLang="ko-KR" sz="3600" i="1"/>
                          <m:t>+1</m:t>
                        </m:r>
                      </m:sup>
                    </m:sSubSup>
                    <m:r>
                      <a:rPr lang="en-US" altLang="ko-KR" sz="3600" i="1"/>
                      <m:t>)</m:t>
                    </m:r>
                  </m:oMath>
                </a14:m>
                <a:r>
                  <a:rPr lang="ko-KR" altLang="ko-KR" sz="3600"/>
                  <a:t>을 추출하여 </a:t>
                </a:r>
                <a:r>
                  <a:rPr lang="en-US" altLang="ko-KR" sz="3600"/>
                  <a:t>bit level combining</a:t>
                </a:r>
                <a:r>
                  <a:rPr lang="ko-KR" altLang="ko-KR" sz="3600"/>
                  <a:t>을 수행한다</a:t>
                </a:r>
                <a:r>
                  <a:rPr lang="en-US" altLang="ko-KR" sz="3600"/>
                  <a:t>.</a:t>
                </a:r>
                <a:endParaRPr lang="ko-KR" altLang="ko-KR" sz="3600"/>
              </a:p>
              <a:p>
                <a:pPr marL="571500" indent="-571500" algn="just" fontAlgn="base">
                  <a:buFont typeface="Wingdings" panose="05000000000000000000" pitchFamily="2" charset="2"/>
                  <a:buChar char="Ø"/>
                </a:pPr>
                <a:endParaRPr lang="ko-KR" altLang="ko-KR" sz="36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2C262A-2387-4B6D-AF4A-B15CECC5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00" y="8312222"/>
                <a:ext cx="9326076" cy="8583111"/>
              </a:xfrm>
              <a:prstGeom prst="rect">
                <a:avLst/>
              </a:prstGeom>
              <a:blipFill>
                <a:blip r:embed="rId11"/>
                <a:stretch>
                  <a:fillRect l="-1895" t="-1278" r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EB47542-C7FE-4ACC-9C0D-E9ECA2928EBA}"/>
              </a:ext>
            </a:extLst>
          </p:cNvPr>
          <p:cNvSpPr txBox="1"/>
          <p:nvPr/>
        </p:nvSpPr>
        <p:spPr>
          <a:xfrm>
            <a:off x="20834126" y="7461499"/>
            <a:ext cx="9948280" cy="652478"/>
          </a:xfrm>
          <a:prstGeom prst="rect">
            <a:avLst/>
          </a:prstGeom>
          <a:noFill/>
        </p:spPr>
        <p:txBody>
          <a:bodyPr wrap="square" lIns="97528" tIns="48764" rIns="97528" bIns="48764" rtlCol="0">
            <a:spAutoFit/>
          </a:bodyPr>
          <a:lstStyle/>
          <a:p>
            <a:r>
              <a:rPr lang="ko-KR" altLang="en-US" sz="3600" b="1">
                <a:solidFill>
                  <a:schemeClr val="accent4"/>
                </a:solidFill>
                <a:latin typeface="Cambria" panose="02040503050406030204" pitchFamily="18" charset="0"/>
              </a:rPr>
              <a:t>실험 결과</a:t>
            </a:r>
            <a:endParaRPr lang="en-US" altLang="ko-KR" sz="3600" b="1">
              <a:solidFill>
                <a:schemeClr val="accent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24130</TotalTime>
  <Words>705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돋움</vt:lpstr>
      <vt:lpstr>맑은 고딕</vt:lpstr>
      <vt:lpstr>휴먼둥근헤드라인</vt:lpstr>
      <vt:lpstr>Arial</vt:lpstr>
      <vt:lpstr>Arial Black</vt:lpstr>
      <vt:lpstr>Calibri</vt:lpstr>
      <vt:lpstr>Cambria</vt:lpstr>
      <vt:lpstr>Wingdings</vt:lpstr>
      <vt:lpstr>Office Theme</vt:lpstr>
      <vt:lpstr>Equation</vt:lpstr>
      <vt:lpstr>IoT Cooperative Network Based on Superposition Modulation Without 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유호 최</cp:lastModifiedBy>
  <cp:revision>373</cp:revision>
  <dcterms:created xsi:type="dcterms:W3CDTF">2013-02-18T18:40:33Z</dcterms:created>
  <dcterms:modified xsi:type="dcterms:W3CDTF">2019-08-20T09:03:14Z</dcterms:modified>
  <cp:category>science research poster</cp:category>
</cp:coreProperties>
</file>