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4" r:id="rId4"/>
    <p:sldId id="275" r:id="rId5"/>
    <p:sldId id="265" r:id="rId6"/>
    <p:sldId id="271" r:id="rId7"/>
    <p:sldId id="264" r:id="rId8"/>
    <p:sldId id="276" r:id="rId9"/>
    <p:sldId id="277" r:id="rId10"/>
    <p:sldId id="278" r:id="rId11"/>
    <p:sldId id="257" r:id="rId12"/>
    <p:sldId id="273" r:id="rId13"/>
    <p:sldId id="260" r:id="rId14"/>
    <p:sldId id="261" r:id="rId15"/>
    <p:sldId id="262" r:id="rId16"/>
    <p:sldId id="263"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14B1A5-396F-43D8-8B83-FB06211292B8}" type="datetimeFigureOut">
              <a:rPr lang="en-IN" smtClean="0"/>
              <a:t>29-04-2024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C03BCC-5824-4633-B2CF-692EDFE7157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457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4B1A5-396F-43D8-8B83-FB06211292B8}"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3BCC-5824-4633-B2CF-692EDFE7157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42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4B1A5-396F-43D8-8B83-FB06211292B8}"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3BCC-5824-4633-B2CF-692EDFE7157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632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4B1A5-396F-43D8-8B83-FB06211292B8}"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3BCC-5824-4633-B2CF-692EDFE7157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43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4B1A5-396F-43D8-8B83-FB06211292B8}"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C03BCC-5824-4633-B2CF-692EDFE7157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226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14B1A5-396F-43D8-8B83-FB06211292B8}"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03BCC-5824-4633-B2CF-692EDFE7157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49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14B1A5-396F-43D8-8B83-FB06211292B8}"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C03BCC-5824-4633-B2CF-692EDFE7157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75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4B1A5-396F-43D8-8B83-FB06211292B8}"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C03BCC-5824-4633-B2CF-692EDFE7157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57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4B1A5-396F-43D8-8B83-FB06211292B8}"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C03BCC-5824-4633-B2CF-692EDFE7157A}" type="slidenum">
              <a:rPr lang="en-IN" smtClean="0"/>
              <a:t>‹#›</a:t>
            </a:fld>
            <a:endParaRPr lang="en-IN"/>
          </a:p>
        </p:txBody>
      </p:sp>
    </p:spTree>
    <p:extLst>
      <p:ext uri="{BB962C8B-B14F-4D97-AF65-F5344CB8AC3E}">
        <p14:creationId xmlns:p14="http://schemas.microsoft.com/office/powerpoint/2010/main" val="230240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14B1A5-396F-43D8-8B83-FB06211292B8}"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C03BCC-5824-4633-B2CF-692EDFE7157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06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14B1A5-396F-43D8-8B83-FB06211292B8}" type="datetimeFigureOut">
              <a:rPr lang="en-IN" smtClean="0"/>
              <a:t>29-04-2024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C03BCC-5824-4633-B2CF-692EDFE7157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94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14B1A5-396F-43D8-8B83-FB06211292B8}" type="datetimeFigureOut">
              <a:rPr lang="en-IN" smtClean="0"/>
              <a:t>29-04-2024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C03BCC-5824-4633-B2CF-692EDFE7157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06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gaanbaksho.com.au/order-confi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333374-48B2-853A-FEF4-026F00826E42}"/>
              </a:ext>
            </a:extLst>
          </p:cNvPr>
          <p:cNvSpPr>
            <a:spLocks noGrp="1"/>
          </p:cNvSpPr>
          <p:nvPr>
            <p:ph type="ctrTitle"/>
          </p:nvPr>
        </p:nvSpPr>
        <p:spPr>
          <a:xfrm>
            <a:off x="2233244" y="1262133"/>
            <a:ext cx="8546123" cy="974391"/>
          </a:xfrm>
        </p:spPr>
        <p:txBody>
          <a:bodyPr>
            <a:normAutofit fontScale="90000"/>
          </a:bodyPr>
          <a:lstStyle/>
          <a:p>
            <a:pPr algn="r"/>
            <a:r>
              <a:rPr lang="en-IN" sz="4400" i="0" dirty="0">
                <a:solidFill>
                  <a:schemeClr val="accent6">
                    <a:lumMod val="50000"/>
                  </a:schemeClr>
                </a:solidFill>
                <a:effectLst/>
                <a:latin typeface="Times New Roman" panose="02020603050405020304" pitchFamily="18" charset="0"/>
                <a:cs typeface="Times New Roman" panose="02020603050405020304" pitchFamily="18" charset="0"/>
              </a:rPr>
              <a:t>E-Insurance Management </a:t>
            </a:r>
            <a:br>
              <a:rPr lang="en-IN" sz="4400" i="0" dirty="0">
                <a:solidFill>
                  <a:schemeClr val="accent6">
                    <a:lumMod val="50000"/>
                  </a:schemeClr>
                </a:solidFill>
                <a:effectLst/>
                <a:latin typeface="Times New Roman" panose="02020603050405020304" pitchFamily="18" charset="0"/>
                <a:cs typeface="Times New Roman" panose="02020603050405020304" pitchFamily="18" charset="0"/>
              </a:rPr>
            </a:br>
            <a:r>
              <a:rPr lang="en-IN" sz="4400" i="0" dirty="0">
                <a:solidFill>
                  <a:schemeClr val="accent6">
                    <a:lumMod val="50000"/>
                  </a:schemeClr>
                </a:solidFill>
                <a:effectLst/>
                <a:latin typeface="Times New Roman" panose="02020603050405020304" pitchFamily="18" charset="0"/>
                <a:cs typeface="Times New Roman" panose="02020603050405020304" pitchFamily="18" charset="0"/>
              </a:rPr>
              <a:t>System</a:t>
            </a:r>
            <a:endParaRPr lang="en-IN" sz="4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04C5DBA-26D5-1643-DE32-B2C5DC21C8FE}"/>
              </a:ext>
            </a:extLst>
          </p:cNvPr>
          <p:cNvSpPr>
            <a:spLocks noGrp="1"/>
          </p:cNvSpPr>
          <p:nvPr>
            <p:ph type="subTitle" idx="1"/>
          </p:nvPr>
        </p:nvSpPr>
        <p:spPr>
          <a:xfrm>
            <a:off x="2408156" y="3059667"/>
            <a:ext cx="2770514" cy="1107887"/>
          </a:xfrm>
        </p:spPr>
        <p:txBody>
          <a:bodyPr>
            <a:normAutofit/>
          </a:bodyPr>
          <a:lstStyle/>
          <a:p>
            <a:r>
              <a:rPr lang="en-US" dirty="0"/>
              <a:t>Project guide:	</a:t>
            </a:r>
          </a:p>
          <a:p>
            <a:r>
              <a:rPr lang="en-US" dirty="0"/>
              <a:t>Prof. Satish k. Maurya</a:t>
            </a:r>
          </a:p>
          <a:p>
            <a:endParaRPr lang="en-IN" dirty="0"/>
          </a:p>
        </p:txBody>
      </p:sp>
      <p:sp>
        <p:nvSpPr>
          <p:cNvPr id="6" name="TextBox 5">
            <a:extLst>
              <a:ext uri="{FF2B5EF4-FFF2-40B4-BE49-F238E27FC236}">
                <a16:creationId xmlns:a16="http://schemas.microsoft.com/office/drawing/2014/main" id="{D20E1438-12BD-7A83-C4FA-3709447450E3}"/>
              </a:ext>
            </a:extLst>
          </p:cNvPr>
          <p:cNvSpPr txBox="1"/>
          <p:nvPr/>
        </p:nvSpPr>
        <p:spPr>
          <a:xfrm>
            <a:off x="4665305" y="2875002"/>
            <a:ext cx="3004457" cy="369332"/>
          </a:xfrm>
          <a:prstGeom prst="rect">
            <a:avLst/>
          </a:prstGeom>
          <a:noFill/>
        </p:spPr>
        <p:txBody>
          <a:bodyPr wrap="square" rtlCol="0">
            <a:spAutoFit/>
          </a:bodyPr>
          <a:lstStyle/>
          <a:p>
            <a:r>
              <a:rPr lang="en-US" dirty="0"/>
              <a:t>.</a:t>
            </a:r>
            <a:endParaRPr lang="en-IN" dirty="0"/>
          </a:p>
        </p:txBody>
      </p:sp>
      <p:pic>
        <p:nvPicPr>
          <p:cNvPr id="7" name="Picture 6">
            <a:extLst>
              <a:ext uri="{FF2B5EF4-FFF2-40B4-BE49-F238E27FC236}">
                <a16:creationId xmlns:a16="http://schemas.microsoft.com/office/drawing/2014/main" id="{3A89B200-FFD9-483E-FC9D-1031ACA6A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10" name="Subtitle 2">
            <a:extLst>
              <a:ext uri="{FF2B5EF4-FFF2-40B4-BE49-F238E27FC236}">
                <a16:creationId xmlns:a16="http://schemas.microsoft.com/office/drawing/2014/main" id="{D0380CE6-3D00-9A68-32B9-6772DE347B8F}"/>
              </a:ext>
            </a:extLst>
          </p:cNvPr>
          <p:cNvSpPr txBox="1">
            <a:spLocks/>
          </p:cNvSpPr>
          <p:nvPr/>
        </p:nvSpPr>
        <p:spPr>
          <a:xfrm>
            <a:off x="8872699" y="3059611"/>
            <a:ext cx="2770514" cy="1310110"/>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dirty="0"/>
              <a:t>Company guide:</a:t>
            </a:r>
          </a:p>
          <a:p>
            <a:r>
              <a:rPr lang="en-US" dirty="0"/>
              <a:t>Dhaval Prajapati</a:t>
            </a:r>
          </a:p>
          <a:p>
            <a:endParaRPr lang="en-IN" dirty="0"/>
          </a:p>
        </p:txBody>
      </p:sp>
      <p:sp>
        <p:nvSpPr>
          <p:cNvPr id="12" name="TextBox 11">
            <a:extLst>
              <a:ext uri="{FF2B5EF4-FFF2-40B4-BE49-F238E27FC236}">
                <a16:creationId xmlns:a16="http://schemas.microsoft.com/office/drawing/2014/main" id="{06DE17EF-5161-7B00-0652-21788DD3C6C0}"/>
              </a:ext>
            </a:extLst>
          </p:cNvPr>
          <p:cNvSpPr txBox="1"/>
          <p:nvPr/>
        </p:nvSpPr>
        <p:spPr>
          <a:xfrm>
            <a:off x="2408156" y="4442264"/>
            <a:ext cx="4233767" cy="646331"/>
          </a:xfrm>
          <a:prstGeom prst="rect">
            <a:avLst/>
          </a:prstGeom>
          <a:noFill/>
        </p:spPr>
        <p:txBody>
          <a:bodyPr wrap="square" rtlCol="0">
            <a:spAutoFit/>
          </a:bodyPr>
          <a:lstStyle/>
          <a:p>
            <a:r>
              <a:rPr lang="en-IN" dirty="0"/>
              <a:t>Prepared by:</a:t>
            </a:r>
          </a:p>
          <a:p>
            <a:r>
              <a:rPr lang="en-IN" dirty="0"/>
              <a:t>Darshan Vasoya (20012021070)</a:t>
            </a:r>
          </a:p>
        </p:txBody>
      </p:sp>
    </p:spTree>
    <p:extLst>
      <p:ext uri="{BB962C8B-B14F-4D97-AF65-F5344CB8AC3E}">
        <p14:creationId xmlns:p14="http://schemas.microsoft.com/office/powerpoint/2010/main" val="397424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4BF29C-37E0-F5E3-F8BE-43892AD1DA8E}"/>
              </a:ext>
            </a:extLst>
          </p:cNvPr>
          <p:cNvSpPr>
            <a:spLocks noGrp="1"/>
          </p:cNvSpPr>
          <p:nvPr>
            <p:ph type="title"/>
          </p:nvPr>
        </p:nvSpPr>
        <p:spPr>
          <a:xfrm>
            <a:off x="1451579" y="1208967"/>
            <a:ext cx="9603275" cy="557750"/>
          </a:xfrm>
        </p:spPr>
        <p:txBody>
          <a:bodyPr>
            <a:normAutofit/>
          </a:bodyPr>
          <a:lstStyle/>
          <a:p>
            <a:r>
              <a:rPr lang="en-US" sz="2900" b="1" dirty="0">
                <a:solidFill>
                  <a:schemeClr val="accent6">
                    <a:lumMod val="50000"/>
                  </a:schemeClr>
                </a:solidFill>
                <a:latin typeface="Times New Roman" panose="02020603050405020304" pitchFamily="18" charset="0"/>
                <a:cs typeface="Times New Roman" panose="02020603050405020304" pitchFamily="18" charset="0"/>
              </a:rPr>
              <a:t>Modules (ADMIN)</a:t>
            </a:r>
            <a:endParaRPr lang="en-IN" sz="29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8811C8-C06D-BAB3-5C90-AA7F02A15696}"/>
              </a:ext>
            </a:extLst>
          </p:cNvPr>
          <p:cNvSpPr txBox="1"/>
          <p:nvPr/>
        </p:nvSpPr>
        <p:spPr>
          <a:xfrm>
            <a:off x="1451579" y="2118946"/>
            <a:ext cx="9603275" cy="3570849"/>
          </a:xfrm>
          <a:prstGeom prst="rect">
            <a:avLst/>
          </a:prstGeom>
          <a:noFill/>
        </p:spPr>
        <p:txBody>
          <a:bodyPr wrap="square" rtlCol="0">
            <a:spAutoFit/>
          </a:bodyPr>
          <a:lstStyle/>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Dashboard: In this section, the admin can see all the details in brief.</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Insurance Category: In this section, the admin can manage categories (add and update).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Insurance Subcategory: In this section, the admin can manage the subcategory (add and update).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Insurance Policy: In this section, the admin can manage the insurance policy (add and update policy).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User Detail: In this section, the admin can manage all user details.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Policy Holders: In this section, the admin can manage all insured policies. Admin can view the policy on the basis of status (pending policy, approved policy, and disapproved policy). Admin also can approve the pending policy.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Tickets: In this section, the admin can view details of issues raised by the user and can also update remarks on particular tickets or assign them to staff.</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34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SYSTEM</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B33CF2E2-9250-70EB-095E-C3148CE10A5A}"/>
              </a:ext>
            </a:extLst>
          </p:cNvPr>
          <p:cNvPicPr>
            <a:picLocks noChangeAspect="1"/>
          </p:cNvPicPr>
          <p:nvPr/>
        </p:nvPicPr>
        <p:blipFill>
          <a:blip r:embed="rId3"/>
          <a:stretch>
            <a:fillRect/>
          </a:stretch>
        </p:blipFill>
        <p:spPr>
          <a:xfrm>
            <a:off x="1451579" y="2580616"/>
            <a:ext cx="9436228" cy="283544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0128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Class</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Diagram</a:t>
            </a:r>
          </a:p>
        </p:txBody>
      </p:sp>
      <p:pic>
        <p:nvPicPr>
          <p:cNvPr id="2" name="Picture 1">
            <a:extLst>
              <a:ext uri="{FF2B5EF4-FFF2-40B4-BE49-F238E27FC236}">
                <a16:creationId xmlns:a16="http://schemas.microsoft.com/office/drawing/2014/main" id="{AFD7FEB0-2378-C526-004C-C2794BAB3ED0}"/>
              </a:ext>
            </a:extLst>
          </p:cNvPr>
          <p:cNvPicPr>
            <a:picLocks noChangeAspect="1"/>
          </p:cNvPicPr>
          <p:nvPr/>
        </p:nvPicPr>
        <p:blipFill>
          <a:blip r:embed="rId3"/>
          <a:stretch>
            <a:fillRect/>
          </a:stretch>
        </p:blipFill>
        <p:spPr>
          <a:xfrm>
            <a:off x="1582615" y="2098113"/>
            <a:ext cx="9187962" cy="35509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2286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Activity</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Diagram</a:t>
            </a:r>
            <a:r>
              <a:rPr lang="en-IN"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USER)</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5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01A203-F562-DF01-FE75-28A686F83C1A}"/>
              </a:ext>
            </a:extLst>
          </p:cNvPr>
          <p:cNvPicPr>
            <a:picLocks noChangeAspect="1"/>
          </p:cNvPicPr>
          <p:nvPr/>
        </p:nvPicPr>
        <p:blipFill rotWithShape="1">
          <a:blip r:embed="rId3">
            <a:extLst>
              <a:ext uri="{28A0092B-C50C-407E-A947-70E740481C1C}">
                <a14:useLocalDpi xmlns:a14="http://schemas.microsoft.com/office/drawing/2010/main" val="0"/>
              </a:ext>
            </a:extLst>
          </a:blip>
          <a:srcRect l="11280" t="2750" r="24649"/>
          <a:stretch/>
        </p:blipFill>
        <p:spPr bwMode="auto">
          <a:xfrm>
            <a:off x="3640015" y="1992235"/>
            <a:ext cx="6682154" cy="46635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5098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Activity</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Diagram</a:t>
            </a:r>
            <a:r>
              <a:rPr lang="en-IN"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STAFF)</a:t>
            </a:r>
            <a:endParaRPr lang="en-IN" sz="5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BA7896E-D5D5-5E51-1894-69532856622D}"/>
              </a:ext>
            </a:extLst>
          </p:cNvPr>
          <p:cNvPicPr>
            <a:picLocks noChangeAspect="1"/>
          </p:cNvPicPr>
          <p:nvPr/>
        </p:nvPicPr>
        <p:blipFill rotWithShape="1">
          <a:blip r:embed="rId4">
            <a:extLst>
              <a:ext uri="{28A0092B-C50C-407E-A947-70E740481C1C}">
                <a14:useLocalDpi xmlns:a14="http://schemas.microsoft.com/office/drawing/2010/main" val="0"/>
              </a:ext>
            </a:extLst>
          </a:blip>
          <a:srcRect l="8827" t="1481" r="19255"/>
          <a:stretch/>
        </p:blipFill>
        <p:spPr bwMode="auto">
          <a:xfrm>
            <a:off x="4026877" y="1941928"/>
            <a:ext cx="6682154" cy="4662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81546010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Activity</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Diagram</a:t>
            </a:r>
            <a:r>
              <a:rPr lang="en-IN" sz="3600" b="1"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b="1" dirty="0">
                <a:solidFill>
                  <a:schemeClr val="accent6">
                    <a:lumMod val="50000"/>
                  </a:schemeClr>
                </a:solidFill>
                <a:latin typeface="Times New Roman" panose="02020603050405020304" pitchFamily="18" charset="0"/>
                <a:cs typeface="Times New Roman" panose="02020603050405020304" pitchFamily="18" charset="0"/>
              </a:rPr>
              <a:t>ADMIN)</a:t>
            </a:r>
            <a:endParaRPr lang="en-IN" sz="5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5DD9BF5-5FFA-21A4-96F9-B3696482EF25}"/>
              </a:ext>
            </a:extLst>
          </p:cNvPr>
          <p:cNvPicPr>
            <a:picLocks noChangeAspect="1"/>
          </p:cNvPicPr>
          <p:nvPr/>
        </p:nvPicPr>
        <p:blipFill rotWithShape="1">
          <a:blip r:embed="rId3">
            <a:extLst>
              <a:ext uri="{28A0092B-C50C-407E-A947-70E740481C1C}">
                <a14:useLocalDpi xmlns:a14="http://schemas.microsoft.com/office/drawing/2010/main" val="0"/>
              </a:ext>
            </a:extLst>
          </a:blip>
          <a:srcRect l="5558" t="1905" r="23995"/>
          <a:stretch/>
        </p:blipFill>
        <p:spPr bwMode="auto">
          <a:xfrm>
            <a:off x="3921369" y="1999249"/>
            <a:ext cx="6893168" cy="4662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36091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a:bodyPr>
          <a:lstStyle/>
          <a:p>
            <a:r>
              <a:rPr lang="en-IN" sz="2900" b="1"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98994A3-208A-17FD-02EC-CE50B35B3528}"/>
              </a:ext>
            </a:extLst>
          </p:cNvPr>
          <p:cNvSpPr txBox="1"/>
          <p:nvPr/>
        </p:nvSpPr>
        <p:spPr>
          <a:xfrm>
            <a:off x="1451579" y="2044828"/>
            <a:ext cx="9603274" cy="3337709"/>
          </a:xfrm>
          <a:prstGeom prst="rect">
            <a:avLst/>
          </a:prstGeom>
          <a:noFill/>
        </p:spPr>
        <p:txBody>
          <a:bodyPr wrap="square">
            <a:spAutoFit/>
          </a:bodyPr>
          <a:lstStyle/>
          <a:p>
            <a:pPr marR="60325" algn="just">
              <a:lnSpc>
                <a:spcPct val="107000"/>
              </a:lnSpc>
              <a:spcAft>
                <a:spcPts val="1415"/>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proposed insurance management system (IMS) presents a promising solution to address the limitations of the current system and enhance insurance operations. With its modular and scalable architecture, intuitive user interface, and advanced security measures, the new system offers improved functionality, usability, and data protection. However, it is essential to acknowledge the potential challenges and limitations associated with implementing and maintaining the system, including complexity during implementation, technical glitches, scalability concerns, and ongoing maintenance requirements. Despite these challenges, the benefits of the new system, such as enhanced efficiency, better user experience, and compliance with regulatory standards, outweigh the drawbacks. With careful planning, diligent testing, and proactive management, the IMS has the potential to revolutionize insurance management, driving operational excellence and delivering value to insurers and their stakeholders.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73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813C5F-C2D8-D668-5D93-F061B9165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pic>
        <p:nvPicPr>
          <p:cNvPr id="4" name="Picture 3">
            <a:extLst>
              <a:ext uri="{FF2B5EF4-FFF2-40B4-BE49-F238E27FC236}">
                <a16:creationId xmlns:a16="http://schemas.microsoft.com/office/drawing/2014/main" id="{27248710-0859-D2AA-BD2C-D0D8E47518C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919817" y="2162909"/>
            <a:ext cx="6610677" cy="2178660"/>
          </a:xfrm>
          <a:prstGeom prst="rect">
            <a:avLst/>
          </a:prstGeom>
        </p:spPr>
      </p:pic>
    </p:spTree>
    <p:extLst>
      <p:ext uri="{BB962C8B-B14F-4D97-AF65-F5344CB8AC3E}">
        <p14:creationId xmlns:p14="http://schemas.microsoft.com/office/powerpoint/2010/main" val="43604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1054EF-7AA2-DF7C-498B-D6138C94925C}"/>
              </a:ext>
            </a:extLst>
          </p:cNvPr>
          <p:cNvSpPr>
            <a:spLocks noGrp="1"/>
          </p:cNvSpPr>
          <p:nvPr>
            <p:ph type="title"/>
          </p:nvPr>
        </p:nvSpPr>
        <p:spPr>
          <a:xfrm>
            <a:off x="1451579" y="1174376"/>
            <a:ext cx="9603275" cy="484094"/>
          </a:xfrm>
        </p:spPr>
        <p:txBody>
          <a:bodyPr>
            <a:noAutofit/>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91DE7E-C73D-B596-D967-5C09F648F204}"/>
              </a:ext>
            </a:extLst>
          </p:cNvPr>
          <p:cNvSpPr txBox="1"/>
          <p:nvPr/>
        </p:nvSpPr>
        <p:spPr>
          <a:xfrm>
            <a:off x="1451579" y="2118946"/>
            <a:ext cx="9603275"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edition delves into pertinent topics spanning business, regulatory, and accounting realms, reflecting the ongoing debates within the insurance industry. From forecasting the future of micro insurance to navigating challenges posed by platforms like Combine portal and their impact on consolidation principles, insurers face an exhilarating yet demanding era. With evolving customer behaviors and technological advancements, particularly in online and social media spheres, customer expectations have shifted dramatically. The rise of customer-centric internet businesses has raised the performance standards across all retail sectors, compelling insurers to reevaluate their approaches. Customers now seek simplicity, transparency, and trust in their insurance providers, desiring products tailored to their needs. To meet these demands, a user-friendly methodology has been developed, aimed at attracting both informed and novice individuals to embrace insurance solutions.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96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1054EF-7AA2-DF7C-498B-D6138C94925C}"/>
              </a:ext>
            </a:extLst>
          </p:cNvPr>
          <p:cNvSpPr>
            <a:spLocks noGrp="1"/>
          </p:cNvSpPr>
          <p:nvPr>
            <p:ph type="title"/>
          </p:nvPr>
        </p:nvSpPr>
        <p:spPr>
          <a:xfrm>
            <a:off x="1451579" y="1174376"/>
            <a:ext cx="9603275" cy="484094"/>
          </a:xfrm>
        </p:spPr>
        <p:txBody>
          <a:bodyPr>
            <a:normAutofit fontScale="90000"/>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Problem</a:t>
            </a:r>
            <a:r>
              <a:rPr lang="en-US" b="1" dirty="0">
                <a:latin typeface="Times New Roman" panose="02020603050405020304" pitchFamily="18" charset="0"/>
                <a:cs typeface="Times New Roman" panose="02020603050405020304" pitchFamily="18" charset="0"/>
              </a:rPr>
              <a:t> </a:t>
            </a:r>
            <a:r>
              <a:rPr lang="en-US" sz="3600" b="1" dirty="0">
                <a:solidFill>
                  <a:schemeClr val="accent6">
                    <a:lumMod val="50000"/>
                  </a:schemeClr>
                </a:solidFill>
                <a:latin typeface="Times New Roman" panose="02020603050405020304" pitchFamily="18" charset="0"/>
                <a:cs typeface="Times New Roman" panose="02020603050405020304" pitchFamily="18" charset="0"/>
              </a:rPr>
              <a:t>Statement</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E52AE7D-8AB6-A93D-FAEF-E5F9199B636D}"/>
              </a:ext>
            </a:extLst>
          </p:cNvPr>
          <p:cNvSpPr txBox="1"/>
          <p:nvPr/>
        </p:nvSpPr>
        <p:spPr>
          <a:xfrm>
            <a:off x="1451579" y="2118946"/>
            <a:ext cx="9603275"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current insurance system presents challenges due to lengthy procedures and reliance on intermediaries. Purchasing life insurance involves options like banks, agents, or online platforms, each with its own drawbacks. Banks often lack clarity on procedures and post-purchase services, leaving customers to handle tasks themselves. Dealing with agents raises concerns about certification and integrity, with many providing inadequate knowledge or resorting to mis-selling tactics. Online insurance, while convenient for the educated, faces low adoption due to security concerns and lack of centralized platforms. This decentralization makes it difficult for customers to manage multiple policies efficiently and compare products effectively. A lack of centralized solutions and comprehensive explanations further compounds the issue, leaving customers feeling unreliable and underserved by the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5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1054EF-7AA2-DF7C-498B-D6138C94925C}"/>
              </a:ext>
            </a:extLst>
          </p:cNvPr>
          <p:cNvSpPr>
            <a:spLocks noGrp="1"/>
          </p:cNvSpPr>
          <p:nvPr>
            <p:ph type="title"/>
          </p:nvPr>
        </p:nvSpPr>
        <p:spPr>
          <a:xfrm>
            <a:off x="1451579" y="1174376"/>
            <a:ext cx="9603275" cy="484094"/>
          </a:xfrm>
        </p:spPr>
        <p:txBody>
          <a:bodyPr>
            <a:normAutofit fontScale="900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Objective</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01E1C916-B095-007B-1F4C-E0B5DAC98A8D}"/>
              </a:ext>
            </a:extLst>
          </p:cNvPr>
          <p:cNvSpPr>
            <a:spLocks noChangeArrowheads="1"/>
          </p:cNvSpPr>
          <p:nvPr/>
        </p:nvSpPr>
        <p:spPr bwMode="auto">
          <a:xfrm>
            <a:off x="0" y="0"/>
            <a:ext cx="4191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0A3C562-DE49-750E-C22D-11FD2E2D09C4}"/>
              </a:ext>
            </a:extLst>
          </p:cNvPr>
          <p:cNvSpPr txBox="1"/>
          <p:nvPr/>
        </p:nvSpPr>
        <p:spPr>
          <a:xfrm>
            <a:off x="1451579" y="2118946"/>
            <a:ext cx="9603275"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development of an e-insurance management system focuses on several key objectives to enhance efficiency, improve customer service, facilitate data-driven decision-making, and maintain a competitive edge in the digital era. Firstly, streamlining insurance processes through digitization and centralization aims to reduce administrative burdens and errors while expediting policy issuance and claims settlement. Secondly, by prioritizing customer satisfaction and retention, the system offers self-service portals and intuitive interfaces for policyholders, enabling seamless access to insurance information and easy online transactions. Thirdly, leveraging data analytics empowers insurers to make informed decisions, tailor offerings, and identify market trends, thereby enhancing strategic planning and risk management. Lastly, embracing technological advancements and offering innovative digital solutions positions insurers to stand out in the market, attract new customers, and retain existing ones, aligning with the broader trend of digital transformation in the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63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8451-AC92-8BFA-ABF0-670EB2A76D42}"/>
              </a:ext>
            </a:extLst>
          </p:cNvPr>
          <p:cNvSpPr>
            <a:spLocks noGrp="1"/>
          </p:cNvSpPr>
          <p:nvPr>
            <p:ph type="title"/>
          </p:nvPr>
        </p:nvSpPr>
        <p:spPr>
          <a:xfrm>
            <a:off x="1451579" y="1174376"/>
            <a:ext cx="9603275" cy="484094"/>
          </a:xfrm>
        </p:spPr>
        <p:txBody>
          <a:bodyPr>
            <a:normAutofit fontScale="900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Tools</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technology</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used</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C77DD6-33C3-15B0-79C2-76FDEF92AC08}"/>
              </a:ext>
            </a:extLst>
          </p:cNvPr>
          <p:cNvSpPr>
            <a:spLocks noGrp="1"/>
          </p:cNvSpPr>
          <p:nvPr>
            <p:ph idx="1"/>
          </p:nvPr>
        </p:nvSpPr>
        <p:spPr>
          <a:xfrm>
            <a:off x="1451579" y="2017059"/>
            <a:ext cx="9603275" cy="2317549"/>
          </a:xfrm>
        </p:spPr>
        <p:txBody>
          <a:bodyPr/>
          <a:lstStyle/>
          <a:p>
            <a:pPr marL="0" indent="0">
              <a:buNone/>
            </a:pPr>
            <a:r>
              <a:rPr lang="en-US" b="1" dirty="0">
                <a:effectLst/>
                <a:latin typeface="Times New Roman" panose="02020603050405020304" pitchFamily="18" charset="0"/>
                <a:cs typeface="Times New Roman" panose="02020603050405020304" pitchFamily="18" charset="0"/>
              </a:rPr>
              <a:t>Front end: HTML, CSS, JavaScript</a:t>
            </a:r>
          </a:p>
          <a:p>
            <a:pPr algn="l">
              <a:buFont typeface="+mj-lt"/>
              <a:buAutoNum type="arabicPeriod"/>
            </a:pPr>
            <a:r>
              <a:rPr lang="en-IN" b="0" i="0" dirty="0">
                <a:solidFill>
                  <a:srgbClr val="282828"/>
                </a:solidFill>
                <a:effectLst/>
                <a:latin typeface="Times New Roman" panose="02020603050405020304" pitchFamily="18" charset="0"/>
                <a:cs typeface="Times New Roman" panose="02020603050405020304" pitchFamily="18" charset="0"/>
              </a:rPr>
              <a:t>HTML: HTML is used to create and save web document.</a:t>
            </a:r>
          </a:p>
          <a:p>
            <a:pPr algn="l">
              <a:buFont typeface="+mj-lt"/>
              <a:buAutoNum type="arabicPeriod"/>
            </a:pPr>
            <a:r>
              <a:rPr lang="en-IN" b="0" i="0" dirty="0">
                <a:solidFill>
                  <a:srgbClr val="282828"/>
                </a:solidFill>
                <a:effectLst/>
                <a:latin typeface="Times New Roman" panose="02020603050405020304" pitchFamily="18" charset="0"/>
                <a:cs typeface="Times New Roman" panose="02020603050405020304" pitchFamily="18" charset="0"/>
              </a:rPr>
              <a:t>CSS : (Cascading Style Sheets) Create attractive Layout</a:t>
            </a:r>
          </a:p>
          <a:p>
            <a:pPr algn="l">
              <a:buFont typeface="+mj-lt"/>
              <a:buAutoNum type="arabicPeriod"/>
            </a:pPr>
            <a:r>
              <a:rPr lang="en-IN" b="0" i="0" dirty="0">
                <a:solidFill>
                  <a:srgbClr val="282828"/>
                </a:solidFill>
                <a:effectLst/>
                <a:latin typeface="Times New Roman" panose="02020603050405020304" pitchFamily="18" charset="0"/>
                <a:cs typeface="Times New Roman" panose="02020603050405020304" pitchFamily="18" charset="0"/>
              </a:rPr>
              <a:t>JavaScript: it is a programming language, commonly use with web browsers.</a:t>
            </a:r>
          </a:p>
        </p:txBody>
      </p:sp>
    </p:spTree>
    <p:extLst>
      <p:ext uri="{BB962C8B-B14F-4D97-AF65-F5344CB8AC3E}">
        <p14:creationId xmlns:p14="http://schemas.microsoft.com/office/powerpoint/2010/main" val="356914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EDF3D-17B3-80EE-9C96-ECC491869D20}"/>
              </a:ext>
            </a:extLst>
          </p:cNvPr>
          <p:cNvSpPr>
            <a:spLocks noGrp="1"/>
          </p:cNvSpPr>
          <p:nvPr>
            <p:ph idx="1"/>
          </p:nvPr>
        </p:nvSpPr>
        <p:spPr>
          <a:xfrm>
            <a:off x="1451579" y="2015733"/>
            <a:ext cx="9603275" cy="2828830"/>
          </a:xfrm>
        </p:spPr>
        <p:txBody>
          <a:bodyPr/>
          <a:lstStyle/>
          <a:p>
            <a:pPr marL="0" indent="0">
              <a:buNone/>
            </a:pPr>
            <a:r>
              <a:rPr lang="en-IN" b="1" i="0" dirty="0">
                <a:solidFill>
                  <a:srgbClr val="282828"/>
                </a:solidFill>
                <a:effectLst/>
                <a:latin typeface="Times New Roman" panose="02020603050405020304" pitchFamily="18" charset="0"/>
                <a:cs typeface="Times New Roman" panose="02020603050405020304" pitchFamily="18" charset="0"/>
              </a:rPr>
              <a:t>Back end: PHP, MySQL</a:t>
            </a:r>
          </a:p>
          <a:p>
            <a:pPr algn="l">
              <a:buFont typeface="+mj-lt"/>
              <a:buAutoNum type="arabicPeriod"/>
            </a:pPr>
            <a:r>
              <a:rPr lang="en-IN" i="0" dirty="0">
                <a:effectLst/>
                <a:latin typeface="Times New Roman" panose="02020603050405020304" pitchFamily="18" charset="0"/>
                <a:cs typeface="Times New Roman" panose="02020603050405020304" pitchFamily="18" charset="0"/>
              </a:rPr>
              <a:t>PHP(version - 8.2): </a:t>
            </a:r>
            <a:r>
              <a:rPr lang="en-IN" b="0" i="0" dirty="0">
                <a:solidFill>
                  <a:srgbClr val="282828"/>
                </a:solidFill>
                <a:effectLst/>
                <a:latin typeface="Times New Roman" panose="02020603050405020304" pitchFamily="18" charset="0"/>
                <a:cs typeface="Times New Roman" panose="02020603050405020304" pitchFamily="18" charset="0"/>
              </a:rPr>
              <a:t>Hypertext Preprocessor (PHP) is a technology that allows software developers to create dynamically generated web pages, in HTML, XML, or other document types, as per client request. PHP is open source software.</a:t>
            </a:r>
          </a:p>
          <a:p>
            <a:pPr algn="l">
              <a:buFont typeface="+mj-lt"/>
              <a:buAutoNum type="arabicPeriod"/>
            </a:pPr>
            <a:r>
              <a:rPr lang="en-IN" b="0" i="0" dirty="0">
                <a:solidFill>
                  <a:srgbClr val="282828"/>
                </a:solidFill>
                <a:effectLst/>
                <a:latin typeface="Times New Roman" panose="02020603050405020304" pitchFamily="18" charset="0"/>
                <a:cs typeface="Times New Roman" panose="02020603050405020304" pitchFamily="18" charset="0"/>
              </a:rPr>
              <a:t>MySQL: MySQL is a database, widely used for accessing querying, updating, and managing data in databases.</a:t>
            </a:r>
          </a:p>
        </p:txBody>
      </p:sp>
      <p:sp>
        <p:nvSpPr>
          <p:cNvPr id="6" name="Title 1">
            <a:extLst>
              <a:ext uri="{FF2B5EF4-FFF2-40B4-BE49-F238E27FC236}">
                <a16:creationId xmlns:a16="http://schemas.microsoft.com/office/drawing/2014/main" id="{5C96B27A-D6DB-AD12-A4D7-B5D8E218D1EB}"/>
              </a:ext>
            </a:extLst>
          </p:cNvPr>
          <p:cNvSpPr>
            <a:spLocks noGrp="1"/>
          </p:cNvSpPr>
          <p:nvPr>
            <p:ph type="title"/>
          </p:nvPr>
        </p:nvSpPr>
        <p:spPr>
          <a:xfrm>
            <a:off x="1451579" y="1174376"/>
            <a:ext cx="9603275" cy="484094"/>
          </a:xfrm>
        </p:spPr>
        <p:txBody>
          <a:bodyPr>
            <a:normAutofit fontScale="90000"/>
          </a:bodyPr>
          <a:lstStyle/>
          <a:p>
            <a:r>
              <a:rPr lang="en-US" b="1" dirty="0">
                <a:solidFill>
                  <a:schemeClr val="accent6">
                    <a:lumMod val="50000"/>
                  </a:schemeClr>
                </a:solidFill>
                <a:latin typeface="Times New Roman" panose="02020603050405020304" pitchFamily="18" charset="0"/>
                <a:cs typeface="Times New Roman" panose="02020603050405020304" pitchFamily="18" charset="0"/>
              </a:rPr>
              <a:t>Tools</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technology</a:t>
            </a:r>
            <a:r>
              <a:rPr lang="en-US" b="1" dirty="0">
                <a:latin typeface="Times New Roman" panose="02020603050405020304" pitchFamily="18" charset="0"/>
                <a:cs typeface="Times New Roman" panose="02020603050405020304" pitchFamily="18" charset="0"/>
              </a:rPr>
              <a:t> </a:t>
            </a:r>
            <a:r>
              <a:rPr lang="en-US" b="1" dirty="0">
                <a:solidFill>
                  <a:schemeClr val="accent6">
                    <a:lumMod val="50000"/>
                  </a:schemeClr>
                </a:solidFill>
                <a:latin typeface="Times New Roman" panose="02020603050405020304" pitchFamily="18" charset="0"/>
                <a:cs typeface="Times New Roman" panose="02020603050405020304" pitchFamily="18" charset="0"/>
              </a:rPr>
              <a:t>used</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6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FB30FD-601A-9209-B3A6-089E1E2E9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7807" y="-211016"/>
            <a:ext cx="1510812" cy="1510812"/>
          </a:xfrm>
          <a:prstGeom prst="rect">
            <a:avLst/>
          </a:prstGeom>
        </p:spPr>
      </p:pic>
      <p:sp>
        <p:nvSpPr>
          <p:cNvPr id="5" name="Title 1">
            <a:extLst>
              <a:ext uri="{FF2B5EF4-FFF2-40B4-BE49-F238E27FC236}">
                <a16:creationId xmlns:a16="http://schemas.microsoft.com/office/drawing/2014/main" id="{9DAB1A2B-D453-E495-B042-0C26342B49D7}"/>
              </a:ext>
            </a:extLst>
          </p:cNvPr>
          <p:cNvSpPr>
            <a:spLocks noGrp="1"/>
          </p:cNvSpPr>
          <p:nvPr>
            <p:ph type="title"/>
          </p:nvPr>
        </p:nvSpPr>
        <p:spPr>
          <a:xfrm>
            <a:off x="1451579" y="1208967"/>
            <a:ext cx="9603275" cy="557750"/>
          </a:xfrm>
        </p:spPr>
        <p:txBody>
          <a:bodyPr>
            <a:normAutofit/>
          </a:bodyPr>
          <a:lstStyle/>
          <a:p>
            <a:r>
              <a:rPr lang="en-US" sz="2900" b="1" dirty="0">
                <a:solidFill>
                  <a:schemeClr val="accent6">
                    <a:lumMod val="50000"/>
                  </a:schemeClr>
                </a:solidFill>
                <a:latin typeface="Times New Roman" panose="02020603050405020304" pitchFamily="18" charset="0"/>
                <a:cs typeface="Times New Roman" panose="02020603050405020304" pitchFamily="18" charset="0"/>
              </a:rPr>
              <a:t>Modules</a:t>
            </a:r>
            <a:endParaRPr lang="en-IN" sz="29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2E14447-6F0A-74FA-D0B8-BA7E4AE2CCC2}"/>
              </a:ext>
            </a:extLst>
          </p:cNvPr>
          <p:cNvSpPr txBox="1">
            <a:spLocks/>
          </p:cNvSpPr>
          <p:nvPr/>
        </p:nvSpPr>
        <p:spPr>
          <a:xfrm>
            <a:off x="1451579" y="2015732"/>
            <a:ext cx="9603275" cy="252109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There are 3 Modules: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Administrator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Staff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356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4BF29C-37E0-F5E3-F8BE-43892AD1DA8E}"/>
              </a:ext>
            </a:extLst>
          </p:cNvPr>
          <p:cNvSpPr>
            <a:spLocks noGrp="1"/>
          </p:cNvSpPr>
          <p:nvPr>
            <p:ph type="title"/>
          </p:nvPr>
        </p:nvSpPr>
        <p:spPr>
          <a:xfrm>
            <a:off x="1451579" y="1208967"/>
            <a:ext cx="9603275" cy="557750"/>
          </a:xfrm>
        </p:spPr>
        <p:txBody>
          <a:bodyPr>
            <a:normAutofit/>
          </a:bodyPr>
          <a:lstStyle/>
          <a:p>
            <a:r>
              <a:rPr lang="en-US" sz="2900" b="1" dirty="0">
                <a:solidFill>
                  <a:schemeClr val="accent6">
                    <a:lumMod val="50000"/>
                  </a:schemeClr>
                </a:solidFill>
                <a:latin typeface="Times New Roman" panose="02020603050405020304" pitchFamily="18" charset="0"/>
                <a:cs typeface="Times New Roman" panose="02020603050405020304" pitchFamily="18" charset="0"/>
              </a:rPr>
              <a:t>Modules (USER)</a:t>
            </a:r>
            <a:endParaRPr lang="en-IN" sz="29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919DC9-5D8A-EB39-4BF1-1A602CEAE9FB}"/>
              </a:ext>
            </a:extLst>
          </p:cNvPr>
          <p:cNvSpPr txBox="1"/>
          <p:nvPr/>
        </p:nvSpPr>
        <p:spPr>
          <a:xfrm>
            <a:off x="1451579" y="2118946"/>
            <a:ext cx="9603275" cy="1341008"/>
          </a:xfrm>
          <a:prstGeom prst="rect">
            <a:avLst/>
          </a:prstGeom>
          <a:noFill/>
        </p:spPr>
        <p:txBody>
          <a:bodyPr wrap="square" rtlCol="0">
            <a:spAutoFit/>
          </a:bodyPr>
          <a:lstStyle/>
          <a:p>
            <a:pPr marL="342900" lvl="0" indent="-342900" algn="just">
              <a:lnSpc>
                <a:spcPct val="115000"/>
              </a:lnSpc>
              <a:buFont typeface="+mj-lt"/>
              <a:buAutoNum type="alphaLcPeriod"/>
            </a:pPr>
            <a:r>
              <a:rPr lang="en-US" sz="1800" dirty="0">
                <a:solidFill>
                  <a:srgbClr val="000000"/>
                </a:solidFill>
                <a:effectLst/>
                <a:latin typeface="Times New Roman" panose="02020603050405020304" pitchFamily="18" charset="0"/>
                <a:ea typeface="Times New Roman" panose="02020603050405020304" pitchFamily="18" charset="0"/>
              </a:rPr>
              <a:t>Insurance: In this section, the user can apply for a policy and check whether his policy is approved or rejected.</a:t>
            </a:r>
          </a:p>
          <a:p>
            <a:pPr marL="342900" lvl="0" indent="-342900" algn="just">
              <a:lnSpc>
                <a:spcPct val="115000"/>
              </a:lnSpc>
              <a:buFont typeface="+mj-lt"/>
              <a:buAutoNum type="alphaLcPeriod"/>
            </a:pPr>
            <a:r>
              <a:rPr lang="en-US" sz="1800" dirty="0">
                <a:solidFill>
                  <a:srgbClr val="000000"/>
                </a:solidFill>
                <a:effectLst/>
                <a:latin typeface="Times New Roman" panose="02020603050405020304" pitchFamily="18" charset="0"/>
                <a:ea typeface="Times New Roman" panose="02020603050405020304" pitchFamily="18" charset="0"/>
              </a:rPr>
              <a:t>Ticket: In this section, the user can raise tickets against any to complain and see the status of his/her ticket User can also update his/ her profile, change the password, and recover the password.</a:t>
            </a:r>
          </a:p>
        </p:txBody>
      </p:sp>
    </p:spTree>
    <p:extLst>
      <p:ext uri="{BB962C8B-B14F-4D97-AF65-F5344CB8AC3E}">
        <p14:creationId xmlns:p14="http://schemas.microsoft.com/office/powerpoint/2010/main" val="415825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4BF29C-37E0-F5E3-F8BE-43892AD1DA8E}"/>
              </a:ext>
            </a:extLst>
          </p:cNvPr>
          <p:cNvSpPr>
            <a:spLocks noGrp="1"/>
          </p:cNvSpPr>
          <p:nvPr>
            <p:ph type="title"/>
          </p:nvPr>
        </p:nvSpPr>
        <p:spPr>
          <a:xfrm>
            <a:off x="1451579" y="1208967"/>
            <a:ext cx="9603275" cy="557750"/>
          </a:xfrm>
        </p:spPr>
        <p:txBody>
          <a:bodyPr>
            <a:normAutofit/>
          </a:bodyPr>
          <a:lstStyle/>
          <a:p>
            <a:r>
              <a:rPr lang="en-US" sz="2900" b="1" dirty="0">
                <a:solidFill>
                  <a:schemeClr val="accent6">
                    <a:lumMod val="50000"/>
                  </a:schemeClr>
                </a:solidFill>
                <a:latin typeface="Times New Roman" panose="02020603050405020304" pitchFamily="18" charset="0"/>
                <a:cs typeface="Times New Roman" panose="02020603050405020304" pitchFamily="18" charset="0"/>
              </a:rPr>
              <a:t>Modules (STAFF)</a:t>
            </a:r>
            <a:endParaRPr lang="en-IN" sz="29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A094961-A74A-FE55-F933-C6F14CBD78B2}"/>
              </a:ext>
            </a:extLst>
          </p:cNvPr>
          <p:cNvSpPr txBox="1"/>
          <p:nvPr/>
        </p:nvSpPr>
        <p:spPr>
          <a:xfrm>
            <a:off x="1451579" y="2118946"/>
            <a:ext cx="9603275" cy="1022459"/>
          </a:xfrm>
          <a:prstGeom prst="rect">
            <a:avLst/>
          </a:prstGeom>
          <a:noFill/>
        </p:spPr>
        <p:txBody>
          <a:bodyPr wrap="square" rtlCol="0">
            <a:spAutoFit/>
          </a:bodyPr>
          <a:lstStyle/>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Dashboard: In this section, staff can see all the details based on him/her in brief.</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Policy Holders: In this section, staff can view insurance policy status.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lphaLcPeriod"/>
            </a:pPr>
            <a:r>
              <a:rPr lang="en-IN" sz="1800" dirty="0">
                <a:solidFill>
                  <a:srgbClr val="000000"/>
                </a:solidFill>
                <a:effectLst/>
                <a:latin typeface="Times New Roman" panose="02020603050405020304" pitchFamily="18" charset="0"/>
                <a:ea typeface="Times New Roman" panose="02020603050405020304" pitchFamily="18" charset="0"/>
              </a:rPr>
              <a:t>Tickets: In this section, staff can view details of tickets assigned to him/her.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41653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46</TotalTime>
  <Words>1071</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Söhne</vt:lpstr>
      <vt:lpstr>Times New Roman</vt:lpstr>
      <vt:lpstr>Wingdings</vt:lpstr>
      <vt:lpstr>Gallery</vt:lpstr>
      <vt:lpstr>E-Insurance Management  System</vt:lpstr>
      <vt:lpstr>Introduction</vt:lpstr>
      <vt:lpstr>Problem Statement</vt:lpstr>
      <vt:lpstr>Objective</vt:lpstr>
      <vt:lpstr>Tools and technology used</vt:lpstr>
      <vt:lpstr>Tools and technology used</vt:lpstr>
      <vt:lpstr>Modules</vt:lpstr>
      <vt:lpstr>Modules (USER)</vt:lpstr>
      <vt:lpstr>Modules (STAFF)</vt:lpstr>
      <vt:lpstr>Modules (ADMIN)</vt:lpstr>
      <vt:lpstr>SYSTEM ARCHITECTURE</vt:lpstr>
      <vt:lpstr>Class Diagram</vt:lpstr>
      <vt:lpstr>Activity Diagram (USER) </vt:lpstr>
      <vt:lpstr>Activity Diagram (STAFF)</vt:lpstr>
      <vt:lpstr>Activity Diagram (ADMIN)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 Vasoya</dc:creator>
  <cp:lastModifiedBy>Darshan Vasoya</cp:lastModifiedBy>
  <cp:revision>56</cp:revision>
  <dcterms:created xsi:type="dcterms:W3CDTF">2024-04-29T05:40:18Z</dcterms:created>
  <dcterms:modified xsi:type="dcterms:W3CDTF">2024-04-29T06:26:26Z</dcterms:modified>
</cp:coreProperties>
</file>