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2" r:id="rId4"/>
    <p:sldId id="274" r:id="rId5"/>
    <p:sldId id="275" r:id="rId6"/>
    <p:sldId id="276" r:id="rId7"/>
    <p:sldId id="277" r:id="rId8"/>
    <p:sldId id="278" r:id="rId9"/>
    <p:sldId id="279" r:id="rId10"/>
    <p:sldId id="272" r:id="rId11"/>
    <p:sldId id="267" r:id="rId12"/>
    <p:sldId id="280" r:id="rId13"/>
    <p:sldId id="271" r:id="rId14"/>
    <p:sldId id="281" r:id="rId15"/>
    <p:sldId id="273" r:id="rId16"/>
  </p:sldIdLst>
  <p:sldSz cx="12192000" cy="6858000"/>
  <p:notesSz cx="6858000" cy="9144000"/>
  <p:defaultTextStyle>
    <a:defPPr>
      <a:defRPr lang="e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bel" initials="RB" lastIdx="2" clrIdx="0">
    <p:extLst>
      <p:ext uri="{19B8F6BF-5375-455C-9EA6-DF929625EA0E}">
        <p15:presenceInfo xmlns:p15="http://schemas.microsoft.com/office/powerpoint/2012/main" userId="robb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031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3" autoAdjust="0"/>
    <p:restoredTop sz="85775" autoAdjust="0"/>
  </p:normalViewPr>
  <p:slideViewPr>
    <p:cSldViewPr snapToGrid="0" snapToObjects="1">
      <p:cViewPr varScale="1">
        <p:scale>
          <a:sx n="104" d="100"/>
          <a:sy n="104" d="100"/>
        </p:scale>
        <p:origin x="100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A1B43-E38E-6D48-AE65-76E62BD3CBD4}" type="datetimeFigureOut">
              <a:rPr lang="en-US" smtClean="0"/>
              <a:pPr/>
              <a:t>4/1/24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EC6AA-4166-A741-B004-D2B7668F12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36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D13E6-C794-7C49-82A8-D9ECA0604A05}" type="datetimeFigureOut">
              <a:rPr lang="en-US" smtClean="0"/>
              <a:pPr/>
              <a:t>4/1/24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934F5-978D-F646-B14B-2FBB56176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21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934F5-978D-F646-B14B-2FBB561768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5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934F5-978D-F646-B14B-2FBB5617681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2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Not </a:t>
            </a:r>
            <a:r>
              <a:rPr lang="en" dirty="0" err="1"/>
              <a:t>shown </a:t>
            </a:r>
            <a:r>
              <a:rPr lang="en" dirty="0"/>
              <a:t>on </a:t>
            </a:r>
            <a:r>
              <a:rPr lang="en" dirty="0" err="1"/>
              <a:t>March 29 </a:t>
            </a:r>
            <a:r>
              <a:rPr lang="en" dirty="0"/>
              <a:t>, 2016; but </a:t>
            </a:r>
            <a:r>
              <a:rPr lang="en" dirty="0" err="1"/>
              <a:t>this</a:t>
            </a:r>
            <a:r>
              <a:rPr lang="en" dirty="0"/>
              <a:t> </a:t>
            </a:r>
            <a:r>
              <a:rPr lang="en" dirty="0" err="1"/>
              <a:t>has </a:t>
            </a:r>
            <a:r>
              <a:rPr lang="en" dirty="0"/>
              <a:t>Michael van der</a:t>
            </a:r>
            <a:r>
              <a:rPr lang="en" baseline="0" dirty="0"/>
              <a:t> </a:t>
            </a:r>
            <a:r>
              <a:rPr lang="en" baseline="0" dirty="0" err="1"/>
              <a:t>Werve</a:t>
            </a:r>
            <a:r>
              <a:rPr lang="en" baseline="0" dirty="0"/>
              <a:t> </a:t>
            </a:r>
            <a:r>
              <a:rPr lang="en" baseline="0" dirty="0" err="1"/>
              <a:t>made </a:t>
            </a:r>
            <a:r>
              <a:rPr lang="en" baseline="0" dirty="0"/>
              <a:t>for </a:t>
            </a:r>
            <a:r>
              <a:rPr lang="en" baseline="0" dirty="0" err="1"/>
              <a:t>his</a:t>
            </a:r>
            <a:r>
              <a:rPr lang="en" baseline="0" dirty="0"/>
              <a:t> </a:t>
            </a:r>
            <a:r>
              <a:rPr lang="en" baseline="0" dirty="0" err="1"/>
              <a:t>graduation project </a:t>
            </a:r>
            <a:r>
              <a:rPr lang="en" baseline="0" dirty="0"/>
              <a:t>2015/2016.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934F5-978D-F646-B14B-2FBB5617681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Zaterdag 31 oktober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Afstudeerproject</a:t>
            </a:r>
            <a:r>
              <a:rPr lang="en-US" dirty="0"/>
              <a:t> Bachelor Informatica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70C0-4915-484A-9660-1343E92657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Zaterdag 31 oktober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Afstudeerproject</a:t>
            </a:r>
            <a:r>
              <a:rPr lang="en-US" dirty="0"/>
              <a:t> Bachelor Informatica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70C0-4915-484A-9660-1343E92657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slide Algemeen">
    <p:bg>
      <p:bgPr>
        <a:blipFill dpi="0" rotWithShape="1">
          <a:blip r:embed="rId2">
            <a:lum/>
          </a:blip>
          <a:srcRect/>
          <a:tile tx="-1651000" ty="-355600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67203" y="6356353"/>
            <a:ext cx="2486244" cy="365125"/>
          </a:xfrm>
          <a:prstGeom prst="rect">
            <a:avLst/>
          </a:prstGeom>
        </p:spPr>
        <p:txBody>
          <a:bodyPr lIns="0" rIns="0"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Arial"/>
              </a:defRPr>
            </a:lvl1pPr>
          </a:lstStyle>
          <a:p>
            <a:r>
              <a:rPr lang="nl-NL"/>
              <a:t>Zaterdag 31 oktober 2015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7204" y="1431015"/>
            <a:ext cx="7829099" cy="1541729"/>
          </a:xfrm>
          <a:prstGeom prst="rect">
            <a:avLst/>
          </a:prstGeom>
        </p:spPr>
        <p:txBody>
          <a:bodyPr vert="horz" wrap="square" lIns="0" tIns="45720" rIns="0" bIns="45720" rtlCol="0" anchor="t" anchorCtr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324000" marR="0" lvl="0" indent="-324000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tabLst/>
              <a:defRPr/>
            </a:pPr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presentatie</a:t>
            </a:r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3" y="2977864"/>
            <a:ext cx="7829551" cy="929430"/>
          </a:xfrm>
        </p:spPr>
        <p:txBody>
          <a:bodyPr t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8100" indent="0">
              <a:buFontTx/>
              <a:buNone/>
              <a:defRPr/>
            </a:lvl2pPr>
            <a:lvl3pPr marL="915300" indent="0">
              <a:buFontTx/>
              <a:buNone/>
              <a:defRPr/>
            </a:lvl3pPr>
            <a:lvl4pPr marL="1372500" indent="0">
              <a:buFontTx/>
              <a:buNone/>
              <a:defRPr/>
            </a:lvl4pPr>
            <a:lvl5pPr marL="1829700" indent="0">
              <a:buFontTx/>
              <a:buNone/>
              <a:defRPr/>
            </a:lvl5pPr>
          </a:lstStyle>
          <a:p>
            <a:pPr lvl="0"/>
            <a:r>
              <a:rPr lang="en-US" dirty="0"/>
              <a:t>Sub-</a:t>
            </a:r>
            <a:r>
              <a:rPr lang="en-US" dirty="0" err="1"/>
              <a:t>titel</a:t>
            </a:r>
            <a:r>
              <a:rPr lang="en-US" dirty="0"/>
              <a:t> van de </a:t>
            </a:r>
            <a:r>
              <a:rPr lang="en-US" dirty="0" err="1"/>
              <a:t>presentatie</a:t>
            </a:r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666753" y="5309717"/>
            <a:ext cx="5149335" cy="4052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8100" indent="0">
              <a:buFontTx/>
              <a:buNone/>
              <a:defRPr/>
            </a:lvl2pPr>
            <a:lvl3pPr marL="915300" indent="0">
              <a:buFontTx/>
              <a:buNone/>
              <a:defRPr/>
            </a:lvl3pPr>
            <a:lvl4pPr marL="1372500" indent="0">
              <a:buFontTx/>
              <a:buNone/>
              <a:defRPr/>
            </a:lvl4pPr>
            <a:lvl5pPr marL="18297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persoon</a:t>
            </a:r>
            <a:r>
              <a:rPr lang="en-US" dirty="0"/>
              <a:t> die de </a:t>
            </a:r>
            <a:r>
              <a:rPr lang="en-US" dirty="0" err="1"/>
              <a:t>presentatie</a:t>
            </a:r>
            <a:r>
              <a:rPr lang="en-US" dirty="0"/>
              <a:t> </a:t>
            </a:r>
            <a:r>
              <a:rPr lang="en-US" dirty="0" err="1"/>
              <a:t>geeft</a:t>
            </a:r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666753" y="5652617"/>
            <a:ext cx="5149335" cy="4052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5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8100" indent="0">
              <a:buFontTx/>
              <a:buNone/>
              <a:defRPr/>
            </a:lvl2pPr>
            <a:lvl3pPr marL="915300" indent="0">
              <a:buFontTx/>
              <a:buNone/>
              <a:defRPr/>
            </a:lvl3pPr>
            <a:lvl4pPr marL="1372500" indent="0">
              <a:buFontTx/>
              <a:buNone/>
              <a:defRPr/>
            </a:lvl4pPr>
            <a:lvl5pPr marL="18297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Naam</a:t>
            </a:r>
            <a:r>
              <a:rPr lang="en-US" dirty="0"/>
              <a:t> </a:t>
            </a:r>
            <a:r>
              <a:rPr lang="en-US" dirty="0" err="1"/>
              <a:t>persoon</a:t>
            </a:r>
            <a:r>
              <a:rPr lang="en-US" dirty="0"/>
              <a:t> die de </a:t>
            </a:r>
            <a:r>
              <a:rPr lang="en-US" dirty="0" err="1"/>
              <a:t>presentatie</a:t>
            </a:r>
            <a:r>
              <a:rPr lang="en-US" dirty="0"/>
              <a:t> </a:t>
            </a:r>
            <a:r>
              <a:rPr lang="en-US" dirty="0" err="1"/>
              <a:t>geeft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EB28E6-7C10-434A-BE0C-5483B749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Zaterdag 31 oktober 2015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66EA0-67F3-47EA-B5F8-12D6ECDE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Graduation project Bachelor Informatics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D5DFF-A2DF-4D09-8AE4-14900777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70C0-4915-484A-9660-1343E92657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Zaterdag 31 oktober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70C0-4915-484A-9660-1343E92657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7D1DBD-ACC4-440D-8C56-7D00D032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Zaterdag 31 oktober 2015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6E72CE0-8B1A-4DC7-80E3-F10FE547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Graduation project Bachelor Informatics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86B17C-640D-4691-93B3-8033B484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70C0-4915-484A-9660-1343E92657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Zaterdag 31 oktober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70C0-4915-484A-9660-1343E92657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Zaterdag 31 oktober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70C0-4915-484A-9660-1343E92657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Zaterdag 31 oktober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Afstudeerproject</a:t>
            </a:r>
            <a:r>
              <a:rPr lang="en-US" dirty="0"/>
              <a:t> Bachelor Informatica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70C0-4915-484A-9660-1343E92657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Zaterdag 31 oktober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Afstudeerproject</a:t>
            </a:r>
            <a:r>
              <a:rPr lang="en-US" dirty="0"/>
              <a:t> Bachelor Informatica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70C0-4915-484A-9660-1343E92657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Zaterdag 31 oktober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Afstudeerproject</a:t>
            </a:r>
            <a:r>
              <a:rPr lang="en-US" dirty="0"/>
              <a:t> Bachelor Informatica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70C0-4915-484A-9660-1343E926575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Zaterdag 31 oktober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Afstudeerproject</a:t>
            </a:r>
            <a:r>
              <a:rPr lang="en-US" dirty="0"/>
              <a:t> Bachelor Informatica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B70C0-4915-484A-9660-1343E926575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Universiteit van Amsterdam | Econometrie">
            <a:extLst>
              <a:ext uri="{FF2B5EF4-FFF2-40B4-BE49-F238E27FC236}">
                <a16:creationId xmlns:a16="http://schemas.microsoft.com/office/drawing/2014/main" id="{3F17F5AB-4216-4E8E-BC2B-7D32887366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308731"/>
            <a:ext cx="2789974" cy="46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.uva.nl/en/content/az/uvavpn/download/download-uvavpn-software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ripties.uba.uva.nl/search?opleiding=informatica;f1-graad=bachelor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1306538" y="3443362"/>
            <a:ext cx="5823792" cy="1159160"/>
          </a:xfrm>
        </p:spPr>
        <p:txBody>
          <a:bodyPr/>
          <a:lstStyle/>
          <a:p>
            <a:r>
              <a:rPr lang="en" sz="3550" dirty="0">
                <a:solidFill>
                  <a:schemeClr val="tx1"/>
                </a:solidFill>
              </a:rPr>
              <a:t>Graduation project</a:t>
            </a:r>
          </a:p>
          <a:p>
            <a:r>
              <a:rPr lang="en-US" sz="3550" dirty="0">
                <a:solidFill>
                  <a:schemeClr val="tx1"/>
                </a:solidFill>
              </a:rPr>
              <a:t>Bachelor Informatics </a:t>
            </a:r>
            <a:endParaRPr lang="en" sz="355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05667" y="4602522"/>
            <a:ext cx="3862001" cy="1154162"/>
          </a:xfrm>
        </p:spPr>
        <p:txBody>
          <a:bodyPr>
            <a:spAutoFit/>
          </a:bodyPr>
          <a:lstStyle/>
          <a:p>
            <a:r>
              <a:rPr lang="en" b="1" dirty="0"/>
              <a:t>Coordinators:</a:t>
            </a:r>
          </a:p>
          <a:p>
            <a:r>
              <a:rPr lang="en" dirty="0"/>
              <a:t>Dr. Dolly </a:t>
            </a:r>
            <a:r>
              <a:rPr lang="en" dirty="0" err="1"/>
              <a:t>Sapra</a:t>
            </a:r>
            <a:endParaRPr lang="en" dirty="0"/>
          </a:p>
          <a:p>
            <a:r>
              <a:rPr lang="en" dirty="0"/>
              <a:t>Dr. Chrysa Papagianni</a:t>
            </a:r>
          </a:p>
          <a:p>
            <a:endParaRPr lang="nl-NL" dirty="0"/>
          </a:p>
        </p:txBody>
      </p:sp>
      <p:pic>
        <p:nvPicPr>
          <p:cNvPr id="1026" name="Picture 2" descr="Universiteit van Amsterdam | Econometrie">
            <a:extLst>
              <a:ext uri="{FF2B5EF4-FFF2-40B4-BE49-F238E27FC236}">
                <a16:creationId xmlns:a16="http://schemas.microsoft.com/office/drawing/2014/main" id="{C30E130B-A297-4928-AF60-4392DBE57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38" y="1442730"/>
            <a:ext cx="4484665" cy="752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7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D0C5-00D4-4585-8929-14C55475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Intermediate deliverables</a:t>
            </a:r>
            <a:endParaRPr lang="en-NL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C82AEC4-E5F0-4546-A4F0-9B8AFB630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" dirty="0"/>
              <a:t>See deadlines on Canvas and in the manual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" dirty="0"/>
              <a:t>Project plan (deadline: next Friday !)</a:t>
            </a:r>
          </a:p>
          <a:p>
            <a:pPr marL="457200" indent="-457200">
              <a:buFont typeface="+mj-lt"/>
              <a:buAutoNum type="arabicPeriod"/>
            </a:pPr>
            <a:r>
              <a:rPr lang="en" dirty="0"/>
              <a:t>First draft of the thesis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" dirty="0"/>
              <a:t>“Go”/”No-go” version of the thesis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" dirty="0"/>
              <a:t>Final version + delta of the thesis</a:t>
            </a:r>
          </a:p>
          <a:p>
            <a:pPr marL="0" indent="0">
              <a:buNone/>
            </a:pPr>
            <a:endParaRPr lang="e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16C01-6631-4A5F-8C88-E815C79B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2895600" cy="365125"/>
          </a:xfrm>
        </p:spPr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A7EDA-5C67-4B39-BE80-F874BC32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7F0B70C0-4915-484A-9660-1343E926575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15452-CD6B-A67D-197E-AF09AD46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36765" y="3496663"/>
            <a:ext cx="6318469" cy="255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What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C4043"/>
                </a:solidFill>
                <a:effectLst/>
              </a:rPr>
              <a:t>Does everyone have an appointment with the supervisor</a:t>
            </a:r>
            <a:r>
              <a:rPr lang="en" dirty="0"/>
              <a:t>?</a:t>
            </a:r>
          </a:p>
          <a:p>
            <a:pPr lvl="1"/>
            <a:r>
              <a:rPr lang="en" dirty="0"/>
              <a:t>Discuss : what is </a:t>
            </a:r>
            <a:r>
              <a:rPr lang="en-US" dirty="0">
                <a:solidFill>
                  <a:srgbClr val="3C4043"/>
                </a:solidFill>
                <a:effectLst/>
              </a:rPr>
              <a:t>required</a:t>
            </a:r>
            <a:r>
              <a:rPr lang="en" dirty="0"/>
              <a:t> for the assignment ?</a:t>
            </a:r>
          </a:p>
          <a:p>
            <a:pPr lvl="2"/>
            <a:r>
              <a:rPr lang="en" dirty="0"/>
              <a:t>What should you read ?</a:t>
            </a:r>
          </a:p>
          <a:p>
            <a:pPr lvl="2"/>
            <a:r>
              <a:rPr lang="en" dirty="0"/>
              <a:t>What do you need ?</a:t>
            </a:r>
          </a:p>
          <a:p>
            <a:pPr lvl="2"/>
            <a:r>
              <a:rPr lang="en" dirty="0"/>
              <a:t>How are you going to work ?</a:t>
            </a:r>
          </a:p>
          <a:p>
            <a:pPr lvl="2"/>
            <a:r>
              <a:rPr lang="en" dirty="0"/>
              <a:t>How often and where you meet your supervisor?</a:t>
            </a:r>
          </a:p>
          <a:p>
            <a:pPr marL="457200" indent="-457200">
              <a:buFont typeface="+mj-lt"/>
              <a:buAutoNum type="arabicPeriod"/>
            </a:pPr>
            <a:r>
              <a:rPr lang="en" dirty="0"/>
              <a:t>Compile project plan </a:t>
            </a:r>
            <a:endParaRPr lang="en-US" dirty="0"/>
          </a:p>
          <a:p>
            <a:pPr lvl="1"/>
            <a:r>
              <a:rPr lang="en" dirty="0"/>
              <a:t>See manual: “ A project plan is a clear elaboration of the graduation assignment and describes the action plan for the entire graduation project”</a:t>
            </a:r>
          </a:p>
          <a:p>
            <a:pPr lvl="1"/>
            <a:r>
              <a:rPr lang="en" dirty="0"/>
              <a:t>Submit on Canvas: see deadline</a:t>
            </a:r>
          </a:p>
          <a:p>
            <a:pPr lvl="2"/>
            <a:r>
              <a:rPr lang="en" dirty="0"/>
              <a:t>Must be approved by your supervisor!</a:t>
            </a:r>
            <a:br>
              <a:rPr lang="nl-NL" dirty="0"/>
            </a:b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FEFE0-019E-4E01-BD87-0C9B224FD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70C0-4915-484A-9660-1343E926575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 descr="What? So What? Now What? What's the purpose of your private Community?">
            <a:extLst>
              <a:ext uri="{FF2B5EF4-FFF2-40B4-BE49-F238E27FC236}">
                <a16:creationId xmlns:a16="http://schemas.microsoft.com/office/drawing/2014/main" id="{7EDCA880-096A-5BB3-3977-C4ABC562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695" y="2062558"/>
            <a:ext cx="4434610" cy="273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97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6D00-4853-4E6A-8CC5-B54C2858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Project plan: research question</a:t>
            </a:r>
            <a:endParaRPr lang="en-N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31A00E-37E2-4AB1-86CC-464762E9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necessarily “ yes or no”</a:t>
            </a:r>
          </a:p>
          <a:p>
            <a:endParaRPr lang="en-US" dirty="0"/>
          </a:p>
          <a:p>
            <a:r>
              <a:rPr lang="en-US" dirty="0"/>
              <a:t>Think about how your goal can be achieved. If you are going to carry out an implementation, for example: </a:t>
            </a:r>
            <a:br>
              <a:rPr lang="en-US" dirty="0"/>
            </a:br>
            <a:r>
              <a:rPr lang="en-US" dirty="0"/>
              <a:t>What is the main challenge of this implementation ? </a:t>
            </a:r>
            <a:br>
              <a:rPr lang="en-US" dirty="0"/>
            </a:br>
            <a:r>
              <a:rPr lang="en-US" dirty="0"/>
              <a:t>How can ... be solved efficiently be ? </a:t>
            </a:r>
            <a:br>
              <a:rPr lang="en-US" dirty="0"/>
            </a:br>
            <a:r>
              <a:rPr lang="en-US" dirty="0"/>
              <a:t>How accurate can … simulated be ?</a:t>
            </a:r>
          </a:p>
          <a:p>
            <a:endParaRPr lang="en-US" dirty="0"/>
          </a:p>
          <a:p>
            <a:r>
              <a:rPr lang="en-US" dirty="0"/>
              <a:t>Be careful with how you formulate the question!</a:t>
            </a:r>
          </a:p>
          <a:p>
            <a:pPr marL="0" indent="0">
              <a:buNone/>
            </a:pPr>
            <a:r>
              <a:rPr lang="en-US" i="1" dirty="0"/>
              <a:t>“What does an implementation of a website look like that provides a user-friendly environment that ...”</a:t>
            </a:r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i="1" dirty="0"/>
              <a:t>Then you also need to test whether the website is really user-friendly, which can take a lot of time.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68C6A-F722-4A2E-82DF-8E1B883E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AA3E-1A72-4285-936A-3A366A15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70C0-4915-484A-9660-1343E926575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plan: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part of one project plan</a:t>
            </a:r>
          </a:p>
          <a:p>
            <a:r>
              <a:rPr lang="en-US" dirty="0"/>
              <a:t>Example (Gantt chart):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2895600" cy="365125"/>
          </a:xfrm>
        </p:spPr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7F0B70C0-4915-484A-9660-1343E926575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4EA451-09EB-4FD8-8A35-F13A204900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" r="323" b="848"/>
          <a:stretch/>
        </p:blipFill>
        <p:spPr>
          <a:xfrm>
            <a:off x="1282995" y="2615609"/>
            <a:ext cx="9966252" cy="3168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47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B341-5DC2-4F1F-A81B-4ED5964C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plan: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EE4C-2B17-419D-AE56-9B2E04691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handing it in gets everyone three project plans sent , and an assessment form</a:t>
            </a:r>
          </a:p>
          <a:p>
            <a:endParaRPr lang="en-GB" dirty="0"/>
          </a:p>
          <a:p>
            <a:r>
              <a:rPr lang="en-GB" dirty="0"/>
              <a:t>Goal: insight into how your fellow students approach their project</a:t>
            </a:r>
          </a:p>
          <a:p>
            <a:endParaRPr lang="en-GB" dirty="0"/>
          </a:p>
          <a:p>
            <a:r>
              <a:rPr lang="en-GB" dirty="0"/>
              <a:t>Not  graded / updates based on comments do not need to be submitted..</a:t>
            </a:r>
          </a:p>
          <a:p>
            <a:pPr lvl="1"/>
            <a:r>
              <a:rPr lang="en-GB" dirty="0"/>
              <a:t>But take the tips into account! The project plan is ultimately for the success of your own project.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76B82-12D3-415A-9517-740E28E1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996E5-2B2D-4C0F-AECA-12D9840D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70C0-4915-484A-9660-1343E926575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0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63C6-C4F0-4BF4-950B-B2B72F66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Tips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FB5D-35B4-417D-8565-A2E264EA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dirty="0"/>
              <a:t>Is something going wrong? Let us know!</a:t>
            </a:r>
          </a:p>
          <a:p>
            <a:endParaRPr lang="nl-NL" dirty="0"/>
          </a:p>
          <a:p>
            <a:pPr lvl="1"/>
            <a:r>
              <a:rPr lang="en" dirty="0"/>
              <a:t>Run experiments in parallel with implementation</a:t>
            </a:r>
          </a:p>
          <a:p>
            <a:pPr lvl="1"/>
            <a:endParaRPr lang="nl-NL" dirty="0"/>
          </a:p>
          <a:p>
            <a:pPr lvl="1"/>
            <a:r>
              <a:rPr lang="en" dirty="0"/>
              <a:t>Plan B if data is not available</a:t>
            </a:r>
          </a:p>
          <a:p>
            <a:endParaRPr lang="nl-NL" dirty="0"/>
          </a:p>
          <a:p>
            <a:r>
              <a:rPr lang="en" dirty="0"/>
              <a:t>Be flexible: adjust research question if it proves to be too hard (in consultation with supervisor)</a:t>
            </a:r>
          </a:p>
          <a:p>
            <a:endParaRPr lang="nl-NL" dirty="0"/>
          </a:p>
          <a:p>
            <a:r>
              <a:rPr lang="en" dirty="0"/>
              <a:t>Common mistake: not enough time allocated for writing the thesis, allow at least a month</a:t>
            </a:r>
          </a:p>
          <a:p>
            <a:endParaRPr lang="nl-NL" dirty="0"/>
          </a:p>
          <a:p>
            <a:r>
              <a:rPr lang="en" dirty="0"/>
              <a:t>Common mistake: hiding when things are not going well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75EC4-0388-4BAE-9902-C4C9779B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2895600" cy="365125"/>
          </a:xfrm>
        </p:spPr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B0BB0-4CA3-4B0F-9E7E-47D3B05C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7F0B70C0-4915-484A-9660-1343E926575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Graduation project </a:t>
            </a:r>
            <a:r>
              <a:rPr lang="en-US" sz="3600" dirty="0">
                <a:solidFill>
                  <a:schemeClr val="tx1"/>
                </a:solidFill>
              </a:rPr>
              <a:t>Bachelor Informatics </a:t>
            </a:r>
            <a:endParaRPr lang="nl-NL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can already do do:</a:t>
            </a:r>
          </a:p>
          <a:p>
            <a:pPr marL="0" indent="0">
              <a:buNone/>
            </a:pP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manual on Canvas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Make sure that everyone is familiar with the content !</a:t>
            </a:r>
            <a:br>
              <a:rPr lang="en-US" b="1" dirty="0"/>
            </a:b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Put the timetable in your calendar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See manual and “Course summary” on the main page on Canvas</a:t>
            </a:r>
            <a:r>
              <a:rPr lang="en-US" dirty="0"/>
              <a:t>.</a:t>
            </a:r>
            <a:br>
              <a:rPr lang="en-US" b="1" dirty="0"/>
            </a:br>
            <a:endParaRPr lang="en-US" b="1" dirty="0"/>
          </a:p>
          <a:p>
            <a:endParaRPr lang="en-US" b="1" dirty="0"/>
          </a:p>
          <a:p>
            <a:pPr marL="444500" lvl="1" indent="0">
              <a:buNone/>
            </a:pPr>
            <a:endParaRPr lang="en-US" b="1" dirty="0"/>
          </a:p>
          <a:p>
            <a:pPr marL="44450" indent="0">
              <a:buNone/>
            </a:pPr>
            <a:endParaRPr lang="en-US" b="1" dirty="0"/>
          </a:p>
          <a:p>
            <a:pPr marL="44450" indent="0">
              <a:buNone/>
            </a:pPr>
            <a:endParaRPr lang="en-US" b="1" dirty="0"/>
          </a:p>
          <a:p>
            <a:pPr marL="4445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70C0-4915-484A-9660-1343E926575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25BC0-E138-45B5-85E2-7F8999DA01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2050" name="Picture 2" descr="Biomedical Informatics, BS | College of Health Solutions">
            <a:extLst>
              <a:ext uri="{FF2B5EF4-FFF2-40B4-BE49-F238E27FC236}">
                <a16:creationId xmlns:a16="http://schemas.microsoft.com/office/drawing/2014/main" id="{FC4609A9-5D8E-3377-BC93-9D18C13A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2628900"/>
            <a:ext cx="37973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42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Graduation project </a:t>
            </a:r>
            <a:r>
              <a:rPr lang="en-US" sz="3600" dirty="0">
                <a:solidFill>
                  <a:schemeClr val="tx1"/>
                </a:solidFill>
              </a:rPr>
              <a:t>Bachelor Informatics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" u="sng" dirty="0" err="1"/>
                  <a:t>During </a:t>
                </a:r>
                <a:r>
                  <a:rPr lang="en" u="sng" dirty="0"/>
                  <a:t>~12 </a:t>
                </a:r>
                <a:r>
                  <a:rPr lang="en" u="sng" dirty="0" err="1"/>
                  <a:t>weeks </a:t>
                </a:r>
                <a:r>
                  <a:rPr lang="en" u="sng" dirty="0"/>
                  <a:t>:</a:t>
                </a:r>
                <a:br>
                  <a:rPr lang="en-US" u="sng" dirty="0"/>
                </a:b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" dirty="0"/>
                  <a:t>Independent work on a research project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" dirty="0"/>
                  <a:t>Consult regularly with your supervisor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" dirty="0"/>
                  <a:t>Presentation meetings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dirty="0"/>
                  <a:t>Write thesis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" dirty="0"/>
                  <a:t>Final presentation (prepare and practice)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" dirty="0">
                    <a:solidFill>
                      <a:srgbClr val="BC0031"/>
                    </a:solidFill>
                  </a:rPr>
                  <a:t>Full time job!!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(18</m:t>
                      </m:r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×28</m:t>
                      </m:r>
                      <m:r>
                        <m:rPr>
                          <m:nor/>
                        </m:rPr>
                        <a:rPr lang="nl-NL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l-NL" b="0" i="0" dirty="0" smtClean="0">
                          <a:latin typeface="Cambria Math" panose="02040503050406030204" pitchFamily="18" charset="0"/>
                        </a:rPr>
                        <m:t>hours</m:t>
                      </m:r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)/12 </m:t>
                      </m:r>
                      <m:r>
                        <m:rPr>
                          <m:nor/>
                        </m:rPr>
                        <a:rPr lang="nl-NL" b="0" i="0" dirty="0" smtClean="0">
                          <a:latin typeface="Cambria Math" panose="02040503050406030204" pitchFamily="18" charset="0"/>
                        </a:rPr>
                        <m:t>weeks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42 </m:t>
                      </m:r>
                      <m:r>
                        <m:rPr>
                          <m:nor/>
                        </m:rPr>
                        <a:rPr lang="nl-NL" b="0" i="0" dirty="0" smtClean="0">
                          <a:latin typeface="Cambria Math" panose="02040503050406030204" pitchFamily="18" charset="0"/>
                        </a:rPr>
                        <m:t>hours</m:t>
                      </m:r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week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79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7000306-E1D2-4513-BBD7-A30DF0D832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2895600" cy="365125"/>
          </a:xfrm>
        </p:spPr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7F0B70C0-4915-484A-9660-1343E926575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317E0E-E741-4050-9D40-36A6A937C56C}"/>
              </a:ext>
            </a:extLst>
          </p:cNvPr>
          <p:cNvSpPr/>
          <p:nvPr/>
        </p:nvSpPr>
        <p:spPr>
          <a:xfrm>
            <a:off x="6259464" y="1735720"/>
            <a:ext cx="5252052" cy="12003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00050" lvl="1"/>
            <a:r>
              <a:rPr lang="en" i="1" dirty="0"/>
              <a:t>“The purpose of the graduation project is for the students to demonstrate that they can independently carry out a research project and thus gain (basic) research experience.”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9844-C22F-4F5A-BDC2-3B44C413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" dirty="0"/>
              <a:t>1. Independent work on a research project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3845-4577-4BC8-B6F7-6AD37DDA9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>
            <a:normAutofit/>
          </a:bodyPr>
          <a:lstStyle/>
          <a:p>
            <a:r>
              <a:rPr lang="en-US" dirty="0"/>
              <a:t>55% of the final grade</a:t>
            </a:r>
          </a:p>
          <a:p>
            <a:r>
              <a:rPr lang="en-US" dirty="0"/>
              <a:t>Under the supervision of a teacher/researcher</a:t>
            </a:r>
          </a:p>
          <a:p>
            <a:r>
              <a:rPr lang="en-US" dirty="0"/>
              <a:t>Phases: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Literature study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Design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Experiments/simulations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Documentation: thesis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5C6FB2-67FA-4FA7-9614-C55D229D2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Tips:</a:t>
            </a:r>
          </a:p>
          <a:p>
            <a:r>
              <a:rPr lang="en-US" u="sng" dirty="0">
                <a:solidFill>
                  <a:schemeClr val="accent3">
                    <a:lumMod val="75000"/>
                  </a:schemeClr>
                </a:solidFill>
              </a:rPr>
              <a:t>You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are a process manager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Talk to others about your project; get your thoughts in order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Keep a log!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Describe each   day what you did / thought of you have , even the trivial - obvious stuff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Access to science publications 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UvAVPN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1FBC-E350-40C4-900D-4912B871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5E87-16C7-4816-AEA7-A4D187FB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7F0B70C0-4915-484A-9660-1343E926575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8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AE79-4B2A-4E37-84BC-9D465BA2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2. Consult regularly with your supervisor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37F3-1267-4929-A743-9FBC415171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dirty="0"/>
              <a:t>1 hour per week</a:t>
            </a:r>
            <a:endParaRPr lang="en-US" dirty="0"/>
          </a:p>
          <a:p>
            <a:r>
              <a:rPr lang="en" dirty="0"/>
              <a:t>Ask for / adjust project with your supervisor</a:t>
            </a:r>
            <a:endParaRPr lang="en-US" dirty="0"/>
          </a:p>
          <a:p>
            <a:r>
              <a:rPr lang="en" dirty="0"/>
              <a:t>Discuss intermediate thesis versions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F4D29-9B43-4604-95E8-B56DEA71D6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Tips:</a:t>
            </a:r>
          </a:p>
          <a:p>
            <a:r>
              <a:rPr lang="en" u="sng" dirty="0">
                <a:solidFill>
                  <a:schemeClr val="accent3">
                    <a:lumMod val="75000"/>
                  </a:schemeClr>
                </a:solidFill>
              </a:rPr>
              <a:t>You </a:t>
            </a:r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are the project manager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Be proactive ! Use the consultation time useful :be prepared to explain</a:t>
            </a:r>
          </a:p>
          <a:p>
            <a:pPr lvl="1"/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What have you done  since the last meeting?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questions do you have?</a:t>
            </a:r>
          </a:p>
          <a:p>
            <a:pPr lvl="1"/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What are you going to do till next time ?</a:t>
            </a:r>
          </a:p>
          <a:p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E8DF7-FF0F-46C6-B5F1-66E71EB4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2895600" cy="365125"/>
          </a:xfrm>
        </p:spPr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306C-3BF0-4219-8193-C343D0EF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7F0B70C0-4915-484A-9660-1343E926575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1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A9CD-C5A9-4DA0-B453-47AFAF5A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3. Presentation meetings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7686-B482-4F0F-8BEC-065458E9B5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dirty="0"/>
              <a:t>Once a week on Tuesday, 2 hours</a:t>
            </a:r>
          </a:p>
          <a:p>
            <a:r>
              <a:rPr lang="en" dirty="0"/>
              <a:t>Everyone should attend!</a:t>
            </a:r>
          </a:p>
          <a:p>
            <a:pPr marL="457200" indent="-457200">
              <a:buFont typeface="+mj-lt"/>
              <a:buAutoNum type="arabicPeriod"/>
            </a:pPr>
            <a:r>
              <a:rPr lang="en" dirty="0"/>
              <a:t>Progress presentations from you and your fellow students</a:t>
            </a:r>
          </a:p>
          <a:p>
            <a:pPr lvl="1"/>
            <a:r>
              <a:rPr lang="en" dirty="0"/>
              <a:t>Every presentation gets a short review (not graded)</a:t>
            </a:r>
          </a:p>
          <a:p>
            <a:pPr lvl="2"/>
            <a:r>
              <a:rPr lang="en" dirty="0"/>
              <a:t>From three fellow students</a:t>
            </a:r>
            <a:endParaRPr lang="en-US" dirty="0"/>
          </a:p>
          <a:p>
            <a:pPr lvl="1"/>
            <a:r>
              <a:rPr lang="en" dirty="0" err="1"/>
              <a:t>Format </a:t>
            </a:r>
            <a:r>
              <a:rPr lang="en" dirty="0"/>
              <a:t>: 10 </a:t>
            </a:r>
            <a:r>
              <a:rPr lang="en" dirty="0" err="1"/>
              <a:t>minutes </a:t>
            </a:r>
            <a:r>
              <a:rPr lang="en" dirty="0"/>
              <a:t>+ 5 </a:t>
            </a:r>
            <a:r>
              <a:rPr lang="en" dirty="0" err="1"/>
              <a:t>minutes</a:t>
            </a:r>
            <a:endParaRPr lang="en-US" dirty="0"/>
          </a:p>
          <a:p>
            <a:pPr lvl="1"/>
            <a:r>
              <a:rPr lang="en" dirty="0"/>
              <a:t>English or Dutch</a:t>
            </a:r>
            <a:r>
              <a:rPr lang="en-US" dirty="0"/>
              <a:t> </a:t>
            </a:r>
            <a:r>
              <a:rPr lang="en" dirty="0"/>
              <a:t>(English in class)</a:t>
            </a:r>
          </a:p>
          <a:p>
            <a:pPr lvl="1"/>
            <a:r>
              <a:rPr lang="en" dirty="0"/>
              <a:t>Everyone presents once! (Schedule to follow)</a:t>
            </a:r>
          </a:p>
          <a:p>
            <a:pPr marL="457200" indent="-457200">
              <a:buFont typeface="+mj-lt"/>
              <a:buAutoNum type="arabicPeriod"/>
            </a:pPr>
            <a:r>
              <a:rPr lang="en" dirty="0"/>
              <a:t>Possibility to ask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5B1CE-8DDE-4720-88F1-7D7139A1E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Tips: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Learn from your fellow students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Tips from and for fellow students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Actively ask questions</a:t>
            </a:r>
            <a:endParaRPr lang="nl-NL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AE8B9-A034-4F19-8C7E-BE6AE7BA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2895600" cy="365125"/>
          </a:xfrm>
        </p:spPr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9F8F-9663-4DB2-972C-C791A1BE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7F0B70C0-4915-484A-9660-1343E926575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5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A93F-1A87-42AB-BED0-7CF19ABC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4. </a:t>
            </a:r>
            <a:r>
              <a:rPr lang="nl-NL" dirty="0"/>
              <a:t>Write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8B89-2A69-46F1-9DD3-94DA19DA76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" dirty="0"/>
              <a:t>30% of the final grade</a:t>
            </a:r>
            <a:endParaRPr lang="en-US" dirty="0"/>
          </a:p>
          <a:p>
            <a:pPr lvl="1"/>
            <a:r>
              <a:rPr lang="en-US" dirty="0"/>
              <a:t>Must be sufficient to be allowed to give a final presentation</a:t>
            </a:r>
          </a:p>
          <a:p>
            <a:pPr lvl="1"/>
            <a:r>
              <a:rPr lang="en-US" dirty="0"/>
              <a:t>Two assessors: supervisor and second reader</a:t>
            </a:r>
          </a:p>
          <a:p>
            <a:pPr lvl="1"/>
            <a:r>
              <a:rPr lang="en-US" dirty="0"/>
              <a:t>Honors: third assessor</a:t>
            </a:r>
          </a:p>
          <a:p>
            <a:r>
              <a:rPr lang="en-US" dirty="0"/>
              <a:t>Bachelor's level academic document</a:t>
            </a:r>
          </a:p>
          <a:p>
            <a:r>
              <a:rPr lang="en-US" dirty="0"/>
              <a:t>Impeccable spelling, grammar and punctuation</a:t>
            </a:r>
          </a:p>
          <a:p>
            <a:r>
              <a:rPr lang="en-US" dirty="0"/>
              <a:t>Discuss interim versions with supervisor</a:t>
            </a:r>
          </a:p>
          <a:p>
            <a:r>
              <a:rPr lang="en-US" dirty="0"/>
              <a:t>Language:</a:t>
            </a:r>
          </a:p>
          <a:p>
            <a:pPr lvl="1"/>
            <a:r>
              <a:rPr lang="en" dirty="0"/>
              <a:t>Honors: English</a:t>
            </a:r>
          </a:p>
          <a:p>
            <a:pPr lvl="1"/>
            <a:r>
              <a:rPr lang="en" dirty="0"/>
              <a:t>Other: Dutch or English</a:t>
            </a:r>
          </a:p>
          <a:p>
            <a:pPr lvl="2"/>
            <a:r>
              <a:rPr lang="en" dirty="0"/>
              <a:t>In consultation with supervisor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D91C4-F243-40FE-8A70-A93BBAAF30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Tips:</a:t>
            </a:r>
          </a:p>
          <a:p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Start on time!</a:t>
            </a:r>
          </a:p>
          <a:p>
            <a:pPr lvl="1"/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Fail thesis means: insufficient for graduation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Please note: log ≠ thesis !</a:t>
            </a:r>
          </a:p>
          <a:p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Write each  day half an hour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Read scientific papers /books etc.; that helps when writing the thesis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See </a:t>
            </a:r>
            <a:r>
              <a:rPr lang="en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UvA thesis database </a:t>
            </a:r>
            <a:r>
              <a:rPr lang="en" dirty="0">
                <a:solidFill>
                  <a:schemeClr val="accent3">
                    <a:lumMod val="75000"/>
                  </a:schemeClr>
                </a:solidFill>
              </a:rPr>
              <a:t>for examples of theses from previous years</a:t>
            </a:r>
          </a:p>
          <a:p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C5F6-BEE3-4F0A-A2A1-30DEC94A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2895600" cy="365125"/>
          </a:xfrm>
        </p:spPr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753AB-9104-42B4-B816-689297C9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7F0B70C0-4915-484A-9660-1343E926575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1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71C3-EF6A-4551-81F0-DE983A7A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Final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CB94-703B-416F-BE67-196D980210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(Schedule: soon )</a:t>
            </a:r>
          </a:p>
          <a:p>
            <a:r>
              <a:rPr lang="en-US" dirty="0"/>
              <a:t>15% of the final grade</a:t>
            </a:r>
          </a:p>
          <a:p>
            <a:r>
              <a:rPr lang="en-US" dirty="0"/>
              <a:t>Only if thesis is found sufficient</a:t>
            </a:r>
          </a:p>
          <a:p>
            <a:r>
              <a:rPr lang="en-US" dirty="0"/>
              <a:t>For supervisor, second reader , examiner, fellow students , family and friends</a:t>
            </a:r>
          </a:p>
          <a:p>
            <a:r>
              <a:rPr lang="en-US" dirty="0"/>
              <a:t>15min + 5min Q+A</a:t>
            </a:r>
          </a:p>
          <a:p>
            <a:r>
              <a:rPr lang="en-US" dirty="0"/>
              <a:t>Committee deliberation</a:t>
            </a:r>
          </a:p>
          <a:p>
            <a:r>
              <a:rPr lang="en-US" dirty="0"/>
              <a:t>Final grade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10111-6DB1-4B6A-934C-79D5503D35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Tips: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Use the feedback on presentations during the plenary meetings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4D680-7202-4A5C-9CB6-E0BFFA37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2895600" cy="365125"/>
          </a:xfrm>
        </p:spPr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F5A51-E28C-4CFD-B4DB-17EEEA5E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7F0B70C0-4915-484A-9660-1343E92657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4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F448-9303-4B5D-BCD6-2EC161FE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Final grade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1AA9-E479-42CA-85A5-5E5334A2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55% implementation (determined by supervisor )</a:t>
            </a:r>
          </a:p>
          <a:p>
            <a:r>
              <a:rPr lang="en-GB" dirty="0"/>
              <a:t>30% thesis (supervisor + second / third reader )</a:t>
            </a:r>
          </a:p>
          <a:p>
            <a:r>
              <a:rPr lang="en-GB" dirty="0"/>
              <a:t>15% final presentation : (supervisor + second / third reader + examiner)</a:t>
            </a:r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279A6-D370-4439-8527-A6A17585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2895600" cy="365125"/>
          </a:xfrm>
        </p:spPr>
        <p:txBody>
          <a:bodyPr/>
          <a:lstStyle/>
          <a:p>
            <a:r>
              <a:rPr lang="en-US" dirty="0"/>
              <a:t>Graduation project Bachelor Informatics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3D143-AE13-48BF-B58B-17570E96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3"/>
            <a:ext cx="2133600" cy="365125"/>
          </a:xfrm>
        </p:spPr>
        <p:txBody>
          <a:bodyPr/>
          <a:lstStyle/>
          <a:p>
            <a:fld id="{7F0B70C0-4915-484A-9660-1343E926575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 descr="AUC to Switch to Dutch Grading System, with Final Details Still Outstanding  – The Herring">
            <a:extLst>
              <a:ext uri="{FF2B5EF4-FFF2-40B4-BE49-F238E27FC236}">
                <a16:creationId xmlns:a16="http://schemas.microsoft.com/office/drawing/2014/main" id="{92BF141B-5E23-8FF5-9512-2FCB13889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3235004"/>
            <a:ext cx="3341687" cy="250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44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4474</TotalTime>
  <Words>1063</Words>
  <Application>Microsoft Macintosh PowerPoint</Application>
  <PresentationFormat>Widescreen</PresentationFormat>
  <Paragraphs>185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PowerPoint Presentation</vt:lpstr>
      <vt:lpstr>Graduation project Bachelor Informatics </vt:lpstr>
      <vt:lpstr>Graduation project Bachelor Informatics </vt:lpstr>
      <vt:lpstr>1. Independent work on a research project</vt:lpstr>
      <vt:lpstr>2. Consult regularly with your supervisor</vt:lpstr>
      <vt:lpstr>3. Presentation meetings</vt:lpstr>
      <vt:lpstr>4. Write thesis</vt:lpstr>
      <vt:lpstr>5. Final presentation</vt:lpstr>
      <vt:lpstr>Final grade </vt:lpstr>
      <vt:lpstr>Intermediate deliverables</vt:lpstr>
      <vt:lpstr>What now?</vt:lpstr>
      <vt:lpstr>Project plan: research question</vt:lpstr>
      <vt:lpstr>Project plan: planning</vt:lpstr>
      <vt:lpstr>Project plan: assessment</vt:lpstr>
      <vt:lpstr>Tips</vt:lpstr>
    </vt:vector>
  </TitlesOfParts>
  <Company>April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Belleman</dc:creator>
  <cp:lastModifiedBy>Dolly Sapra</cp:lastModifiedBy>
  <cp:revision>228</cp:revision>
  <dcterms:created xsi:type="dcterms:W3CDTF">2015-10-08T20:11:05Z</dcterms:created>
  <dcterms:modified xsi:type="dcterms:W3CDTF">2024-04-02T14:56:56Z</dcterms:modified>
</cp:coreProperties>
</file>