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6" r:id="rId2"/>
    <p:sldId id="267" r:id="rId3"/>
    <p:sldId id="268" r:id="rId4"/>
    <p:sldId id="271" r:id="rId5"/>
    <p:sldId id="256" r:id="rId6"/>
    <p:sldId id="257" r:id="rId7"/>
    <p:sldId id="258" r:id="rId8"/>
    <p:sldId id="259" r:id="rId9"/>
    <p:sldId id="260" r:id="rId10"/>
    <p:sldId id="261" r:id="rId11"/>
    <p:sldId id="262" r:id="rId12"/>
    <p:sldId id="263" r:id="rId13"/>
    <p:sldId id="264" r:id="rId14"/>
    <p:sldId id="272" r:id="rId15"/>
    <p:sldId id="273" r:id="rId16"/>
    <p:sldId id="274" r:id="rId17"/>
    <p:sldId id="277" r:id="rId18"/>
    <p:sldId id="275" r:id="rId19"/>
    <p:sldId id="276"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8A95CC-574D-4DD5-A666-062BC7D054A3}"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924811-8D93-4941-9E97-F995FE36120A}" type="slidenum">
              <a:rPr lang="en-IN" smtClean="0"/>
              <a:t>‹#›</a:t>
            </a:fld>
            <a:endParaRPr lang="en-IN"/>
          </a:p>
        </p:txBody>
      </p:sp>
    </p:spTree>
    <p:extLst>
      <p:ext uri="{BB962C8B-B14F-4D97-AF65-F5344CB8AC3E}">
        <p14:creationId xmlns:p14="http://schemas.microsoft.com/office/powerpoint/2010/main" val="20479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A95CC-574D-4DD5-A666-062BC7D054A3}"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924811-8D93-4941-9E97-F995FE36120A}" type="slidenum">
              <a:rPr lang="en-IN" smtClean="0"/>
              <a:t>‹#›</a:t>
            </a:fld>
            <a:endParaRPr lang="en-IN"/>
          </a:p>
        </p:txBody>
      </p:sp>
    </p:spTree>
    <p:extLst>
      <p:ext uri="{BB962C8B-B14F-4D97-AF65-F5344CB8AC3E}">
        <p14:creationId xmlns:p14="http://schemas.microsoft.com/office/powerpoint/2010/main" val="341940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A95CC-574D-4DD5-A666-062BC7D054A3}"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924811-8D93-4941-9E97-F995FE36120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6879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08A95CC-574D-4DD5-A666-062BC7D054A3}"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924811-8D93-4941-9E97-F995FE36120A}" type="slidenum">
              <a:rPr lang="en-IN" smtClean="0"/>
              <a:t>‹#›</a:t>
            </a:fld>
            <a:endParaRPr lang="en-IN"/>
          </a:p>
        </p:txBody>
      </p:sp>
    </p:spTree>
    <p:extLst>
      <p:ext uri="{BB962C8B-B14F-4D97-AF65-F5344CB8AC3E}">
        <p14:creationId xmlns:p14="http://schemas.microsoft.com/office/powerpoint/2010/main" val="1740780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08A95CC-574D-4DD5-A666-062BC7D054A3}"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924811-8D93-4941-9E97-F995FE36120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8839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08A95CC-574D-4DD5-A666-062BC7D054A3}"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924811-8D93-4941-9E97-F995FE36120A}" type="slidenum">
              <a:rPr lang="en-IN" smtClean="0"/>
              <a:t>‹#›</a:t>
            </a:fld>
            <a:endParaRPr lang="en-IN"/>
          </a:p>
        </p:txBody>
      </p:sp>
    </p:spTree>
    <p:extLst>
      <p:ext uri="{BB962C8B-B14F-4D97-AF65-F5344CB8AC3E}">
        <p14:creationId xmlns:p14="http://schemas.microsoft.com/office/powerpoint/2010/main" val="768384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A95CC-574D-4DD5-A666-062BC7D054A3}"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924811-8D93-4941-9E97-F995FE36120A}" type="slidenum">
              <a:rPr lang="en-IN" smtClean="0"/>
              <a:t>‹#›</a:t>
            </a:fld>
            <a:endParaRPr lang="en-IN"/>
          </a:p>
        </p:txBody>
      </p:sp>
    </p:spTree>
    <p:extLst>
      <p:ext uri="{BB962C8B-B14F-4D97-AF65-F5344CB8AC3E}">
        <p14:creationId xmlns:p14="http://schemas.microsoft.com/office/powerpoint/2010/main" val="2086680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A95CC-574D-4DD5-A666-062BC7D054A3}"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924811-8D93-4941-9E97-F995FE36120A}" type="slidenum">
              <a:rPr lang="en-IN" smtClean="0"/>
              <a:t>‹#›</a:t>
            </a:fld>
            <a:endParaRPr lang="en-IN"/>
          </a:p>
        </p:txBody>
      </p:sp>
    </p:spTree>
    <p:extLst>
      <p:ext uri="{BB962C8B-B14F-4D97-AF65-F5344CB8AC3E}">
        <p14:creationId xmlns:p14="http://schemas.microsoft.com/office/powerpoint/2010/main" val="6960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A95CC-574D-4DD5-A666-062BC7D054A3}"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924811-8D93-4941-9E97-F995FE36120A}" type="slidenum">
              <a:rPr lang="en-IN" smtClean="0"/>
              <a:t>‹#›</a:t>
            </a:fld>
            <a:endParaRPr lang="en-IN"/>
          </a:p>
        </p:txBody>
      </p:sp>
    </p:spTree>
    <p:extLst>
      <p:ext uri="{BB962C8B-B14F-4D97-AF65-F5344CB8AC3E}">
        <p14:creationId xmlns:p14="http://schemas.microsoft.com/office/powerpoint/2010/main" val="404759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A95CC-574D-4DD5-A666-062BC7D054A3}"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924811-8D93-4941-9E97-F995FE36120A}" type="slidenum">
              <a:rPr lang="en-IN" smtClean="0"/>
              <a:t>‹#›</a:t>
            </a:fld>
            <a:endParaRPr lang="en-IN"/>
          </a:p>
        </p:txBody>
      </p:sp>
    </p:spTree>
    <p:extLst>
      <p:ext uri="{BB962C8B-B14F-4D97-AF65-F5344CB8AC3E}">
        <p14:creationId xmlns:p14="http://schemas.microsoft.com/office/powerpoint/2010/main" val="53367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8A95CC-574D-4DD5-A666-062BC7D054A3}"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924811-8D93-4941-9E97-F995FE36120A}" type="slidenum">
              <a:rPr lang="en-IN" smtClean="0"/>
              <a:t>‹#›</a:t>
            </a:fld>
            <a:endParaRPr lang="en-IN"/>
          </a:p>
        </p:txBody>
      </p:sp>
    </p:spTree>
    <p:extLst>
      <p:ext uri="{BB962C8B-B14F-4D97-AF65-F5344CB8AC3E}">
        <p14:creationId xmlns:p14="http://schemas.microsoft.com/office/powerpoint/2010/main" val="28994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8A95CC-574D-4DD5-A666-062BC7D054A3}" type="datetimeFigureOut">
              <a:rPr lang="en-IN" smtClean="0"/>
              <a:t>06-11-2024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924811-8D93-4941-9E97-F995FE36120A}" type="slidenum">
              <a:rPr lang="en-IN" smtClean="0"/>
              <a:t>‹#›</a:t>
            </a:fld>
            <a:endParaRPr lang="en-IN"/>
          </a:p>
        </p:txBody>
      </p:sp>
    </p:spTree>
    <p:extLst>
      <p:ext uri="{BB962C8B-B14F-4D97-AF65-F5344CB8AC3E}">
        <p14:creationId xmlns:p14="http://schemas.microsoft.com/office/powerpoint/2010/main" val="94961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8A95CC-574D-4DD5-A666-062BC7D054A3}" type="datetimeFigureOut">
              <a:rPr lang="en-IN" smtClean="0"/>
              <a:t>06-11-2024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924811-8D93-4941-9E97-F995FE36120A}" type="slidenum">
              <a:rPr lang="en-IN" smtClean="0"/>
              <a:t>‹#›</a:t>
            </a:fld>
            <a:endParaRPr lang="en-IN"/>
          </a:p>
        </p:txBody>
      </p:sp>
    </p:spTree>
    <p:extLst>
      <p:ext uri="{BB962C8B-B14F-4D97-AF65-F5344CB8AC3E}">
        <p14:creationId xmlns:p14="http://schemas.microsoft.com/office/powerpoint/2010/main" val="3333710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A95CC-574D-4DD5-A666-062BC7D054A3}" type="datetimeFigureOut">
              <a:rPr lang="en-IN" smtClean="0"/>
              <a:t>06-11-2024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924811-8D93-4941-9E97-F995FE36120A}" type="slidenum">
              <a:rPr lang="en-IN" smtClean="0"/>
              <a:t>‹#›</a:t>
            </a:fld>
            <a:endParaRPr lang="en-IN"/>
          </a:p>
        </p:txBody>
      </p:sp>
    </p:spTree>
    <p:extLst>
      <p:ext uri="{BB962C8B-B14F-4D97-AF65-F5344CB8AC3E}">
        <p14:creationId xmlns:p14="http://schemas.microsoft.com/office/powerpoint/2010/main" val="640350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8A95CC-574D-4DD5-A666-062BC7D054A3}"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924811-8D93-4941-9E97-F995FE36120A}" type="slidenum">
              <a:rPr lang="en-IN" smtClean="0"/>
              <a:t>‹#›</a:t>
            </a:fld>
            <a:endParaRPr lang="en-IN"/>
          </a:p>
        </p:txBody>
      </p:sp>
    </p:spTree>
    <p:extLst>
      <p:ext uri="{BB962C8B-B14F-4D97-AF65-F5344CB8AC3E}">
        <p14:creationId xmlns:p14="http://schemas.microsoft.com/office/powerpoint/2010/main" val="38087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8A95CC-574D-4DD5-A666-062BC7D054A3}"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924811-8D93-4941-9E97-F995FE36120A}" type="slidenum">
              <a:rPr lang="en-IN" smtClean="0"/>
              <a:t>‹#›</a:t>
            </a:fld>
            <a:endParaRPr lang="en-IN"/>
          </a:p>
        </p:txBody>
      </p:sp>
    </p:spTree>
    <p:extLst>
      <p:ext uri="{BB962C8B-B14F-4D97-AF65-F5344CB8AC3E}">
        <p14:creationId xmlns:p14="http://schemas.microsoft.com/office/powerpoint/2010/main" val="101189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08A95CC-574D-4DD5-A666-062BC7D054A3}" type="datetimeFigureOut">
              <a:rPr lang="en-IN" smtClean="0"/>
              <a:t>06-11-2024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924811-8D93-4941-9E97-F995FE36120A}" type="slidenum">
              <a:rPr lang="en-IN" smtClean="0"/>
              <a:t>‹#›</a:t>
            </a:fld>
            <a:endParaRPr lang="en-IN"/>
          </a:p>
        </p:txBody>
      </p:sp>
    </p:spTree>
    <p:extLst>
      <p:ext uri="{BB962C8B-B14F-4D97-AF65-F5344CB8AC3E}">
        <p14:creationId xmlns:p14="http://schemas.microsoft.com/office/powerpoint/2010/main" val="217782136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2A534F-5A18-738B-1919-6106FC142047}"/>
              </a:ext>
            </a:extLst>
          </p:cNvPr>
          <p:cNvSpPr txBox="1"/>
          <p:nvPr/>
        </p:nvSpPr>
        <p:spPr>
          <a:xfrm>
            <a:off x="2424701" y="719191"/>
            <a:ext cx="8517277" cy="3416320"/>
          </a:xfrm>
          <a:prstGeom prst="rect">
            <a:avLst/>
          </a:prstGeom>
          <a:noFill/>
        </p:spPr>
        <p:txBody>
          <a:bodyPr wrap="square" rtlCol="0">
            <a:spAutoFit/>
          </a:bodyPr>
          <a:lstStyle/>
          <a:p>
            <a:r>
              <a:rPr lang="en-IN" sz="5400" dirty="0"/>
              <a:t>Project: </a:t>
            </a:r>
          </a:p>
          <a:p>
            <a:endParaRPr lang="en-IN" sz="5400" dirty="0"/>
          </a:p>
          <a:p>
            <a:r>
              <a:rPr lang="en-IN" sz="5400" dirty="0">
                <a:solidFill>
                  <a:schemeClr val="accent2">
                    <a:lumMod val="50000"/>
                  </a:schemeClr>
                </a:solidFill>
              </a:rPr>
              <a:t>Car Dheko - Used car price prediction</a:t>
            </a:r>
          </a:p>
        </p:txBody>
      </p:sp>
    </p:spTree>
    <p:extLst>
      <p:ext uri="{BB962C8B-B14F-4D97-AF65-F5344CB8AC3E}">
        <p14:creationId xmlns:p14="http://schemas.microsoft.com/office/powerpoint/2010/main" val="1594977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D620BE-82B1-7EF6-9A7C-C42E2E492C30}"/>
              </a:ext>
            </a:extLst>
          </p:cNvPr>
          <p:cNvSpPr txBox="1"/>
          <p:nvPr/>
        </p:nvSpPr>
        <p:spPr>
          <a:xfrm>
            <a:off x="1808252" y="647662"/>
            <a:ext cx="4911047" cy="3693319"/>
          </a:xfrm>
          <a:prstGeom prst="rect">
            <a:avLst/>
          </a:prstGeom>
          <a:noFill/>
        </p:spPr>
        <p:txBody>
          <a:bodyPr wrap="square" rtlCol="0">
            <a:spAutoFit/>
          </a:bodyPr>
          <a:lstStyle/>
          <a:p>
            <a:r>
              <a:rPr lang="en-IN" b="1" dirty="0"/>
              <a:t>For the fourth column ‘</a:t>
            </a:r>
            <a:r>
              <a:rPr lang="en-IN" b="1" i="0" dirty="0" err="1">
                <a:solidFill>
                  <a:srgbClr val="000000"/>
                </a:solidFill>
                <a:effectLst/>
              </a:rPr>
              <a:t>new_car_specs</a:t>
            </a:r>
            <a:r>
              <a:rPr lang="en-IN" b="1" i="0" dirty="0">
                <a:solidFill>
                  <a:srgbClr val="000000"/>
                </a:solidFill>
                <a:effectLst/>
              </a:rPr>
              <a:t>’:</a:t>
            </a:r>
          </a:p>
          <a:p>
            <a:r>
              <a:rPr lang="en-IN" b="1" i="0" dirty="0">
                <a:solidFill>
                  <a:srgbClr val="000000"/>
                </a:solidFill>
                <a:effectLst/>
              </a:rPr>
              <a:t>following the same procedure of third column, </a:t>
            </a:r>
          </a:p>
          <a:p>
            <a:r>
              <a:rPr lang="en-IN" b="1" dirty="0">
                <a:solidFill>
                  <a:srgbClr val="000000"/>
                </a:solidFill>
              </a:rPr>
              <a:t>The only difference is instead of counting the features dictionary is created because each has its own value.</a:t>
            </a:r>
          </a:p>
          <a:p>
            <a:endParaRPr lang="en-IN" b="1" dirty="0">
              <a:solidFill>
                <a:srgbClr val="000000"/>
              </a:solidFill>
            </a:endParaRPr>
          </a:p>
          <a:p>
            <a:r>
              <a:rPr lang="en-IN" b="1" dirty="0"/>
              <a:t>Fifth column is left as it is </a:t>
            </a:r>
          </a:p>
          <a:p>
            <a:endParaRPr lang="en-IN" b="1" dirty="0"/>
          </a:p>
          <a:p>
            <a:r>
              <a:rPr lang="en-IN" b="1" dirty="0"/>
              <a:t>Then created the converting function to call the respective functions of the respective columns and </a:t>
            </a:r>
            <a:r>
              <a:rPr lang="en-IN" b="1" dirty="0" err="1"/>
              <a:t>concating</a:t>
            </a:r>
            <a:r>
              <a:rPr lang="en-IN" b="1" dirty="0"/>
              <a:t> all those together </a:t>
            </a:r>
          </a:p>
        </p:txBody>
      </p:sp>
      <p:pic>
        <p:nvPicPr>
          <p:cNvPr id="8" name="Picture 7">
            <a:extLst>
              <a:ext uri="{FF2B5EF4-FFF2-40B4-BE49-F238E27FC236}">
                <a16:creationId xmlns:a16="http://schemas.microsoft.com/office/drawing/2014/main" id="{8D26B603-8D81-DB06-33BC-16C3AD592B13}"/>
              </a:ext>
            </a:extLst>
          </p:cNvPr>
          <p:cNvPicPr>
            <a:picLocks noChangeAspect="1"/>
          </p:cNvPicPr>
          <p:nvPr/>
        </p:nvPicPr>
        <p:blipFill>
          <a:blip r:embed="rId2"/>
          <a:stretch>
            <a:fillRect/>
          </a:stretch>
        </p:blipFill>
        <p:spPr>
          <a:xfrm>
            <a:off x="6606282" y="559006"/>
            <a:ext cx="5228827" cy="4444508"/>
          </a:xfrm>
          <a:prstGeom prst="rect">
            <a:avLst/>
          </a:prstGeom>
        </p:spPr>
      </p:pic>
      <p:sp>
        <p:nvSpPr>
          <p:cNvPr id="2" name="TextBox 1">
            <a:extLst>
              <a:ext uri="{FF2B5EF4-FFF2-40B4-BE49-F238E27FC236}">
                <a16:creationId xmlns:a16="http://schemas.microsoft.com/office/drawing/2014/main" id="{5CF9E804-F13F-9D86-959A-85862086495E}"/>
              </a:ext>
            </a:extLst>
          </p:cNvPr>
          <p:cNvSpPr txBox="1"/>
          <p:nvPr/>
        </p:nvSpPr>
        <p:spPr>
          <a:xfrm>
            <a:off x="1808252" y="4623370"/>
            <a:ext cx="4428161" cy="646331"/>
          </a:xfrm>
          <a:prstGeom prst="rect">
            <a:avLst/>
          </a:prstGeom>
          <a:noFill/>
        </p:spPr>
        <p:txBody>
          <a:bodyPr wrap="square" rtlCol="0">
            <a:spAutoFit/>
          </a:bodyPr>
          <a:lstStyle/>
          <a:p>
            <a:r>
              <a:rPr lang="en-IN" b="1" dirty="0"/>
              <a:t>After converting all the data sets , it is merged into a single data</a:t>
            </a:r>
          </a:p>
        </p:txBody>
      </p:sp>
    </p:spTree>
    <p:extLst>
      <p:ext uri="{BB962C8B-B14F-4D97-AF65-F5344CB8AC3E}">
        <p14:creationId xmlns:p14="http://schemas.microsoft.com/office/powerpoint/2010/main" val="2211956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2C58D2-C4DB-0144-0BD8-18EAD021089D}"/>
              </a:ext>
            </a:extLst>
          </p:cNvPr>
          <p:cNvSpPr txBox="1"/>
          <p:nvPr/>
        </p:nvSpPr>
        <p:spPr>
          <a:xfrm>
            <a:off x="1585645" y="205484"/>
            <a:ext cx="7541231" cy="461665"/>
          </a:xfrm>
          <a:prstGeom prst="rect">
            <a:avLst/>
          </a:prstGeom>
          <a:noFill/>
        </p:spPr>
        <p:txBody>
          <a:bodyPr wrap="square" rtlCol="0">
            <a:spAutoFit/>
          </a:bodyPr>
          <a:lstStyle/>
          <a:p>
            <a:r>
              <a:rPr lang="en-IN" sz="2400" b="1" i="0" strike="noStrike" dirty="0">
                <a:solidFill>
                  <a:srgbClr val="000000"/>
                </a:solidFill>
                <a:latin typeface="+mj-lt"/>
              </a:rPr>
              <a:t>Handling Missing Values:</a:t>
            </a:r>
            <a:r>
              <a:rPr lang="en-IN" sz="2400" b="0" i="0" strike="noStrike" dirty="0">
                <a:solidFill>
                  <a:srgbClr val="000000"/>
                </a:solidFill>
                <a:latin typeface="+mj-lt"/>
              </a:rPr>
              <a:t> </a:t>
            </a:r>
            <a:endParaRPr lang="en-IN" sz="2400" dirty="0">
              <a:latin typeface="+mj-lt"/>
            </a:endParaRPr>
          </a:p>
        </p:txBody>
      </p:sp>
      <p:pic>
        <p:nvPicPr>
          <p:cNvPr id="4" name="Picture 3">
            <a:extLst>
              <a:ext uri="{FF2B5EF4-FFF2-40B4-BE49-F238E27FC236}">
                <a16:creationId xmlns:a16="http://schemas.microsoft.com/office/drawing/2014/main" id="{2C3893F0-AA12-1ECA-68CF-89633F5CA64A}"/>
              </a:ext>
            </a:extLst>
          </p:cNvPr>
          <p:cNvPicPr>
            <a:picLocks noChangeAspect="1"/>
          </p:cNvPicPr>
          <p:nvPr/>
        </p:nvPicPr>
        <p:blipFill>
          <a:blip r:embed="rId2"/>
          <a:stretch>
            <a:fillRect/>
          </a:stretch>
        </p:blipFill>
        <p:spPr>
          <a:xfrm>
            <a:off x="1861709" y="1057352"/>
            <a:ext cx="2905499" cy="3506328"/>
          </a:xfrm>
          <a:prstGeom prst="rect">
            <a:avLst/>
          </a:prstGeom>
        </p:spPr>
      </p:pic>
      <p:sp>
        <p:nvSpPr>
          <p:cNvPr id="5" name="TextBox 4">
            <a:extLst>
              <a:ext uri="{FF2B5EF4-FFF2-40B4-BE49-F238E27FC236}">
                <a16:creationId xmlns:a16="http://schemas.microsoft.com/office/drawing/2014/main" id="{61C38FDE-F258-43B0-71DD-CD5847FD5B6D}"/>
              </a:ext>
            </a:extLst>
          </p:cNvPr>
          <p:cNvSpPr txBox="1"/>
          <p:nvPr/>
        </p:nvSpPr>
        <p:spPr>
          <a:xfrm>
            <a:off x="4078840" y="1170369"/>
            <a:ext cx="7387120" cy="646331"/>
          </a:xfrm>
          <a:prstGeom prst="rect">
            <a:avLst/>
          </a:prstGeom>
          <a:noFill/>
        </p:spPr>
        <p:txBody>
          <a:bodyPr wrap="square" rtlCol="0">
            <a:spAutoFit/>
          </a:bodyPr>
          <a:lstStyle/>
          <a:p>
            <a:r>
              <a:rPr lang="en-IN" b="1" dirty="0"/>
              <a:t>These columns are having null values more than 40 percent of the whole data. So these columns were dropped.</a:t>
            </a:r>
          </a:p>
        </p:txBody>
      </p:sp>
    </p:spTree>
    <p:extLst>
      <p:ext uri="{BB962C8B-B14F-4D97-AF65-F5344CB8AC3E}">
        <p14:creationId xmlns:p14="http://schemas.microsoft.com/office/powerpoint/2010/main" val="272680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9D4009-800E-C360-F801-8F3FF788734B}"/>
              </a:ext>
            </a:extLst>
          </p:cNvPr>
          <p:cNvSpPr txBox="1"/>
          <p:nvPr/>
        </p:nvSpPr>
        <p:spPr>
          <a:xfrm>
            <a:off x="1962364" y="934948"/>
            <a:ext cx="7479587" cy="707886"/>
          </a:xfrm>
          <a:prstGeom prst="rect">
            <a:avLst/>
          </a:prstGeom>
          <a:noFill/>
        </p:spPr>
        <p:txBody>
          <a:bodyPr wrap="square" rtlCol="0">
            <a:spAutoFit/>
          </a:bodyPr>
          <a:lstStyle/>
          <a:p>
            <a:r>
              <a:rPr lang="en-IN" sz="4000" dirty="0"/>
              <a:t>Data Preprocessing:</a:t>
            </a:r>
          </a:p>
        </p:txBody>
      </p:sp>
      <p:sp>
        <p:nvSpPr>
          <p:cNvPr id="3" name="TextBox 2">
            <a:extLst>
              <a:ext uri="{FF2B5EF4-FFF2-40B4-BE49-F238E27FC236}">
                <a16:creationId xmlns:a16="http://schemas.microsoft.com/office/drawing/2014/main" id="{97B23536-6B15-46A0-10B8-F77910C059A0}"/>
              </a:ext>
            </a:extLst>
          </p:cNvPr>
          <p:cNvSpPr txBox="1"/>
          <p:nvPr/>
        </p:nvSpPr>
        <p:spPr>
          <a:xfrm>
            <a:off x="1962364" y="2116476"/>
            <a:ext cx="8804953" cy="3970318"/>
          </a:xfrm>
          <a:prstGeom prst="rect">
            <a:avLst/>
          </a:prstGeom>
          <a:noFill/>
        </p:spPr>
        <p:txBody>
          <a:bodyPr wrap="square" rtlCol="0">
            <a:spAutoFit/>
          </a:bodyPr>
          <a:lstStyle/>
          <a:p>
            <a:r>
              <a:rPr lang="en-US" sz="2800" dirty="0"/>
              <a:t>After concatenating them into a single, structured dataset, handling missing values, standardizing formats, encoding categorical features, and normalizing numerical features are applied. Finally null values are imputed according to the data set. Then the features are selected by using correlation matrix and random forest with domain knowledge. Finaly, the datasets are scaled and encoded for model building.</a:t>
            </a:r>
            <a:endParaRPr lang="en-IN" sz="2800" dirty="0"/>
          </a:p>
        </p:txBody>
      </p:sp>
    </p:spTree>
    <p:extLst>
      <p:ext uri="{BB962C8B-B14F-4D97-AF65-F5344CB8AC3E}">
        <p14:creationId xmlns:p14="http://schemas.microsoft.com/office/powerpoint/2010/main" val="475741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B95AA1-8BE8-600F-B463-54DE31687ACC}"/>
              </a:ext>
            </a:extLst>
          </p:cNvPr>
          <p:cNvSpPr txBox="1"/>
          <p:nvPr/>
        </p:nvSpPr>
        <p:spPr>
          <a:xfrm>
            <a:off x="2157573" y="339047"/>
            <a:ext cx="8969339" cy="1323439"/>
          </a:xfrm>
          <a:prstGeom prst="rect">
            <a:avLst/>
          </a:prstGeom>
          <a:noFill/>
        </p:spPr>
        <p:txBody>
          <a:bodyPr wrap="square" rtlCol="0">
            <a:spAutoFit/>
          </a:bodyPr>
          <a:lstStyle/>
          <a:p>
            <a:pPr algn="ctr"/>
            <a:r>
              <a:rPr lang="en-IN" sz="4000" dirty="0">
                <a:latin typeface="+mj-lt"/>
              </a:rPr>
              <a:t>Model Building And Finding The Best Fitting Model</a:t>
            </a:r>
          </a:p>
        </p:txBody>
      </p:sp>
      <p:sp>
        <p:nvSpPr>
          <p:cNvPr id="3" name="TextBox 2">
            <a:extLst>
              <a:ext uri="{FF2B5EF4-FFF2-40B4-BE49-F238E27FC236}">
                <a16:creationId xmlns:a16="http://schemas.microsoft.com/office/drawing/2014/main" id="{C5F8F434-E8C5-8789-7459-B1E39F4397C7}"/>
              </a:ext>
            </a:extLst>
          </p:cNvPr>
          <p:cNvSpPr txBox="1"/>
          <p:nvPr/>
        </p:nvSpPr>
        <p:spPr>
          <a:xfrm>
            <a:off x="1941816" y="2250040"/>
            <a:ext cx="6462445" cy="1323439"/>
          </a:xfrm>
          <a:prstGeom prst="rect">
            <a:avLst/>
          </a:prstGeom>
          <a:noFill/>
        </p:spPr>
        <p:txBody>
          <a:bodyPr wrap="square" rtlCol="0">
            <a:spAutoFit/>
          </a:bodyPr>
          <a:lstStyle/>
          <a:p>
            <a:r>
              <a:rPr lang="en-IN" sz="4000" b="1" i="0" dirty="0">
                <a:effectLst/>
              </a:rPr>
              <a:t>Decision Tree</a:t>
            </a:r>
          </a:p>
          <a:p>
            <a:endParaRPr lang="en-IN" sz="4000" dirty="0"/>
          </a:p>
        </p:txBody>
      </p:sp>
      <p:pic>
        <p:nvPicPr>
          <p:cNvPr id="6" name="Picture 5">
            <a:extLst>
              <a:ext uri="{FF2B5EF4-FFF2-40B4-BE49-F238E27FC236}">
                <a16:creationId xmlns:a16="http://schemas.microsoft.com/office/drawing/2014/main" id="{706E1C6D-1BD4-843C-0ECC-CF5F53EB8122}"/>
              </a:ext>
            </a:extLst>
          </p:cNvPr>
          <p:cNvPicPr>
            <a:picLocks noChangeAspect="1"/>
          </p:cNvPicPr>
          <p:nvPr/>
        </p:nvPicPr>
        <p:blipFill>
          <a:blip r:embed="rId2"/>
          <a:stretch>
            <a:fillRect/>
          </a:stretch>
        </p:blipFill>
        <p:spPr>
          <a:xfrm>
            <a:off x="2052210" y="3429000"/>
            <a:ext cx="6352051" cy="1525053"/>
          </a:xfrm>
          <a:prstGeom prst="rect">
            <a:avLst/>
          </a:prstGeom>
        </p:spPr>
      </p:pic>
    </p:spTree>
    <p:extLst>
      <p:ext uri="{BB962C8B-B14F-4D97-AF65-F5344CB8AC3E}">
        <p14:creationId xmlns:p14="http://schemas.microsoft.com/office/powerpoint/2010/main" val="1997035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CC36D3-7C1F-4B0A-8F54-0FDDC2B15892}"/>
              </a:ext>
            </a:extLst>
          </p:cNvPr>
          <p:cNvSpPr txBox="1"/>
          <p:nvPr/>
        </p:nvSpPr>
        <p:spPr>
          <a:xfrm>
            <a:off x="1806540" y="3205536"/>
            <a:ext cx="6462445" cy="707886"/>
          </a:xfrm>
          <a:prstGeom prst="rect">
            <a:avLst/>
          </a:prstGeom>
          <a:noFill/>
        </p:spPr>
        <p:txBody>
          <a:bodyPr wrap="square" rtlCol="0">
            <a:spAutoFit/>
          </a:bodyPr>
          <a:lstStyle/>
          <a:p>
            <a:pPr algn="l"/>
            <a:r>
              <a:rPr lang="en-IN" sz="4000" b="1" i="0" dirty="0">
                <a:effectLst/>
                <a:latin typeface="var(--jp-content-font-family)"/>
              </a:rPr>
              <a:t>Random Forest</a:t>
            </a:r>
          </a:p>
        </p:txBody>
      </p:sp>
      <p:sp>
        <p:nvSpPr>
          <p:cNvPr id="4" name="TextBox 3">
            <a:extLst>
              <a:ext uri="{FF2B5EF4-FFF2-40B4-BE49-F238E27FC236}">
                <a16:creationId xmlns:a16="http://schemas.microsoft.com/office/drawing/2014/main" id="{FEA32B5B-5CAA-5107-08A4-5EDB12AFE4EB}"/>
              </a:ext>
            </a:extLst>
          </p:cNvPr>
          <p:cNvSpPr txBox="1"/>
          <p:nvPr/>
        </p:nvSpPr>
        <p:spPr>
          <a:xfrm>
            <a:off x="1806540" y="398980"/>
            <a:ext cx="6462445" cy="707886"/>
          </a:xfrm>
          <a:prstGeom prst="rect">
            <a:avLst/>
          </a:prstGeom>
          <a:noFill/>
        </p:spPr>
        <p:txBody>
          <a:bodyPr wrap="square" rtlCol="0">
            <a:spAutoFit/>
          </a:bodyPr>
          <a:lstStyle/>
          <a:p>
            <a:pPr algn="l"/>
            <a:r>
              <a:rPr lang="en-IN" sz="4000" b="1" i="0" dirty="0">
                <a:effectLst/>
                <a:latin typeface="system-ui"/>
              </a:rPr>
              <a:t>k-Nearest Neighbours (</a:t>
            </a:r>
            <a:r>
              <a:rPr lang="en-IN" sz="4000" b="1" i="0" dirty="0" err="1">
                <a:effectLst/>
                <a:latin typeface="system-ui"/>
              </a:rPr>
              <a:t>kNN</a:t>
            </a:r>
            <a:r>
              <a:rPr lang="en-IN" sz="4000" b="1" i="0" dirty="0">
                <a:effectLst/>
                <a:latin typeface="system-ui"/>
              </a:rPr>
              <a:t>)</a:t>
            </a:r>
          </a:p>
        </p:txBody>
      </p:sp>
      <p:pic>
        <p:nvPicPr>
          <p:cNvPr id="6" name="Picture 5">
            <a:extLst>
              <a:ext uri="{FF2B5EF4-FFF2-40B4-BE49-F238E27FC236}">
                <a16:creationId xmlns:a16="http://schemas.microsoft.com/office/drawing/2014/main" id="{C1669597-1ACA-D1F6-D25F-DF4564FDDF31}"/>
              </a:ext>
            </a:extLst>
          </p:cNvPr>
          <p:cNvPicPr>
            <a:picLocks noChangeAspect="1"/>
          </p:cNvPicPr>
          <p:nvPr/>
        </p:nvPicPr>
        <p:blipFill>
          <a:blip r:embed="rId2"/>
          <a:srcRect t="29306"/>
          <a:stretch/>
        </p:blipFill>
        <p:spPr>
          <a:xfrm>
            <a:off x="2032571" y="1412657"/>
            <a:ext cx="6582819" cy="1487087"/>
          </a:xfrm>
          <a:prstGeom prst="rect">
            <a:avLst/>
          </a:prstGeom>
        </p:spPr>
      </p:pic>
      <p:pic>
        <p:nvPicPr>
          <p:cNvPr id="8" name="Picture 7">
            <a:extLst>
              <a:ext uri="{FF2B5EF4-FFF2-40B4-BE49-F238E27FC236}">
                <a16:creationId xmlns:a16="http://schemas.microsoft.com/office/drawing/2014/main" id="{A408AF65-C1EF-A14A-7C68-1FB486A6DC6B}"/>
              </a:ext>
            </a:extLst>
          </p:cNvPr>
          <p:cNvPicPr>
            <a:picLocks noChangeAspect="1"/>
          </p:cNvPicPr>
          <p:nvPr/>
        </p:nvPicPr>
        <p:blipFill>
          <a:blip r:embed="rId3"/>
          <a:stretch>
            <a:fillRect/>
          </a:stretch>
        </p:blipFill>
        <p:spPr>
          <a:xfrm>
            <a:off x="2032571" y="3667874"/>
            <a:ext cx="5081682" cy="2148934"/>
          </a:xfrm>
          <a:prstGeom prst="rect">
            <a:avLst/>
          </a:prstGeom>
        </p:spPr>
      </p:pic>
    </p:spTree>
    <p:extLst>
      <p:ext uri="{BB962C8B-B14F-4D97-AF65-F5344CB8AC3E}">
        <p14:creationId xmlns:p14="http://schemas.microsoft.com/office/powerpoint/2010/main" val="80201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9FD660-CA6D-EB51-BAFD-BB8692E6A80E}"/>
              </a:ext>
            </a:extLst>
          </p:cNvPr>
          <p:cNvSpPr txBox="1"/>
          <p:nvPr/>
        </p:nvSpPr>
        <p:spPr>
          <a:xfrm>
            <a:off x="1797977" y="544530"/>
            <a:ext cx="6462445" cy="707886"/>
          </a:xfrm>
          <a:prstGeom prst="rect">
            <a:avLst/>
          </a:prstGeom>
          <a:noFill/>
        </p:spPr>
        <p:txBody>
          <a:bodyPr wrap="square" rtlCol="0">
            <a:spAutoFit/>
          </a:bodyPr>
          <a:lstStyle/>
          <a:p>
            <a:pPr algn="l"/>
            <a:r>
              <a:rPr lang="en-IN" sz="4000" b="1" i="0" dirty="0">
                <a:effectLst/>
                <a:latin typeface="var(--jp-content-font-family)"/>
              </a:rPr>
              <a:t>Linear regression</a:t>
            </a:r>
          </a:p>
        </p:txBody>
      </p:sp>
      <p:sp>
        <p:nvSpPr>
          <p:cNvPr id="3" name="TextBox 2">
            <a:extLst>
              <a:ext uri="{FF2B5EF4-FFF2-40B4-BE49-F238E27FC236}">
                <a16:creationId xmlns:a16="http://schemas.microsoft.com/office/drawing/2014/main" id="{BD7FBA14-AA3C-EA66-3F80-1EA457989DCA}"/>
              </a:ext>
            </a:extLst>
          </p:cNvPr>
          <p:cNvSpPr txBox="1"/>
          <p:nvPr/>
        </p:nvSpPr>
        <p:spPr>
          <a:xfrm>
            <a:off x="1797977" y="3275743"/>
            <a:ext cx="6462445" cy="707886"/>
          </a:xfrm>
          <a:prstGeom prst="rect">
            <a:avLst/>
          </a:prstGeom>
          <a:noFill/>
        </p:spPr>
        <p:txBody>
          <a:bodyPr wrap="square" rtlCol="0">
            <a:spAutoFit/>
          </a:bodyPr>
          <a:lstStyle/>
          <a:p>
            <a:pPr algn="l"/>
            <a:r>
              <a:rPr lang="en-IN" sz="4000" b="1" i="0" dirty="0">
                <a:effectLst/>
                <a:latin typeface="system-ui"/>
              </a:rPr>
              <a:t>Ridge</a:t>
            </a:r>
          </a:p>
        </p:txBody>
      </p:sp>
      <p:pic>
        <p:nvPicPr>
          <p:cNvPr id="5" name="Picture 4">
            <a:extLst>
              <a:ext uri="{FF2B5EF4-FFF2-40B4-BE49-F238E27FC236}">
                <a16:creationId xmlns:a16="http://schemas.microsoft.com/office/drawing/2014/main" id="{2BE5E5EA-3D1A-CDAE-14FE-E864EBC9BD29}"/>
              </a:ext>
            </a:extLst>
          </p:cNvPr>
          <p:cNvPicPr>
            <a:picLocks noChangeAspect="1"/>
          </p:cNvPicPr>
          <p:nvPr/>
        </p:nvPicPr>
        <p:blipFill>
          <a:blip r:embed="rId2"/>
          <a:stretch>
            <a:fillRect/>
          </a:stretch>
        </p:blipFill>
        <p:spPr>
          <a:xfrm>
            <a:off x="2532577" y="1671196"/>
            <a:ext cx="4993241" cy="1050083"/>
          </a:xfrm>
          <a:prstGeom prst="rect">
            <a:avLst/>
          </a:prstGeom>
        </p:spPr>
      </p:pic>
      <p:pic>
        <p:nvPicPr>
          <p:cNvPr id="7" name="Picture 6">
            <a:extLst>
              <a:ext uri="{FF2B5EF4-FFF2-40B4-BE49-F238E27FC236}">
                <a16:creationId xmlns:a16="http://schemas.microsoft.com/office/drawing/2014/main" id="{BFC917F7-49F5-0A7C-EDD5-C65FA9D28165}"/>
              </a:ext>
            </a:extLst>
          </p:cNvPr>
          <p:cNvPicPr>
            <a:picLocks noChangeAspect="1"/>
          </p:cNvPicPr>
          <p:nvPr/>
        </p:nvPicPr>
        <p:blipFill>
          <a:blip r:embed="rId3"/>
          <a:stretch>
            <a:fillRect/>
          </a:stretch>
        </p:blipFill>
        <p:spPr>
          <a:xfrm>
            <a:off x="2532577" y="4622145"/>
            <a:ext cx="5364259" cy="1129317"/>
          </a:xfrm>
          <a:prstGeom prst="rect">
            <a:avLst/>
          </a:prstGeom>
        </p:spPr>
      </p:pic>
    </p:spTree>
    <p:extLst>
      <p:ext uri="{BB962C8B-B14F-4D97-AF65-F5344CB8AC3E}">
        <p14:creationId xmlns:p14="http://schemas.microsoft.com/office/powerpoint/2010/main" val="601442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043632-82B5-EAD5-A01D-540D82166263}"/>
              </a:ext>
            </a:extLst>
          </p:cNvPr>
          <p:cNvSpPr txBox="1"/>
          <p:nvPr/>
        </p:nvSpPr>
        <p:spPr>
          <a:xfrm>
            <a:off x="1683249" y="3637050"/>
            <a:ext cx="6462445" cy="707886"/>
          </a:xfrm>
          <a:prstGeom prst="rect">
            <a:avLst/>
          </a:prstGeom>
          <a:noFill/>
        </p:spPr>
        <p:txBody>
          <a:bodyPr wrap="square" rtlCol="0">
            <a:spAutoFit/>
          </a:bodyPr>
          <a:lstStyle/>
          <a:p>
            <a:pPr algn="l"/>
            <a:r>
              <a:rPr lang="en-IN" sz="4000" b="1" i="0" dirty="0">
                <a:effectLst/>
                <a:latin typeface="var(--jp-content-font-family)"/>
              </a:rPr>
              <a:t>Neural Networks</a:t>
            </a:r>
          </a:p>
        </p:txBody>
      </p:sp>
      <p:sp>
        <p:nvSpPr>
          <p:cNvPr id="3" name="TextBox 2">
            <a:extLst>
              <a:ext uri="{FF2B5EF4-FFF2-40B4-BE49-F238E27FC236}">
                <a16:creationId xmlns:a16="http://schemas.microsoft.com/office/drawing/2014/main" id="{30D0D89D-E093-4EA7-AFBC-86F3340C6274}"/>
              </a:ext>
            </a:extLst>
          </p:cNvPr>
          <p:cNvSpPr txBox="1"/>
          <p:nvPr/>
        </p:nvSpPr>
        <p:spPr>
          <a:xfrm>
            <a:off x="1683250" y="460624"/>
            <a:ext cx="6462445" cy="707886"/>
          </a:xfrm>
          <a:prstGeom prst="rect">
            <a:avLst/>
          </a:prstGeom>
          <a:noFill/>
        </p:spPr>
        <p:txBody>
          <a:bodyPr wrap="square" rtlCol="0">
            <a:spAutoFit/>
          </a:bodyPr>
          <a:lstStyle/>
          <a:p>
            <a:pPr algn="l"/>
            <a:r>
              <a:rPr lang="en-IN" sz="4000" b="1" i="0" dirty="0">
                <a:effectLst/>
                <a:latin typeface="system-ui"/>
              </a:rPr>
              <a:t>Lasso</a:t>
            </a:r>
          </a:p>
        </p:txBody>
      </p:sp>
      <p:pic>
        <p:nvPicPr>
          <p:cNvPr id="5" name="Picture 4">
            <a:extLst>
              <a:ext uri="{FF2B5EF4-FFF2-40B4-BE49-F238E27FC236}">
                <a16:creationId xmlns:a16="http://schemas.microsoft.com/office/drawing/2014/main" id="{E3BE9D6A-CD62-CD13-8DC2-814D16A1DB81}"/>
              </a:ext>
            </a:extLst>
          </p:cNvPr>
          <p:cNvPicPr>
            <a:picLocks noChangeAspect="1"/>
          </p:cNvPicPr>
          <p:nvPr/>
        </p:nvPicPr>
        <p:blipFill>
          <a:blip r:embed="rId2"/>
          <a:stretch>
            <a:fillRect/>
          </a:stretch>
        </p:blipFill>
        <p:spPr>
          <a:xfrm>
            <a:off x="2511848" y="1456442"/>
            <a:ext cx="7362185" cy="1892676"/>
          </a:xfrm>
          <a:prstGeom prst="rect">
            <a:avLst/>
          </a:prstGeom>
        </p:spPr>
      </p:pic>
      <p:pic>
        <p:nvPicPr>
          <p:cNvPr id="7" name="Picture 6">
            <a:extLst>
              <a:ext uri="{FF2B5EF4-FFF2-40B4-BE49-F238E27FC236}">
                <a16:creationId xmlns:a16="http://schemas.microsoft.com/office/drawing/2014/main" id="{E60CAAB2-4565-37CA-A567-C184F8AEEA8E}"/>
              </a:ext>
            </a:extLst>
          </p:cNvPr>
          <p:cNvPicPr>
            <a:picLocks noChangeAspect="1"/>
          </p:cNvPicPr>
          <p:nvPr/>
        </p:nvPicPr>
        <p:blipFill>
          <a:blip r:embed="rId3"/>
          <a:stretch>
            <a:fillRect/>
          </a:stretch>
        </p:blipFill>
        <p:spPr>
          <a:xfrm>
            <a:off x="2511848" y="4827448"/>
            <a:ext cx="7455093" cy="1419240"/>
          </a:xfrm>
          <a:prstGeom prst="rect">
            <a:avLst/>
          </a:prstGeom>
        </p:spPr>
      </p:pic>
    </p:spTree>
    <p:extLst>
      <p:ext uri="{BB962C8B-B14F-4D97-AF65-F5344CB8AC3E}">
        <p14:creationId xmlns:p14="http://schemas.microsoft.com/office/powerpoint/2010/main" val="322313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48971-1977-5A5F-9CD2-AC35F1F85C0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326F5AE-9BDD-BB00-FC30-7EFD996890DC}"/>
              </a:ext>
            </a:extLst>
          </p:cNvPr>
          <p:cNvSpPr txBox="1"/>
          <p:nvPr/>
        </p:nvSpPr>
        <p:spPr>
          <a:xfrm>
            <a:off x="1683250" y="460624"/>
            <a:ext cx="6462445" cy="707886"/>
          </a:xfrm>
          <a:prstGeom prst="rect">
            <a:avLst/>
          </a:prstGeom>
          <a:noFill/>
        </p:spPr>
        <p:txBody>
          <a:bodyPr wrap="square" rtlCol="0">
            <a:spAutoFit/>
          </a:bodyPr>
          <a:lstStyle/>
          <a:p>
            <a:r>
              <a:rPr lang="en-IN" sz="4000" b="1" i="0" dirty="0">
                <a:effectLst/>
                <a:latin typeface="system-ui"/>
              </a:rPr>
              <a:t>Gradient Boosting Machines</a:t>
            </a:r>
          </a:p>
        </p:txBody>
      </p:sp>
      <p:pic>
        <p:nvPicPr>
          <p:cNvPr id="6" name="Picture 5">
            <a:extLst>
              <a:ext uri="{FF2B5EF4-FFF2-40B4-BE49-F238E27FC236}">
                <a16:creationId xmlns:a16="http://schemas.microsoft.com/office/drawing/2014/main" id="{4713F424-027B-8360-9440-8B80A2D4C08A}"/>
              </a:ext>
            </a:extLst>
          </p:cNvPr>
          <p:cNvPicPr>
            <a:picLocks noChangeAspect="1"/>
          </p:cNvPicPr>
          <p:nvPr/>
        </p:nvPicPr>
        <p:blipFill>
          <a:blip r:embed="rId2"/>
          <a:stretch>
            <a:fillRect/>
          </a:stretch>
        </p:blipFill>
        <p:spPr>
          <a:xfrm>
            <a:off x="2715319" y="1666751"/>
            <a:ext cx="8362316" cy="1559334"/>
          </a:xfrm>
          <a:prstGeom prst="rect">
            <a:avLst/>
          </a:prstGeom>
        </p:spPr>
      </p:pic>
      <p:sp>
        <p:nvSpPr>
          <p:cNvPr id="8" name="TextBox 7">
            <a:extLst>
              <a:ext uri="{FF2B5EF4-FFF2-40B4-BE49-F238E27FC236}">
                <a16:creationId xmlns:a16="http://schemas.microsoft.com/office/drawing/2014/main" id="{AD0F2105-F6D2-9FCA-9896-4936B70572C9}"/>
              </a:ext>
            </a:extLst>
          </p:cNvPr>
          <p:cNvSpPr txBox="1"/>
          <p:nvPr/>
        </p:nvSpPr>
        <p:spPr>
          <a:xfrm>
            <a:off x="2715319" y="4093825"/>
            <a:ext cx="8126858" cy="830997"/>
          </a:xfrm>
          <a:prstGeom prst="rect">
            <a:avLst/>
          </a:prstGeom>
          <a:noFill/>
        </p:spPr>
        <p:txBody>
          <a:bodyPr wrap="square" rtlCol="0">
            <a:spAutoFit/>
          </a:bodyPr>
          <a:lstStyle/>
          <a:p>
            <a:r>
              <a:rPr lang="en-IN" sz="2400" dirty="0"/>
              <a:t>Concluding gradient boosting machines as the best fitting model </a:t>
            </a:r>
          </a:p>
        </p:txBody>
      </p:sp>
    </p:spTree>
    <p:extLst>
      <p:ext uri="{BB962C8B-B14F-4D97-AF65-F5344CB8AC3E}">
        <p14:creationId xmlns:p14="http://schemas.microsoft.com/office/powerpoint/2010/main" val="2854186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FF5B52-4423-3600-F66D-D6C175F96E74}"/>
              </a:ext>
            </a:extLst>
          </p:cNvPr>
          <p:cNvSpPr txBox="1"/>
          <p:nvPr/>
        </p:nvSpPr>
        <p:spPr>
          <a:xfrm>
            <a:off x="2094215" y="3871645"/>
            <a:ext cx="6462445" cy="707886"/>
          </a:xfrm>
          <a:prstGeom prst="rect">
            <a:avLst/>
          </a:prstGeom>
          <a:noFill/>
        </p:spPr>
        <p:txBody>
          <a:bodyPr wrap="square" rtlCol="0">
            <a:spAutoFit/>
          </a:bodyPr>
          <a:lstStyle/>
          <a:p>
            <a:pPr algn="l"/>
            <a:r>
              <a:rPr lang="en-IN" sz="4000" b="1" i="0" dirty="0">
                <a:effectLst/>
                <a:latin typeface="+mj-lt"/>
              </a:rPr>
              <a:t>Cross</a:t>
            </a:r>
            <a:r>
              <a:rPr lang="en-IN" sz="4000" b="1" i="0" dirty="0">
                <a:effectLst/>
                <a:latin typeface="var(--jp-content-font-family)"/>
              </a:rPr>
              <a:t> Validation</a:t>
            </a:r>
          </a:p>
        </p:txBody>
      </p:sp>
      <p:sp>
        <p:nvSpPr>
          <p:cNvPr id="5" name="TextBox 4">
            <a:extLst>
              <a:ext uri="{FF2B5EF4-FFF2-40B4-BE49-F238E27FC236}">
                <a16:creationId xmlns:a16="http://schemas.microsoft.com/office/drawing/2014/main" id="{7ABAC81E-C655-4637-069B-AE3435EA6334}"/>
              </a:ext>
            </a:extLst>
          </p:cNvPr>
          <p:cNvSpPr txBox="1"/>
          <p:nvPr/>
        </p:nvSpPr>
        <p:spPr>
          <a:xfrm>
            <a:off x="2094216" y="315074"/>
            <a:ext cx="6462445" cy="707886"/>
          </a:xfrm>
          <a:prstGeom prst="rect">
            <a:avLst/>
          </a:prstGeom>
          <a:noFill/>
        </p:spPr>
        <p:txBody>
          <a:bodyPr wrap="square" rtlCol="0">
            <a:spAutoFit/>
          </a:bodyPr>
          <a:lstStyle/>
          <a:p>
            <a:r>
              <a:rPr lang="en-IN" sz="4000" b="1" i="0" dirty="0">
                <a:solidFill>
                  <a:schemeClr val="accent1">
                    <a:lumMod val="75000"/>
                  </a:schemeClr>
                </a:solidFill>
                <a:effectLst/>
              </a:rPr>
              <a:t>Hyperparameter tunning</a:t>
            </a:r>
            <a:endParaRPr lang="en-IN" sz="4000" dirty="0">
              <a:solidFill>
                <a:schemeClr val="accent1">
                  <a:lumMod val="75000"/>
                </a:schemeClr>
              </a:solidFill>
            </a:endParaRPr>
          </a:p>
        </p:txBody>
      </p:sp>
      <p:sp>
        <p:nvSpPr>
          <p:cNvPr id="6" name="TextBox 5">
            <a:extLst>
              <a:ext uri="{FF2B5EF4-FFF2-40B4-BE49-F238E27FC236}">
                <a16:creationId xmlns:a16="http://schemas.microsoft.com/office/drawing/2014/main" id="{01A5595A-6AA2-E575-F0C8-55BACDD25610}"/>
              </a:ext>
            </a:extLst>
          </p:cNvPr>
          <p:cNvSpPr txBox="1"/>
          <p:nvPr/>
        </p:nvSpPr>
        <p:spPr>
          <a:xfrm>
            <a:off x="2094215" y="1176391"/>
            <a:ext cx="6462445" cy="707886"/>
          </a:xfrm>
          <a:prstGeom prst="rect">
            <a:avLst/>
          </a:prstGeom>
          <a:noFill/>
        </p:spPr>
        <p:txBody>
          <a:bodyPr wrap="square" rtlCol="0">
            <a:spAutoFit/>
          </a:bodyPr>
          <a:lstStyle/>
          <a:p>
            <a:r>
              <a:rPr lang="en-IN" sz="4000" b="1" i="0" dirty="0">
                <a:effectLst/>
              </a:rPr>
              <a:t>Grid search</a:t>
            </a:r>
            <a:endParaRPr lang="en-IN" sz="4000" dirty="0"/>
          </a:p>
        </p:txBody>
      </p:sp>
      <p:pic>
        <p:nvPicPr>
          <p:cNvPr id="8" name="Picture 7">
            <a:extLst>
              <a:ext uri="{FF2B5EF4-FFF2-40B4-BE49-F238E27FC236}">
                <a16:creationId xmlns:a16="http://schemas.microsoft.com/office/drawing/2014/main" id="{9271FBC6-9DE8-1619-C859-37EC0B4BE34F}"/>
              </a:ext>
            </a:extLst>
          </p:cNvPr>
          <p:cNvPicPr>
            <a:picLocks noChangeAspect="1"/>
          </p:cNvPicPr>
          <p:nvPr/>
        </p:nvPicPr>
        <p:blipFill>
          <a:blip r:embed="rId2"/>
          <a:stretch>
            <a:fillRect/>
          </a:stretch>
        </p:blipFill>
        <p:spPr>
          <a:xfrm>
            <a:off x="2482918" y="2037708"/>
            <a:ext cx="9303968" cy="1606290"/>
          </a:xfrm>
          <a:prstGeom prst="rect">
            <a:avLst/>
          </a:prstGeom>
        </p:spPr>
      </p:pic>
      <p:pic>
        <p:nvPicPr>
          <p:cNvPr id="10" name="Picture 9">
            <a:extLst>
              <a:ext uri="{FF2B5EF4-FFF2-40B4-BE49-F238E27FC236}">
                <a16:creationId xmlns:a16="http://schemas.microsoft.com/office/drawing/2014/main" id="{C73F5EED-6E17-3556-F8CD-1D790997500D}"/>
              </a:ext>
            </a:extLst>
          </p:cNvPr>
          <p:cNvPicPr>
            <a:picLocks noChangeAspect="1"/>
          </p:cNvPicPr>
          <p:nvPr/>
        </p:nvPicPr>
        <p:blipFill>
          <a:blip r:embed="rId3"/>
          <a:stretch>
            <a:fillRect/>
          </a:stretch>
        </p:blipFill>
        <p:spPr>
          <a:xfrm>
            <a:off x="2482918" y="4658746"/>
            <a:ext cx="7835892" cy="1606289"/>
          </a:xfrm>
          <a:prstGeom prst="rect">
            <a:avLst/>
          </a:prstGeom>
        </p:spPr>
      </p:pic>
    </p:spTree>
    <p:extLst>
      <p:ext uri="{BB962C8B-B14F-4D97-AF65-F5344CB8AC3E}">
        <p14:creationId xmlns:p14="http://schemas.microsoft.com/office/powerpoint/2010/main" val="201020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75C2C-F4D7-517F-5F80-F30D4987468F}"/>
              </a:ext>
            </a:extLst>
          </p:cNvPr>
          <p:cNvSpPr txBox="1"/>
          <p:nvPr/>
        </p:nvSpPr>
        <p:spPr>
          <a:xfrm>
            <a:off x="2094215" y="3275743"/>
            <a:ext cx="8179942" cy="1323439"/>
          </a:xfrm>
          <a:prstGeom prst="rect">
            <a:avLst/>
          </a:prstGeom>
          <a:noFill/>
        </p:spPr>
        <p:txBody>
          <a:bodyPr wrap="square" rtlCol="0">
            <a:spAutoFit/>
          </a:bodyPr>
          <a:lstStyle/>
          <a:p>
            <a:pPr algn="l"/>
            <a:r>
              <a:rPr lang="en-US" sz="4000" b="1" i="0" dirty="0">
                <a:effectLst/>
                <a:latin typeface="+mj-lt"/>
              </a:rPr>
              <a:t>Gradient Descent With Random Search</a:t>
            </a:r>
            <a:endParaRPr lang="en-IN" sz="4000" dirty="0">
              <a:latin typeface="+mj-lt"/>
            </a:endParaRPr>
          </a:p>
        </p:txBody>
      </p:sp>
      <p:sp>
        <p:nvSpPr>
          <p:cNvPr id="3" name="TextBox 2">
            <a:extLst>
              <a:ext uri="{FF2B5EF4-FFF2-40B4-BE49-F238E27FC236}">
                <a16:creationId xmlns:a16="http://schemas.microsoft.com/office/drawing/2014/main" id="{897E5E25-DCFC-B7BF-2D3D-504E2C9DF62B}"/>
              </a:ext>
            </a:extLst>
          </p:cNvPr>
          <p:cNvSpPr txBox="1"/>
          <p:nvPr/>
        </p:nvSpPr>
        <p:spPr>
          <a:xfrm>
            <a:off x="2094215" y="448638"/>
            <a:ext cx="6462445" cy="707886"/>
          </a:xfrm>
          <a:prstGeom prst="rect">
            <a:avLst/>
          </a:prstGeom>
          <a:noFill/>
        </p:spPr>
        <p:txBody>
          <a:bodyPr wrap="square" rtlCol="0">
            <a:spAutoFit/>
          </a:bodyPr>
          <a:lstStyle/>
          <a:p>
            <a:pPr algn="l"/>
            <a:r>
              <a:rPr lang="en-IN" sz="4000" b="1" i="0" dirty="0">
                <a:effectLst/>
                <a:latin typeface="+mj-lt"/>
              </a:rPr>
              <a:t>Random Search</a:t>
            </a:r>
          </a:p>
        </p:txBody>
      </p:sp>
      <p:pic>
        <p:nvPicPr>
          <p:cNvPr id="5" name="Picture 4">
            <a:extLst>
              <a:ext uri="{FF2B5EF4-FFF2-40B4-BE49-F238E27FC236}">
                <a16:creationId xmlns:a16="http://schemas.microsoft.com/office/drawing/2014/main" id="{FD01EC48-E52F-F9B4-2E99-D260509BD728}"/>
              </a:ext>
            </a:extLst>
          </p:cNvPr>
          <p:cNvPicPr>
            <a:picLocks noChangeAspect="1"/>
          </p:cNvPicPr>
          <p:nvPr/>
        </p:nvPicPr>
        <p:blipFill>
          <a:blip r:embed="rId2"/>
          <a:stretch>
            <a:fillRect/>
          </a:stretch>
        </p:blipFill>
        <p:spPr>
          <a:xfrm>
            <a:off x="2839457" y="1554414"/>
            <a:ext cx="8406018" cy="1323439"/>
          </a:xfrm>
          <a:prstGeom prst="rect">
            <a:avLst/>
          </a:prstGeom>
        </p:spPr>
      </p:pic>
      <p:pic>
        <p:nvPicPr>
          <p:cNvPr id="7" name="Picture 6">
            <a:extLst>
              <a:ext uri="{FF2B5EF4-FFF2-40B4-BE49-F238E27FC236}">
                <a16:creationId xmlns:a16="http://schemas.microsoft.com/office/drawing/2014/main" id="{61BBDDCC-00CD-3687-21D7-FB51BE91F2C8}"/>
              </a:ext>
            </a:extLst>
          </p:cNvPr>
          <p:cNvPicPr>
            <a:picLocks noChangeAspect="1"/>
          </p:cNvPicPr>
          <p:nvPr/>
        </p:nvPicPr>
        <p:blipFill>
          <a:blip r:embed="rId3"/>
          <a:stretch>
            <a:fillRect/>
          </a:stretch>
        </p:blipFill>
        <p:spPr>
          <a:xfrm>
            <a:off x="2839457" y="4997072"/>
            <a:ext cx="8556513" cy="1200467"/>
          </a:xfrm>
          <a:prstGeom prst="rect">
            <a:avLst/>
          </a:prstGeom>
        </p:spPr>
      </p:pic>
    </p:spTree>
    <p:extLst>
      <p:ext uri="{BB962C8B-B14F-4D97-AF65-F5344CB8AC3E}">
        <p14:creationId xmlns:p14="http://schemas.microsoft.com/office/powerpoint/2010/main" val="201570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BC3C-67CD-4291-679A-6D488CF43C9E}"/>
              </a:ext>
            </a:extLst>
          </p:cNvPr>
          <p:cNvSpPr>
            <a:spLocks noGrp="1"/>
          </p:cNvSpPr>
          <p:nvPr>
            <p:ph type="title"/>
          </p:nvPr>
        </p:nvSpPr>
        <p:spPr>
          <a:xfrm>
            <a:off x="2589212" y="624110"/>
            <a:ext cx="8911687" cy="1280890"/>
          </a:xfrm>
        </p:spPr>
        <p:txBody>
          <a:bodyPr>
            <a:normAutofit/>
          </a:bodyPr>
          <a:lstStyle/>
          <a:p>
            <a:r>
              <a:rPr lang="en-IN" sz="4000" b="1" dirty="0"/>
              <a:t>Domain: </a:t>
            </a:r>
            <a:r>
              <a:rPr lang="en-US" sz="4000" b="1" i="0" strike="noStrike" dirty="0">
                <a:solidFill>
                  <a:srgbClr val="000000"/>
                </a:solidFill>
                <a:effectLst/>
              </a:rPr>
              <a:t>Automotive Industry</a:t>
            </a:r>
            <a:endParaRPr lang="en-IN" sz="4000" b="1" dirty="0"/>
          </a:p>
        </p:txBody>
      </p:sp>
      <p:sp>
        <p:nvSpPr>
          <p:cNvPr id="3" name="Content Placeholder 2">
            <a:extLst>
              <a:ext uri="{FF2B5EF4-FFF2-40B4-BE49-F238E27FC236}">
                <a16:creationId xmlns:a16="http://schemas.microsoft.com/office/drawing/2014/main" id="{ED7D90FE-B834-EA1E-2B7F-C07DC986310B}"/>
              </a:ext>
            </a:extLst>
          </p:cNvPr>
          <p:cNvSpPr>
            <a:spLocks noGrp="1"/>
          </p:cNvSpPr>
          <p:nvPr>
            <p:ph idx="1"/>
          </p:nvPr>
        </p:nvSpPr>
        <p:spPr>
          <a:xfrm>
            <a:off x="2585499" y="1189934"/>
            <a:ext cx="8915400" cy="3777622"/>
          </a:xfrm>
        </p:spPr>
        <p:txBody>
          <a:bodyPr>
            <a:normAutofit/>
          </a:bodyPr>
          <a:lstStyle/>
          <a:p>
            <a:pPr marL="0" indent="0">
              <a:buNone/>
            </a:pPr>
            <a:endParaRPr lang="en-US" sz="2800" dirty="0"/>
          </a:p>
          <a:p>
            <a:pPr marL="0" indent="0">
              <a:buNone/>
            </a:pPr>
            <a:r>
              <a:rPr lang="en-US" sz="2800" dirty="0"/>
              <a:t>The automotive industry encompasses the design, production, and sale of vehicles, integrating advanced technologies to enhance performance, safety, and sustainability. It is a dynamic field driving innovations in electric, autonomous, and connected vehicles.</a:t>
            </a:r>
          </a:p>
          <a:p>
            <a:pPr marL="0" indent="0">
              <a:buNone/>
            </a:pPr>
            <a:endParaRPr lang="en-IN" sz="2800" dirty="0"/>
          </a:p>
        </p:txBody>
      </p:sp>
    </p:spTree>
    <p:extLst>
      <p:ext uri="{BB962C8B-B14F-4D97-AF65-F5344CB8AC3E}">
        <p14:creationId xmlns:p14="http://schemas.microsoft.com/office/powerpoint/2010/main" val="341104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C0CF40-3E34-4BCE-86FB-73ECE4015277}"/>
              </a:ext>
            </a:extLst>
          </p:cNvPr>
          <p:cNvSpPr txBox="1"/>
          <p:nvPr/>
        </p:nvSpPr>
        <p:spPr>
          <a:xfrm>
            <a:off x="2321960" y="554804"/>
            <a:ext cx="8373438" cy="2062103"/>
          </a:xfrm>
          <a:prstGeom prst="rect">
            <a:avLst/>
          </a:prstGeom>
          <a:noFill/>
        </p:spPr>
        <p:txBody>
          <a:bodyPr wrap="square" rtlCol="0">
            <a:spAutoFit/>
          </a:bodyPr>
          <a:lstStyle/>
          <a:p>
            <a:r>
              <a:rPr lang="en-IN" sz="3200" dirty="0"/>
              <a:t>Choosing The Gradient Boosting Method With Hyperparameter Tuning Random Search And Gradient Descent as best model and pickling it.</a:t>
            </a:r>
          </a:p>
        </p:txBody>
      </p:sp>
      <p:pic>
        <p:nvPicPr>
          <p:cNvPr id="4" name="Picture 3">
            <a:extLst>
              <a:ext uri="{FF2B5EF4-FFF2-40B4-BE49-F238E27FC236}">
                <a16:creationId xmlns:a16="http://schemas.microsoft.com/office/drawing/2014/main" id="{ED4E0FB4-5E24-F446-9A25-96C9F635BEBE}"/>
              </a:ext>
            </a:extLst>
          </p:cNvPr>
          <p:cNvPicPr>
            <a:picLocks noChangeAspect="1"/>
          </p:cNvPicPr>
          <p:nvPr/>
        </p:nvPicPr>
        <p:blipFill>
          <a:blip r:embed="rId2"/>
          <a:stretch>
            <a:fillRect/>
          </a:stretch>
        </p:blipFill>
        <p:spPr>
          <a:xfrm>
            <a:off x="3057569" y="3766705"/>
            <a:ext cx="7103573" cy="1359254"/>
          </a:xfrm>
          <a:prstGeom prst="rect">
            <a:avLst/>
          </a:prstGeom>
        </p:spPr>
      </p:pic>
    </p:spTree>
    <p:extLst>
      <p:ext uri="{BB962C8B-B14F-4D97-AF65-F5344CB8AC3E}">
        <p14:creationId xmlns:p14="http://schemas.microsoft.com/office/powerpoint/2010/main" val="3052316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CB4FDC-2A10-E49F-A44D-9F167D57B112}"/>
              </a:ext>
            </a:extLst>
          </p:cNvPr>
          <p:cNvSpPr txBox="1"/>
          <p:nvPr/>
        </p:nvSpPr>
        <p:spPr>
          <a:xfrm>
            <a:off x="2147299" y="503434"/>
            <a:ext cx="7541231" cy="1323439"/>
          </a:xfrm>
          <a:prstGeom prst="rect">
            <a:avLst/>
          </a:prstGeom>
          <a:noFill/>
        </p:spPr>
        <p:txBody>
          <a:bodyPr wrap="square" rtlCol="0">
            <a:spAutoFit/>
          </a:bodyPr>
          <a:lstStyle/>
          <a:p>
            <a:r>
              <a:rPr lang="en-IN" sz="4000" b="1" dirty="0" err="1">
                <a:latin typeface="+mj-lt"/>
              </a:rPr>
              <a:t>Streamlit</a:t>
            </a:r>
            <a:r>
              <a:rPr lang="en-IN" sz="4000" b="1" dirty="0">
                <a:latin typeface="+mj-lt"/>
              </a:rPr>
              <a:t> Application Creation</a:t>
            </a:r>
          </a:p>
        </p:txBody>
      </p:sp>
      <p:sp>
        <p:nvSpPr>
          <p:cNvPr id="3" name="TextBox 2">
            <a:extLst>
              <a:ext uri="{FF2B5EF4-FFF2-40B4-BE49-F238E27FC236}">
                <a16:creationId xmlns:a16="http://schemas.microsoft.com/office/drawing/2014/main" id="{3D45E9B3-1382-5DCB-D63B-0A4A4862EFA6}"/>
              </a:ext>
            </a:extLst>
          </p:cNvPr>
          <p:cNvSpPr txBox="1"/>
          <p:nvPr/>
        </p:nvSpPr>
        <p:spPr>
          <a:xfrm>
            <a:off x="2147298" y="2157573"/>
            <a:ext cx="8445357" cy="2677656"/>
          </a:xfrm>
          <a:prstGeom prst="rect">
            <a:avLst/>
          </a:prstGeom>
          <a:noFill/>
        </p:spPr>
        <p:txBody>
          <a:bodyPr wrap="square" rtlCol="0">
            <a:spAutoFit/>
          </a:bodyPr>
          <a:lstStyle/>
          <a:p>
            <a:pPr algn="just"/>
            <a:r>
              <a:rPr lang="en-US" sz="2800" dirty="0"/>
              <a:t>This </a:t>
            </a:r>
            <a:r>
              <a:rPr lang="en-US" sz="2800" dirty="0" err="1"/>
              <a:t>Streamlit</a:t>
            </a:r>
            <a:r>
              <a:rPr lang="en-US" sz="2800" dirty="0"/>
              <a:t> app predicts car prices based on user inputs, such as engine displacement, features, and brand. It scales and encodes the input data before using a pre-trained model to estimate the car price and display it in a readable format.</a:t>
            </a:r>
            <a:endParaRPr lang="en-IN" sz="2800" dirty="0"/>
          </a:p>
        </p:txBody>
      </p:sp>
    </p:spTree>
    <p:extLst>
      <p:ext uri="{BB962C8B-B14F-4D97-AF65-F5344CB8AC3E}">
        <p14:creationId xmlns:p14="http://schemas.microsoft.com/office/powerpoint/2010/main" val="1216394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B85A-4764-7193-F657-7772EF72CC8D}"/>
              </a:ext>
            </a:extLst>
          </p:cNvPr>
          <p:cNvSpPr>
            <a:spLocks noGrp="1"/>
          </p:cNvSpPr>
          <p:nvPr>
            <p:ph type="title"/>
          </p:nvPr>
        </p:nvSpPr>
        <p:spPr/>
        <p:txBody>
          <a:bodyPr>
            <a:normAutofit/>
          </a:bodyPr>
          <a:lstStyle/>
          <a:p>
            <a:r>
              <a:rPr lang="en-IN" sz="4000" b="1" dirty="0"/>
              <a:t>Project Introduction</a:t>
            </a:r>
          </a:p>
        </p:txBody>
      </p:sp>
      <p:sp>
        <p:nvSpPr>
          <p:cNvPr id="3" name="Content Placeholder 2">
            <a:extLst>
              <a:ext uri="{FF2B5EF4-FFF2-40B4-BE49-F238E27FC236}">
                <a16:creationId xmlns:a16="http://schemas.microsoft.com/office/drawing/2014/main" id="{B7EC10AE-4EC1-7CB4-A64C-06F32922C2FD}"/>
              </a:ext>
            </a:extLst>
          </p:cNvPr>
          <p:cNvSpPr>
            <a:spLocks noGrp="1"/>
          </p:cNvSpPr>
          <p:nvPr>
            <p:ph idx="1"/>
          </p:nvPr>
        </p:nvSpPr>
        <p:spPr>
          <a:xfrm>
            <a:off x="2589212" y="1540189"/>
            <a:ext cx="8915400" cy="3777622"/>
          </a:xfrm>
        </p:spPr>
        <p:txBody>
          <a:bodyPr>
            <a:normAutofit lnSpcReduction="10000"/>
          </a:bodyPr>
          <a:lstStyle/>
          <a:p>
            <a:pPr marL="0" indent="0" algn="just">
              <a:buNone/>
            </a:pPr>
            <a:endParaRPr lang="en-US" sz="2800" dirty="0"/>
          </a:p>
          <a:p>
            <a:pPr marL="0" indent="0" algn="just">
              <a:buNone/>
            </a:pPr>
            <a:r>
              <a:rPr lang="en-US" sz="2800" dirty="0"/>
              <a:t>This project focuses on building a machine learning model to predict used car prices based on various features, aiming to enhance customer experience and streamline pricing. The model will be deployed as a user-friendly </a:t>
            </a:r>
            <a:r>
              <a:rPr lang="en-US" sz="2800" dirty="0" err="1"/>
              <a:t>Streamlit</a:t>
            </a:r>
            <a:r>
              <a:rPr lang="en-US" sz="2800" dirty="0"/>
              <a:t> web app, allowing customers and sales representatives to input car details and instantly receive an estimated price.</a:t>
            </a:r>
          </a:p>
          <a:p>
            <a:pPr marL="0" indent="0" algn="just">
              <a:buNone/>
            </a:pPr>
            <a:endParaRPr lang="en-IN" sz="2800" dirty="0"/>
          </a:p>
        </p:txBody>
      </p:sp>
    </p:spTree>
    <p:extLst>
      <p:ext uri="{BB962C8B-B14F-4D97-AF65-F5344CB8AC3E}">
        <p14:creationId xmlns:p14="http://schemas.microsoft.com/office/powerpoint/2010/main" val="2061774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2DD550-6EA3-5213-0E61-E00A3BF4DE7F}"/>
              </a:ext>
            </a:extLst>
          </p:cNvPr>
          <p:cNvSpPr txBox="1"/>
          <p:nvPr/>
        </p:nvSpPr>
        <p:spPr>
          <a:xfrm>
            <a:off x="2989780" y="2176897"/>
            <a:ext cx="7027524" cy="1754326"/>
          </a:xfrm>
          <a:prstGeom prst="rect">
            <a:avLst/>
          </a:prstGeom>
          <a:noFill/>
        </p:spPr>
        <p:txBody>
          <a:bodyPr wrap="square" rtlCol="0">
            <a:spAutoFit/>
          </a:bodyPr>
          <a:lstStyle/>
          <a:p>
            <a:pPr algn="ctr"/>
            <a:r>
              <a:rPr lang="en-IN" sz="5400" dirty="0"/>
              <a:t>Data Cleaning and Preprocessing</a:t>
            </a:r>
          </a:p>
        </p:txBody>
      </p:sp>
    </p:spTree>
    <p:extLst>
      <p:ext uri="{BB962C8B-B14F-4D97-AF65-F5344CB8AC3E}">
        <p14:creationId xmlns:p14="http://schemas.microsoft.com/office/powerpoint/2010/main" val="177416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DA36E2-ACD8-A128-EFDE-E2619EA94CF2}"/>
              </a:ext>
            </a:extLst>
          </p:cNvPr>
          <p:cNvPicPr>
            <a:picLocks noChangeAspect="1"/>
          </p:cNvPicPr>
          <p:nvPr/>
        </p:nvPicPr>
        <p:blipFill>
          <a:blip r:embed="rId2"/>
          <a:stretch>
            <a:fillRect/>
          </a:stretch>
        </p:blipFill>
        <p:spPr>
          <a:xfrm>
            <a:off x="2130714" y="273851"/>
            <a:ext cx="9512789" cy="1905098"/>
          </a:xfrm>
          <a:prstGeom prst="rect">
            <a:avLst/>
          </a:prstGeom>
        </p:spPr>
      </p:pic>
      <p:sp>
        <p:nvSpPr>
          <p:cNvPr id="4" name="TextBox 3">
            <a:extLst>
              <a:ext uri="{FF2B5EF4-FFF2-40B4-BE49-F238E27FC236}">
                <a16:creationId xmlns:a16="http://schemas.microsoft.com/office/drawing/2014/main" id="{979C80AB-2101-2DA1-E7D3-3A2FAE5D524B}"/>
              </a:ext>
            </a:extLst>
          </p:cNvPr>
          <p:cNvSpPr txBox="1"/>
          <p:nvPr/>
        </p:nvSpPr>
        <p:spPr>
          <a:xfrm>
            <a:off x="2130714" y="2604657"/>
            <a:ext cx="8013843" cy="369332"/>
          </a:xfrm>
          <a:prstGeom prst="rect">
            <a:avLst/>
          </a:prstGeom>
          <a:noFill/>
        </p:spPr>
        <p:txBody>
          <a:bodyPr wrap="square" rtlCol="0">
            <a:spAutoFit/>
          </a:bodyPr>
          <a:lstStyle/>
          <a:p>
            <a:r>
              <a:rPr lang="en-IN" b="1" dirty="0"/>
              <a:t>Handling first column ‘new_car_detail’</a:t>
            </a:r>
          </a:p>
        </p:txBody>
      </p:sp>
      <p:pic>
        <p:nvPicPr>
          <p:cNvPr id="6" name="Picture 5">
            <a:extLst>
              <a:ext uri="{FF2B5EF4-FFF2-40B4-BE49-F238E27FC236}">
                <a16:creationId xmlns:a16="http://schemas.microsoft.com/office/drawing/2014/main" id="{6A358139-59C1-DA8B-15E9-9CD670107C49}"/>
              </a:ext>
            </a:extLst>
          </p:cNvPr>
          <p:cNvPicPr>
            <a:picLocks noChangeAspect="1"/>
          </p:cNvPicPr>
          <p:nvPr/>
        </p:nvPicPr>
        <p:blipFill>
          <a:blip r:embed="rId3"/>
          <a:srcRect b="67326"/>
          <a:stretch/>
        </p:blipFill>
        <p:spPr>
          <a:xfrm>
            <a:off x="2130714" y="3240852"/>
            <a:ext cx="9398483" cy="969473"/>
          </a:xfrm>
          <a:prstGeom prst="rect">
            <a:avLst/>
          </a:prstGeom>
        </p:spPr>
      </p:pic>
      <p:sp>
        <p:nvSpPr>
          <p:cNvPr id="7" name="TextBox 6">
            <a:extLst>
              <a:ext uri="{FF2B5EF4-FFF2-40B4-BE49-F238E27FC236}">
                <a16:creationId xmlns:a16="http://schemas.microsoft.com/office/drawing/2014/main" id="{A5C89718-603F-0C30-F40D-F71B1CF256D9}"/>
              </a:ext>
            </a:extLst>
          </p:cNvPr>
          <p:cNvSpPr txBox="1"/>
          <p:nvPr/>
        </p:nvSpPr>
        <p:spPr>
          <a:xfrm>
            <a:off x="2130714" y="4733619"/>
            <a:ext cx="3698696" cy="1077218"/>
          </a:xfrm>
          <a:prstGeom prst="rect">
            <a:avLst/>
          </a:prstGeom>
          <a:noFill/>
        </p:spPr>
        <p:txBody>
          <a:bodyPr wrap="square" rtlCol="0">
            <a:spAutoFit/>
          </a:bodyPr>
          <a:lstStyle/>
          <a:p>
            <a:r>
              <a:rPr lang="en-IN" sz="1600" b="1" dirty="0"/>
              <a:t>First column is the string of dictionary. So, created a def function to convert it to dictionary and create data frame out of it</a:t>
            </a:r>
          </a:p>
        </p:txBody>
      </p:sp>
      <p:pic>
        <p:nvPicPr>
          <p:cNvPr id="5" name="Picture 4">
            <a:extLst>
              <a:ext uri="{FF2B5EF4-FFF2-40B4-BE49-F238E27FC236}">
                <a16:creationId xmlns:a16="http://schemas.microsoft.com/office/drawing/2014/main" id="{5D112B73-DA6E-0590-B570-13453E03B5C8}"/>
              </a:ext>
            </a:extLst>
          </p:cNvPr>
          <p:cNvPicPr>
            <a:picLocks noChangeAspect="1"/>
          </p:cNvPicPr>
          <p:nvPr/>
        </p:nvPicPr>
        <p:blipFill>
          <a:blip r:embed="rId4"/>
          <a:stretch>
            <a:fillRect/>
          </a:stretch>
        </p:blipFill>
        <p:spPr>
          <a:xfrm>
            <a:off x="6899792" y="4568448"/>
            <a:ext cx="4743711" cy="1407560"/>
          </a:xfrm>
          <a:prstGeom prst="rect">
            <a:avLst/>
          </a:prstGeom>
        </p:spPr>
      </p:pic>
    </p:spTree>
    <p:extLst>
      <p:ext uri="{BB962C8B-B14F-4D97-AF65-F5344CB8AC3E}">
        <p14:creationId xmlns:p14="http://schemas.microsoft.com/office/powerpoint/2010/main" val="333226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8AA85-CBB2-5BC8-3354-77E172CADA1E}"/>
              </a:ext>
            </a:extLst>
          </p:cNvPr>
          <p:cNvSpPr txBox="1"/>
          <p:nvPr/>
        </p:nvSpPr>
        <p:spPr>
          <a:xfrm>
            <a:off x="2434975" y="534256"/>
            <a:ext cx="7171362" cy="369332"/>
          </a:xfrm>
          <a:prstGeom prst="rect">
            <a:avLst/>
          </a:prstGeom>
          <a:noFill/>
        </p:spPr>
        <p:txBody>
          <a:bodyPr wrap="square" rtlCol="0">
            <a:spAutoFit/>
          </a:bodyPr>
          <a:lstStyle/>
          <a:p>
            <a:r>
              <a:rPr lang="en-IN" b="1" dirty="0"/>
              <a:t>Handling second column ‘</a:t>
            </a:r>
            <a:r>
              <a:rPr lang="en-IN" b="1" i="0" dirty="0" err="1">
                <a:solidFill>
                  <a:srgbClr val="000000"/>
                </a:solidFill>
                <a:effectLst/>
              </a:rPr>
              <a:t>new_car_overview</a:t>
            </a:r>
            <a:r>
              <a:rPr lang="en-IN" b="1" i="0" dirty="0">
                <a:solidFill>
                  <a:srgbClr val="000000"/>
                </a:solidFill>
                <a:effectLst/>
              </a:rPr>
              <a:t>’</a:t>
            </a:r>
            <a:endParaRPr lang="en-IN" b="1" dirty="0"/>
          </a:p>
        </p:txBody>
      </p:sp>
      <p:pic>
        <p:nvPicPr>
          <p:cNvPr id="6" name="Picture 5">
            <a:extLst>
              <a:ext uri="{FF2B5EF4-FFF2-40B4-BE49-F238E27FC236}">
                <a16:creationId xmlns:a16="http://schemas.microsoft.com/office/drawing/2014/main" id="{92B4E253-2851-F1F9-C90E-540DAD400B8F}"/>
              </a:ext>
            </a:extLst>
          </p:cNvPr>
          <p:cNvPicPr>
            <a:picLocks noChangeAspect="1"/>
          </p:cNvPicPr>
          <p:nvPr/>
        </p:nvPicPr>
        <p:blipFill>
          <a:blip r:embed="rId2"/>
          <a:stretch>
            <a:fillRect/>
          </a:stretch>
        </p:blipFill>
        <p:spPr>
          <a:xfrm>
            <a:off x="2434975" y="1071705"/>
            <a:ext cx="9392133" cy="2063856"/>
          </a:xfrm>
          <a:prstGeom prst="rect">
            <a:avLst/>
          </a:prstGeom>
        </p:spPr>
      </p:pic>
      <p:pic>
        <p:nvPicPr>
          <p:cNvPr id="8" name="Picture 7">
            <a:extLst>
              <a:ext uri="{FF2B5EF4-FFF2-40B4-BE49-F238E27FC236}">
                <a16:creationId xmlns:a16="http://schemas.microsoft.com/office/drawing/2014/main" id="{E0F2836A-4844-17F5-E51E-5B41F334724F}"/>
              </a:ext>
            </a:extLst>
          </p:cNvPr>
          <p:cNvPicPr>
            <a:picLocks noChangeAspect="1"/>
          </p:cNvPicPr>
          <p:nvPr/>
        </p:nvPicPr>
        <p:blipFill>
          <a:blip r:embed="rId3"/>
          <a:stretch>
            <a:fillRect/>
          </a:stretch>
        </p:blipFill>
        <p:spPr>
          <a:xfrm>
            <a:off x="6914717" y="3466097"/>
            <a:ext cx="4362674" cy="2857647"/>
          </a:xfrm>
          <a:prstGeom prst="rect">
            <a:avLst/>
          </a:prstGeom>
        </p:spPr>
      </p:pic>
      <p:sp>
        <p:nvSpPr>
          <p:cNvPr id="9" name="TextBox 8">
            <a:extLst>
              <a:ext uri="{FF2B5EF4-FFF2-40B4-BE49-F238E27FC236}">
                <a16:creationId xmlns:a16="http://schemas.microsoft.com/office/drawing/2014/main" id="{221D4BC2-449E-1F67-7557-D6CE9BC465E7}"/>
              </a:ext>
            </a:extLst>
          </p:cNvPr>
          <p:cNvSpPr txBox="1"/>
          <p:nvPr/>
        </p:nvSpPr>
        <p:spPr>
          <a:xfrm>
            <a:off x="2547991" y="3429000"/>
            <a:ext cx="3914454" cy="1077218"/>
          </a:xfrm>
          <a:prstGeom prst="rect">
            <a:avLst/>
          </a:prstGeom>
          <a:noFill/>
        </p:spPr>
        <p:txBody>
          <a:bodyPr wrap="square" rtlCol="0">
            <a:spAutoFit/>
          </a:bodyPr>
          <a:lstStyle/>
          <a:p>
            <a:r>
              <a:rPr lang="en-IN" sz="1600" b="1" dirty="0"/>
              <a:t>First converting it to data frame and then treating top column only because the other two are unnecessary</a:t>
            </a:r>
          </a:p>
        </p:txBody>
      </p:sp>
      <p:pic>
        <p:nvPicPr>
          <p:cNvPr id="11" name="Picture 10">
            <a:extLst>
              <a:ext uri="{FF2B5EF4-FFF2-40B4-BE49-F238E27FC236}">
                <a16:creationId xmlns:a16="http://schemas.microsoft.com/office/drawing/2014/main" id="{4A4FF115-560A-7B8B-BBBF-BF761C253E04}"/>
              </a:ext>
            </a:extLst>
          </p:cNvPr>
          <p:cNvPicPr>
            <a:picLocks noChangeAspect="1"/>
          </p:cNvPicPr>
          <p:nvPr/>
        </p:nvPicPr>
        <p:blipFill>
          <a:blip r:embed="rId4"/>
          <a:stretch>
            <a:fillRect/>
          </a:stretch>
        </p:blipFill>
        <p:spPr>
          <a:xfrm>
            <a:off x="1751184" y="4703190"/>
            <a:ext cx="5163533" cy="1378032"/>
          </a:xfrm>
          <a:prstGeom prst="rect">
            <a:avLst/>
          </a:prstGeom>
        </p:spPr>
      </p:pic>
    </p:spTree>
    <p:extLst>
      <p:ext uri="{BB962C8B-B14F-4D97-AF65-F5344CB8AC3E}">
        <p14:creationId xmlns:p14="http://schemas.microsoft.com/office/powerpoint/2010/main" val="414910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6E9B66-D6A1-B65E-00B1-CBA2761B3916}"/>
              </a:ext>
            </a:extLst>
          </p:cNvPr>
          <p:cNvPicPr>
            <a:picLocks noChangeAspect="1"/>
          </p:cNvPicPr>
          <p:nvPr/>
        </p:nvPicPr>
        <p:blipFill>
          <a:blip r:embed="rId2"/>
          <a:stretch>
            <a:fillRect/>
          </a:stretch>
        </p:blipFill>
        <p:spPr>
          <a:xfrm>
            <a:off x="4746661" y="476713"/>
            <a:ext cx="6965231" cy="5430927"/>
          </a:xfrm>
          <a:prstGeom prst="rect">
            <a:avLst/>
          </a:prstGeom>
        </p:spPr>
      </p:pic>
      <p:sp>
        <p:nvSpPr>
          <p:cNvPr id="6" name="TextBox 5">
            <a:extLst>
              <a:ext uri="{FF2B5EF4-FFF2-40B4-BE49-F238E27FC236}">
                <a16:creationId xmlns:a16="http://schemas.microsoft.com/office/drawing/2014/main" id="{13B734FA-7F65-84A5-AC51-3589C70C994C}"/>
              </a:ext>
            </a:extLst>
          </p:cNvPr>
          <p:cNvSpPr txBox="1"/>
          <p:nvPr/>
        </p:nvSpPr>
        <p:spPr>
          <a:xfrm>
            <a:off x="1818526" y="476713"/>
            <a:ext cx="2640458" cy="3139321"/>
          </a:xfrm>
          <a:prstGeom prst="rect">
            <a:avLst/>
          </a:prstGeom>
          <a:noFill/>
        </p:spPr>
        <p:txBody>
          <a:bodyPr wrap="square" rtlCol="0">
            <a:spAutoFit/>
          </a:bodyPr>
          <a:lstStyle/>
          <a:p>
            <a:r>
              <a:rPr lang="en-IN" b="1" dirty="0"/>
              <a:t>Created this def function to prepare the dictionary of features and its values then converted to data frame .</a:t>
            </a:r>
          </a:p>
          <a:p>
            <a:endParaRPr lang="en-IN" b="1" dirty="0"/>
          </a:p>
          <a:p>
            <a:r>
              <a:rPr lang="en-IN" b="1" dirty="0"/>
              <a:t>First done with 0 index then loop all the other for concatenation purpose</a:t>
            </a:r>
          </a:p>
        </p:txBody>
      </p:sp>
    </p:spTree>
    <p:extLst>
      <p:ext uri="{BB962C8B-B14F-4D97-AF65-F5344CB8AC3E}">
        <p14:creationId xmlns:p14="http://schemas.microsoft.com/office/powerpoint/2010/main" val="182048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25AD6-4D53-7499-F75C-9FCE95E6F860}"/>
              </a:ext>
            </a:extLst>
          </p:cNvPr>
          <p:cNvSpPr txBox="1"/>
          <p:nvPr/>
        </p:nvSpPr>
        <p:spPr>
          <a:xfrm>
            <a:off x="2250040" y="410965"/>
            <a:ext cx="5619964" cy="369332"/>
          </a:xfrm>
          <a:prstGeom prst="rect">
            <a:avLst/>
          </a:prstGeom>
          <a:noFill/>
        </p:spPr>
        <p:txBody>
          <a:bodyPr wrap="square" rtlCol="0">
            <a:spAutoFit/>
          </a:bodyPr>
          <a:lstStyle/>
          <a:p>
            <a:r>
              <a:rPr lang="en-IN" b="1" dirty="0"/>
              <a:t>Handling third column ‘</a:t>
            </a:r>
            <a:r>
              <a:rPr lang="en-IN" b="1" i="0" dirty="0" err="1">
                <a:solidFill>
                  <a:srgbClr val="000000"/>
                </a:solidFill>
                <a:effectLst/>
                <a:latin typeface="Helvetica Neue"/>
              </a:rPr>
              <a:t>new_car_feature</a:t>
            </a:r>
            <a:r>
              <a:rPr lang="en-IN" b="1" i="0" dirty="0">
                <a:solidFill>
                  <a:srgbClr val="000000"/>
                </a:solidFill>
                <a:effectLst/>
                <a:latin typeface="Helvetica Neue"/>
              </a:rPr>
              <a:t>’</a:t>
            </a:r>
            <a:endParaRPr lang="en-IN" b="1" dirty="0"/>
          </a:p>
        </p:txBody>
      </p:sp>
      <p:pic>
        <p:nvPicPr>
          <p:cNvPr id="4" name="Picture 3">
            <a:extLst>
              <a:ext uri="{FF2B5EF4-FFF2-40B4-BE49-F238E27FC236}">
                <a16:creationId xmlns:a16="http://schemas.microsoft.com/office/drawing/2014/main" id="{A5E45400-7961-E531-4972-794E2C9A8792}"/>
              </a:ext>
            </a:extLst>
          </p:cNvPr>
          <p:cNvPicPr>
            <a:picLocks noChangeAspect="1"/>
          </p:cNvPicPr>
          <p:nvPr/>
        </p:nvPicPr>
        <p:blipFill>
          <a:blip r:embed="rId2"/>
          <a:stretch>
            <a:fillRect/>
          </a:stretch>
        </p:blipFill>
        <p:spPr>
          <a:xfrm>
            <a:off x="2250040" y="1641636"/>
            <a:ext cx="3174715" cy="3759393"/>
          </a:xfrm>
          <a:prstGeom prst="rect">
            <a:avLst/>
          </a:prstGeom>
        </p:spPr>
      </p:pic>
      <p:sp>
        <p:nvSpPr>
          <p:cNvPr id="5" name="TextBox 4">
            <a:extLst>
              <a:ext uri="{FF2B5EF4-FFF2-40B4-BE49-F238E27FC236}">
                <a16:creationId xmlns:a16="http://schemas.microsoft.com/office/drawing/2014/main" id="{2C69B8E3-4369-B354-0E33-D78B89151CFC}"/>
              </a:ext>
            </a:extLst>
          </p:cNvPr>
          <p:cNvSpPr txBox="1"/>
          <p:nvPr/>
        </p:nvSpPr>
        <p:spPr>
          <a:xfrm>
            <a:off x="2989780" y="1026300"/>
            <a:ext cx="5219272" cy="369332"/>
          </a:xfrm>
          <a:prstGeom prst="rect">
            <a:avLst/>
          </a:prstGeom>
          <a:noFill/>
        </p:spPr>
        <p:txBody>
          <a:bodyPr wrap="square" rtlCol="0">
            <a:spAutoFit/>
          </a:bodyPr>
          <a:lstStyle/>
          <a:p>
            <a:r>
              <a:rPr lang="en-IN" b="1" dirty="0"/>
              <a:t>Converted it to list of dictionary</a:t>
            </a:r>
          </a:p>
        </p:txBody>
      </p:sp>
      <p:pic>
        <p:nvPicPr>
          <p:cNvPr id="9" name="Picture 8">
            <a:extLst>
              <a:ext uri="{FF2B5EF4-FFF2-40B4-BE49-F238E27FC236}">
                <a16:creationId xmlns:a16="http://schemas.microsoft.com/office/drawing/2014/main" id="{699603E5-452C-3AA7-6BAC-0C34F4967D98}"/>
              </a:ext>
            </a:extLst>
          </p:cNvPr>
          <p:cNvPicPr>
            <a:picLocks noChangeAspect="1"/>
          </p:cNvPicPr>
          <p:nvPr/>
        </p:nvPicPr>
        <p:blipFill>
          <a:blip r:embed="rId3"/>
          <a:stretch>
            <a:fillRect/>
          </a:stretch>
        </p:blipFill>
        <p:spPr>
          <a:xfrm>
            <a:off x="6767247" y="3231491"/>
            <a:ext cx="4000706" cy="1143059"/>
          </a:xfrm>
          <a:prstGeom prst="rect">
            <a:avLst/>
          </a:prstGeom>
        </p:spPr>
      </p:pic>
    </p:spTree>
    <p:extLst>
      <p:ext uri="{BB962C8B-B14F-4D97-AF65-F5344CB8AC3E}">
        <p14:creationId xmlns:p14="http://schemas.microsoft.com/office/powerpoint/2010/main" val="100091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09A43-E0BC-D1C4-1E91-E1FC5E795FA6}"/>
              </a:ext>
            </a:extLst>
          </p:cNvPr>
          <p:cNvPicPr>
            <a:picLocks noChangeAspect="1"/>
          </p:cNvPicPr>
          <p:nvPr/>
        </p:nvPicPr>
        <p:blipFill>
          <a:blip r:embed="rId2"/>
          <a:stretch>
            <a:fillRect/>
          </a:stretch>
        </p:blipFill>
        <p:spPr>
          <a:xfrm>
            <a:off x="1982399" y="473612"/>
            <a:ext cx="4692891" cy="2705239"/>
          </a:xfrm>
          <a:prstGeom prst="rect">
            <a:avLst/>
          </a:prstGeom>
        </p:spPr>
      </p:pic>
      <p:pic>
        <p:nvPicPr>
          <p:cNvPr id="5" name="Picture 4">
            <a:extLst>
              <a:ext uri="{FF2B5EF4-FFF2-40B4-BE49-F238E27FC236}">
                <a16:creationId xmlns:a16="http://schemas.microsoft.com/office/drawing/2014/main" id="{E5D8BB7F-B52C-5F9C-75CF-565E52AD2403}"/>
              </a:ext>
            </a:extLst>
          </p:cNvPr>
          <p:cNvPicPr>
            <a:picLocks noChangeAspect="1"/>
          </p:cNvPicPr>
          <p:nvPr/>
        </p:nvPicPr>
        <p:blipFill>
          <a:blip r:embed="rId3"/>
          <a:stretch>
            <a:fillRect/>
          </a:stretch>
        </p:blipFill>
        <p:spPr>
          <a:xfrm>
            <a:off x="2177608" y="3178851"/>
            <a:ext cx="4603336" cy="3314870"/>
          </a:xfrm>
          <a:prstGeom prst="rect">
            <a:avLst/>
          </a:prstGeom>
        </p:spPr>
      </p:pic>
      <p:sp>
        <p:nvSpPr>
          <p:cNvPr id="6" name="TextBox 5">
            <a:extLst>
              <a:ext uri="{FF2B5EF4-FFF2-40B4-BE49-F238E27FC236}">
                <a16:creationId xmlns:a16="http://schemas.microsoft.com/office/drawing/2014/main" id="{7FBDC57C-881A-CD9C-88EC-4EEA4DCF87CC}"/>
              </a:ext>
            </a:extLst>
          </p:cNvPr>
          <p:cNvSpPr txBox="1"/>
          <p:nvPr/>
        </p:nvSpPr>
        <p:spPr>
          <a:xfrm>
            <a:off x="7099442" y="473612"/>
            <a:ext cx="3308279" cy="4524315"/>
          </a:xfrm>
          <a:prstGeom prst="rect">
            <a:avLst/>
          </a:prstGeom>
          <a:noFill/>
        </p:spPr>
        <p:txBody>
          <a:bodyPr wrap="square" rtlCol="0">
            <a:spAutoFit/>
          </a:bodyPr>
          <a:lstStyle/>
          <a:p>
            <a:r>
              <a:rPr lang="en-IN" b="1" dirty="0"/>
              <a:t>Created the def function:</a:t>
            </a:r>
          </a:p>
          <a:p>
            <a:r>
              <a:rPr lang="en-IN" b="1" dirty="0"/>
              <a:t>First counting the ‘features’ value, then counting all the other feature values by considering key as the heading and value as the length of the list. Here values are counted because there is no value for each feature keys</a:t>
            </a:r>
          </a:p>
          <a:p>
            <a:endParaRPr lang="en-IN" b="1" dirty="0"/>
          </a:p>
          <a:p>
            <a:r>
              <a:rPr lang="en-IN" b="1" dirty="0"/>
              <a:t>First done with 0 index then loop all the other for concatenation purpose</a:t>
            </a:r>
          </a:p>
          <a:p>
            <a:endParaRPr lang="en-IN" b="1" dirty="0"/>
          </a:p>
          <a:p>
            <a:endParaRPr lang="en-IN" b="1" dirty="0"/>
          </a:p>
        </p:txBody>
      </p:sp>
    </p:spTree>
    <p:extLst>
      <p:ext uri="{BB962C8B-B14F-4D97-AF65-F5344CB8AC3E}">
        <p14:creationId xmlns:p14="http://schemas.microsoft.com/office/powerpoint/2010/main" val="20808843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1051</TotalTime>
  <Words>580</Words>
  <Application>Microsoft Office PowerPoint</Application>
  <PresentationFormat>Widescreen</PresentationFormat>
  <Paragraphs>53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Century Gothic</vt:lpstr>
      <vt:lpstr>Helvetica Neue</vt:lpstr>
      <vt:lpstr>system-ui</vt:lpstr>
      <vt:lpstr>var(--jp-content-font-family)</vt:lpstr>
      <vt:lpstr>Wingdings 3</vt:lpstr>
      <vt:lpstr>Wisp</vt:lpstr>
      <vt:lpstr>PowerPoint Presentation</vt:lpstr>
      <vt:lpstr>Domain: Automotive Industry</vt:lpstr>
      <vt:lpstr>Project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viji choty</dc:creator>
  <cp:lastModifiedBy>viji choty</cp:lastModifiedBy>
  <cp:revision>10</cp:revision>
  <dcterms:created xsi:type="dcterms:W3CDTF">2024-10-20T14:57:53Z</dcterms:created>
  <dcterms:modified xsi:type="dcterms:W3CDTF">2024-11-06T06:41:59Z</dcterms:modified>
</cp:coreProperties>
</file>