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62" r:id="rId4"/>
    <p:sldId id="258" r:id="rId5"/>
    <p:sldId id="259" r:id="rId6"/>
    <p:sldId id="260" r:id="rId7"/>
    <p:sldId id="261" r:id="rId8"/>
    <p:sldId id="263" r:id="rId9"/>
    <p:sldId id="264" r:id="rId10"/>
    <p:sldId id="270" r:id="rId11"/>
    <p:sldId id="265" r:id="rId12"/>
    <p:sldId id="266" r:id="rId13"/>
    <p:sldId id="268" r:id="rId14"/>
    <p:sldId id="267" r:id="rId15"/>
    <p:sldId id="269"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58969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21941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858AF2-8803-4DE3-BFA1-F29F691D45A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2796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393047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58AF2-8803-4DE3-BFA1-F29F691D45A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6945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78206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606906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70411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328404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84747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67D04-81F1-4B8D-B1E8-F4926EB7F08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2949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67D04-81F1-4B8D-B1E8-F4926EB7F08D}" type="datetimeFigureOut">
              <a:rPr lang="en-IN" smtClean="0"/>
              <a:t>23-11-2024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95595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67D04-81F1-4B8D-B1E8-F4926EB7F08D}" type="datetimeFigureOut">
              <a:rPr lang="en-IN" smtClean="0"/>
              <a:t>23-11-2024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80094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67D04-81F1-4B8D-B1E8-F4926EB7F08D}" type="datetimeFigureOut">
              <a:rPr lang="en-IN" smtClean="0"/>
              <a:t>23-11-2024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399652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47269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420691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867D04-81F1-4B8D-B1E8-F4926EB7F08D}" type="datetimeFigureOut">
              <a:rPr lang="en-IN" smtClean="0"/>
              <a:t>23-11-2024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6858AF2-8803-4DE3-BFA1-F29F691D45AA}" type="slidenum">
              <a:rPr lang="en-IN" smtClean="0"/>
              <a:t>‹#›</a:t>
            </a:fld>
            <a:endParaRPr lang="en-IN"/>
          </a:p>
        </p:txBody>
      </p:sp>
    </p:spTree>
    <p:extLst>
      <p:ext uri="{BB962C8B-B14F-4D97-AF65-F5344CB8AC3E}">
        <p14:creationId xmlns:p14="http://schemas.microsoft.com/office/powerpoint/2010/main" val="204738640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ABA2D-EC3D-7D05-7F3A-99920EB8DADD}"/>
              </a:ext>
            </a:extLst>
          </p:cNvPr>
          <p:cNvSpPr txBox="1"/>
          <p:nvPr/>
        </p:nvSpPr>
        <p:spPr>
          <a:xfrm>
            <a:off x="2616485" y="1078786"/>
            <a:ext cx="7346023" cy="4832092"/>
          </a:xfrm>
          <a:prstGeom prst="rect">
            <a:avLst/>
          </a:prstGeom>
          <a:noFill/>
        </p:spPr>
        <p:txBody>
          <a:bodyPr wrap="square" rtlCol="0">
            <a:spAutoFit/>
          </a:bodyPr>
          <a:lstStyle/>
          <a:p>
            <a:pPr algn="ctr"/>
            <a:r>
              <a:rPr lang="en-IN" sz="4800" dirty="0">
                <a:solidFill>
                  <a:schemeClr val="accent6">
                    <a:lumMod val="50000"/>
                  </a:schemeClr>
                </a:solidFill>
                <a:latin typeface="+mj-lt"/>
              </a:rPr>
              <a:t>Project:</a:t>
            </a:r>
          </a:p>
          <a:p>
            <a:endParaRPr lang="en-IN" sz="4400" dirty="0">
              <a:latin typeface="+mj-lt"/>
            </a:endParaRPr>
          </a:p>
          <a:p>
            <a:pPr algn="ctr"/>
            <a:r>
              <a:rPr lang="en-US" sz="5400" i="0" u="none" strike="noStrike" dirty="0">
                <a:solidFill>
                  <a:srgbClr val="000000"/>
                </a:solidFill>
                <a:effectLst/>
                <a:latin typeface="+mj-lt"/>
              </a:rPr>
              <a:t>Microsoft : Classifying Cybersecurity Incidents with Machine Learning</a:t>
            </a:r>
            <a:endParaRPr lang="en-IN" sz="5400" dirty="0">
              <a:latin typeface="+mj-lt"/>
            </a:endParaRPr>
          </a:p>
        </p:txBody>
      </p:sp>
    </p:spTree>
    <p:extLst>
      <p:ext uri="{BB962C8B-B14F-4D97-AF65-F5344CB8AC3E}">
        <p14:creationId xmlns:p14="http://schemas.microsoft.com/office/powerpoint/2010/main" val="3010803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C3A10-1DAE-F48B-FEAA-B40CD4BC8EAB}"/>
              </a:ext>
            </a:extLst>
          </p:cNvPr>
          <p:cNvSpPr txBox="1"/>
          <p:nvPr/>
        </p:nvSpPr>
        <p:spPr>
          <a:xfrm>
            <a:off x="2090057" y="478971"/>
            <a:ext cx="7478486" cy="707886"/>
          </a:xfrm>
          <a:prstGeom prst="rect">
            <a:avLst/>
          </a:prstGeom>
          <a:noFill/>
        </p:spPr>
        <p:txBody>
          <a:bodyPr wrap="square" rtlCol="0">
            <a:spAutoFit/>
          </a:bodyPr>
          <a:lstStyle/>
          <a:p>
            <a:r>
              <a:rPr lang="en-IN" sz="4000" b="1" dirty="0">
                <a:latin typeface="+mj-lt"/>
              </a:rPr>
              <a:t>About classes in the target</a:t>
            </a:r>
          </a:p>
        </p:txBody>
      </p:sp>
      <p:sp>
        <p:nvSpPr>
          <p:cNvPr id="3" name="TextBox 2">
            <a:extLst>
              <a:ext uri="{FF2B5EF4-FFF2-40B4-BE49-F238E27FC236}">
                <a16:creationId xmlns:a16="http://schemas.microsoft.com/office/drawing/2014/main" id="{57DDAEB2-580F-9BA8-4759-6FDBDCBE43E8}"/>
              </a:ext>
            </a:extLst>
          </p:cNvPr>
          <p:cNvSpPr txBox="1"/>
          <p:nvPr/>
        </p:nvSpPr>
        <p:spPr>
          <a:xfrm>
            <a:off x="2002971" y="1948543"/>
            <a:ext cx="9808029" cy="41419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600" b="1" dirty="0">
                <a:solidFill>
                  <a:schemeClr val="accent3">
                    <a:lumMod val="50000"/>
                  </a:schemeClr>
                </a:solidFill>
              </a:rPr>
              <a:t>True</a:t>
            </a:r>
            <a:r>
              <a:rPr lang="en-US" sz="3600" dirty="0">
                <a:solidFill>
                  <a:schemeClr val="accent3">
                    <a:lumMod val="50000"/>
                  </a:schemeClr>
                </a:solidFill>
              </a:rPr>
              <a:t> </a:t>
            </a:r>
            <a:r>
              <a:rPr lang="en-US" sz="3600" b="1" dirty="0">
                <a:solidFill>
                  <a:schemeClr val="accent3">
                    <a:lumMod val="50000"/>
                  </a:schemeClr>
                </a:solidFill>
              </a:rPr>
              <a:t>Positive</a:t>
            </a:r>
            <a:r>
              <a:rPr lang="en-US" sz="3600" dirty="0">
                <a:solidFill>
                  <a:schemeClr val="accent3">
                    <a:lumMod val="50000"/>
                  </a:schemeClr>
                </a:solidFill>
              </a:rPr>
              <a:t>: </a:t>
            </a:r>
            <a:r>
              <a:rPr lang="en-US" sz="3600" dirty="0"/>
              <a:t>A correctly identified threat.</a:t>
            </a:r>
          </a:p>
          <a:p>
            <a:pPr marL="285750" indent="-285750">
              <a:lnSpc>
                <a:spcPct val="150000"/>
              </a:lnSpc>
              <a:buFont typeface="Arial" panose="020B0604020202020204" pitchFamily="34" charset="0"/>
              <a:buChar char="•"/>
            </a:pPr>
            <a:r>
              <a:rPr lang="en-US" sz="3600" b="1" dirty="0">
                <a:solidFill>
                  <a:schemeClr val="accent3">
                    <a:lumMod val="50000"/>
                  </a:schemeClr>
                </a:solidFill>
              </a:rPr>
              <a:t>False</a:t>
            </a:r>
            <a:r>
              <a:rPr lang="en-US" sz="3600" dirty="0">
                <a:solidFill>
                  <a:schemeClr val="accent3">
                    <a:lumMod val="50000"/>
                  </a:schemeClr>
                </a:solidFill>
              </a:rPr>
              <a:t> </a:t>
            </a:r>
            <a:r>
              <a:rPr lang="en-US" sz="3600" b="1" dirty="0">
                <a:solidFill>
                  <a:schemeClr val="accent3">
                    <a:lumMod val="50000"/>
                  </a:schemeClr>
                </a:solidFill>
              </a:rPr>
              <a:t>Positive</a:t>
            </a:r>
            <a:r>
              <a:rPr lang="en-US" sz="3600" dirty="0">
                <a:solidFill>
                  <a:schemeClr val="accent3">
                    <a:lumMod val="50000"/>
                  </a:schemeClr>
                </a:solidFill>
              </a:rPr>
              <a:t>: </a:t>
            </a:r>
            <a:r>
              <a:rPr lang="en-US" sz="3600" dirty="0"/>
              <a:t>An incorrectly identified threat (a false alarm).</a:t>
            </a:r>
          </a:p>
          <a:p>
            <a:pPr marL="285750" indent="-285750">
              <a:lnSpc>
                <a:spcPct val="150000"/>
              </a:lnSpc>
              <a:buFont typeface="Arial" panose="020B0604020202020204" pitchFamily="34" charset="0"/>
              <a:buChar char="•"/>
            </a:pPr>
            <a:r>
              <a:rPr lang="en-US" sz="3600" b="1" dirty="0">
                <a:solidFill>
                  <a:schemeClr val="accent3">
                    <a:lumMod val="50000"/>
                  </a:schemeClr>
                </a:solidFill>
              </a:rPr>
              <a:t>Benign</a:t>
            </a:r>
            <a:r>
              <a:rPr lang="en-US" sz="3600" dirty="0">
                <a:solidFill>
                  <a:schemeClr val="accent3">
                    <a:lumMod val="50000"/>
                  </a:schemeClr>
                </a:solidFill>
              </a:rPr>
              <a:t> </a:t>
            </a:r>
            <a:r>
              <a:rPr lang="en-US" sz="3600" b="1" dirty="0">
                <a:solidFill>
                  <a:schemeClr val="accent3">
                    <a:lumMod val="50000"/>
                  </a:schemeClr>
                </a:solidFill>
              </a:rPr>
              <a:t>Positive</a:t>
            </a:r>
            <a:r>
              <a:rPr lang="en-US" sz="3600" dirty="0">
                <a:solidFill>
                  <a:schemeClr val="accent3">
                    <a:lumMod val="50000"/>
                  </a:schemeClr>
                </a:solidFill>
              </a:rPr>
              <a:t>: </a:t>
            </a:r>
            <a:r>
              <a:rPr lang="en-US" sz="3600" dirty="0"/>
              <a:t>A legitimate activity that triggers a security alert.</a:t>
            </a:r>
            <a:endParaRPr lang="en-IN" sz="3600" dirty="0"/>
          </a:p>
        </p:txBody>
      </p:sp>
    </p:spTree>
    <p:extLst>
      <p:ext uri="{BB962C8B-B14F-4D97-AF65-F5344CB8AC3E}">
        <p14:creationId xmlns:p14="http://schemas.microsoft.com/office/powerpoint/2010/main" val="410292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CB13FF-9140-0B94-B2E6-FED973324246}"/>
              </a:ext>
            </a:extLst>
          </p:cNvPr>
          <p:cNvSpPr txBox="1"/>
          <p:nvPr/>
        </p:nvSpPr>
        <p:spPr>
          <a:xfrm>
            <a:off x="1880171" y="482885"/>
            <a:ext cx="8431658" cy="1200329"/>
          </a:xfrm>
          <a:prstGeom prst="rect">
            <a:avLst/>
          </a:prstGeom>
          <a:noFill/>
        </p:spPr>
        <p:txBody>
          <a:bodyPr wrap="square" rtlCol="0">
            <a:spAutoFit/>
          </a:bodyPr>
          <a:lstStyle/>
          <a:p>
            <a:r>
              <a:rPr lang="en-IN" sz="2400" dirty="0"/>
              <a:t>Since all the features are having importance including the created ones. Model building is done with all the columns.</a:t>
            </a:r>
          </a:p>
        </p:txBody>
      </p:sp>
      <p:sp>
        <p:nvSpPr>
          <p:cNvPr id="3" name="TextBox 2">
            <a:extLst>
              <a:ext uri="{FF2B5EF4-FFF2-40B4-BE49-F238E27FC236}">
                <a16:creationId xmlns:a16="http://schemas.microsoft.com/office/drawing/2014/main" id="{694EC5CA-8299-8028-A72A-CF03AF87E555}"/>
              </a:ext>
            </a:extLst>
          </p:cNvPr>
          <p:cNvSpPr txBox="1"/>
          <p:nvPr/>
        </p:nvSpPr>
        <p:spPr>
          <a:xfrm>
            <a:off x="1880171" y="1952090"/>
            <a:ext cx="4880225" cy="769441"/>
          </a:xfrm>
          <a:prstGeom prst="rect">
            <a:avLst/>
          </a:prstGeom>
          <a:noFill/>
          <a:ln>
            <a:noFill/>
          </a:ln>
        </p:spPr>
        <p:txBody>
          <a:bodyPr wrap="square" rtlCol="0">
            <a:spAutoFit/>
          </a:bodyPr>
          <a:lstStyle/>
          <a:p>
            <a:r>
              <a:rPr lang="en-IN" sz="4400" b="1" i="0" dirty="0">
                <a:solidFill>
                  <a:srgbClr val="1F1F1F"/>
                </a:solidFill>
                <a:effectLst/>
                <a:latin typeface="+mj-lt"/>
              </a:rPr>
              <a:t>Decision tree</a:t>
            </a:r>
          </a:p>
        </p:txBody>
      </p:sp>
      <p:pic>
        <p:nvPicPr>
          <p:cNvPr id="6" name="Picture 5">
            <a:extLst>
              <a:ext uri="{FF2B5EF4-FFF2-40B4-BE49-F238E27FC236}">
                <a16:creationId xmlns:a16="http://schemas.microsoft.com/office/drawing/2014/main" id="{7C02E851-6769-17D4-C1F1-0A115B0174A8}"/>
              </a:ext>
            </a:extLst>
          </p:cNvPr>
          <p:cNvPicPr>
            <a:picLocks noChangeAspect="1"/>
          </p:cNvPicPr>
          <p:nvPr/>
        </p:nvPicPr>
        <p:blipFill>
          <a:blip r:embed="rId2"/>
          <a:stretch>
            <a:fillRect/>
          </a:stretch>
        </p:blipFill>
        <p:spPr>
          <a:xfrm>
            <a:off x="2399483" y="3040564"/>
            <a:ext cx="6939727" cy="2906010"/>
          </a:xfrm>
          <a:prstGeom prst="rect">
            <a:avLst/>
          </a:prstGeom>
        </p:spPr>
      </p:pic>
    </p:spTree>
    <p:extLst>
      <p:ext uri="{BB962C8B-B14F-4D97-AF65-F5344CB8AC3E}">
        <p14:creationId xmlns:p14="http://schemas.microsoft.com/office/powerpoint/2010/main" val="244101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0F049D-394D-C446-F736-37D2E1D543FE}"/>
              </a:ext>
            </a:extLst>
          </p:cNvPr>
          <p:cNvSpPr txBox="1"/>
          <p:nvPr/>
        </p:nvSpPr>
        <p:spPr>
          <a:xfrm>
            <a:off x="1900719" y="625011"/>
            <a:ext cx="5979560" cy="1446550"/>
          </a:xfrm>
          <a:prstGeom prst="rect">
            <a:avLst/>
          </a:prstGeom>
          <a:noFill/>
          <a:ln>
            <a:noFill/>
          </a:ln>
        </p:spPr>
        <p:txBody>
          <a:bodyPr wrap="square" rtlCol="0">
            <a:spAutoFit/>
          </a:bodyPr>
          <a:lstStyle/>
          <a:p>
            <a:r>
              <a:rPr lang="en-IN" sz="4400" b="1" i="0" dirty="0">
                <a:solidFill>
                  <a:srgbClr val="1F1F1F"/>
                </a:solidFill>
                <a:effectLst/>
                <a:latin typeface="+mj-lt"/>
              </a:rPr>
              <a:t>Logistic Regression</a:t>
            </a:r>
          </a:p>
          <a:p>
            <a:endParaRPr lang="en-IN" sz="4400" b="1" i="0" dirty="0">
              <a:solidFill>
                <a:srgbClr val="1F1F1F"/>
              </a:solidFill>
              <a:effectLst/>
              <a:latin typeface="+mj-lt"/>
            </a:endParaRPr>
          </a:p>
        </p:txBody>
      </p:sp>
      <p:pic>
        <p:nvPicPr>
          <p:cNvPr id="4" name="Picture 3">
            <a:extLst>
              <a:ext uri="{FF2B5EF4-FFF2-40B4-BE49-F238E27FC236}">
                <a16:creationId xmlns:a16="http://schemas.microsoft.com/office/drawing/2014/main" id="{FBCED241-23D6-3E1C-F726-D202901B3364}"/>
              </a:ext>
            </a:extLst>
          </p:cNvPr>
          <p:cNvPicPr>
            <a:picLocks noChangeAspect="1"/>
          </p:cNvPicPr>
          <p:nvPr/>
        </p:nvPicPr>
        <p:blipFill>
          <a:blip r:embed="rId2"/>
          <a:stretch>
            <a:fillRect/>
          </a:stretch>
        </p:blipFill>
        <p:spPr>
          <a:xfrm>
            <a:off x="2550599" y="2071561"/>
            <a:ext cx="7746767" cy="3157919"/>
          </a:xfrm>
          <a:prstGeom prst="rect">
            <a:avLst/>
          </a:prstGeom>
        </p:spPr>
      </p:pic>
    </p:spTree>
    <p:extLst>
      <p:ext uri="{BB962C8B-B14F-4D97-AF65-F5344CB8AC3E}">
        <p14:creationId xmlns:p14="http://schemas.microsoft.com/office/powerpoint/2010/main" val="222412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9F48CD-14A9-0DCD-1F62-FFD39995DC14}"/>
              </a:ext>
            </a:extLst>
          </p:cNvPr>
          <p:cNvPicPr>
            <a:picLocks noChangeAspect="1"/>
          </p:cNvPicPr>
          <p:nvPr/>
        </p:nvPicPr>
        <p:blipFill>
          <a:blip r:embed="rId2"/>
          <a:stretch>
            <a:fillRect/>
          </a:stretch>
        </p:blipFill>
        <p:spPr>
          <a:xfrm>
            <a:off x="2596729" y="2086323"/>
            <a:ext cx="7132898" cy="3008274"/>
          </a:xfrm>
          <a:prstGeom prst="rect">
            <a:avLst/>
          </a:prstGeom>
        </p:spPr>
      </p:pic>
      <p:sp>
        <p:nvSpPr>
          <p:cNvPr id="5" name="TextBox 4">
            <a:extLst>
              <a:ext uri="{FF2B5EF4-FFF2-40B4-BE49-F238E27FC236}">
                <a16:creationId xmlns:a16="http://schemas.microsoft.com/office/drawing/2014/main" id="{93CA8676-E70A-D105-6554-0705CC67B530}"/>
              </a:ext>
            </a:extLst>
          </p:cNvPr>
          <p:cNvSpPr txBox="1"/>
          <p:nvPr/>
        </p:nvSpPr>
        <p:spPr>
          <a:xfrm>
            <a:off x="2260315" y="708917"/>
            <a:ext cx="4880225" cy="769441"/>
          </a:xfrm>
          <a:prstGeom prst="rect">
            <a:avLst/>
          </a:prstGeom>
          <a:noFill/>
          <a:ln>
            <a:noFill/>
          </a:ln>
        </p:spPr>
        <p:txBody>
          <a:bodyPr wrap="square" rtlCol="0">
            <a:spAutoFit/>
          </a:bodyPr>
          <a:lstStyle/>
          <a:p>
            <a:pPr algn="l"/>
            <a:r>
              <a:rPr lang="en-IN" sz="4400" b="1" i="0" dirty="0">
                <a:effectLst/>
                <a:latin typeface="system-ui"/>
              </a:rPr>
              <a:t>Gradient boosting </a:t>
            </a:r>
          </a:p>
        </p:txBody>
      </p:sp>
      <p:sp>
        <p:nvSpPr>
          <p:cNvPr id="7" name="TextBox 6">
            <a:extLst>
              <a:ext uri="{FF2B5EF4-FFF2-40B4-BE49-F238E27FC236}">
                <a16:creationId xmlns:a16="http://schemas.microsoft.com/office/drawing/2014/main" id="{111D2D22-684E-1375-999E-038E0E4EF91F}"/>
              </a:ext>
            </a:extLst>
          </p:cNvPr>
          <p:cNvSpPr txBox="1"/>
          <p:nvPr/>
        </p:nvSpPr>
        <p:spPr>
          <a:xfrm>
            <a:off x="2373330" y="5280917"/>
            <a:ext cx="7274535" cy="830997"/>
          </a:xfrm>
          <a:prstGeom prst="rect">
            <a:avLst/>
          </a:prstGeom>
          <a:noFill/>
        </p:spPr>
        <p:txBody>
          <a:bodyPr wrap="square" rtlCol="0">
            <a:spAutoFit/>
          </a:bodyPr>
          <a:lstStyle/>
          <a:p>
            <a:pPr algn="just"/>
            <a:r>
              <a:rPr lang="en-IN" sz="2400" dirty="0"/>
              <a:t>Even though accuracy here is same as random forest, the test accuracy is low  </a:t>
            </a:r>
          </a:p>
        </p:txBody>
      </p:sp>
    </p:spTree>
    <p:extLst>
      <p:ext uri="{BB962C8B-B14F-4D97-AF65-F5344CB8AC3E}">
        <p14:creationId xmlns:p14="http://schemas.microsoft.com/office/powerpoint/2010/main" val="142142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29401-E273-45A4-A16F-9446A48FB78C}"/>
              </a:ext>
            </a:extLst>
          </p:cNvPr>
          <p:cNvSpPr txBox="1"/>
          <p:nvPr/>
        </p:nvSpPr>
        <p:spPr>
          <a:xfrm>
            <a:off x="2260315" y="708917"/>
            <a:ext cx="4880225" cy="769441"/>
          </a:xfrm>
          <a:prstGeom prst="rect">
            <a:avLst/>
          </a:prstGeom>
          <a:noFill/>
          <a:ln>
            <a:noFill/>
          </a:ln>
        </p:spPr>
        <p:txBody>
          <a:bodyPr wrap="square" rtlCol="0">
            <a:spAutoFit/>
          </a:bodyPr>
          <a:lstStyle/>
          <a:p>
            <a:r>
              <a:rPr lang="en-IN" sz="4400" b="1" i="0" dirty="0">
                <a:solidFill>
                  <a:srgbClr val="1F1F1F"/>
                </a:solidFill>
                <a:effectLst/>
                <a:latin typeface="+mj-lt"/>
              </a:rPr>
              <a:t>Random Forest</a:t>
            </a:r>
          </a:p>
        </p:txBody>
      </p:sp>
      <p:pic>
        <p:nvPicPr>
          <p:cNvPr id="6" name="Picture 5">
            <a:extLst>
              <a:ext uri="{FF2B5EF4-FFF2-40B4-BE49-F238E27FC236}">
                <a16:creationId xmlns:a16="http://schemas.microsoft.com/office/drawing/2014/main" id="{1C02DDB1-BA12-4419-C904-8D473A4C078B}"/>
              </a:ext>
            </a:extLst>
          </p:cNvPr>
          <p:cNvPicPr>
            <a:picLocks noChangeAspect="1"/>
          </p:cNvPicPr>
          <p:nvPr/>
        </p:nvPicPr>
        <p:blipFill>
          <a:blip r:embed="rId2"/>
          <a:stretch>
            <a:fillRect/>
          </a:stretch>
        </p:blipFill>
        <p:spPr>
          <a:xfrm>
            <a:off x="2373330" y="1805681"/>
            <a:ext cx="7150262" cy="3147913"/>
          </a:xfrm>
          <a:prstGeom prst="rect">
            <a:avLst/>
          </a:prstGeom>
        </p:spPr>
      </p:pic>
    </p:spTree>
    <p:extLst>
      <p:ext uri="{BB962C8B-B14F-4D97-AF65-F5344CB8AC3E}">
        <p14:creationId xmlns:p14="http://schemas.microsoft.com/office/powerpoint/2010/main" val="4267646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D0528-2644-7B80-63CA-4932E025C00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E9D7B57-10F1-8FAB-07DE-821E26FC176C}"/>
              </a:ext>
            </a:extLst>
          </p:cNvPr>
          <p:cNvSpPr txBox="1"/>
          <p:nvPr/>
        </p:nvSpPr>
        <p:spPr>
          <a:xfrm>
            <a:off x="2260315" y="708917"/>
            <a:ext cx="6893959" cy="769441"/>
          </a:xfrm>
          <a:prstGeom prst="rect">
            <a:avLst/>
          </a:prstGeom>
          <a:noFill/>
          <a:ln>
            <a:noFill/>
          </a:ln>
        </p:spPr>
        <p:txBody>
          <a:bodyPr wrap="square" rtlCol="0">
            <a:spAutoFit/>
          </a:bodyPr>
          <a:lstStyle/>
          <a:p>
            <a:r>
              <a:rPr lang="en-IN" sz="4400" b="1" i="0" dirty="0">
                <a:solidFill>
                  <a:srgbClr val="1F1F1F"/>
                </a:solidFill>
                <a:effectLst/>
                <a:latin typeface="+mj-lt"/>
              </a:rPr>
              <a:t>Random Forest Test</a:t>
            </a:r>
          </a:p>
        </p:txBody>
      </p:sp>
      <p:pic>
        <p:nvPicPr>
          <p:cNvPr id="4" name="Picture 3">
            <a:extLst>
              <a:ext uri="{FF2B5EF4-FFF2-40B4-BE49-F238E27FC236}">
                <a16:creationId xmlns:a16="http://schemas.microsoft.com/office/drawing/2014/main" id="{C41F92C3-BA53-E5D8-F662-AB401666FAE7}"/>
              </a:ext>
            </a:extLst>
          </p:cNvPr>
          <p:cNvPicPr>
            <a:picLocks noChangeAspect="1"/>
          </p:cNvPicPr>
          <p:nvPr/>
        </p:nvPicPr>
        <p:blipFill>
          <a:blip r:embed="rId2"/>
          <a:stretch>
            <a:fillRect/>
          </a:stretch>
        </p:blipFill>
        <p:spPr>
          <a:xfrm>
            <a:off x="2373331" y="1673264"/>
            <a:ext cx="7274534" cy="3094562"/>
          </a:xfrm>
          <a:prstGeom prst="rect">
            <a:avLst/>
          </a:prstGeom>
        </p:spPr>
      </p:pic>
      <p:sp>
        <p:nvSpPr>
          <p:cNvPr id="7" name="TextBox 6">
            <a:extLst>
              <a:ext uri="{FF2B5EF4-FFF2-40B4-BE49-F238E27FC236}">
                <a16:creationId xmlns:a16="http://schemas.microsoft.com/office/drawing/2014/main" id="{2B85A53E-0CDA-EEAB-D5A7-B8A39929B0A2}"/>
              </a:ext>
            </a:extLst>
          </p:cNvPr>
          <p:cNvSpPr txBox="1"/>
          <p:nvPr/>
        </p:nvSpPr>
        <p:spPr>
          <a:xfrm>
            <a:off x="2373330" y="5280917"/>
            <a:ext cx="7274535" cy="830997"/>
          </a:xfrm>
          <a:prstGeom prst="rect">
            <a:avLst/>
          </a:prstGeom>
          <a:noFill/>
        </p:spPr>
        <p:txBody>
          <a:bodyPr wrap="square" rtlCol="0">
            <a:spAutoFit/>
          </a:bodyPr>
          <a:lstStyle/>
          <a:p>
            <a:pPr algn="just"/>
            <a:r>
              <a:rPr lang="en-IN" sz="2400" dirty="0"/>
              <a:t>Since random forest gives best accuracy, it was chosen as the best model.</a:t>
            </a:r>
          </a:p>
        </p:txBody>
      </p:sp>
    </p:spTree>
    <p:extLst>
      <p:ext uri="{BB962C8B-B14F-4D97-AF65-F5344CB8AC3E}">
        <p14:creationId xmlns:p14="http://schemas.microsoft.com/office/powerpoint/2010/main" val="45154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A2AF1E-0DE0-966D-D2B9-2C999FA1F9D0}"/>
              </a:ext>
            </a:extLst>
          </p:cNvPr>
          <p:cNvSpPr txBox="1"/>
          <p:nvPr/>
        </p:nvSpPr>
        <p:spPr>
          <a:xfrm>
            <a:off x="1872343" y="696686"/>
            <a:ext cx="6150428" cy="707886"/>
          </a:xfrm>
          <a:prstGeom prst="rect">
            <a:avLst/>
          </a:prstGeom>
          <a:noFill/>
        </p:spPr>
        <p:txBody>
          <a:bodyPr wrap="square" rtlCol="0">
            <a:spAutoFit/>
          </a:bodyPr>
          <a:lstStyle/>
          <a:p>
            <a:r>
              <a:rPr lang="en-IN" sz="4000" b="1" i="0" u="none" strike="noStrike" dirty="0">
                <a:solidFill>
                  <a:srgbClr val="000000"/>
                </a:solidFill>
                <a:effectLst/>
                <a:latin typeface="+mj-lt"/>
              </a:rPr>
              <a:t>Recommendations:</a:t>
            </a:r>
            <a:endParaRPr lang="en-IN" sz="4000" dirty="0">
              <a:latin typeface="+mj-lt"/>
            </a:endParaRPr>
          </a:p>
        </p:txBody>
      </p:sp>
      <p:sp>
        <p:nvSpPr>
          <p:cNvPr id="4" name="TextBox 3">
            <a:extLst>
              <a:ext uri="{FF2B5EF4-FFF2-40B4-BE49-F238E27FC236}">
                <a16:creationId xmlns:a16="http://schemas.microsoft.com/office/drawing/2014/main" id="{46354F7F-630C-50E3-4EBB-0E0048ED6F20}"/>
              </a:ext>
            </a:extLst>
          </p:cNvPr>
          <p:cNvSpPr txBox="1"/>
          <p:nvPr/>
        </p:nvSpPr>
        <p:spPr>
          <a:xfrm>
            <a:off x="1872343" y="1934873"/>
            <a:ext cx="8599714" cy="3992183"/>
          </a:xfrm>
          <a:prstGeom prst="rect">
            <a:avLst/>
          </a:prstGeom>
          <a:noFill/>
        </p:spPr>
        <p:txBody>
          <a:bodyPr wrap="square" rtlCol="0">
            <a:spAutoFit/>
          </a:bodyPr>
          <a:lstStyle/>
          <a:p>
            <a:pPr>
              <a:lnSpc>
                <a:spcPct val="150000"/>
              </a:lnSpc>
            </a:pPr>
            <a:r>
              <a:rPr lang="en-US" sz="2800" b="1" dirty="0"/>
              <a:t>Incident Triage Automation</a:t>
            </a:r>
            <a:r>
              <a:rPr lang="en-US" sz="2800" dirty="0"/>
              <a:t>:</a:t>
            </a:r>
          </a:p>
          <a:p>
            <a:pPr marL="800100" lvl="1" indent="-342900">
              <a:lnSpc>
                <a:spcPct val="150000"/>
              </a:lnSpc>
              <a:buFont typeface="Arial" panose="020B0604020202020204" pitchFamily="34" charset="0"/>
              <a:buChar char="•"/>
            </a:pPr>
            <a:r>
              <a:rPr lang="en-US" sz="2400" dirty="0"/>
              <a:t>Use the model’s predictions to classify incidents into </a:t>
            </a:r>
            <a:r>
              <a:rPr lang="en-US" sz="2400" b="1" dirty="0"/>
              <a:t>True Positive (TP)</a:t>
            </a:r>
            <a:r>
              <a:rPr lang="en-US" sz="2400" dirty="0"/>
              <a:t>, </a:t>
            </a:r>
            <a:r>
              <a:rPr lang="en-US" sz="2400" b="1" dirty="0"/>
              <a:t>Benign Positive (BP)</a:t>
            </a:r>
            <a:r>
              <a:rPr lang="en-US" sz="2400" dirty="0"/>
              <a:t>, and </a:t>
            </a:r>
            <a:r>
              <a:rPr lang="en-US" sz="2400" b="1" dirty="0"/>
              <a:t>False Positive (FP)</a:t>
            </a:r>
            <a:r>
              <a:rPr lang="en-US" sz="2400" dirty="0"/>
              <a:t>.</a:t>
            </a:r>
          </a:p>
          <a:p>
            <a:pPr marL="800100" lvl="1" indent="-342900">
              <a:lnSpc>
                <a:spcPct val="150000"/>
              </a:lnSpc>
              <a:buFont typeface="Arial" panose="020B0604020202020204" pitchFamily="34" charset="0"/>
              <a:buChar char="•"/>
            </a:pPr>
            <a:r>
              <a:rPr lang="en-US" sz="2400" b="1" dirty="0"/>
              <a:t>TPs</a:t>
            </a:r>
            <a:r>
              <a:rPr lang="en-US" sz="2400" dirty="0"/>
              <a:t>: Route for immediate action.</a:t>
            </a:r>
          </a:p>
          <a:p>
            <a:pPr marL="800100" lvl="1" indent="-342900">
              <a:lnSpc>
                <a:spcPct val="150000"/>
              </a:lnSpc>
              <a:buFont typeface="Arial" panose="020B0604020202020204" pitchFamily="34" charset="0"/>
              <a:buChar char="•"/>
            </a:pPr>
            <a:r>
              <a:rPr lang="en-US" sz="2400" b="1" dirty="0"/>
              <a:t>BPs</a:t>
            </a:r>
            <a:r>
              <a:rPr lang="en-US" sz="2400" dirty="0"/>
              <a:t>: Validate non-critical activity.</a:t>
            </a:r>
          </a:p>
          <a:p>
            <a:pPr marL="800100" lvl="1" indent="-342900">
              <a:lnSpc>
                <a:spcPct val="150000"/>
              </a:lnSpc>
              <a:buFont typeface="Arial" panose="020B0604020202020204" pitchFamily="34" charset="0"/>
              <a:buChar char="•"/>
            </a:pPr>
            <a:r>
              <a:rPr lang="en-US" sz="2400" b="1" dirty="0"/>
              <a:t>FPs</a:t>
            </a:r>
            <a:r>
              <a:rPr lang="en-US" sz="2400" dirty="0"/>
              <a:t>: Suppress to reduce noise.</a:t>
            </a:r>
          </a:p>
        </p:txBody>
      </p:sp>
    </p:spTree>
    <p:extLst>
      <p:ext uri="{BB962C8B-B14F-4D97-AF65-F5344CB8AC3E}">
        <p14:creationId xmlns:p14="http://schemas.microsoft.com/office/powerpoint/2010/main" val="65795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21B84-9B12-27BB-6AD8-E1F01FB47753}"/>
              </a:ext>
            </a:extLst>
          </p:cNvPr>
          <p:cNvSpPr txBox="1"/>
          <p:nvPr/>
        </p:nvSpPr>
        <p:spPr>
          <a:xfrm>
            <a:off x="2405742" y="957943"/>
            <a:ext cx="8719457" cy="51927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t>Integration with SOC Tools</a:t>
            </a:r>
            <a:r>
              <a:rPr lang="en-US" sz="2800" dirty="0"/>
              <a:t>:</a:t>
            </a:r>
          </a:p>
          <a:p>
            <a:pPr marL="742950" lvl="1" indent="-285750">
              <a:lnSpc>
                <a:spcPct val="150000"/>
              </a:lnSpc>
              <a:buFont typeface="Arial" panose="020B0604020202020204" pitchFamily="34" charset="0"/>
              <a:buChar char="•"/>
            </a:pPr>
            <a:r>
              <a:rPr lang="en-US" sz="2400" dirty="0"/>
              <a:t>Deploy in Security Information and Event Management (SIEM) systems for real-time triage.</a:t>
            </a:r>
          </a:p>
          <a:p>
            <a:pPr marL="742950" lvl="1" indent="-285750">
              <a:lnSpc>
                <a:spcPct val="150000"/>
              </a:lnSpc>
              <a:buFont typeface="Arial" panose="020B0604020202020204" pitchFamily="34" charset="0"/>
              <a:buChar char="•"/>
            </a:pPr>
            <a:r>
              <a:rPr lang="en-US" sz="2400" dirty="0"/>
              <a:t>Enrich predictions with threat intelligence (e.g., IP reputation, historical patterns).</a:t>
            </a:r>
          </a:p>
          <a:p>
            <a:pPr marL="285750" indent="-285750">
              <a:lnSpc>
                <a:spcPct val="150000"/>
              </a:lnSpc>
              <a:buFont typeface="Arial" panose="020B0604020202020204" pitchFamily="34" charset="0"/>
              <a:buChar char="•"/>
            </a:pPr>
            <a:r>
              <a:rPr lang="en-US" sz="2800" b="1" dirty="0"/>
              <a:t>Feedback for Continuous Improvement</a:t>
            </a:r>
            <a:r>
              <a:rPr lang="en-US" sz="2800" dirty="0"/>
              <a:t>:</a:t>
            </a:r>
          </a:p>
          <a:p>
            <a:pPr marL="742950" lvl="1" indent="-285750">
              <a:lnSpc>
                <a:spcPct val="150000"/>
              </a:lnSpc>
              <a:buFont typeface="Arial" panose="020B0604020202020204" pitchFamily="34" charset="0"/>
              <a:buChar char="•"/>
            </a:pPr>
            <a:r>
              <a:rPr lang="en-US" sz="2400" dirty="0"/>
              <a:t>Capture analyst overrides and retrain the model regularly to enhance accuracy.</a:t>
            </a:r>
          </a:p>
          <a:p>
            <a:pPr marL="285750" indent="-285750">
              <a:lnSpc>
                <a:spcPct val="150000"/>
              </a:lnSpc>
              <a:buFont typeface="Arial" panose="020B0604020202020204" pitchFamily="34" charset="0"/>
              <a:buChar char="•"/>
            </a:pPr>
            <a:endParaRPr lang="en-IN" sz="2400" dirty="0"/>
          </a:p>
        </p:txBody>
      </p:sp>
    </p:spTree>
    <p:extLst>
      <p:ext uri="{BB962C8B-B14F-4D97-AF65-F5344CB8AC3E}">
        <p14:creationId xmlns:p14="http://schemas.microsoft.com/office/powerpoint/2010/main" val="2138562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045E4-8F6A-C5B0-4B59-5C0A46F5D0DE}"/>
              </a:ext>
            </a:extLst>
          </p:cNvPr>
          <p:cNvSpPr txBox="1"/>
          <p:nvPr/>
        </p:nvSpPr>
        <p:spPr>
          <a:xfrm>
            <a:off x="1905000" y="277528"/>
            <a:ext cx="8305800" cy="6118278"/>
          </a:xfrm>
          <a:prstGeom prst="rect">
            <a:avLst/>
          </a:prstGeom>
          <a:noFill/>
        </p:spPr>
        <p:txBody>
          <a:bodyPr wrap="square" rtlCol="0">
            <a:spAutoFit/>
          </a:bodyPr>
          <a:lstStyle/>
          <a:p>
            <a:r>
              <a:rPr lang="en-US" sz="4000" b="1" dirty="0"/>
              <a:t>Future Improvements</a:t>
            </a:r>
          </a:p>
          <a:p>
            <a:endParaRPr lang="en-US" sz="4000" b="1" dirty="0"/>
          </a:p>
          <a:p>
            <a:pPr lvl="1">
              <a:lnSpc>
                <a:spcPct val="150000"/>
              </a:lnSpc>
            </a:pPr>
            <a:r>
              <a:rPr lang="en-US" sz="2400" b="1" dirty="0"/>
              <a:t>Improve Class Balance</a:t>
            </a:r>
            <a:r>
              <a:rPr lang="en-US" sz="2400" dirty="0"/>
              <a:t>:</a:t>
            </a:r>
          </a:p>
          <a:p>
            <a:pPr lvl="2">
              <a:lnSpc>
                <a:spcPct val="150000"/>
              </a:lnSpc>
            </a:pPr>
            <a:r>
              <a:rPr lang="en-US" sz="2000" dirty="0"/>
              <a:t>Address class imbalance using </a:t>
            </a:r>
            <a:r>
              <a:rPr lang="en-US" sz="2000" b="1" dirty="0"/>
              <a:t>SMOTE</a:t>
            </a:r>
            <a:r>
              <a:rPr lang="en-US" sz="2000" dirty="0"/>
              <a:t> or class-weighted methods to enhance </a:t>
            </a:r>
            <a:r>
              <a:rPr lang="en-US" sz="2000" b="1" dirty="0"/>
              <a:t>FP</a:t>
            </a:r>
            <a:r>
              <a:rPr lang="en-US" sz="2000" dirty="0"/>
              <a:t> performance.</a:t>
            </a:r>
          </a:p>
          <a:p>
            <a:pPr lvl="1">
              <a:lnSpc>
                <a:spcPct val="150000"/>
              </a:lnSpc>
            </a:pPr>
            <a:r>
              <a:rPr lang="en-US" sz="2400" b="1" dirty="0"/>
              <a:t>Feature Enrichment</a:t>
            </a:r>
            <a:r>
              <a:rPr lang="en-US" sz="2400" dirty="0"/>
              <a:t>:</a:t>
            </a:r>
          </a:p>
          <a:p>
            <a:pPr lvl="2">
              <a:lnSpc>
                <a:spcPct val="150000"/>
              </a:lnSpc>
            </a:pPr>
            <a:r>
              <a:rPr lang="en-US" sz="2000" dirty="0"/>
              <a:t>Add temporal data, historical trends, and external threat intelligence for better context.</a:t>
            </a:r>
          </a:p>
          <a:p>
            <a:pPr lvl="1">
              <a:lnSpc>
                <a:spcPct val="150000"/>
              </a:lnSpc>
            </a:pPr>
            <a:r>
              <a:rPr lang="en-US" sz="2400" b="1" dirty="0"/>
              <a:t>Advanced Models</a:t>
            </a:r>
            <a:r>
              <a:rPr lang="en-US" sz="2400" dirty="0"/>
              <a:t>:</a:t>
            </a:r>
          </a:p>
          <a:p>
            <a:pPr lvl="2">
              <a:lnSpc>
                <a:spcPct val="150000"/>
              </a:lnSpc>
            </a:pPr>
            <a:r>
              <a:rPr lang="en-US" sz="2000" dirty="0"/>
              <a:t>Experiment with </a:t>
            </a:r>
            <a:r>
              <a:rPr lang="en-US" sz="2000" b="1" dirty="0"/>
              <a:t>Gradient Boosting</a:t>
            </a:r>
            <a:r>
              <a:rPr lang="en-US" sz="2000" dirty="0"/>
              <a:t> (e.g., </a:t>
            </a:r>
            <a:r>
              <a:rPr lang="en-US" sz="2000" dirty="0" err="1"/>
              <a:t>XGBoost</a:t>
            </a:r>
            <a:r>
              <a:rPr lang="en-US" sz="2000" dirty="0"/>
              <a:t>) or </a:t>
            </a:r>
            <a:r>
              <a:rPr lang="en-US" sz="2000" b="1" dirty="0"/>
              <a:t>Neural Networks</a:t>
            </a:r>
            <a:r>
              <a:rPr lang="en-US" sz="2000" dirty="0"/>
              <a:t> for better accuracy on complex data.</a:t>
            </a:r>
          </a:p>
          <a:p>
            <a:pPr>
              <a:lnSpc>
                <a:spcPct val="150000"/>
              </a:lnSpc>
            </a:pPr>
            <a:endParaRPr lang="en-IN" dirty="0"/>
          </a:p>
        </p:txBody>
      </p:sp>
    </p:spTree>
    <p:extLst>
      <p:ext uri="{BB962C8B-B14F-4D97-AF65-F5344CB8AC3E}">
        <p14:creationId xmlns:p14="http://schemas.microsoft.com/office/powerpoint/2010/main" val="247376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A148B3-DBEE-FACF-7702-B6FEF79AE5F7}"/>
              </a:ext>
            </a:extLst>
          </p:cNvPr>
          <p:cNvSpPr txBox="1"/>
          <p:nvPr/>
        </p:nvSpPr>
        <p:spPr>
          <a:xfrm>
            <a:off x="2100941" y="1484814"/>
            <a:ext cx="9198429" cy="3888372"/>
          </a:xfrm>
          <a:prstGeom prst="rect">
            <a:avLst/>
          </a:prstGeom>
          <a:noFill/>
        </p:spPr>
        <p:txBody>
          <a:bodyPr wrap="square" rtlCol="0">
            <a:spAutoFit/>
          </a:bodyPr>
          <a:lstStyle/>
          <a:p>
            <a:pPr algn="just">
              <a:lnSpc>
                <a:spcPct val="150000"/>
              </a:lnSpc>
            </a:pPr>
            <a:r>
              <a:rPr lang="en-US" sz="2800" dirty="0"/>
              <a:t>This model enables efficient incident triage, </a:t>
            </a:r>
            <a:r>
              <a:rPr lang="en-US" sz="2800" dirty="0">
                <a:solidFill>
                  <a:schemeClr val="accent4">
                    <a:lumMod val="50000"/>
                  </a:schemeClr>
                </a:solidFill>
              </a:rPr>
              <a:t>reduces false positives, and provides actionable insights for SOC analysts</a:t>
            </a:r>
            <a:r>
              <a:rPr lang="en-US" sz="2800" dirty="0"/>
              <a:t>, improving overall security posture. Enhancements in data features, model robustness, and real-time capabilities will further optimize its performance.</a:t>
            </a:r>
            <a:endParaRPr lang="en-IN" sz="2800" dirty="0"/>
          </a:p>
        </p:txBody>
      </p:sp>
      <p:sp>
        <p:nvSpPr>
          <p:cNvPr id="5" name="TextBox 4">
            <a:extLst>
              <a:ext uri="{FF2B5EF4-FFF2-40B4-BE49-F238E27FC236}">
                <a16:creationId xmlns:a16="http://schemas.microsoft.com/office/drawing/2014/main" id="{1616306B-F531-5DFA-46CB-0054995DE45B}"/>
              </a:ext>
            </a:extLst>
          </p:cNvPr>
          <p:cNvSpPr txBox="1"/>
          <p:nvPr/>
        </p:nvSpPr>
        <p:spPr>
          <a:xfrm>
            <a:off x="2100941" y="664029"/>
            <a:ext cx="6966859" cy="707886"/>
          </a:xfrm>
          <a:prstGeom prst="rect">
            <a:avLst/>
          </a:prstGeom>
          <a:noFill/>
        </p:spPr>
        <p:txBody>
          <a:bodyPr wrap="square" rtlCol="0">
            <a:spAutoFit/>
          </a:bodyPr>
          <a:lstStyle/>
          <a:p>
            <a:r>
              <a:rPr lang="en-IN" sz="4000" b="1" dirty="0">
                <a:latin typeface="+mj-lt"/>
              </a:rPr>
              <a:t>Conclusion:</a:t>
            </a:r>
          </a:p>
        </p:txBody>
      </p:sp>
    </p:spTree>
    <p:extLst>
      <p:ext uri="{BB962C8B-B14F-4D97-AF65-F5344CB8AC3E}">
        <p14:creationId xmlns:p14="http://schemas.microsoft.com/office/powerpoint/2010/main" val="397010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667974-2575-A01C-6B51-2918DC45763E}"/>
              </a:ext>
            </a:extLst>
          </p:cNvPr>
          <p:cNvSpPr txBox="1"/>
          <p:nvPr/>
        </p:nvSpPr>
        <p:spPr>
          <a:xfrm>
            <a:off x="2089078" y="555942"/>
            <a:ext cx="10181690" cy="769441"/>
          </a:xfrm>
          <a:prstGeom prst="rect">
            <a:avLst/>
          </a:prstGeom>
          <a:noFill/>
        </p:spPr>
        <p:txBody>
          <a:bodyPr wrap="square" rtlCol="0">
            <a:spAutoFit/>
          </a:bodyPr>
          <a:lstStyle/>
          <a:p>
            <a:r>
              <a:rPr lang="en-IN" sz="4400" b="1" dirty="0"/>
              <a:t>Domain: </a:t>
            </a:r>
            <a:r>
              <a:rPr lang="en-IN" sz="4400" b="1" i="0" u="none" strike="noStrike" dirty="0">
                <a:solidFill>
                  <a:srgbClr val="000000"/>
                </a:solidFill>
                <a:effectLst/>
                <a:latin typeface="+mj-lt"/>
              </a:rPr>
              <a:t>Cybersecurity</a:t>
            </a:r>
            <a:endParaRPr lang="en-IN" sz="4400" b="1" dirty="0"/>
          </a:p>
        </p:txBody>
      </p:sp>
      <p:sp>
        <p:nvSpPr>
          <p:cNvPr id="3" name="TextBox 2">
            <a:extLst>
              <a:ext uri="{FF2B5EF4-FFF2-40B4-BE49-F238E27FC236}">
                <a16:creationId xmlns:a16="http://schemas.microsoft.com/office/drawing/2014/main" id="{90049234-7FD4-0B9D-C0F2-088B4DD37428}"/>
              </a:ext>
            </a:extLst>
          </p:cNvPr>
          <p:cNvSpPr txBox="1"/>
          <p:nvPr/>
        </p:nvSpPr>
        <p:spPr>
          <a:xfrm>
            <a:off x="2089078" y="1993187"/>
            <a:ext cx="8013843" cy="2677656"/>
          </a:xfrm>
          <a:prstGeom prst="rect">
            <a:avLst/>
          </a:prstGeom>
          <a:noFill/>
        </p:spPr>
        <p:txBody>
          <a:bodyPr wrap="square" rtlCol="0">
            <a:spAutoFit/>
          </a:bodyPr>
          <a:lstStyle/>
          <a:p>
            <a:pPr algn="just"/>
            <a:r>
              <a:rPr lang="en-US" sz="2800" b="1" dirty="0"/>
              <a:t>Cybersecurity</a:t>
            </a:r>
            <a:r>
              <a:rPr lang="en-US" sz="2800" dirty="0"/>
              <a:t> focuses on protecting systems, networks, and data from digital attacks, unauthorized access, and damage. It involves implementing measures like firewalls, encryption, and intrusion detection to ensure data integrity and confidentiality.</a:t>
            </a:r>
            <a:endParaRPr lang="en-IN" sz="2800" dirty="0"/>
          </a:p>
        </p:txBody>
      </p:sp>
    </p:spTree>
    <p:extLst>
      <p:ext uri="{BB962C8B-B14F-4D97-AF65-F5344CB8AC3E}">
        <p14:creationId xmlns:p14="http://schemas.microsoft.com/office/powerpoint/2010/main" val="113393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9FC28-5E03-12E1-3056-883D7817F70C}"/>
              </a:ext>
            </a:extLst>
          </p:cNvPr>
          <p:cNvSpPr txBox="1"/>
          <p:nvPr/>
        </p:nvSpPr>
        <p:spPr>
          <a:xfrm>
            <a:off x="1931541" y="544530"/>
            <a:ext cx="7633699" cy="769441"/>
          </a:xfrm>
          <a:prstGeom prst="rect">
            <a:avLst/>
          </a:prstGeom>
          <a:noFill/>
        </p:spPr>
        <p:txBody>
          <a:bodyPr wrap="square" rtlCol="0">
            <a:spAutoFit/>
          </a:bodyPr>
          <a:lstStyle/>
          <a:p>
            <a:r>
              <a:rPr lang="en-IN" sz="4400" b="1" dirty="0">
                <a:latin typeface="+mj-lt"/>
              </a:rPr>
              <a:t>Project Introduction:</a:t>
            </a:r>
          </a:p>
        </p:txBody>
      </p:sp>
      <p:sp>
        <p:nvSpPr>
          <p:cNvPr id="3" name="TextBox 2">
            <a:extLst>
              <a:ext uri="{FF2B5EF4-FFF2-40B4-BE49-F238E27FC236}">
                <a16:creationId xmlns:a16="http://schemas.microsoft.com/office/drawing/2014/main" id="{F8BA076C-2DE0-642F-1B16-71F53280F204}"/>
              </a:ext>
            </a:extLst>
          </p:cNvPr>
          <p:cNvSpPr txBox="1"/>
          <p:nvPr/>
        </p:nvSpPr>
        <p:spPr>
          <a:xfrm>
            <a:off x="1931541" y="1684961"/>
            <a:ext cx="9164549" cy="4832092"/>
          </a:xfrm>
          <a:prstGeom prst="rect">
            <a:avLst/>
          </a:prstGeom>
          <a:noFill/>
        </p:spPr>
        <p:txBody>
          <a:bodyPr wrap="square" rtlCol="0">
            <a:spAutoFit/>
          </a:bodyPr>
          <a:lstStyle/>
          <a:p>
            <a:r>
              <a:rPr lang="en-US" sz="2800" dirty="0"/>
              <a:t>This project aims to enhance the operational efficiency of Security Operation Centers (SOCs) by developing a machine learning model that accurately classifies cybersecurity incidents as true positive, benign positive, or false positive. Using the GUIDE dataset, the model leverages historical incident data and customer responses to support automated triage, enabling SOC analysts to focus on critical threats and respond faster to potential security issues, ultimately strengthening enterprise security.</a:t>
            </a:r>
            <a:endParaRPr lang="en-IN" sz="2800" dirty="0"/>
          </a:p>
        </p:txBody>
      </p:sp>
    </p:spTree>
    <p:extLst>
      <p:ext uri="{BB962C8B-B14F-4D97-AF65-F5344CB8AC3E}">
        <p14:creationId xmlns:p14="http://schemas.microsoft.com/office/powerpoint/2010/main" val="106081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643BB-B676-0B5A-179D-78C7357A8ECB}"/>
              </a:ext>
            </a:extLst>
          </p:cNvPr>
          <p:cNvSpPr txBox="1"/>
          <p:nvPr/>
        </p:nvSpPr>
        <p:spPr>
          <a:xfrm>
            <a:off x="2044557" y="534257"/>
            <a:ext cx="7654247" cy="769441"/>
          </a:xfrm>
          <a:prstGeom prst="rect">
            <a:avLst/>
          </a:prstGeom>
          <a:noFill/>
        </p:spPr>
        <p:txBody>
          <a:bodyPr wrap="square" rtlCol="0">
            <a:spAutoFit/>
          </a:bodyPr>
          <a:lstStyle/>
          <a:p>
            <a:r>
              <a:rPr lang="en-IN" sz="4400" b="1" dirty="0">
                <a:latin typeface="+mj-lt"/>
              </a:rPr>
              <a:t>Objective of the project:</a:t>
            </a:r>
          </a:p>
        </p:txBody>
      </p:sp>
      <p:sp>
        <p:nvSpPr>
          <p:cNvPr id="3" name="TextBox 2">
            <a:extLst>
              <a:ext uri="{FF2B5EF4-FFF2-40B4-BE49-F238E27FC236}">
                <a16:creationId xmlns:a16="http://schemas.microsoft.com/office/drawing/2014/main" id="{A66C2B81-6179-9BCF-5B3C-3592BFD584C5}"/>
              </a:ext>
            </a:extLst>
          </p:cNvPr>
          <p:cNvSpPr txBox="1"/>
          <p:nvPr/>
        </p:nvSpPr>
        <p:spPr>
          <a:xfrm>
            <a:off x="2044557" y="1242143"/>
            <a:ext cx="9174823" cy="4401205"/>
          </a:xfrm>
          <a:prstGeom prst="rect">
            <a:avLst/>
          </a:prstGeom>
          <a:noFill/>
        </p:spPr>
        <p:txBody>
          <a:bodyPr wrap="square" rtlCol="0">
            <a:spAutoFit/>
          </a:bodyPr>
          <a:lstStyle/>
          <a:p>
            <a:pPr algn="just"/>
            <a:endParaRPr lang="en-US" sz="2800" dirty="0"/>
          </a:p>
          <a:p>
            <a:pPr algn="just"/>
            <a:r>
              <a:rPr lang="en-US" sz="2800" dirty="0"/>
              <a:t>Developed a machine learning model to classify cybersecurity incidents into true positive, benign positive, or false positive categories, enhancing SOC efficiency by automating triage grading. This solution aids SOCs, incident response automation, threat intelligence, and enterprise security by prioritizing threats, reducing false positives, and speeding up response times.</a:t>
            </a:r>
          </a:p>
          <a:p>
            <a:pPr algn="just"/>
            <a:endParaRPr lang="en-IN" sz="2800" dirty="0"/>
          </a:p>
        </p:txBody>
      </p:sp>
    </p:spTree>
    <p:extLst>
      <p:ext uri="{BB962C8B-B14F-4D97-AF65-F5344CB8AC3E}">
        <p14:creationId xmlns:p14="http://schemas.microsoft.com/office/powerpoint/2010/main" val="1920763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BA769-AD45-889C-A3B1-0F1DFC7B3603}"/>
              </a:ext>
            </a:extLst>
          </p:cNvPr>
          <p:cNvSpPr txBox="1"/>
          <p:nvPr/>
        </p:nvSpPr>
        <p:spPr>
          <a:xfrm>
            <a:off x="2198670" y="472611"/>
            <a:ext cx="8260422" cy="707886"/>
          </a:xfrm>
          <a:prstGeom prst="rect">
            <a:avLst/>
          </a:prstGeom>
          <a:noFill/>
        </p:spPr>
        <p:txBody>
          <a:bodyPr wrap="square" rtlCol="0">
            <a:spAutoFit/>
          </a:bodyPr>
          <a:lstStyle/>
          <a:p>
            <a:r>
              <a:rPr lang="en-IN" sz="4000" b="1" dirty="0">
                <a:latin typeface="+mj-lt"/>
              </a:rPr>
              <a:t>Data Preprocessing:</a:t>
            </a:r>
          </a:p>
        </p:txBody>
      </p:sp>
      <p:pic>
        <p:nvPicPr>
          <p:cNvPr id="5" name="Picture 4">
            <a:extLst>
              <a:ext uri="{FF2B5EF4-FFF2-40B4-BE49-F238E27FC236}">
                <a16:creationId xmlns:a16="http://schemas.microsoft.com/office/drawing/2014/main" id="{406593D1-3014-42CC-A558-33432D680E25}"/>
              </a:ext>
            </a:extLst>
          </p:cNvPr>
          <p:cNvPicPr>
            <a:picLocks noChangeAspect="1"/>
          </p:cNvPicPr>
          <p:nvPr/>
        </p:nvPicPr>
        <p:blipFill>
          <a:blip r:embed="rId2"/>
          <a:stretch>
            <a:fillRect/>
          </a:stretch>
        </p:blipFill>
        <p:spPr>
          <a:xfrm>
            <a:off x="2198670" y="1654139"/>
            <a:ext cx="7363714" cy="1937205"/>
          </a:xfrm>
          <a:prstGeom prst="rect">
            <a:avLst/>
          </a:prstGeom>
        </p:spPr>
      </p:pic>
      <p:sp>
        <p:nvSpPr>
          <p:cNvPr id="6" name="TextBox 5">
            <a:extLst>
              <a:ext uri="{FF2B5EF4-FFF2-40B4-BE49-F238E27FC236}">
                <a16:creationId xmlns:a16="http://schemas.microsoft.com/office/drawing/2014/main" id="{3562EEB2-7E6A-A03F-1F32-FCE9FDA5B010}"/>
              </a:ext>
            </a:extLst>
          </p:cNvPr>
          <p:cNvSpPr txBox="1"/>
          <p:nvPr/>
        </p:nvSpPr>
        <p:spPr>
          <a:xfrm>
            <a:off x="2270590" y="4119937"/>
            <a:ext cx="7037798" cy="1569660"/>
          </a:xfrm>
          <a:prstGeom prst="rect">
            <a:avLst/>
          </a:prstGeom>
          <a:noFill/>
        </p:spPr>
        <p:txBody>
          <a:bodyPr wrap="square" rtlCol="0">
            <a:spAutoFit/>
          </a:bodyPr>
          <a:lstStyle/>
          <a:p>
            <a:pPr algn="just"/>
            <a:r>
              <a:rPr lang="en-IN" sz="2400" dirty="0"/>
              <a:t>Removing the columns with null values above forty percentage will prevent biasing the prediction because imputing this will lead to that case.</a:t>
            </a:r>
          </a:p>
        </p:txBody>
      </p:sp>
    </p:spTree>
    <p:extLst>
      <p:ext uri="{BB962C8B-B14F-4D97-AF65-F5344CB8AC3E}">
        <p14:creationId xmlns:p14="http://schemas.microsoft.com/office/powerpoint/2010/main" val="2607195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65EDA-27EF-D90F-97E1-DB7EA2B501E1}"/>
              </a:ext>
            </a:extLst>
          </p:cNvPr>
          <p:cNvSpPr txBox="1"/>
          <p:nvPr/>
        </p:nvSpPr>
        <p:spPr>
          <a:xfrm>
            <a:off x="2434975" y="1099335"/>
            <a:ext cx="7161088" cy="1938992"/>
          </a:xfrm>
          <a:prstGeom prst="rect">
            <a:avLst/>
          </a:prstGeom>
          <a:noFill/>
        </p:spPr>
        <p:txBody>
          <a:bodyPr wrap="square" rtlCol="0">
            <a:spAutoFit/>
          </a:bodyPr>
          <a:lstStyle/>
          <a:p>
            <a:r>
              <a:rPr lang="en-IN" sz="2400" dirty="0"/>
              <a:t>After removing those columns the only left out is the target column “IncidentGrade”. So, the null values are dropped .</a:t>
            </a:r>
          </a:p>
          <a:p>
            <a:r>
              <a:rPr lang="en-IN" sz="2400" dirty="0"/>
              <a:t>Next creating new columns from Timestamp columns to support the target prediction.</a:t>
            </a:r>
          </a:p>
        </p:txBody>
      </p:sp>
      <p:pic>
        <p:nvPicPr>
          <p:cNvPr id="4" name="Picture 3">
            <a:extLst>
              <a:ext uri="{FF2B5EF4-FFF2-40B4-BE49-F238E27FC236}">
                <a16:creationId xmlns:a16="http://schemas.microsoft.com/office/drawing/2014/main" id="{4611B5D2-F722-9DDE-0A79-BBB2CDB8EE60}"/>
              </a:ext>
            </a:extLst>
          </p:cNvPr>
          <p:cNvPicPr>
            <a:picLocks noChangeAspect="1"/>
          </p:cNvPicPr>
          <p:nvPr/>
        </p:nvPicPr>
        <p:blipFill>
          <a:blip r:embed="rId2"/>
          <a:stretch>
            <a:fillRect/>
          </a:stretch>
        </p:blipFill>
        <p:spPr>
          <a:xfrm>
            <a:off x="2434975" y="3397997"/>
            <a:ext cx="7031162" cy="2320679"/>
          </a:xfrm>
          <a:prstGeom prst="rect">
            <a:avLst/>
          </a:prstGeom>
        </p:spPr>
      </p:pic>
    </p:spTree>
    <p:extLst>
      <p:ext uri="{BB962C8B-B14F-4D97-AF65-F5344CB8AC3E}">
        <p14:creationId xmlns:p14="http://schemas.microsoft.com/office/powerpoint/2010/main" val="140952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1981BD-6DE6-1ECA-B58A-ED4378ABF6AA}"/>
              </a:ext>
            </a:extLst>
          </p:cNvPr>
          <p:cNvPicPr>
            <a:picLocks noChangeAspect="1"/>
          </p:cNvPicPr>
          <p:nvPr/>
        </p:nvPicPr>
        <p:blipFill>
          <a:blip r:embed="rId2"/>
          <a:stretch>
            <a:fillRect/>
          </a:stretch>
        </p:blipFill>
        <p:spPr>
          <a:xfrm>
            <a:off x="1537153" y="1541123"/>
            <a:ext cx="9963341" cy="3531582"/>
          </a:xfrm>
          <a:prstGeom prst="rect">
            <a:avLst/>
          </a:prstGeom>
        </p:spPr>
      </p:pic>
    </p:spTree>
    <p:extLst>
      <p:ext uri="{BB962C8B-B14F-4D97-AF65-F5344CB8AC3E}">
        <p14:creationId xmlns:p14="http://schemas.microsoft.com/office/powerpoint/2010/main" val="339209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C9A255-356F-D0EE-AE82-659C09F9FCB4}"/>
              </a:ext>
            </a:extLst>
          </p:cNvPr>
          <p:cNvPicPr>
            <a:picLocks noChangeAspect="1"/>
          </p:cNvPicPr>
          <p:nvPr/>
        </p:nvPicPr>
        <p:blipFill>
          <a:blip r:embed="rId2"/>
          <a:stretch>
            <a:fillRect/>
          </a:stretch>
        </p:blipFill>
        <p:spPr>
          <a:xfrm>
            <a:off x="1469057" y="1458930"/>
            <a:ext cx="10068821" cy="3826719"/>
          </a:xfrm>
          <a:prstGeom prst="rect">
            <a:avLst/>
          </a:prstGeom>
        </p:spPr>
      </p:pic>
    </p:spTree>
    <p:extLst>
      <p:ext uri="{BB962C8B-B14F-4D97-AF65-F5344CB8AC3E}">
        <p14:creationId xmlns:p14="http://schemas.microsoft.com/office/powerpoint/2010/main" val="195761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311767-E249-63D8-F57D-7B4E533E7325}"/>
              </a:ext>
            </a:extLst>
          </p:cNvPr>
          <p:cNvSpPr txBox="1"/>
          <p:nvPr/>
        </p:nvSpPr>
        <p:spPr>
          <a:xfrm>
            <a:off x="2044557" y="534257"/>
            <a:ext cx="7654247" cy="769441"/>
          </a:xfrm>
          <a:prstGeom prst="rect">
            <a:avLst/>
          </a:prstGeom>
          <a:noFill/>
        </p:spPr>
        <p:txBody>
          <a:bodyPr wrap="square" rtlCol="0">
            <a:spAutoFit/>
          </a:bodyPr>
          <a:lstStyle/>
          <a:p>
            <a:r>
              <a:rPr lang="en-IN" sz="4400" b="1" dirty="0">
                <a:latin typeface="+mj-lt"/>
              </a:rPr>
              <a:t>Feature Engineering:</a:t>
            </a:r>
          </a:p>
        </p:txBody>
      </p:sp>
      <p:sp>
        <p:nvSpPr>
          <p:cNvPr id="3" name="TextBox 2">
            <a:extLst>
              <a:ext uri="{FF2B5EF4-FFF2-40B4-BE49-F238E27FC236}">
                <a16:creationId xmlns:a16="http://schemas.microsoft.com/office/drawing/2014/main" id="{2CC6BC7D-4A93-56AA-596B-0EC7168553BF}"/>
              </a:ext>
            </a:extLst>
          </p:cNvPr>
          <p:cNvSpPr txBox="1"/>
          <p:nvPr/>
        </p:nvSpPr>
        <p:spPr>
          <a:xfrm>
            <a:off x="2044557" y="1639285"/>
            <a:ext cx="7746715" cy="461665"/>
          </a:xfrm>
          <a:prstGeom prst="rect">
            <a:avLst/>
          </a:prstGeom>
          <a:noFill/>
        </p:spPr>
        <p:txBody>
          <a:bodyPr wrap="square" rtlCol="0">
            <a:spAutoFit/>
          </a:bodyPr>
          <a:lstStyle/>
          <a:p>
            <a:r>
              <a:rPr lang="en-IN" sz="2400" dirty="0"/>
              <a:t>Using random forest for feature engineering</a:t>
            </a:r>
          </a:p>
        </p:txBody>
      </p:sp>
      <p:pic>
        <p:nvPicPr>
          <p:cNvPr id="5" name="Picture 4">
            <a:extLst>
              <a:ext uri="{FF2B5EF4-FFF2-40B4-BE49-F238E27FC236}">
                <a16:creationId xmlns:a16="http://schemas.microsoft.com/office/drawing/2014/main" id="{EAD5E1B1-F800-42A1-F417-C82044146B99}"/>
              </a:ext>
            </a:extLst>
          </p:cNvPr>
          <p:cNvPicPr>
            <a:picLocks noChangeAspect="1"/>
          </p:cNvPicPr>
          <p:nvPr/>
        </p:nvPicPr>
        <p:blipFill>
          <a:blip r:embed="rId2"/>
          <a:stretch>
            <a:fillRect/>
          </a:stretch>
        </p:blipFill>
        <p:spPr>
          <a:xfrm>
            <a:off x="1549741" y="2518474"/>
            <a:ext cx="1962251" cy="4026107"/>
          </a:xfrm>
          <a:prstGeom prst="rect">
            <a:avLst/>
          </a:prstGeom>
        </p:spPr>
      </p:pic>
      <p:pic>
        <p:nvPicPr>
          <p:cNvPr id="7" name="Picture 6">
            <a:extLst>
              <a:ext uri="{FF2B5EF4-FFF2-40B4-BE49-F238E27FC236}">
                <a16:creationId xmlns:a16="http://schemas.microsoft.com/office/drawing/2014/main" id="{C2F93926-AFAC-F19D-E6D4-107DF9E2230F}"/>
              </a:ext>
            </a:extLst>
          </p:cNvPr>
          <p:cNvPicPr>
            <a:picLocks noChangeAspect="1"/>
          </p:cNvPicPr>
          <p:nvPr/>
        </p:nvPicPr>
        <p:blipFill>
          <a:blip r:embed="rId3"/>
          <a:stretch>
            <a:fillRect/>
          </a:stretch>
        </p:blipFill>
        <p:spPr>
          <a:xfrm>
            <a:off x="4076596" y="2518474"/>
            <a:ext cx="2019404" cy="4002990"/>
          </a:xfrm>
          <a:prstGeom prst="rect">
            <a:avLst/>
          </a:prstGeom>
        </p:spPr>
      </p:pic>
      <p:pic>
        <p:nvPicPr>
          <p:cNvPr id="9" name="Picture 8">
            <a:extLst>
              <a:ext uri="{FF2B5EF4-FFF2-40B4-BE49-F238E27FC236}">
                <a16:creationId xmlns:a16="http://schemas.microsoft.com/office/drawing/2014/main" id="{E1516194-7AA3-6B8A-535F-DFAFA695AC07}"/>
              </a:ext>
            </a:extLst>
          </p:cNvPr>
          <p:cNvPicPr>
            <a:picLocks noChangeAspect="1"/>
          </p:cNvPicPr>
          <p:nvPr/>
        </p:nvPicPr>
        <p:blipFill>
          <a:blip r:embed="rId4"/>
          <a:stretch>
            <a:fillRect/>
          </a:stretch>
        </p:blipFill>
        <p:spPr>
          <a:xfrm>
            <a:off x="6660604" y="2518474"/>
            <a:ext cx="1968601" cy="2654436"/>
          </a:xfrm>
          <a:prstGeom prst="rect">
            <a:avLst/>
          </a:prstGeom>
        </p:spPr>
      </p:pic>
    </p:spTree>
    <p:extLst>
      <p:ext uri="{BB962C8B-B14F-4D97-AF65-F5344CB8AC3E}">
        <p14:creationId xmlns:p14="http://schemas.microsoft.com/office/powerpoint/2010/main" val="41558184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481</TotalTime>
  <Words>572</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system-ui</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viji choty</dc:creator>
  <cp:lastModifiedBy>viji choty</cp:lastModifiedBy>
  <cp:revision>4</cp:revision>
  <dcterms:created xsi:type="dcterms:W3CDTF">2024-11-04T13:12:16Z</dcterms:created>
  <dcterms:modified xsi:type="dcterms:W3CDTF">2024-11-23T05:25:55Z</dcterms:modified>
</cp:coreProperties>
</file>