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9" r:id="rId6"/>
    <p:sldId id="268" r:id="rId7"/>
    <p:sldId id="270" r:id="rId8"/>
    <p:sldId id="271" r:id="rId9"/>
    <p:sldId id="257" r:id="rId10"/>
    <p:sldId id="272" r:id="rId11"/>
    <p:sldId id="258" r:id="rId12"/>
    <p:sldId id="259" r:id="rId13"/>
    <p:sldId id="267" r:id="rId14"/>
    <p:sldId id="273" r:id="rId15"/>
    <p:sldId id="274" r:id="rId16"/>
    <p:sldId id="261" r:id="rId17"/>
    <p:sldId id="260" r:id="rId18"/>
    <p:sldId id="262" r:id="rId19"/>
    <p:sldId id="263" r:id="rId20"/>
    <p:sldId id="264" r:id="rId21"/>
    <p:sldId id="265" r:id="rId22"/>
    <p:sldId id="27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7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9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089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56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976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9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1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9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2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4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3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7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8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0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9304" y="843230"/>
            <a:ext cx="9250380" cy="399827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DATASPARK: ILLUMINATING INSIGHTS FOR GLOBAL ELECTRONICS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9B3C7E-D62C-FE3C-D7F8-93EBE6612038}"/>
              </a:ext>
            </a:extLst>
          </p:cNvPr>
          <p:cNvSpPr txBox="1"/>
          <p:nvPr/>
        </p:nvSpPr>
        <p:spPr>
          <a:xfrm>
            <a:off x="2175310" y="327258"/>
            <a:ext cx="7267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SQL 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97B202-A4B2-CFD4-CFEE-B449C439A1A5}"/>
              </a:ext>
            </a:extLst>
          </p:cNvPr>
          <p:cNvSpPr txBox="1"/>
          <p:nvPr/>
        </p:nvSpPr>
        <p:spPr>
          <a:xfrm>
            <a:off x="1617045" y="1381653"/>
            <a:ext cx="107321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Sales by Date (in USD)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Displays total sales for each date, converting the currency to USD using exchange rates. 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10 Most Sold Products (by Quantity)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Shows the top 10 products with the highest sales volume.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5 Customers by Total Purchases (in USD)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Lists the top 5 customers with the highest purchase totals.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Revenue by Product Category (in USD)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Summarizes the total revenue for each product category.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 Performance by Total Sales (in USD)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Ranks stores based on total sales in USD.</a:t>
            </a:r>
          </a:p>
        </p:txBody>
      </p:sp>
    </p:spTree>
    <p:extLst>
      <p:ext uri="{BB962C8B-B14F-4D97-AF65-F5344CB8AC3E}">
        <p14:creationId xmlns:p14="http://schemas.microsoft.com/office/powerpoint/2010/main" val="73561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100BD-FC05-EBBF-0416-72C901CC32A3}"/>
              </a:ext>
            </a:extLst>
          </p:cNvPr>
          <p:cNvSpPr txBox="1"/>
          <p:nvPr/>
        </p:nvSpPr>
        <p:spPr>
          <a:xfrm>
            <a:off x="1607420" y="1352777"/>
            <a:ext cx="107321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Order Value by Store (in USD)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Shows the average order value per store.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by Customer Gender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insights into sales by customer gender.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5 Brands by Total Sales (in USD)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Highlights the top 5 brands based on total sales.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by Customer Continent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Breaks down sales by the continent of the customers.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Profitable Products (by Profit Margin)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Displays the products with the highest profit margins.</a:t>
            </a:r>
          </a:p>
        </p:txBody>
      </p:sp>
    </p:spTree>
    <p:extLst>
      <p:ext uri="{BB962C8B-B14F-4D97-AF65-F5344CB8AC3E}">
        <p14:creationId xmlns:p14="http://schemas.microsoft.com/office/powerpoint/2010/main" val="193900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100BD-FC05-EBBF-0416-72C901CC32A3}"/>
              </a:ext>
            </a:extLst>
          </p:cNvPr>
          <p:cNvSpPr txBox="1"/>
          <p:nvPr/>
        </p:nvSpPr>
        <p:spPr>
          <a:xfrm>
            <a:off x="1607420" y="1352777"/>
            <a:ext cx="107321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Sales by Color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Analyzes sales by product color.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 Sales by Square Meters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Displays sales efficiency by square meters of the store.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by Customer Age Group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Categorizes sales by customer age group.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 Performance by Opening Year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Compares the performance of stores based on their opening year.</a:t>
            </a:r>
          </a:p>
          <a:p>
            <a:pPr lvl="1" algn="l"/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Monthly Sales Trend</a:t>
            </a: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Shows the monthly sales trend across different years.</a:t>
            </a:r>
          </a:p>
        </p:txBody>
      </p:sp>
    </p:spTree>
    <p:extLst>
      <p:ext uri="{BB962C8B-B14F-4D97-AF65-F5344CB8AC3E}">
        <p14:creationId xmlns:p14="http://schemas.microsoft.com/office/powerpoint/2010/main" val="377516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673B0-1BEF-046A-73EB-0863D01F10A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58965" y="1755291"/>
            <a:ext cx="8915400" cy="2980338"/>
          </a:xfrm>
        </p:spPr>
        <p:txBody>
          <a:bodyPr>
            <a:normAutofit/>
          </a:bodyPr>
          <a:lstStyle/>
          <a:p>
            <a:r>
              <a:rPr lang="en-IN" sz="7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by Data sets: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4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F92243-A741-FB19-056F-02452852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99" y="699787"/>
            <a:ext cx="9637533" cy="54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4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E11F80-7A07-4BAF-FBA0-6A6C65ED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90" y="741145"/>
            <a:ext cx="9627260" cy="55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4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67F37F-808A-F4FB-28C1-F5727D9AA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26" y="712269"/>
            <a:ext cx="10222686" cy="58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57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08F8AA-0A90-D308-254E-868F27C0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11" y="847022"/>
            <a:ext cx="9926604" cy="568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3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2EB40B-BDEE-24EE-07E9-40580EC49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03" y="875900"/>
            <a:ext cx="9966351" cy="55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1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1FB7DC-2FCA-49FA-8D02-1344BFE24A65}"/>
              </a:ext>
            </a:extLst>
          </p:cNvPr>
          <p:cNvSpPr txBox="1"/>
          <p:nvPr/>
        </p:nvSpPr>
        <p:spPr>
          <a:xfrm>
            <a:off x="2281187" y="693019"/>
            <a:ext cx="569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Business suggestions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A9919-2AA5-D240-CB4B-E07E1110AD84}"/>
              </a:ext>
            </a:extLst>
          </p:cNvPr>
          <p:cNvSpPr txBox="1"/>
          <p:nvPr/>
        </p:nvSpPr>
        <p:spPr>
          <a:xfrm>
            <a:off x="2024514" y="1491916"/>
            <a:ext cx="965093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Pricing and Promotions: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Monthly Sales Trends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Use this analysis to identify seasonal sales patterns. Plan promotions and pricing strategies around low-sales months to smooth out revenue volatility.</a:t>
            </a:r>
          </a:p>
          <a:p>
            <a:pPr lvl="2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Most Profitable Products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Consider bundling high-margin products with lower-margin items to increase overall profitability.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Store Opening Year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If newer stores outperform older ones, evaluate and refresh the layout, technology, or management practices in older stores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Product Exhibition: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Conducting product exhibitions and evaluations can help increase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08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630E90-E266-85E7-6D00-3D075DAB4842}"/>
              </a:ext>
            </a:extLst>
          </p:cNvPr>
          <p:cNvSpPr txBox="1"/>
          <p:nvPr/>
        </p:nvSpPr>
        <p:spPr>
          <a:xfrm>
            <a:off x="1828800" y="1973179"/>
            <a:ext cx="100551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en-US" sz="3200" b="1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focuses on inserting, processing, and analyzing sales, product, customer, and store data, with key metrics displayed via views and dashboards.</a:t>
            </a:r>
          </a:p>
        </p:txBody>
      </p:sp>
    </p:spTree>
    <p:extLst>
      <p:ext uri="{BB962C8B-B14F-4D97-AF65-F5344CB8AC3E}">
        <p14:creationId xmlns:p14="http://schemas.microsoft.com/office/powerpoint/2010/main" val="3174005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DC03-44C1-209D-102B-F7F55D63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92" y="2664665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762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26DD0F-E6E2-B016-3FFF-599744E356C8}"/>
              </a:ext>
            </a:extLst>
          </p:cNvPr>
          <p:cNvSpPr txBox="1"/>
          <p:nvPr/>
        </p:nvSpPr>
        <p:spPr>
          <a:xfrm>
            <a:off x="1828800" y="1973179"/>
            <a:ext cx="100551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 to the project</a:t>
            </a:r>
            <a:endParaRPr lang="en-US" sz="3200" b="1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b="1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focuses on inserting, processing, and analyzing sales, product, customer, and store data, with key metrics displayed via views and dashboards.</a:t>
            </a:r>
          </a:p>
        </p:txBody>
      </p:sp>
    </p:spTree>
    <p:extLst>
      <p:ext uri="{BB962C8B-B14F-4D97-AF65-F5344CB8AC3E}">
        <p14:creationId xmlns:p14="http://schemas.microsoft.com/office/powerpoint/2010/main" val="249755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9C8FEE-6CB1-DCB8-80C5-040A8A925203}"/>
              </a:ext>
            </a:extLst>
          </p:cNvPr>
          <p:cNvSpPr txBox="1"/>
          <p:nvPr/>
        </p:nvSpPr>
        <p:spPr>
          <a:xfrm>
            <a:off x="1713296" y="1536174"/>
            <a:ext cx="100551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 of the Project:</a:t>
            </a:r>
          </a:p>
          <a:p>
            <a:pPr algn="l"/>
            <a:endParaRPr lang="en-US" sz="4000" b="1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objective is to identify insights that improve marketing strategies, optimize inventory management, and enhance sales forecasting, ultimately increasing customer satisfaction and driving business growth</a:t>
            </a:r>
            <a:r>
              <a:rPr lang="en-US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821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9C8FEE-6CB1-DCB8-80C5-040A8A925203}"/>
              </a:ext>
            </a:extLst>
          </p:cNvPr>
          <p:cNvSpPr txBox="1"/>
          <p:nvPr/>
        </p:nvSpPr>
        <p:spPr>
          <a:xfrm>
            <a:off x="1713296" y="1536174"/>
            <a:ext cx="10055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Data Migration:</a:t>
            </a:r>
          </a:p>
          <a:p>
            <a:pPr algn="l"/>
            <a:endParaRPr lang="en-US" sz="4000" b="1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preprocessed data is loaded into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Workbench using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pymysql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in pandas</a:t>
            </a:r>
            <a:r>
              <a:rPr lang="en-US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5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938E-17D5-BB7F-3B76-2AD6D68D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Details of the given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41F-DCA3-7FD0-28DB-777306572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- Customer details</a:t>
            </a:r>
          </a:p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Exchange rates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- Exchange rate compared to USD details</a:t>
            </a:r>
          </a:p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- Product details</a:t>
            </a:r>
          </a:p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- Details of the orders of the products</a:t>
            </a:r>
          </a:p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- Details of the stores</a:t>
            </a:r>
          </a:p>
        </p:txBody>
      </p:sp>
    </p:spTree>
    <p:extLst>
      <p:ext uri="{BB962C8B-B14F-4D97-AF65-F5344CB8AC3E}">
        <p14:creationId xmlns:p14="http://schemas.microsoft.com/office/powerpoint/2010/main" val="21655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D19D-7773-E407-DB60-EF84A838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33" y="537483"/>
            <a:ext cx="8911687" cy="1280890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Structure</a:t>
            </a:r>
            <a:br>
              <a:rPr lang="en-IN" sz="40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4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64B3-A981-4B25-B495-3CF3D75A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033" y="1818373"/>
            <a:ext cx="9817752" cy="425757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Ingestion</a:t>
            </a:r>
            <a:r>
              <a:rPr lang="en-IN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Using </a:t>
            </a:r>
            <a:r>
              <a:rPr lang="en-IN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en-IN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IN" sz="3200" b="1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PyMySQL</a:t>
            </a:r>
            <a:r>
              <a:rPr lang="en-IN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load CSV data into a MySQL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r>
              <a:rPr lang="en-IN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Creating views to </a:t>
            </a:r>
            <a:r>
              <a:rPr lang="en-IN" sz="3200" b="0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IN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various business metrics like total sales, top-selling products, and customer demographics.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  <a:r>
              <a:rPr lang="en-IN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Dashboards for visual representation of key performance indicators (KPIs).</a:t>
            </a:r>
          </a:p>
        </p:txBody>
      </p:sp>
    </p:spTree>
    <p:extLst>
      <p:ext uri="{BB962C8B-B14F-4D97-AF65-F5344CB8AC3E}">
        <p14:creationId xmlns:p14="http://schemas.microsoft.com/office/powerpoint/2010/main" val="426023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9F71-6C90-68D8-BB9B-D07676C6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8552-0C15-5F8F-10E6-BABD68B83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the data sets were cleaned, and null values were handled properly.</a:t>
            </a:r>
          </a:p>
          <a:p>
            <a:r>
              <a:rPr lang="en-US" sz="3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types of some columns in the data sets were changed for later use.</a:t>
            </a:r>
          </a:p>
          <a:p>
            <a:r>
              <a:rPr lang="en-US" sz="3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data sets were merged for analysis purposes.</a:t>
            </a:r>
          </a:p>
          <a:p>
            <a:r>
              <a:rPr lang="en-US" sz="32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values are imputed.</a:t>
            </a:r>
            <a:endParaRPr lang="en-US" sz="3200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18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9F10-C76C-8183-1328-3AD87A7C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3B0F-4067-56E6-E665-8287DA38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3908"/>
            <a:ext cx="8915400" cy="1601002"/>
          </a:xfrm>
        </p:spPr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 function “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insert_data</a:t>
            </a:r>
            <a:r>
              <a:rPr lang="en-US" sz="28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is created to load data sets to </a:t>
            </a:r>
            <a:r>
              <a:rPr lang="en-US" sz="28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28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insert statement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44D4FC-ED44-7B5B-F2A3-715F2FA83B37}"/>
              </a:ext>
            </a:extLst>
          </p:cNvPr>
          <p:cNvSpPr txBox="1">
            <a:spLocks/>
          </p:cNvSpPr>
          <p:nvPr/>
        </p:nvSpPr>
        <p:spPr>
          <a:xfrm>
            <a:off x="2589212" y="319573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Power BI Visualizations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209BD7-8A84-A9F3-4967-934D0FF0CB06}"/>
              </a:ext>
            </a:extLst>
          </p:cNvPr>
          <p:cNvSpPr txBox="1">
            <a:spLocks/>
          </p:cNvSpPr>
          <p:nvPr/>
        </p:nvSpPr>
        <p:spPr>
          <a:xfrm>
            <a:off x="2589212" y="4204708"/>
            <a:ext cx="8915400" cy="1601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sets were connected to power bi and interactive dashboards are created and used for analysis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095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529</TotalTime>
  <Words>644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Century Gothic</vt:lpstr>
      <vt:lpstr>Rockwell</vt:lpstr>
      <vt:lpstr>Wingdings 3</vt:lpstr>
      <vt:lpstr>Wisp</vt:lpstr>
      <vt:lpstr>DATASPARK: ILLUMINATING INSIGHTS FOR GLOBAL ELECTRONICS</vt:lpstr>
      <vt:lpstr>PowerPoint Presentation</vt:lpstr>
      <vt:lpstr>PowerPoint Presentation</vt:lpstr>
      <vt:lpstr>PowerPoint Presentation</vt:lpstr>
      <vt:lpstr>PowerPoint Presentation</vt:lpstr>
      <vt:lpstr>Details of the given data</vt:lpstr>
      <vt:lpstr>Project Structure  </vt:lpstr>
      <vt:lpstr>Data Cleaning and Preparation</vt:lpstr>
      <vt:lpstr>Loading Data </vt:lpstr>
      <vt:lpstr>PowerPoint Presentation</vt:lpstr>
      <vt:lpstr>PowerPoint Presentation</vt:lpstr>
      <vt:lpstr>PowerPoint Presentation</vt:lpstr>
      <vt:lpstr>Analysis by Data sets: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viji choty</dc:creator>
  <cp:lastModifiedBy>viji choty</cp:lastModifiedBy>
  <cp:revision>8</cp:revision>
  <dcterms:created xsi:type="dcterms:W3CDTF">2024-10-03T14:40:20Z</dcterms:created>
  <dcterms:modified xsi:type="dcterms:W3CDTF">2024-10-18T06:00:12Z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