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9" r:id="rId13"/>
    <p:sldId id="271" r:id="rId14"/>
    <p:sldId id="272" r:id="rId15"/>
    <p:sldId id="264" r:id="rId16"/>
    <p:sldId id="265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1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3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384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59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53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7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59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1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7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1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9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4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8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26FD-9CBA-4C45-918F-3A71764D3BFD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1D87A4-B04B-43EB-B8FE-9FB99E735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3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BEBD9-F66E-7F2F-13A2-12E434F235AD}"/>
              </a:ext>
            </a:extLst>
          </p:cNvPr>
          <p:cNvSpPr txBox="1"/>
          <p:nvPr/>
        </p:nvSpPr>
        <p:spPr>
          <a:xfrm>
            <a:off x="2296886" y="783772"/>
            <a:ext cx="8447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2060"/>
                </a:solidFill>
                <a:latin typeface="+mj-lt"/>
              </a:rPr>
              <a:t>Project: </a:t>
            </a:r>
            <a:br>
              <a:rPr lang="en-IN" sz="7200" dirty="0">
                <a:latin typeface="+mj-lt"/>
              </a:rPr>
            </a:br>
            <a:r>
              <a:rPr lang="en-IN" sz="7200" dirty="0">
                <a:latin typeface="+mj-lt"/>
              </a:rPr>
              <a:t>Fake Review Classification and 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20239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3905-0E45-DC75-7008-F8C2E958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24E13-7BE2-7B32-A152-42C9E44968BF}"/>
              </a:ext>
            </a:extLst>
          </p:cNvPr>
          <p:cNvSpPr txBox="1"/>
          <p:nvPr/>
        </p:nvSpPr>
        <p:spPr>
          <a:xfrm>
            <a:off x="1638122" y="351788"/>
            <a:ext cx="96449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+mj-lt"/>
              </a:rPr>
              <a:t>Best model for Clustering:</a:t>
            </a:r>
          </a:p>
          <a:p>
            <a:r>
              <a:rPr lang="en-IN" sz="4000" dirty="0">
                <a:solidFill>
                  <a:srgbClr val="7030A0"/>
                </a:solidFill>
                <a:latin typeface="+mj-lt"/>
              </a:rPr>
              <a:t>K-means with </a:t>
            </a:r>
            <a:r>
              <a:rPr lang="en-IN" sz="4000" dirty="0" err="1">
                <a:solidFill>
                  <a:srgbClr val="7030A0"/>
                </a:solidFill>
                <a:latin typeface="+mj-lt"/>
              </a:rPr>
              <a:t>TruncatedSVD</a:t>
            </a:r>
            <a:endParaRPr lang="en-IN" sz="40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52AF1-9E4C-BF60-FDFC-767027D7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2" y="2361685"/>
            <a:ext cx="10042486" cy="33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60AC-6892-ED9C-B3E4-C28865FF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5" y="827315"/>
            <a:ext cx="9561382" cy="5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4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3B7F-5887-39F4-8A5B-D2B9E9A1A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DECF2-D00F-5E72-05B6-AB39A5BE1060}"/>
              </a:ext>
            </a:extLst>
          </p:cNvPr>
          <p:cNvSpPr txBox="1"/>
          <p:nvPr/>
        </p:nvSpPr>
        <p:spPr>
          <a:xfrm>
            <a:off x="1344326" y="123188"/>
            <a:ext cx="1063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var(--jp-content-font-family)"/>
              </a:rPr>
              <a:t>Topic Modeling For Clusters using LDA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9B931-FDB7-C7C9-B15D-D3594914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11" y="1768657"/>
            <a:ext cx="9104874" cy="46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B0A19-0D22-3370-BC07-5B5890513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1F0C67-DB9C-E148-C534-91ED885A0917}"/>
              </a:ext>
            </a:extLst>
          </p:cNvPr>
          <p:cNvSpPr txBox="1"/>
          <p:nvPr/>
        </p:nvSpPr>
        <p:spPr>
          <a:xfrm>
            <a:off x="1344326" y="123188"/>
            <a:ext cx="1063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var(--jp-content-font-family)"/>
              </a:rPr>
              <a:t>Topic Modeling For Clusters using </a:t>
            </a:r>
            <a:r>
              <a:rPr lang="en-US" sz="5400" b="1" dirty="0">
                <a:latin typeface="var(--jp-content-font-family)"/>
              </a:rPr>
              <a:t>NMF</a:t>
            </a:r>
            <a:endParaRPr lang="en-US" sz="5400" b="1" i="0" dirty="0">
              <a:effectLst/>
              <a:latin typeface="var(--jp-content-font-famil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5ECDE-DE65-F9DA-1759-93CDAA2E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82" y="1828800"/>
            <a:ext cx="6777697" cy="47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5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FDBCD-5710-B915-D370-F21FC165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2C189-5BAC-C13E-1287-C7A251275B86}"/>
              </a:ext>
            </a:extLst>
          </p:cNvPr>
          <p:cNvSpPr txBox="1"/>
          <p:nvPr/>
        </p:nvSpPr>
        <p:spPr>
          <a:xfrm>
            <a:off x="1344326" y="123188"/>
            <a:ext cx="106300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var(--jp-content-font-family)"/>
              </a:rPr>
              <a:t>Sentiment Analysis Using</a:t>
            </a:r>
          </a:p>
          <a:p>
            <a:pPr algn="ctr"/>
            <a:r>
              <a:rPr lang="en-US" sz="5400" b="1" dirty="0">
                <a:latin typeface="var(--jp-content-font-family)"/>
              </a:rPr>
              <a:t>Transformers</a:t>
            </a:r>
          </a:p>
          <a:p>
            <a:pPr algn="ctr"/>
            <a:br>
              <a:rPr lang="en-US" sz="5400" b="1" i="0" dirty="0">
                <a:effectLst/>
                <a:latin typeface="var(--jp-content-font-family)"/>
              </a:rPr>
            </a:br>
            <a:r>
              <a:rPr lang="en-IN" sz="5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("text-classification", model="mrm8488/</a:t>
            </a:r>
            <a:r>
              <a:rPr lang="en-IN" sz="5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distilroberta</a:t>
            </a:r>
            <a:r>
              <a:rPr lang="en-IN" sz="5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-finetuned-financial-news-sentiment-analysis")</a:t>
            </a:r>
          </a:p>
          <a:p>
            <a:pPr algn="ctr"/>
            <a:endParaRPr lang="en-US" sz="5400" b="1" i="0" dirty="0">
              <a:effectLst/>
              <a:latin typeface="var(--jp-content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311218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000FD-F713-C850-1988-0634FE21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81" y="1246414"/>
            <a:ext cx="9940661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6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9AEF8-363E-A4EA-76A7-48D272A37876}"/>
              </a:ext>
            </a:extLst>
          </p:cNvPr>
          <p:cNvSpPr txBox="1"/>
          <p:nvPr/>
        </p:nvSpPr>
        <p:spPr>
          <a:xfrm>
            <a:off x="1719942" y="348344"/>
            <a:ext cx="10167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+mj-lt"/>
              </a:rPr>
              <a:t>Class File Creation for model calling and further model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710A1-4BD8-2B6F-6C48-22483C5205B2}"/>
              </a:ext>
            </a:extLst>
          </p:cNvPr>
          <p:cNvSpPr txBox="1"/>
          <p:nvPr/>
        </p:nvSpPr>
        <p:spPr>
          <a:xfrm>
            <a:off x="1719942" y="2302329"/>
            <a:ext cx="10036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 Single class file”</a:t>
            </a:r>
            <a:r>
              <a:rPr lang="en-US" sz="2800" dirty="0" err="1">
                <a:solidFill>
                  <a:srgbClr val="002060"/>
                </a:solidFill>
              </a:rPr>
              <a:t>review_classify_cluster_topic_senti</a:t>
            </a:r>
            <a:r>
              <a:rPr lang="en-IN" sz="2800" dirty="0"/>
              <a:t>” is created. Inside every model which is pickle is accessed using individual def functions which returns the outcome. This is further used for model deployment and user interactive </a:t>
            </a:r>
            <a:r>
              <a:rPr lang="en-IN" sz="2800" dirty="0" err="1"/>
              <a:t>streamlit</a:t>
            </a:r>
            <a:r>
              <a:rPr lang="en-IN" sz="2800" dirty="0"/>
              <a:t> application creation.</a:t>
            </a:r>
          </a:p>
        </p:txBody>
      </p:sp>
    </p:spTree>
    <p:extLst>
      <p:ext uri="{BB962C8B-B14F-4D97-AF65-F5344CB8AC3E}">
        <p14:creationId xmlns:p14="http://schemas.microsoft.com/office/powerpoint/2010/main" val="282785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0B5BC-AA65-D628-DD7D-612E17CC08DE}"/>
              </a:ext>
            </a:extLst>
          </p:cNvPr>
          <p:cNvSpPr txBox="1"/>
          <p:nvPr/>
        </p:nvSpPr>
        <p:spPr>
          <a:xfrm>
            <a:off x="1776459" y="391886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rgbClr val="002060"/>
                </a:solidFill>
                <a:latin typeface="+mj-lt"/>
              </a:rPr>
              <a:t>Streamlit</a:t>
            </a:r>
            <a:r>
              <a:rPr lang="en-IN" sz="4400" b="1" dirty="0">
                <a:solidFill>
                  <a:srgbClr val="002060"/>
                </a:solidFill>
                <a:latin typeface="+mj-lt"/>
              </a:rPr>
              <a:t> Application Building: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B806B-827B-71BD-B8B7-A878E016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59" y="1676401"/>
            <a:ext cx="9661431" cy="45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08AAE-EA94-EB48-4589-A8FE6A62B215}"/>
              </a:ext>
            </a:extLst>
          </p:cNvPr>
          <p:cNvSpPr txBox="1"/>
          <p:nvPr/>
        </p:nvSpPr>
        <p:spPr>
          <a:xfrm>
            <a:off x="1981199" y="475250"/>
            <a:ext cx="7053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+mj-lt"/>
              </a:rPr>
              <a:t>Business Use Case: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65E64-A5D9-2CD8-E10C-7B64316819F1}"/>
              </a:ext>
            </a:extLst>
          </p:cNvPr>
          <p:cNvSpPr txBox="1"/>
          <p:nvPr/>
        </p:nvSpPr>
        <p:spPr>
          <a:xfrm>
            <a:off x="1725383" y="1524001"/>
            <a:ext cx="9628417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Customer Trust</a:t>
            </a:r>
            <a:r>
              <a:rPr lang="en-US" sz="2400" dirty="0"/>
              <a:t>: Use NLP to detect and filter fake reviews, ensuring authentic feedback and building consumer confidence.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Product Feedback Analysis</a:t>
            </a:r>
            <a:r>
              <a:rPr lang="en-US" sz="2400" dirty="0"/>
              <a:t>: Cluster similar reviews to identify common product issues and highlight key features for improvement.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Content Moderation</a:t>
            </a:r>
            <a:r>
              <a:rPr lang="en-US" sz="2400" dirty="0"/>
              <a:t>: Automate the removal of fake or harmful reviews, maintaining a trustworthy and clean 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45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DC973-2D57-7396-7EFC-76A6573CB14E}"/>
              </a:ext>
            </a:extLst>
          </p:cNvPr>
          <p:cNvSpPr txBox="1"/>
          <p:nvPr/>
        </p:nvSpPr>
        <p:spPr>
          <a:xfrm>
            <a:off x="2177142" y="2155371"/>
            <a:ext cx="91004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E-Commerce &amp; NLP - Fake Review Detection and Classification </a:t>
            </a:r>
            <a:r>
              <a:rPr lang="en-US" sz="2800" dirty="0">
                <a:solidFill>
                  <a:srgbClr val="002060"/>
                </a:solidFill>
              </a:rPr>
              <a:t>focuses on identifying and categorizing fraudulent reviews in online marketplaces using Natural Language Processing (NLP) techniques</a:t>
            </a:r>
            <a:r>
              <a:rPr lang="en-US" sz="2800" dirty="0"/>
              <a:t>. It aims to ensure trust and fairness by analyzing text patterns, sentiment, and user behavior to detect deceptive or biased reviews.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7EC35-58D1-23C3-72FC-D44BA79FDC9F}"/>
              </a:ext>
            </a:extLst>
          </p:cNvPr>
          <p:cNvSpPr txBox="1"/>
          <p:nvPr/>
        </p:nvSpPr>
        <p:spPr>
          <a:xfrm>
            <a:off x="2177142" y="886200"/>
            <a:ext cx="70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Domain:</a:t>
            </a:r>
          </a:p>
        </p:txBody>
      </p:sp>
    </p:spTree>
    <p:extLst>
      <p:ext uri="{BB962C8B-B14F-4D97-AF65-F5344CB8AC3E}">
        <p14:creationId xmlns:p14="http://schemas.microsoft.com/office/powerpoint/2010/main" val="398954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071C-FC9F-8D67-9490-7D5D32CF4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099FF-C06B-6DC7-9C8E-CFB34BA562C1}"/>
              </a:ext>
            </a:extLst>
          </p:cNvPr>
          <p:cNvSpPr txBox="1"/>
          <p:nvPr/>
        </p:nvSpPr>
        <p:spPr>
          <a:xfrm>
            <a:off x="2177142" y="2155371"/>
            <a:ext cx="91004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focuses on </a:t>
            </a:r>
            <a:r>
              <a:rPr lang="en-US" sz="2800" dirty="0">
                <a:solidFill>
                  <a:srgbClr val="002060"/>
                </a:solidFill>
              </a:rPr>
              <a:t>detecting and classifying fake reviews</a:t>
            </a:r>
            <a:r>
              <a:rPr lang="en-US" sz="2800" dirty="0"/>
              <a:t> in e-commerce using NLP techniques, </a:t>
            </a:r>
            <a:r>
              <a:rPr lang="en-US" sz="2800" dirty="0">
                <a:solidFill>
                  <a:srgbClr val="002060"/>
                </a:solidFill>
              </a:rPr>
              <a:t>including machine learning, deep learning, and Transformers</a:t>
            </a:r>
            <a:r>
              <a:rPr lang="en-US" sz="2800" dirty="0"/>
              <a:t>. It also </a:t>
            </a:r>
            <a:r>
              <a:rPr lang="en-US" sz="2800" dirty="0">
                <a:solidFill>
                  <a:srgbClr val="002060"/>
                </a:solidFill>
              </a:rPr>
              <a:t>clusters similar reviews and identifies key topics</a:t>
            </a:r>
            <a:r>
              <a:rPr lang="en-US" sz="2800" dirty="0"/>
              <a:t> to enhance customer trust and product feedback analysis.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0BA25-5523-9126-01F1-9904905DB0C9}"/>
              </a:ext>
            </a:extLst>
          </p:cNvPr>
          <p:cNvSpPr txBox="1"/>
          <p:nvPr/>
        </p:nvSpPr>
        <p:spPr>
          <a:xfrm>
            <a:off x="2177142" y="886200"/>
            <a:ext cx="70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Project Introduction:</a:t>
            </a:r>
          </a:p>
        </p:txBody>
      </p:sp>
    </p:spTree>
    <p:extLst>
      <p:ext uri="{BB962C8B-B14F-4D97-AF65-F5344CB8AC3E}">
        <p14:creationId xmlns:p14="http://schemas.microsoft.com/office/powerpoint/2010/main" val="739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B786-521D-D083-46C2-BF682955A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77106-78F1-2FD5-9086-65883A4D786B}"/>
              </a:ext>
            </a:extLst>
          </p:cNvPr>
          <p:cNvSpPr txBox="1"/>
          <p:nvPr/>
        </p:nvSpPr>
        <p:spPr>
          <a:xfrm>
            <a:off x="2177142" y="1659285"/>
            <a:ext cx="91004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Preprocessing and Topic Modeling</a:t>
            </a:r>
            <a:r>
              <a:rPr lang="en-US" sz="2800" dirty="0"/>
              <a:t>: Clean and vectorize review text using TF-IDF/Word2Vec; extract key themes with LDA or NMF. </a:t>
            </a:r>
          </a:p>
          <a:p>
            <a:pPr algn="just"/>
            <a:r>
              <a:rPr lang="en-US" sz="2800" dirty="0"/>
              <a:t> </a:t>
            </a:r>
          </a:p>
          <a:p>
            <a:pPr algn="just"/>
            <a:r>
              <a:rPr lang="en-US" sz="2800" b="1" dirty="0"/>
              <a:t>Clustering and Classification</a:t>
            </a:r>
            <a:r>
              <a:rPr lang="en-US" sz="2800" dirty="0"/>
              <a:t>: Group similar reviews using K-Means/DBSCAN and classify fake vs. real reviews using machine learning (SVM, Logistic Regression) and deep learning (LSTM, BERT).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38178-718B-89B1-FFF0-CC9924CD0ED5}"/>
              </a:ext>
            </a:extLst>
          </p:cNvPr>
          <p:cNvSpPr txBox="1"/>
          <p:nvPr/>
        </p:nvSpPr>
        <p:spPr>
          <a:xfrm>
            <a:off x="2177142" y="548743"/>
            <a:ext cx="707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Project Approach:</a:t>
            </a:r>
          </a:p>
        </p:txBody>
      </p:sp>
    </p:spTree>
    <p:extLst>
      <p:ext uri="{BB962C8B-B14F-4D97-AF65-F5344CB8AC3E}">
        <p14:creationId xmlns:p14="http://schemas.microsoft.com/office/powerpoint/2010/main" val="58721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F0526-1D16-6AE6-072E-BBFC3ACF9B34}"/>
              </a:ext>
            </a:extLst>
          </p:cNvPr>
          <p:cNvSpPr txBox="1"/>
          <p:nvPr/>
        </p:nvSpPr>
        <p:spPr>
          <a:xfrm>
            <a:off x="2068286" y="718457"/>
            <a:ext cx="5747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</a:rPr>
              <a:t>Pre-processing: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865AC-B5DD-320B-3E6C-50B8B930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6" y="1816985"/>
            <a:ext cx="5028523" cy="3224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DB1C3-B5DA-1AA8-64D4-8E25EB82A8E5}"/>
              </a:ext>
            </a:extLst>
          </p:cNvPr>
          <p:cNvSpPr txBox="1"/>
          <p:nvPr/>
        </p:nvSpPr>
        <p:spPr>
          <a:xfrm>
            <a:off x="7489371" y="1816985"/>
            <a:ext cx="3918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Since the target classes are balanced there is no need for data balancing process like smote</a:t>
            </a:r>
          </a:p>
        </p:txBody>
      </p:sp>
    </p:spTree>
    <p:extLst>
      <p:ext uri="{BB962C8B-B14F-4D97-AF65-F5344CB8AC3E}">
        <p14:creationId xmlns:p14="http://schemas.microsoft.com/office/powerpoint/2010/main" val="116360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8FD85-9029-5FE6-D6C9-6BA0A5F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86" y="185057"/>
            <a:ext cx="6414625" cy="225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C181D-6545-DE6F-762C-60C243F1F692}"/>
              </a:ext>
            </a:extLst>
          </p:cNvPr>
          <p:cNvSpPr txBox="1"/>
          <p:nvPr/>
        </p:nvSpPr>
        <p:spPr>
          <a:xfrm>
            <a:off x="2104486" y="2928258"/>
            <a:ext cx="1082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Creating a pred function</a:t>
            </a:r>
          </a:p>
          <a:p>
            <a:pPr lvl="1"/>
            <a:r>
              <a:rPr lang="en-US" sz="2400" dirty="0"/>
              <a:t>pre = lambda text:[</a:t>
            </a:r>
            <a:r>
              <a:rPr lang="en-US" sz="2400" dirty="0" err="1"/>
              <a:t>lem.lemmatize</a:t>
            </a:r>
            <a:r>
              <a:rPr lang="en-US" sz="2400" dirty="0"/>
              <a:t>(word) for word in 						</a:t>
            </a:r>
            <a:r>
              <a:rPr lang="en-US" sz="2400" dirty="0" err="1"/>
              <a:t>tqdm</a:t>
            </a:r>
            <a:r>
              <a:rPr lang="en-US" sz="2400" dirty="0"/>
              <a:t>(</a:t>
            </a:r>
            <a:r>
              <a:rPr lang="en-US" sz="2400" dirty="0" err="1"/>
              <a:t>nltk.word_tokenize</a:t>
            </a:r>
            <a:r>
              <a:rPr lang="en-US" sz="2400" dirty="0"/>
              <a:t>(</a:t>
            </a:r>
            <a:r>
              <a:rPr lang="en-US" sz="2400" dirty="0" err="1"/>
              <a:t>text.lower</a:t>
            </a:r>
            <a:r>
              <a:rPr lang="en-US" sz="2400" dirty="0"/>
              <a:t>())) </a:t>
            </a:r>
          </a:p>
          <a:p>
            <a:pPr lvl="1"/>
            <a:r>
              <a:rPr lang="en-US" sz="2400" dirty="0"/>
              <a:t>			if word not in </a:t>
            </a:r>
            <a:r>
              <a:rPr lang="en-US" sz="2400" dirty="0" err="1"/>
              <a:t>stopwords.words</a:t>
            </a:r>
            <a:r>
              <a:rPr lang="en-US" sz="2400" dirty="0"/>
              <a:t>("</a:t>
            </a:r>
            <a:r>
              <a:rPr lang="en-US" sz="2400" dirty="0" err="1"/>
              <a:t>english</a:t>
            </a:r>
            <a:r>
              <a:rPr lang="en-US" sz="2400" dirty="0"/>
              <a:t>")]</a:t>
            </a:r>
          </a:p>
          <a:p>
            <a:pPr lvl="1"/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CE787-15CE-1775-B796-C59744C42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86" y="4569850"/>
            <a:ext cx="7691798" cy="20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A27C1-F054-704D-8DD7-E4DCE3C84D92}"/>
              </a:ext>
            </a:extLst>
          </p:cNvPr>
          <p:cNvSpPr txBox="1"/>
          <p:nvPr/>
        </p:nvSpPr>
        <p:spPr>
          <a:xfrm>
            <a:off x="2296886" y="740229"/>
            <a:ext cx="78268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After applying the lemmatizing , removing stop words and done with the preprocessing, converting it toa single string using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58D09-2E06-6C85-FF09-E594C69A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68" y="3170215"/>
            <a:ext cx="6422444" cy="20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CB26A-1E39-CE9C-74D2-944D62B52342}"/>
              </a:ext>
            </a:extLst>
          </p:cNvPr>
          <p:cNvSpPr txBox="1"/>
          <p:nvPr/>
        </p:nvSpPr>
        <p:spPr>
          <a:xfrm>
            <a:off x="1981200" y="1720840"/>
            <a:ext cx="9557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+mj-lt"/>
              </a:rPr>
              <a:t>Implementing Classification Using Different Machine Learning And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2504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4CF87-7DFE-324E-899D-FD1CFB6731D4}"/>
              </a:ext>
            </a:extLst>
          </p:cNvPr>
          <p:cNvSpPr txBox="1"/>
          <p:nvPr/>
        </p:nvSpPr>
        <p:spPr>
          <a:xfrm>
            <a:off x="1638122" y="351788"/>
            <a:ext cx="96449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+mj-lt"/>
              </a:rPr>
              <a:t>Best model for classification:</a:t>
            </a:r>
          </a:p>
          <a:p>
            <a:r>
              <a:rPr lang="en-IN" sz="4000" dirty="0">
                <a:solidFill>
                  <a:srgbClr val="7030A0"/>
                </a:solidFill>
                <a:latin typeface="+mj-lt"/>
              </a:rPr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F394C-39AF-9723-19C1-D5E3451D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22" y="2361685"/>
            <a:ext cx="10042486" cy="33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0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435</Words>
  <Application>Microsoft Office PowerPoint</Application>
  <PresentationFormat>Widescreen</PresentationFormat>
  <Paragraphs>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var(--jp-content-font-family)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viji choty</dc:creator>
  <cp:lastModifiedBy>viji choty</cp:lastModifiedBy>
  <cp:revision>1</cp:revision>
  <dcterms:created xsi:type="dcterms:W3CDTF">2024-11-28T14:17:52Z</dcterms:created>
  <dcterms:modified xsi:type="dcterms:W3CDTF">2024-11-28T15:29:59Z</dcterms:modified>
</cp:coreProperties>
</file>