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37"/>
  </p:notesMasterIdLst>
  <p:sldIdLst>
    <p:sldId id="708" r:id="rId5"/>
    <p:sldId id="743" r:id="rId6"/>
    <p:sldId id="736" r:id="rId7"/>
    <p:sldId id="737" r:id="rId8"/>
    <p:sldId id="738" r:id="rId9"/>
    <p:sldId id="739" r:id="rId10"/>
    <p:sldId id="629" r:id="rId11"/>
    <p:sldId id="745" r:id="rId12"/>
    <p:sldId id="726" r:id="rId13"/>
    <p:sldId id="630" r:id="rId14"/>
    <p:sldId id="727" r:id="rId15"/>
    <p:sldId id="631" r:id="rId16"/>
    <p:sldId id="632" r:id="rId17"/>
    <p:sldId id="633" r:id="rId18"/>
    <p:sldId id="634" r:id="rId19"/>
    <p:sldId id="635" r:id="rId20"/>
    <p:sldId id="636" r:id="rId21"/>
    <p:sldId id="637" r:id="rId22"/>
    <p:sldId id="746" r:id="rId23"/>
    <p:sldId id="639" r:id="rId24"/>
    <p:sldId id="638" r:id="rId25"/>
    <p:sldId id="640" r:id="rId26"/>
    <p:sldId id="641" r:id="rId27"/>
    <p:sldId id="642" r:id="rId28"/>
    <p:sldId id="643" r:id="rId29"/>
    <p:sldId id="705" r:id="rId30"/>
    <p:sldId id="644" r:id="rId31"/>
    <p:sldId id="645" r:id="rId32"/>
    <p:sldId id="646" r:id="rId33"/>
    <p:sldId id="647" r:id="rId34"/>
    <p:sldId id="648" r:id="rId35"/>
    <p:sldId id="74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6D2A7E-E319-4155-B4B3-279D509E673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FF87B7-689E-41C8-8A0D-56B8A09E9588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COMPUTATION IN NUMBER SYSTEM</a:t>
          </a:r>
        </a:p>
      </dgm:t>
    </dgm:pt>
    <dgm:pt modelId="{324DD900-B402-4765-B720-1DCF538275DC}" type="parTrans" cxnId="{CF3BDE59-BCE6-4099-BDEB-46DCB555E2E8}">
      <dgm:prSet/>
      <dgm:spPr/>
      <dgm:t>
        <a:bodyPr/>
        <a:lstStyle/>
        <a:p>
          <a:endParaRPr lang="en-US"/>
        </a:p>
      </dgm:t>
    </dgm:pt>
    <dgm:pt modelId="{C9CF9A41-2307-4FE5-B585-9B38DE53D7DE}" type="sibTrans" cxnId="{CF3BDE59-BCE6-4099-BDEB-46DCB555E2E8}">
      <dgm:prSet/>
      <dgm:spPr/>
      <dgm:t>
        <a:bodyPr/>
        <a:lstStyle/>
        <a:p>
          <a:endParaRPr lang="en-US"/>
        </a:p>
      </dgm:t>
    </dgm:pt>
    <dgm:pt modelId="{24F07C3C-3377-4689-B102-2979205261C0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NORMAL ADDITION</a:t>
          </a:r>
        </a:p>
      </dgm:t>
    </dgm:pt>
    <dgm:pt modelId="{56133E50-117F-4F62-8F41-0D456D50AD76}" type="parTrans" cxnId="{E0C3E1D3-C159-44F8-8592-C82EC7A2C7D3}">
      <dgm:prSet/>
      <dgm:spPr/>
      <dgm:t>
        <a:bodyPr/>
        <a:lstStyle/>
        <a:p>
          <a:endParaRPr lang="en-US"/>
        </a:p>
      </dgm:t>
    </dgm:pt>
    <dgm:pt modelId="{2FDB93E5-C57F-4F79-B38D-1F77D624C00D}" type="sibTrans" cxnId="{E0C3E1D3-C159-44F8-8592-C82EC7A2C7D3}">
      <dgm:prSet/>
      <dgm:spPr/>
      <dgm:t>
        <a:bodyPr/>
        <a:lstStyle/>
        <a:p>
          <a:endParaRPr lang="en-US"/>
        </a:p>
      </dgm:t>
    </dgm:pt>
    <dgm:pt modelId="{BA39127F-1304-4A1B-8E97-E720045D47D7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BINARY ADDITION, SUBSTRACTION, MULTIPLICATION</a:t>
          </a:r>
        </a:p>
      </dgm:t>
    </dgm:pt>
    <dgm:pt modelId="{B62AE1C7-A9A3-4787-8770-3A2FF5447AD2}" type="parTrans" cxnId="{17182F14-1AE6-4C0F-9586-7A216787C53F}">
      <dgm:prSet/>
      <dgm:spPr/>
      <dgm:t>
        <a:bodyPr/>
        <a:lstStyle/>
        <a:p>
          <a:endParaRPr lang="en-US"/>
        </a:p>
      </dgm:t>
    </dgm:pt>
    <dgm:pt modelId="{40FC1A49-336F-485D-80CC-A1F6C19EDC36}" type="sibTrans" cxnId="{17182F14-1AE6-4C0F-9586-7A216787C53F}">
      <dgm:prSet/>
      <dgm:spPr/>
      <dgm:t>
        <a:bodyPr/>
        <a:lstStyle/>
        <a:p>
          <a:endParaRPr lang="en-US"/>
        </a:p>
      </dgm:t>
    </dgm:pt>
    <dgm:pt modelId="{6259997B-34D4-4743-9FAB-D4C7626B0645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COMPLEMENT’S INTRODUCTION</a:t>
          </a:r>
        </a:p>
      </dgm:t>
    </dgm:pt>
    <dgm:pt modelId="{CB31D748-E01D-48F9-B649-8F7B4A3F3F87}" type="parTrans" cxnId="{E48F4675-E68E-4C3B-81E0-0132EACC0E70}">
      <dgm:prSet/>
      <dgm:spPr/>
      <dgm:t>
        <a:bodyPr/>
        <a:lstStyle/>
        <a:p>
          <a:endParaRPr lang="en-US"/>
        </a:p>
      </dgm:t>
    </dgm:pt>
    <dgm:pt modelId="{718758A7-A3A5-4141-9FC0-4809686B0DA0}" type="sibTrans" cxnId="{E48F4675-E68E-4C3B-81E0-0132EACC0E70}">
      <dgm:prSet/>
      <dgm:spPr/>
      <dgm:t>
        <a:bodyPr/>
        <a:lstStyle/>
        <a:p>
          <a:endParaRPr lang="en-US"/>
        </a:p>
      </dgm:t>
    </dgm:pt>
    <dgm:pt modelId="{6D7976E4-2EE1-4EAE-B716-F9AF80010356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SIGNED BINARY NUMBERS</a:t>
          </a:r>
        </a:p>
      </dgm:t>
    </dgm:pt>
    <dgm:pt modelId="{8C68A331-4911-485E-B8A4-10A20166A68F}" type="parTrans" cxnId="{02385D11-F8EC-4D51-9411-5699348E559F}">
      <dgm:prSet/>
      <dgm:spPr/>
      <dgm:t>
        <a:bodyPr/>
        <a:lstStyle/>
        <a:p>
          <a:endParaRPr lang="en-US"/>
        </a:p>
      </dgm:t>
    </dgm:pt>
    <dgm:pt modelId="{055C65EC-6407-4FF9-8206-6D1D93ED04D7}" type="sibTrans" cxnId="{02385D11-F8EC-4D51-9411-5699348E559F}">
      <dgm:prSet/>
      <dgm:spPr/>
      <dgm:t>
        <a:bodyPr/>
        <a:lstStyle/>
        <a:p>
          <a:endParaRPr lang="en-US"/>
        </a:p>
      </dgm:t>
    </dgm:pt>
    <dgm:pt modelId="{ED645DA8-D0D9-4D64-A432-FE01DAC96AB2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COMMON CODES</a:t>
          </a:r>
        </a:p>
      </dgm:t>
    </dgm:pt>
    <dgm:pt modelId="{3AF205B4-C86A-40CF-B298-AC30A755FB5A}" type="parTrans" cxnId="{353A382F-3860-4980-8169-39EE0B52A377}">
      <dgm:prSet/>
      <dgm:spPr/>
      <dgm:t>
        <a:bodyPr/>
        <a:lstStyle/>
        <a:p>
          <a:endParaRPr lang="en-US"/>
        </a:p>
      </dgm:t>
    </dgm:pt>
    <dgm:pt modelId="{D1ECC61F-3D35-4791-BAE6-5B271007C6A6}" type="sibTrans" cxnId="{353A382F-3860-4980-8169-39EE0B52A377}">
      <dgm:prSet/>
      <dgm:spPr/>
      <dgm:t>
        <a:bodyPr/>
        <a:lstStyle/>
        <a:p>
          <a:endParaRPr lang="en-US"/>
        </a:p>
      </dgm:t>
    </dgm:pt>
    <dgm:pt modelId="{A9759EA3-49BC-45D7-BF94-191FD9C317D4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BCD (BINARY CODED DECIMAL) CODE</a:t>
          </a:r>
        </a:p>
      </dgm:t>
    </dgm:pt>
    <dgm:pt modelId="{ED7C6EDE-EE35-43AB-A9AE-2C29E27FFCF5}" type="parTrans" cxnId="{63D549B3-F74C-4222-A973-307E7BFB7F20}">
      <dgm:prSet/>
      <dgm:spPr/>
      <dgm:t>
        <a:bodyPr/>
        <a:lstStyle/>
        <a:p>
          <a:endParaRPr lang="en-US"/>
        </a:p>
      </dgm:t>
    </dgm:pt>
    <dgm:pt modelId="{09DE0316-258D-4C46-8333-DED7A380FF62}" type="sibTrans" cxnId="{63D549B3-F74C-4222-A973-307E7BFB7F20}">
      <dgm:prSet/>
      <dgm:spPr/>
      <dgm:t>
        <a:bodyPr/>
        <a:lstStyle/>
        <a:p>
          <a:endParaRPr lang="en-US"/>
        </a:p>
      </dgm:t>
    </dgm:pt>
    <dgm:pt modelId="{7DFBA003-4F9B-462B-84DA-9B930D2C3FFB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GREY CODE</a:t>
          </a:r>
        </a:p>
      </dgm:t>
    </dgm:pt>
    <dgm:pt modelId="{11F9405F-B663-4B79-AA9D-879C362499F8}" type="parTrans" cxnId="{EF515DFC-8501-4062-BC76-764166145975}">
      <dgm:prSet/>
      <dgm:spPr/>
      <dgm:t>
        <a:bodyPr/>
        <a:lstStyle/>
        <a:p>
          <a:endParaRPr lang="en-US"/>
        </a:p>
      </dgm:t>
    </dgm:pt>
    <dgm:pt modelId="{3AE10646-3DD6-46AE-9A9F-2216807254DC}" type="sibTrans" cxnId="{EF515DFC-8501-4062-BC76-764166145975}">
      <dgm:prSet/>
      <dgm:spPr/>
      <dgm:t>
        <a:bodyPr/>
        <a:lstStyle/>
        <a:p>
          <a:endParaRPr lang="en-US"/>
        </a:p>
      </dgm:t>
    </dgm:pt>
    <dgm:pt modelId="{CE8C4A5C-0232-43E9-8760-767E4D49DBDD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ASCII CODE</a:t>
          </a:r>
        </a:p>
      </dgm:t>
    </dgm:pt>
    <dgm:pt modelId="{EF922459-ADD3-492B-AF37-697EF107ECBE}" type="parTrans" cxnId="{48096794-B07D-47D3-A68C-EA4EB3A91776}">
      <dgm:prSet/>
      <dgm:spPr/>
      <dgm:t>
        <a:bodyPr/>
        <a:lstStyle/>
        <a:p>
          <a:endParaRPr lang="en-US"/>
        </a:p>
      </dgm:t>
    </dgm:pt>
    <dgm:pt modelId="{D37C3A6E-5EE7-47BF-BF6B-7CCEB2405AAC}" type="sibTrans" cxnId="{48096794-B07D-47D3-A68C-EA4EB3A91776}">
      <dgm:prSet/>
      <dgm:spPr/>
      <dgm:t>
        <a:bodyPr/>
        <a:lstStyle/>
        <a:p>
          <a:endParaRPr lang="en-US"/>
        </a:p>
      </dgm:t>
    </dgm:pt>
    <dgm:pt modelId="{9F68926B-2392-4BAD-936C-5F78FD447406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ERROR DETECTING CODE</a:t>
          </a:r>
        </a:p>
      </dgm:t>
    </dgm:pt>
    <dgm:pt modelId="{1DBF9634-B08E-44DE-824E-707331981CEA}" type="parTrans" cxnId="{0E4C97D2-F57C-434D-9ACF-F24A6BF0808E}">
      <dgm:prSet/>
      <dgm:spPr/>
      <dgm:t>
        <a:bodyPr/>
        <a:lstStyle/>
        <a:p>
          <a:endParaRPr lang="en-US"/>
        </a:p>
      </dgm:t>
    </dgm:pt>
    <dgm:pt modelId="{4A27EBD6-91EC-4919-996F-5F718D1D3860}" type="sibTrans" cxnId="{0E4C97D2-F57C-434D-9ACF-F24A6BF0808E}">
      <dgm:prSet/>
      <dgm:spPr/>
      <dgm:t>
        <a:bodyPr/>
        <a:lstStyle/>
        <a:p>
          <a:endParaRPr lang="en-US"/>
        </a:p>
      </dgm:t>
    </dgm:pt>
    <dgm:pt modelId="{EC4ACD11-250F-46E6-BA22-9EE2573DA00D}" type="pres">
      <dgm:prSet presAssocID="{E46D2A7E-E319-4155-B4B3-279D509E6738}" presName="Name0" presStyleCnt="0">
        <dgm:presLayoutVars>
          <dgm:chMax val="7"/>
          <dgm:chPref val="7"/>
          <dgm:dir/>
        </dgm:presLayoutVars>
      </dgm:prSet>
      <dgm:spPr/>
    </dgm:pt>
    <dgm:pt modelId="{2890BE12-DCE8-4951-BB4E-44AC85994626}" type="pres">
      <dgm:prSet presAssocID="{E46D2A7E-E319-4155-B4B3-279D509E6738}" presName="Name1" presStyleCnt="0"/>
      <dgm:spPr/>
    </dgm:pt>
    <dgm:pt modelId="{0FBD542F-5097-40C9-AEDE-40E6296A0530}" type="pres">
      <dgm:prSet presAssocID="{E46D2A7E-E319-4155-B4B3-279D509E6738}" presName="cycle" presStyleCnt="0"/>
      <dgm:spPr/>
    </dgm:pt>
    <dgm:pt modelId="{A7E8DC89-262B-4E6A-A6F9-311D1E7D5639}" type="pres">
      <dgm:prSet presAssocID="{E46D2A7E-E319-4155-B4B3-279D509E6738}" presName="srcNode" presStyleLbl="node1" presStyleIdx="0" presStyleCnt="2"/>
      <dgm:spPr/>
    </dgm:pt>
    <dgm:pt modelId="{ABEEC779-B61D-42F2-A827-6718BCB7ABCC}" type="pres">
      <dgm:prSet presAssocID="{E46D2A7E-E319-4155-B4B3-279D509E6738}" presName="conn" presStyleLbl="parChTrans1D2" presStyleIdx="0" presStyleCnt="1"/>
      <dgm:spPr/>
    </dgm:pt>
    <dgm:pt modelId="{15603BB4-B510-4290-8576-A6BBB36311F0}" type="pres">
      <dgm:prSet presAssocID="{E46D2A7E-E319-4155-B4B3-279D509E6738}" presName="extraNode" presStyleLbl="node1" presStyleIdx="0" presStyleCnt="2"/>
      <dgm:spPr/>
    </dgm:pt>
    <dgm:pt modelId="{44FC7F4B-412D-49B3-805B-38068DBB654E}" type="pres">
      <dgm:prSet presAssocID="{E46D2A7E-E319-4155-B4B3-279D509E6738}" presName="dstNode" presStyleLbl="node1" presStyleIdx="0" presStyleCnt="2"/>
      <dgm:spPr/>
    </dgm:pt>
    <dgm:pt modelId="{67F23D35-9A4B-4842-B02B-261BFF21313F}" type="pres">
      <dgm:prSet presAssocID="{F2FF87B7-689E-41C8-8A0D-56B8A09E9588}" presName="text_1" presStyleLbl="node1" presStyleIdx="0" presStyleCnt="2">
        <dgm:presLayoutVars>
          <dgm:bulletEnabled val="1"/>
        </dgm:presLayoutVars>
      </dgm:prSet>
      <dgm:spPr/>
    </dgm:pt>
    <dgm:pt modelId="{6AAD79A0-55FC-4922-BE7B-F2A771ED01FA}" type="pres">
      <dgm:prSet presAssocID="{F2FF87B7-689E-41C8-8A0D-56B8A09E9588}" presName="accent_1" presStyleCnt="0"/>
      <dgm:spPr/>
    </dgm:pt>
    <dgm:pt modelId="{5879EF21-555D-4257-A683-314299AD46A4}" type="pres">
      <dgm:prSet presAssocID="{F2FF87B7-689E-41C8-8A0D-56B8A09E9588}" presName="accentRepeatNode" presStyleLbl="solidFgAcc1" presStyleIdx="0" presStyleCnt="2"/>
      <dgm:spPr/>
    </dgm:pt>
    <dgm:pt modelId="{102BAB7A-40F2-409A-9517-34629F158526}" type="pres">
      <dgm:prSet presAssocID="{ED645DA8-D0D9-4D64-A432-FE01DAC96AB2}" presName="text_2" presStyleLbl="node1" presStyleIdx="1" presStyleCnt="2">
        <dgm:presLayoutVars>
          <dgm:bulletEnabled val="1"/>
        </dgm:presLayoutVars>
      </dgm:prSet>
      <dgm:spPr/>
    </dgm:pt>
    <dgm:pt modelId="{F5FF6672-2FE0-4161-B8F1-2B3D6B1EF15D}" type="pres">
      <dgm:prSet presAssocID="{ED645DA8-D0D9-4D64-A432-FE01DAC96AB2}" presName="accent_2" presStyleCnt="0"/>
      <dgm:spPr/>
    </dgm:pt>
    <dgm:pt modelId="{479EF71C-3D6D-41AF-853F-B880D771DE4E}" type="pres">
      <dgm:prSet presAssocID="{ED645DA8-D0D9-4D64-A432-FE01DAC96AB2}" presName="accentRepeatNode" presStyleLbl="solidFgAcc1" presStyleIdx="1" presStyleCnt="2"/>
      <dgm:spPr/>
    </dgm:pt>
  </dgm:ptLst>
  <dgm:cxnLst>
    <dgm:cxn modelId="{E828530B-7E25-452B-B13A-0677821DD4A5}" type="presOf" srcId="{24F07C3C-3377-4689-B102-2979205261C0}" destId="{67F23D35-9A4B-4842-B02B-261BFF21313F}" srcOrd="0" destOrd="1" presId="urn:microsoft.com/office/officeart/2008/layout/VerticalCurvedList"/>
    <dgm:cxn modelId="{02385D11-F8EC-4D51-9411-5699348E559F}" srcId="{F2FF87B7-689E-41C8-8A0D-56B8A09E9588}" destId="{6D7976E4-2EE1-4EAE-B716-F9AF80010356}" srcOrd="3" destOrd="0" parTransId="{8C68A331-4911-485E-B8A4-10A20166A68F}" sibTransId="{055C65EC-6407-4FF9-8206-6D1D93ED04D7}"/>
    <dgm:cxn modelId="{17182F14-1AE6-4C0F-9586-7A216787C53F}" srcId="{F2FF87B7-689E-41C8-8A0D-56B8A09E9588}" destId="{BA39127F-1304-4A1B-8E97-E720045D47D7}" srcOrd="1" destOrd="0" parTransId="{B62AE1C7-A9A3-4787-8770-3A2FF5447AD2}" sibTransId="{40FC1A49-336F-485D-80CC-A1F6C19EDC36}"/>
    <dgm:cxn modelId="{EBE36224-9FA5-450C-B60E-C7A776BB3EAA}" type="presOf" srcId="{A9759EA3-49BC-45D7-BF94-191FD9C317D4}" destId="{102BAB7A-40F2-409A-9517-34629F158526}" srcOrd="0" destOrd="1" presId="urn:microsoft.com/office/officeart/2008/layout/VerticalCurvedList"/>
    <dgm:cxn modelId="{353A382F-3860-4980-8169-39EE0B52A377}" srcId="{E46D2A7E-E319-4155-B4B3-279D509E6738}" destId="{ED645DA8-D0D9-4D64-A432-FE01DAC96AB2}" srcOrd="1" destOrd="0" parTransId="{3AF205B4-C86A-40CF-B298-AC30A755FB5A}" sibTransId="{D1ECC61F-3D35-4791-BAE6-5B271007C6A6}"/>
    <dgm:cxn modelId="{AD743947-787D-4121-B64E-180C4B454845}" type="presOf" srcId="{7DFBA003-4F9B-462B-84DA-9B930D2C3FFB}" destId="{102BAB7A-40F2-409A-9517-34629F158526}" srcOrd="0" destOrd="2" presId="urn:microsoft.com/office/officeart/2008/layout/VerticalCurvedList"/>
    <dgm:cxn modelId="{E48F4675-E68E-4C3B-81E0-0132EACC0E70}" srcId="{F2FF87B7-689E-41C8-8A0D-56B8A09E9588}" destId="{6259997B-34D4-4743-9FAB-D4C7626B0645}" srcOrd="2" destOrd="0" parTransId="{CB31D748-E01D-48F9-B649-8F7B4A3F3F87}" sibTransId="{718758A7-A3A5-4141-9FC0-4809686B0DA0}"/>
    <dgm:cxn modelId="{CF3BDE59-BCE6-4099-BDEB-46DCB555E2E8}" srcId="{E46D2A7E-E319-4155-B4B3-279D509E6738}" destId="{F2FF87B7-689E-41C8-8A0D-56B8A09E9588}" srcOrd="0" destOrd="0" parTransId="{324DD900-B402-4765-B720-1DCF538275DC}" sibTransId="{C9CF9A41-2307-4FE5-B585-9B38DE53D7DE}"/>
    <dgm:cxn modelId="{48096794-B07D-47D3-A68C-EA4EB3A91776}" srcId="{ED645DA8-D0D9-4D64-A432-FE01DAC96AB2}" destId="{CE8C4A5C-0232-43E9-8760-767E4D49DBDD}" srcOrd="2" destOrd="0" parTransId="{EF922459-ADD3-492B-AF37-697EF107ECBE}" sibTransId="{D37C3A6E-5EE7-47BF-BF6B-7CCEB2405AAC}"/>
    <dgm:cxn modelId="{AE5F86AE-3051-4EEE-A97B-E9693A27C5DD}" type="presOf" srcId="{F2FF87B7-689E-41C8-8A0D-56B8A09E9588}" destId="{67F23D35-9A4B-4842-B02B-261BFF21313F}" srcOrd="0" destOrd="0" presId="urn:microsoft.com/office/officeart/2008/layout/VerticalCurvedList"/>
    <dgm:cxn modelId="{BD265DB0-615F-4D26-8184-F2DEB9433DC6}" type="presOf" srcId="{2FDB93E5-C57F-4F79-B38D-1F77D624C00D}" destId="{ABEEC779-B61D-42F2-A827-6718BCB7ABCC}" srcOrd="0" destOrd="0" presId="urn:microsoft.com/office/officeart/2008/layout/VerticalCurvedList"/>
    <dgm:cxn modelId="{CB1A48B3-1FB4-4076-A3A6-E1C2AE8B0B8C}" type="presOf" srcId="{6259997B-34D4-4743-9FAB-D4C7626B0645}" destId="{67F23D35-9A4B-4842-B02B-261BFF21313F}" srcOrd="0" destOrd="3" presId="urn:microsoft.com/office/officeart/2008/layout/VerticalCurvedList"/>
    <dgm:cxn modelId="{63D549B3-F74C-4222-A973-307E7BFB7F20}" srcId="{ED645DA8-D0D9-4D64-A432-FE01DAC96AB2}" destId="{A9759EA3-49BC-45D7-BF94-191FD9C317D4}" srcOrd="0" destOrd="0" parTransId="{ED7C6EDE-EE35-43AB-A9AE-2C29E27FFCF5}" sibTransId="{09DE0316-258D-4C46-8333-DED7A380FF62}"/>
    <dgm:cxn modelId="{0E4C97D2-F57C-434D-9ACF-F24A6BF0808E}" srcId="{ED645DA8-D0D9-4D64-A432-FE01DAC96AB2}" destId="{9F68926B-2392-4BAD-936C-5F78FD447406}" srcOrd="3" destOrd="0" parTransId="{1DBF9634-B08E-44DE-824E-707331981CEA}" sibTransId="{4A27EBD6-91EC-4919-996F-5F718D1D3860}"/>
    <dgm:cxn modelId="{E0C3E1D3-C159-44F8-8592-C82EC7A2C7D3}" srcId="{F2FF87B7-689E-41C8-8A0D-56B8A09E9588}" destId="{24F07C3C-3377-4689-B102-2979205261C0}" srcOrd="0" destOrd="0" parTransId="{56133E50-117F-4F62-8F41-0D456D50AD76}" sibTransId="{2FDB93E5-C57F-4F79-B38D-1F77D624C00D}"/>
    <dgm:cxn modelId="{CF3760E3-07F4-43BE-95F5-C87ACAA4EAA1}" type="presOf" srcId="{BA39127F-1304-4A1B-8E97-E720045D47D7}" destId="{67F23D35-9A4B-4842-B02B-261BFF21313F}" srcOrd="0" destOrd="2" presId="urn:microsoft.com/office/officeart/2008/layout/VerticalCurvedList"/>
    <dgm:cxn modelId="{838C58EE-0EC4-441A-94AF-CECD2317A440}" type="presOf" srcId="{CE8C4A5C-0232-43E9-8760-767E4D49DBDD}" destId="{102BAB7A-40F2-409A-9517-34629F158526}" srcOrd="0" destOrd="3" presId="urn:microsoft.com/office/officeart/2008/layout/VerticalCurvedList"/>
    <dgm:cxn modelId="{4EFAB1F3-BBA3-4CA4-B9DB-56DB54DA8716}" type="presOf" srcId="{9F68926B-2392-4BAD-936C-5F78FD447406}" destId="{102BAB7A-40F2-409A-9517-34629F158526}" srcOrd="0" destOrd="4" presId="urn:microsoft.com/office/officeart/2008/layout/VerticalCurvedList"/>
    <dgm:cxn modelId="{A8111EF5-A50C-44AA-8105-D0485898AA37}" type="presOf" srcId="{E46D2A7E-E319-4155-B4B3-279D509E6738}" destId="{EC4ACD11-250F-46E6-BA22-9EE2573DA00D}" srcOrd="0" destOrd="0" presId="urn:microsoft.com/office/officeart/2008/layout/VerticalCurvedList"/>
    <dgm:cxn modelId="{DDAEA0F5-1C6C-465C-A682-EECBFCB6D4F8}" type="presOf" srcId="{ED645DA8-D0D9-4D64-A432-FE01DAC96AB2}" destId="{102BAB7A-40F2-409A-9517-34629F158526}" srcOrd="0" destOrd="0" presId="urn:microsoft.com/office/officeart/2008/layout/VerticalCurvedList"/>
    <dgm:cxn modelId="{EF515DFC-8501-4062-BC76-764166145975}" srcId="{ED645DA8-D0D9-4D64-A432-FE01DAC96AB2}" destId="{7DFBA003-4F9B-462B-84DA-9B930D2C3FFB}" srcOrd="1" destOrd="0" parTransId="{11F9405F-B663-4B79-AA9D-879C362499F8}" sibTransId="{3AE10646-3DD6-46AE-9A9F-2216807254DC}"/>
    <dgm:cxn modelId="{F754A3FD-D80F-4623-ABE0-FE66B48D0E20}" type="presOf" srcId="{6D7976E4-2EE1-4EAE-B716-F9AF80010356}" destId="{67F23D35-9A4B-4842-B02B-261BFF21313F}" srcOrd="0" destOrd="4" presId="urn:microsoft.com/office/officeart/2008/layout/VerticalCurvedList"/>
    <dgm:cxn modelId="{C78E801C-C727-4C19-9E18-564F63BCAB7C}" type="presParOf" srcId="{EC4ACD11-250F-46E6-BA22-9EE2573DA00D}" destId="{2890BE12-DCE8-4951-BB4E-44AC85994626}" srcOrd="0" destOrd="0" presId="urn:microsoft.com/office/officeart/2008/layout/VerticalCurvedList"/>
    <dgm:cxn modelId="{3FDFD384-85CE-4D17-B5F2-24850C325943}" type="presParOf" srcId="{2890BE12-DCE8-4951-BB4E-44AC85994626}" destId="{0FBD542F-5097-40C9-AEDE-40E6296A0530}" srcOrd="0" destOrd="0" presId="urn:microsoft.com/office/officeart/2008/layout/VerticalCurvedList"/>
    <dgm:cxn modelId="{7C846F76-3D10-4CFD-969D-EFA5201E0EC1}" type="presParOf" srcId="{0FBD542F-5097-40C9-AEDE-40E6296A0530}" destId="{A7E8DC89-262B-4E6A-A6F9-311D1E7D5639}" srcOrd="0" destOrd="0" presId="urn:microsoft.com/office/officeart/2008/layout/VerticalCurvedList"/>
    <dgm:cxn modelId="{B58F5FB7-8A89-4111-810D-AF0F37BE19E8}" type="presParOf" srcId="{0FBD542F-5097-40C9-AEDE-40E6296A0530}" destId="{ABEEC779-B61D-42F2-A827-6718BCB7ABCC}" srcOrd="1" destOrd="0" presId="urn:microsoft.com/office/officeart/2008/layout/VerticalCurvedList"/>
    <dgm:cxn modelId="{27905E9A-8A81-42F1-9259-A8B8981E24B9}" type="presParOf" srcId="{0FBD542F-5097-40C9-AEDE-40E6296A0530}" destId="{15603BB4-B510-4290-8576-A6BBB36311F0}" srcOrd="2" destOrd="0" presId="urn:microsoft.com/office/officeart/2008/layout/VerticalCurvedList"/>
    <dgm:cxn modelId="{5ED970ED-4054-438C-A289-26A500AE7C7A}" type="presParOf" srcId="{0FBD542F-5097-40C9-AEDE-40E6296A0530}" destId="{44FC7F4B-412D-49B3-805B-38068DBB654E}" srcOrd="3" destOrd="0" presId="urn:microsoft.com/office/officeart/2008/layout/VerticalCurvedList"/>
    <dgm:cxn modelId="{42F4FFED-3632-4424-A6D3-7835E644F9EB}" type="presParOf" srcId="{2890BE12-DCE8-4951-BB4E-44AC85994626}" destId="{67F23D35-9A4B-4842-B02B-261BFF21313F}" srcOrd="1" destOrd="0" presId="urn:microsoft.com/office/officeart/2008/layout/VerticalCurvedList"/>
    <dgm:cxn modelId="{54A72856-30B7-4244-9F38-DB6357A6A0A7}" type="presParOf" srcId="{2890BE12-DCE8-4951-BB4E-44AC85994626}" destId="{6AAD79A0-55FC-4922-BE7B-F2A771ED01FA}" srcOrd="2" destOrd="0" presId="urn:microsoft.com/office/officeart/2008/layout/VerticalCurvedList"/>
    <dgm:cxn modelId="{3FCEBE30-0BD8-4A7D-917B-9AB34B1238A5}" type="presParOf" srcId="{6AAD79A0-55FC-4922-BE7B-F2A771ED01FA}" destId="{5879EF21-555D-4257-A683-314299AD46A4}" srcOrd="0" destOrd="0" presId="urn:microsoft.com/office/officeart/2008/layout/VerticalCurvedList"/>
    <dgm:cxn modelId="{5589390D-95CE-45F1-AEF8-BF4A71AA9B2E}" type="presParOf" srcId="{2890BE12-DCE8-4951-BB4E-44AC85994626}" destId="{102BAB7A-40F2-409A-9517-34629F158526}" srcOrd="3" destOrd="0" presId="urn:microsoft.com/office/officeart/2008/layout/VerticalCurvedList"/>
    <dgm:cxn modelId="{BC4B798A-4A82-4050-9BAE-423E6B3950DB}" type="presParOf" srcId="{2890BE12-DCE8-4951-BB4E-44AC85994626}" destId="{F5FF6672-2FE0-4161-B8F1-2B3D6B1EF15D}" srcOrd="4" destOrd="0" presId="urn:microsoft.com/office/officeart/2008/layout/VerticalCurvedList"/>
    <dgm:cxn modelId="{D8C32B3B-354F-4C69-B521-4A24BEDB276D}" type="presParOf" srcId="{F5FF6672-2FE0-4161-B8F1-2B3D6B1EF15D}" destId="{479EF71C-3D6D-41AF-853F-B880D771DE4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EC779-B61D-42F2-A827-6718BCB7ABCC}">
      <dsp:nvSpPr>
        <dsp:cNvPr id="0" name=""/>
        <dsp:cNvSpPr/>
      </dsp:nvSpPr>
      <dsp:spPr>
        <a:xfrm>
          <a:off x="-5931011" y="-914704"/>
          <a:ext cx="7116060" cy="7116060"/>
        </a:xfrm>
        <a:prstGeom prst="blockArc">
          <a:avLst>
            <a:gd name="adj1" fmla="val 18900000"/>
            <a:gd name="adj2" fmla="val 2700000"/>
            <a:gd name="adj3" fmla="val 304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23D35-9A4B-4842-B02B-261BFF21313F}">
      <dsp:nvSpPr>
        <dsp:cNvPr id="0" name=""/>
        <dsp:cNvSpPr/>
      </dsp:nvSpPr>
      <dsp:spPr>
        <a:xfrm>
          <a:off x="971818" y="755251"/>
          <a:ext cx="11192294" cy="1510290"/>
        </a:xfrm>
        <a:prstGeom prst="rect">
          <a:avLst/>
        </a:prstGeom>
        <a:solidFill>
          <a:schemeClr val="lt1"/>
        </a:solidFill>
        <a:ln w="22225" cap="rnd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198793" tIns="55880" rIns="55880" bIns="5588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COMPUTATION IN NUMBER SYSTEM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NORMAL ADDITION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BINARY ADDITION, SUBSTRACTION, MULTIPLICATION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COMPLEMENT’S INTRODUCTION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SIGNED BINARY NUMBERS</a:t>
          </a:r>
        </a:p>
      </dsp:txBody>
      <dsp:txXfrm>
        <a:off x="971818" y="755251"/>
        <a:ext cx="11192294" cy="1510290"/>
      </dsp:txXfrm>
    </dsp:sp>
    <dsp:sp modelId="{5879EF21-555D-4257-A683-314299AD46A4}">
      <dsp:nvSpPr>
        <dsp:cNvPr id="0" name=""/>
        <dsp:cNvSpPr/>
      </dsp:nvSpPr>
      <dsp:spPr>
        <a:xfrm>
          <a:off x="27887" y="566464"/>
          <a:ext cx="1887863" cy="1887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2BAB7A-40F2-409A-9517-34629F158526}">
      <dsp:nvSpPr>
        <dsp:cNvPr id="0" name=""/>
        <dsp:cNvSpPr/>
      </dsp:nvSpPr>
      <dsp:spPr>
        <a:xfrm>
          <a:off x="971818" y="3021110"/>
          <a:ext cx="11192294" cy="1510290"/>
        </a:xfrm>
        <a:prstGeom prst="rect">
          <a:avLst/>
        </a:prstGeom>
        <a:solidFill>
          <a:schemeClr val="lt1"/>
        </a:solidFill>
        <a:ln w="22225" cap="rnd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198793" tIns="55880" rIns="55880" bIns="5588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COMMON CODES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BCD (BINARY CODED DECIMAL) CODE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GREY CODE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ASCII CODE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ERROR DETECTING CODE</a:t>
          </a:r>
        </a:p>
      </dsp:txBody>
      <dsp:txXfrm>
        <a:off x="971818" y="3021110"/>
        <a:ext cx="11192294" cy="1510290"/>
      </dsp:txXfrm>
    </dsp:sp>
    <dsp:sp modelId="{479EF71C-3D6D-41AF-853F-B880D771DE4E}">
      <dsp:nvSpPr>
        <dsp:cNvPr id="0" name=""/>
        <dsp:cNvSpPr/>
      </dsp:nvSpPr>
      <dsp:spPr>
        <a:xfrm>
          <a:off x="27887" y="2832323"/>
          <a:ext cx="1887863" cy="1887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B41F1-1FF2-4796-AEA7-16D32F597349}" type="datetimeFigureOut">
              <a:rPr lang="en-US" smtClean="0"/>
              <a:t>14-Sep-21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85AE4-D700-4029-B795-9138215A6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39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defTabSz="909638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defTabSz="909638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defTabSz="909638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defTabSz="909638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fld id="{2A1A2A1A-0DDE-4C06-837C-4C7A4855F963}" type="slidenum">
              <a:rPr lang="zh-TW" altLang="en-US" sz="1000" u="none" smtClean="0">
                <a:solidFill>
                  <a:schemeClr val="tx1"/>
                </a:solidFill>
              </a:rPr>
              <a:pPr/>
              <a:t>1</a:t>
            </a:fld>
            <a:endParaRPr lang="en-US" altLang="zh-TW" sz="1000" u="none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9175" cy="3432175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6575"/>
            <a:ext cx="5032375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432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9175" cy="3432175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6575"/>
            <a:ext cx="549275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553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9175" cy="3432175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6575"/>
            <a:ext cx="549275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9182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5275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ED291B17-9318-49DB-B28B-6E5994AE9581}" type="datetime1">
              <a:rPr lang="en-US" smtClean="0"/>
              <a:t>14-Sep-21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2CED4963-E985-44C4-B8C4-FDD613B7C2F8}" type="datetime1">
              <a:rPr lang="en-US" smtClean="0"/>
              <a:t>14-Sep-21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ED291B17-9318-49DB-B28B-6E5994AE9581}" type="datetime1">
              <a:rPr lang="en-US" smtClean="0"/>
              <a:t>14-Sep-21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3895"/>
            <a:ext cx="12192000" cy="994759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38655"/>
            <a:ext cx="12192000" cy="5319346"/>
          </a:xfrm>
        </p:spPr>
        <p:txBody>
          <a:bodyPr anchor="t">
            <a:normAutofit/>
          </a:bodyPr>
          <a:lstStyle>
            <a:lvl1pPr marL="274320" indent="-27432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5000"/>
              <a:buFont typeface="Wingdings" panose="05000000000000000000" pitchFamily="2" charset="2"/>
              <a:buChar char="q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40080" indent="-27432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5000"/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00" indent="-27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5000"/>
              <a:buFont typeface="Wingdings" panose="05000000000000000000" pitchFamily="2" charset="2"/>
              <a:buChar char="Ø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097280" indent="-27432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5000"/>
              <a:buFont typeface="Arial" panose="020B0604020202020204" pitchFamily="34" charset="0"/>
              <a:buChar char="-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097280" indent="-27432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5000"/>
              <a:buFont typeface="Arial" panose="020B0604020202020204" pitchFamily="34" charset="0"/>
              <a:buChar char="-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63235"/>
            <a:ext cx="1052510" cy="365125"/>
          </a:xfrm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B2497495-0637-405E-AE64-5CC7506D51F5}" type="datetime1">
              <a:rPr lang="en-US" smtClean="0"/>
              <a:t>14-Sep-21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3915"/>
            <a:ext cx="12192000" cy="1164075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717990"/>
            <a:ext cx="5987562" cy="5140010"/>
          </a:xfrm>
        </p:spPr>
        <p:txBody>
          <a:bodyPr anchor="t">
            <a:normAutofit/>
          </a:bodyPr>
          <a:lstStyle>
            <a:lvl1pPr marL="274320" indent="-27432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/>
            </a:lvl1pPr>
            <a:lvl2pPr marL="457200" indent="-27432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200"/>
            </a:lvl2pPr>
            <a:lvl3pPr marL="73152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000"/>
            </a:lvl3pPr>
            <a:lvl4pPr marL="914400" indent="-27432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800"/>
            </a:lvl4pPr>
            <a:lvl5pPr marL="1097280" indent="-27432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7563" y="1703955"/>
            <a:ext cx="6204442" cy="5140010"/>
          </a:xfrm>
        </p:spPr>
        <p:txBody>
          <a:bodyPr anchor="t">
            <a:normAutofit/>
          </a:bodyPr>
          <a:lstStyle>
            <a:lvl1pPr marL="274320" indent="-27432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/>
            </a:lvl1pPr>
            <a:lvl2pPr marL="457200" indent="-27432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200"/>
            </a:lvl2pPr>
            <a:lvl3pPr marL="73152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000"/>
            </a:lvl3pPr>
            <a:lvl4pPr marL="914400" indent="-27432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800"/>
            </a:lvl4pPr>
            <a:lvl5pPr marL="1097280" indent="-27432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>
            <a:lvl1pPr>
              <a:defRPr sz="1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04C4989A-474C-40DE-95B9-011C28B71673}" type="datetime1">
              <a:rPr lang="en-US" smtClean="0"/>
              <a:t>14-Sep-21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5DB4ED54-5B5E-4A04-93D3-5772E3CE3818}" type="datetime1">
              <a:rPr lang="en-US" smtClean="0"/>
              <a:t>14-Sep-21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4EDE50D6-574B-40AF-946F-D52A04ADE379}" type="datetime1">
              <a:rPr lang="en-US" smtClean="0"/>
              <a:t>14-Sep-21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</p:spPr>
        <p:txBody>
          <a:bodyPr/>
          <a:lstStyle/>
          <a:p>
            <a:fld id="{D82884F1-FFEA-405F-9602-3DCA865EDA4E}" type="datetime1">
              <a:rPr lang="en-US" smtClean="0"/>
              <a:t>14-Sep-21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7E18DB4A-8810-4A10-AD5C-D5E2C667F5B3}" type="datetime1">
              <a:rPr lang="en-US" smtClean="0"/>
              <a:t>14-Sep-21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548640"/>
            <a:ext cx="12192000" cy="1189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" y="1738194"/>
            <a:ext cx="12191999" cy="51198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9488" y="6480820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3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4572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chemeClr val="accent1"/>
        </a:buClr>
        <a:buSzPct val="95000"/>
        <a:buFont typeface="Wingdings 2" panose="05020102010507070707" pitchFamily="18" charset="2"/>
        <a:buChar char="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74320" algn="l" defTabSz="4572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chemeClr val="accent1"/>
        </a:buClr>
        <a:buSzPct val="95000"/>
        <a:buFont typeface="Wingdings 2" panose="05020102010507070707" pitchFamily="18" charset="2"/>
        <a:buChar char="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31520" indent="-270000" algn="l" defTabSz="4572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chemeClr val="accent1"/>
        </a:buClr>
        <a:buSzPct val="95000"/>
        <a:buFont typeface="Wingdings 2" panose="05020102010507070707" pitchFamily="18" charset="2"/>
        <a:buChar char="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74320" algn="l" defTabSz="4572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chemeClr val="accent1"/>
        </a:buClr>
        <a:buSzPct val="95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97280" indent="-274320" algn="l" defTabSz="4572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chemeClr val="accent1"/>
        </a:buClr>
        <a:buSzPct val="95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8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7.wav"/><Relationship Id="rId4" Type="http://schemas.openxmlformats.org/officeDocument/2006/relationships/audio" Target="../media/audio6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145" y="2393950"/>
            <a:ext cx="12038120" cy="2147467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GB" altLang="en-US" sz="4500" b="1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Lecture 2: </a:t>
            </a:r>
            <a:br>
              <a:rPr lang="en-GB" altLang="en-US" sz="4500" b="1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GB" altLang="en-US" sz="4500" b="1" dirty="0" err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NuMBER</a:t>
            </a:r>
            <a:r>
              <a:rPr lang="en-GB" altLang="en-US" sz="4500" b="1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SYSTEM COMPUTATION &amp; CODES</a:t>
            </a:r>
            <a:br>
              <a:rPr lang="en-GB" altLang="en-US" sz="45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endParaRPr lang="en-US" altLang="zh-TW" sz="45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dirty="0"/>
              <a:t>Complements (cont.)</a:t>
            </a:r>
            <a:endParaRPr lang="zh-TW" altLang="en-US" sz="2000" dirty="0"/>
          </a:p>
        </p:txBody>
      </p:sp>
      <p:sp>
        <p:nvSpPr>
          <p:cNvPr id="22531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SzPct val="80000"/>
            </a:pPr>
            <a:r>
              <a:rPr lang="en-US" altLang="zh-TW" sz="2600" b="1" dirty="0"/>
              <a:t>Radix Complement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sz="3000" dirty="0"/>
          </a:p>
          <a:p>
            <a:pPr>
              <a:buClr>
                <a:schemeClr val="tx1"/>
              </a:buClr>
              <a:buSzPct val="80000"/>
            </a:pPr>
            <a:r>
              <a:rPr lang="en-US" altLang="zh-TW" sz="2600" b="1" dirty="0"/>
              <a:t>Example:</a:t>
            </a:r>
            <a:r>
              <a:rPr lang="en-US" altLang="zh-TW" sz="2600" dirty="0"/>
              <a:t> Base-10</a:t>
            </a:r>
          </a:p>
          <a:p>
            <a:pPr eaLnBrk="1" hangingPunct="1"/>
            <a:endParaRPr lang="en-US" altLang="zh-TW" dirty="0"/>
          </a:p>
          <a:p>
            <a:pPr eaLnBrk="1" hangingPunct="1">
              <a:buClr>
                <a:schemeClr val="tx1"/>
              </a:buClr>
              <a:buSzPct val="80000"/>
            </a:pPr>
            <a:r>
              <a:rPr lang="en-US" altLang="zh-TW" sz="2600" b="1" dirty="0"/>
              <a:t>Example:</a:t>
            </a:r>
            <a:r>
              <a:rPr lang="en-US" altLang="zh-TW" sz="2600" dirty="0"/>
              <a:t> Base-2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532" name="Rectangle 7"/>
          <p:cNvSpPr>
            <a:spLocks noChangeArrowheads="1"/>
          </p:cNvSpPr>
          <p:nvPr/>
        </p:nvSpPr>
        <p:spPr bwMode="auto">
          <a:xfrm>
            <a:off x="878889" y="2252717"/>
            <a:ext cx="11176987" cy="156966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just" eaLnBrk="1" hangingPunct="1"/>
            <a:r>
              <a:rPr lang="en-US" altLang="zh-TW" sz="2400" i="0" u="none" dirty="0">
                <a:solidFill>
                  <a:schemeClr val="tx1"/>
                </a:solidFill>
              </a:rPr>
              <a:t>The </a:t>
            </a:r>
            <a:r>
              <a:rPr lang="en-US" altLang="zh-TW" sz="2400" u="none" dirty="0">
                <a:solidFill>
                  <a:schemeClr val="tx1"/>
                </a:solidFill>
              </a:rPr>
              <a:t>r</a:t>
            </a:r>
            <a:r>
              <a:rPr lang="en-US" altLang="zh-TW" sz="2400" i="0" u="none" dirty="0">
                <a:solidFill>
                  <a:schemeClr val="tx1"/>
                </a:solidFill>
              </a:rPr>
              <a:t>'s complement of an </a:t>
            </a:r>
            <a:r>
              <a:rPr lang="en-US" altLang="zh-TW" sz="2400" u="none" dirty="0">
                <a:solidFill>
                  <a:schemeClr val="tx1"/>
                </a:solidFill>
              </a:rPr>
              <a:t>n</a:t>
            </a:r>
            <a:r>
              <a:rPr lang="en-US" altLang="zh-TW" sz="2400" i="0" u="none" dirty="0">
                <a:solidFill>
                  <a:schemeClr val="tx1"/>
                </a:solidFill>
              </a:rPr>
              <a:t>-digit number </a:t>
            </a:r>
            <a:r>
              <a:rPr lang="en-US" altLang="zh-TW" sz="2400" u="none" dirty="0">
                <a:solidFill>
                  <a:schemeClr val="tx1"/>
                </a:solidFill>
              </a:rPr>
              <a:t>N</a:t>
            </a:r>
            <a:r>
              <a:rPr lang="en-US" altLang="zh-TW" sz="2400" i="0" u="none" dirty="0">
                <a:solidFill>
                  <a:schemeClr val="tx1"/>
                </a:solidFill>
              </a:rPr>
              <a:t> in base </a:t>
            </a:r>
            <a:r>
              <a:rPr lang="en-US" altLang="zh-TW" sz="2400" u="none" dirty="0">
                <a:solidFill>
                  <a:schemeClr val="tx1"/>
                </a:solidFill>
              </a:rPr>
              <a:t>r</a:t>
            </a:r>
            <a:r>
              <a:rPr lang="en-US" altLang="zh-TW" sz="2400" i="0" u="none" dirty="0">
                <a:solidFill>
                  <a:schemeClr val="tx1"/>
                </a:solidFill>
              </a:rPr>
              <a:t> is defined as </a:t>
            </a:r>
            <a:endParaRPr lang="tr-TR" altLang="zh-TW" sz="2400" i="0" u="none" dirty="0">
              <a:solidFill>
                <a:schemeClr val="tx1"/>
              </a:solidFill>
            </a:endParaRPr>
          </a:p>
          <a:p>
            <a:pPr algn="just" eaLnBrk="1" hangingPunct="1"/>
            <a:r>
              <a:rPr lang="en-US" altLang="zh-TW" sz="2400" u="none" dirty="0" err="1">
                <a:solidFill>
                  <a:schemeClr val="tx1"/>
                </a:solidFill>
              </a:rPr>
              <a:t>r</a:t>
            </a:r>
            <a:r>
              <a:rPr lang="en-US" altLang="zh-TW" sz="2400" u="none" baseline="30000" dirty="0" err="1">
                <a:solidFill>
                  <a:schemeClr val="tx1"/>
                </a:solidFill>
              </a:rPr>
              <a:t>n</a:t>
            </a:r>
            <a:r>
              <a:rPr lang="en-US" altLang="zh-TW" sz="2400" i="0" u="none" dirty="0">
                <a:solidFill>
                  <a:schemeClr val="tx1"/>
                </a:solidFill>
              </a:rPr>
              <a:t> – </a:t>
            </a:r>
            <a:r>
              <a:rPr lang="en-US" altLang="zh-TW" sz="2400" u="none" dirty="0">
                <a:solidFill>
                  <a:schemeClr val="tx1"/>
                </a:solidFill>
              </a:rPr>
              <a:t>N</a:t>
            </a:r>
            <a:r>
              <a:rPr lang="en-US" altLang="zh-TW" sz="2400" i="0" u="none" dirty="0">
                <a:solidFill>
                  <a:schemeClr val="tx1"/>
                </a:solidFill>
              </a:rPr>
              <a:t> for </a:t>
            </a:r>
            <a:r>
              <a:rPr lang="en-US" altLang="zh-TW" sz="2400" u="none" dirty="0">
                <a:solidFill>
                  <a:schemeClr val="tx1"/>
                </a:solidFill>
              </a:rPr>
              <a:t>N</a:t>
            </a:r>
            <a:r>
              <a:rPr lang="en-US" altLang="zh-TW" sz="2400" i="0" u="none" dirty="0">
                <a:solidFill>
                  <a:schemeClr val="tx1"/>
                </a:solidFill>
              </a:rPr>
              <a:t> ≠ 0 and as 0 for </a:t>
            </a:r>
            <a:r>
              <a:rPr lang="en-US" altLang="zh-TW" sz="2400" u="none" dirty="0">
                <a:solidFill>
                  <a:schemeClr val="tx1"/>
                </a:solidFill>
              </a:rPr>
              <a:t>N</a:t>
            </a:r>
            <a:r>
              <a:rPr lang="en-US" altLang="zh-TW" sz="2400" i="0" u="none" dirty="0">
                <a:solidFill>
                  <a:schemeClr val="tx1"/>
                </a:solidFill>
              </a:rPr>
              <a:t> = 0. Comparing with the (</a:t>
            </a:r>
            <a:r>
              <a:rPr lang="en-US" altLang="zh-TW" sz="2400" u="none" dirty="0">
                <a:solidFill>
                  <a:schemeClr val="tx1"/>
                </a:solidFill>
              </a:rPr>
              <a:t>r</a:t>
            </a:r>
            <a:r>
              <a:rPr lang="en-US" altLang="zh-TW" sz="2400" i="0" u="none" dirty="0">
                <a:solidFill>
                  <a:schemeClr val="tx1"/>
                </a:solidFill>
              </a:rPr>
              <a:t> </a:t>
            </a:r>
            <a:r>
              <a:rPr lang="en-US" altLang="zh-TW" sz="2400" i="0" u="none" dirty="0">
                <a:solidFill>
                  <a:schemeClr val="tx1"/>
                </a:solidFill>
                <a:sym typeface="Symbol" pitchFamily="18" charset="2"/>
              </a:rPr>
              <a:t></a:t>
            </a:r>
            <a:r>
              <a:rPr lang="en-US" altLang="zh-TW" sz="2400" i="0" u="none" dirty="0">
                <a:solidFill>
                  <a:schemeClr val="tx1"/>
                </a:solidFill>
              </a:rPr>
              <a:t> 1) 's complement, we note that the </a:t>
            </a:r>
            <a:r>
              <a:rPr lang="en-US" altLang="zh-TW" sz="2400" u="none" dirty="0">
                <a:solidFill>
                  <a:schemeClr val="tx1"/>
                </a:solidFill>
              </a:rPr>
              <a:t>r</a:t>
            </a:r>
            <a:r>
              <a:rPr lang="en-US" altLang="zh-TW" sz="2400" i="0" u="none" dirty="0">
                <a:solidFill>
                  <a:schemeClr val="tx1"/>
                </a:solidFill>
              </a:rPr>
              <a:t>'s complement is obtained by adding 1 to the (</a:t>
            </a:r>
            <a:r>
              <a:rPr lang="en-US" altLang="zh-TW" sz="2400" u="none" dirty="0">
                <a:solidFill>
                  <a:schemeClr val="tx1"/>
                </a:solidFill>
              </a:rPr>
              <a:t>r</a:t>
            </a:r>
            <a:r>
              <a:rPr lang="en-US" altLang="zh-TW" sz="2400" i="0" u="none" dirty="0">
                <a:solidFill>
                  <a:schemeClr val="tx1"/>
                </a:solidFill>
              </a:rPr>
              <a:t> </a:t>
            </a:r>
            <a:r>
              <a:rPr lang="en-US" altLang="zh-TW" sz="2400" i="0" u="none" dirty="0">
                <a:solidFill>
                  <a:schemeClr val="tx1"/>
                </a:solidFill>
                <a:sym typeface="Symbol" pitchFamily="18" charset="2"/>
              </a:rPr>
              <a:t></a:t>
            </a:r>
            <a:r>
              <a:rPr lang="en-US" altLang="zh-TW" sz="2400" i="0" u="none" dirty="0">
                <a:solidFill>
                  <a:schemeClr val="tx1"/>
                </a:solidFill>
              </a:rPr>
              <a:t> 1) 's complement, since </a:t>
            </a:r>
            <a:r>
              <a:rPr lang="en-US" altLang="zh-TW" sz="2400" u="none" dirty="0" err="1">
                <a:solidFill>
                  <a:schemeClr val="tx1"/>
                </a:solidFill>
              </a:rPr>
              <a:t>r</a:t>
            </a:r>
            <a:r>
              <a:rPr lang="en-US" altLang="zh-TW" sz="2400" u="none" baseline="30000" dirty="0" err="1">
                <a:solidFill>
                  <a:schemeClr val="tx1"/>
                </a:solidFill>
              </a:rPr>
              <a:t>n</a:t>
            </a:r>
            <a:r>
              <a:rPr lang="en-US" altLang="zh-TW" sz="2400" i="0" u="none" dirty="0">
                <a:solidFill>
                  <a:schemeClr val="tx1"/>
                </a:solidFill>
              </a:rPr>
              <a:t> – </a:t>
            </a:r>
            <a:r>
              <a:rPr lang="en-US" altLang="zh-TW" sz="2400" u="none" dirty="0">
                <a:solidFill>
                  <a:schemeClr val="tx1"/>
                </a:solidFill>
              </a:rPr>
              <a:t>N</a:t>
            </a:r>
            <a:r>
              <a:rPr lang="en-US" altLang="zh-TW" sz="2400" i="0" u="none" dirty="0">
                <a:solidFill>
                  <a:schemeClr val="tx1"/>
                </a:solidFill>
              </a:rPr>
              <a:t> = [(</a:t>
            </a:r>
            <a:r>
              <a:rPr lang="en-US" altLang="zh-TW" sz="2400" u="none" dirty="0" err="1">
                <a:solidFill>
                  <a:schemeClr val="tx1"/>
                </a:solidFill>
              </a:rPr>
              <a:t>r</a:t>
            </a:r>
            <a:r>
              <a:rPr lang="en-US" altLang="zh-TW" sz="2400" u="none" baseline="30000" dirty="0" err="1">
                <a:solidFill>
                  <a:schemeClr val="tx1"/>
                </a:solidFill>
              </a:rPr>
              <a:t>n</a:t>
            </a:r>
            <a:r>
              <a:rPr lang="en-US" altLang="zh-TW" sz="2400" i="0" u="none" dirty="0">
                <a:solidFill>
                  <a:schemeClr val="tx1"/>
                </a:solidFill>
              </a:rPr>
              <a:t> </a:t>
            </a:r>
            <a:r>
              <a:rPr lang="en-US" altLang="zh-TW" sz="2400" i="0" u="none" dirty="0">
                <a:solidFill>
                  <a:schemeClr val="tx1"/>
                </a:solidFill>
                <a:sym typeface="Symbol" pitchFamily="18" charset="2"/>
              </a:rPr>
              <a:t></a:t>
            </a:r>
            <a:r>
              <a:rPr lang="en-US" altLang="zh-TW" sz="2400" i="0" u="none" dirty="0">
                <a:solidFill>
                  <a:schemeClr val="tx1"/>
                </a:solidFill>
              </a:rPr>
              <a:t> 1) – </a:t>
            </a:r>
            <a:r>
              <a:rPr lang="en-US" altLang="zh-TW" sz="2400" u="none" dirty="0">
                <a:solidFill>
                  <a:schemeClr val="tx1"/>
                </a:solidFill>
              </a:rPr>
              <a:t>N</a:t>
            </a:r>
            <a:r>
              <a:rPr lang="en-US" altLang="zh-TW" sz="2400" i="0" u="none" dirty="0">
                <a:solidFill>
                  <a:schemeClr val="tx1"/>
                </a:solidFill>
              </a:rPr>
              <a:t>] + 1.</a:t>
            </a:r>
          </a:p>
        </p:txBody>
      </p:sp>
      <p:sp>
        <p:nvSpPr>
          <p:cNvPr id="22533" name="Rectangle 9"/>
          <p:cNvSpPr>
            <a:spLocks noChangeArrowheads="1"/>
          </p:cNvSpPr>
          <p:nvPr/>
        </p:nvSpPr>
        <p:spPr bwMode="auto">
          <a:xfrm>
            <a:off x="3637365" y="4497089"/>
            <a:ext cx="4917270" cy="7080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000" i="0" u="none" dirty="0">
                <a:solidFill>
                  <a:schemeClr val="tx1"/>
                </a:solidFill>
              </a:rPr>
              <a:t>The 10's complement of 012398 is 987602</a:t>
            </a:r>
          </a:p>
          <a:p>
            <a:pPr eaLnBrk="1" hangingPunct="1"/>
            <a:r>
              <a:rPr lang="en-US" altLang="zh-TW" sz="2000" i="0" u="none" dirty="0">
                <a:solidFill>
                  <a:schemeClr val="tx1"/>
                </a:solidFill>
              </a:rPr>
              <a:t>The 10's complement of 246700 is 753300  </a:t>
            </a:r>
          </a:p>
        </p:txBody>
      </p:sp>
      <p:sp>
        <p:nvSpPr>
          <p:cNvPr id="22534" name="Rectangle 11"/>
          <p:cNvSpPr>
            <a:spLocks noChangeArrowheads="1"/>
          </p:cNvSpPr>
          <p:nvPr/>
        </p:nvSpPr>
        <p:spPr bwMode="auto">
          <a:xfrm>
            <a:off x="3637365" y="5689504"/>
            <a:ext cx="4981018" cy="7080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000" i="0" u="none" dirty="0">
                <a:solidFill>
                  <a:schemeClr val="tx1"/>
                </a:solidFill>
              </a:rPr>
              <a:t>The 2's complement of 1101100 is 0010100 </a:t>
            </a:r>
          </a:p>
          <a:p>
            <a:pPr eaLnBrk="1" hangingPunct="1"/>
            <a:r>
              <a:rPr lang="en-US" altLang="zh-TW" sz="2000" i="0" u="none" dirty="0">
                <a:solidFill>
                  <a:schemeClr val="tx1"/>
                </a:solidFill>
              </a:rPr>
              <a:t>The 2's complement of 0110111 is 1001001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  <p:bldP spid="22533" grpId="0" animBg="1"/>
      <p:bldP spid="225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Complements INTRODUCTION (cont.)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en-US" sz="2600" dirty="0"/>
              <a:t>2’s Complement (</a:t>
            </a:r>
            <a:r>
              <a:rPr lang="en-US" altLang="en-US" sz="2600" i="1" dirty="0"/>
              <a:t>Radix</a:t>
            </a:r>
            <a:r>
              <a:rPr lang="en-US" altLang="en-US" sz="2600" dirty="0"/>
              <a:t> Complement)</a:t>
            </a:r>
          </a:p>
          <a:p>
            <a:pPr lvl="1"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en-US" sz="2400" dirty="0"/>
              <a:t>Take 1’s complement then add 1</a:t>
            </a:r>
          </a:p>
          <a:p>
            <a:pPr lvl="1"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en-US" sz="2400" dirty="0"/>
          </a:p>
          <a:p>
            <a:pPr lvl="1" algn="just"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en-US" sz="2400" dirty="0"/>
              <a:t>Toggle all bits to the left of the first ‘1’ from the right</a:t>
            </a:r>
          </a:p>
          <a:p>
            <a:r>
              <a:rPr lang="en-US" altLang="en-US" sz="2600" b="1" dirty="0">
                <a:solidFill>
                  <a:schemeClr val="tx1"/>
                </a:solidFill>
              </a:rPr>
              <a:t>Example:</a:t>
            </a:r>
          </a:p>
          <a:p>
            <a:pPr>
              <a:buFont typeface="Wingdings" pitchFamily="2" charset="2"/>
              <a:buNone/>
            </a:pPr>
            <a:r>
              <a:rPr lang="en-US" altLang="en-US" sz="2600" dirty="0"/>
              <a:t>                           Number:</a:t>
            </a:r>
          </a:p>
          <a:p>
            <a:pPr>
              <a:buFont typeface="Wingdings" pitchFamily="2" charset="2"/>
              <a:buNone/>
            </a:pPr>
            <a:r>
              <a:rPr lang="en-US" altLang="en-US" sz="2600" dirty="0">
                <a:solidFill>
                  <a:schemeClr val="tx1"/>
                </a:solidFill>
              </a:rPr>
              <a:t>                        1’s </a:t>
            </a:r>
            <a:r>
              <a:rPr lang="en-US" altLang="en-US" sz="2600" dirty="0"/>
              <a:t>Comp.:</a:t>
            </a:r>
            <a:endParaRPr lang="en-US" altLang="en-US" sz="2600" baseline="-25000" dirty="0">
              <a:solidFill>
                <a:srgbClr val="FF6600"/>
              </a:solidFill>
              <a:sym typeface="Wingdings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8789" name="Line 5"/>
          <p:cNvSpPr>
            <a:spLocks noChangeShapeType="1"/>
          </p:cNvSpPr>
          <p:nvPr/>
        </p:nvSpPr>
        <p:spPr bwMode="auto">
          <a:xfrm flipH="1">
            <a:off x="3944933" y="6166093"/>
            <a:ext cx="2700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3944933" y="6314644"/>
            <a:ext cx="26098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 dirty="0">
                <a:solidFill>
                  <a:schemeClr val="accent2"/>
                </a:solidFill>
                <a:cs typeface="Times New Roman" pitchFamily="18" charset="0"/>
              </a:rPr>
              <a:t>0</a:t>
            </a:r>
            <a:r>
              <a:rPr lang="en-US" altLang="en-US" sz="2800" b="1" i="0" u="none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en-US" sz="2800" b="1" i="0" u="none" dirty="0">
                <a:solidFill>
                  <a:schemeClr val="accent1"/>
                </a:solidFill>
                <a:cs typeface="Times New Roman" pitchFamily="18" charset="0"/>
              </a:rPr>
              <a:t>1</a:t>
            </a:r>
            <a:r>
              <a:rPr lang="en-US" altLang="en-US" sz="2800" b="1" i="0" u="none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en-US" sz="2800" b="1" i="0" u="none" dirty="0">
                <a:solidFill>
                  <a:schemeClr val="accent2"/>
                </a:solidFill>
                <a:cs typeface="Times New Roman" pitchFamily="18" charset="0"/>
              </a:rPr>
              <a:t>0</a:t>
            </a:r>
            <a:r>
              <a:rPr lang="en-US" altLang="en-US" sz="2800" b="1" i="0" u="none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en-US" sz="2800" b="1" i="0" u="none" dirty="0">
                <a:solidFill>
                  <a:schemeClr val="accent1"/>
                </a:solidFill>
                <a:cs typeface="Times New Roman" pitchFamily="18" charset="0"/>
              </a:rPr>
              <a:t>1</a:t>
            </a:r>
            <a:r>
              <a:rPr lang="en-US" altLang="en-US" sz="2800" b="1" i="0" u="none" dirty="0">
                <a:solidFill>
                  <a:schemeClr val="tx1"/>
                </a:solidFill>
                <a:cs typeface="Times New Roman" pitchFamily="18" charset="0"/>
              </a:rPr>
              <a:t> 0 0 0 0</a:t>
            </a:r>
            <a:endParaRPr lang="en-US" altLang="en-US" sz="2800" b="1" i="0" u="none" dirty="0">
              <a:solidFill>
                <a:schemeClr val="tx1"/>
              </a:solidFill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4017890" y="4571810"/>
            <a:ext cx="2536893" cy="1594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 dirty="0">
                <a:solidFill>
                  <a:schemeClr val="accent1"/>
                </a:solidFill>
                <a:cs typeface="Times New Roman" pitchFamily="18" charset="0"/>
              </a:rPr>
              <a:t>1 </a:t>
            </a:r>
            <a:r>
              <a:rPr lang="en-US" altLang="en-US" sz="2800" b="1" i="0" u="none" dirty="0">
                <a:solidFill>
                  <a:schemeClr val="accent2"/>
                </a:solidFill>
                <a:cs typeface="Times New Roman" pitchFamily="18" charset="0"/>
              </a:rPr>
              <a:t>0 </a:t>
            </a:r>
            <a:r>
              <a:rPr lang="en-US" altLang="en-US" sz="2800" b="1" i="0" u="none" dirty="0">
                <a:solidFill>
                  <a:schemeClr val="accent1"/>
                </a:solidFill>
                <a:cs typeface="Times New Roman" pitchFamily="18" charset="0"/>
              </a:rPr>
              <a:t>1 1 </a:t>
            </a:r>
            <a:r>
              <a:rPr lang="en-US" altLang="en-US" sz="2800" b="1" i="0" u="none" dirty="0">
                <a:solidFill>
                  <a:schemeClr val="accent2"/>
                </a:solidFill>
                <a:cs typeface="Times New Roman" pitchFamily="18" charset="0"/>
              </a:rPr>
              <a:t>0 0 0 0</a:t>
            </a:r>
          </a:p>
          <a:p>
            <a:pPr algn="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 dirty="0">
                <a:solidFill>
                  <a:schemeClr val="accent1"/>
                </a:solidFill>
                <a:cs typeface="Times New Roman" pitchFamily="18" charset="0"/>
                <a:sym typeface="Wingdings" pitchFamily="2" charset="2"/>
              </a:rPr>
              <a:t>0 </a:t>
            </a:r>
            <a:r>
              <a:rPr lang="en-US" altLang="en-US" sz="2800" b="1" i="0" u="none" dirty="0">
                <a:solidFill>
                  <a:schemeClr val="accent2"/>
                </a:solidFill>
                <a:cs typeface="Times New Roman" pitchFamily="18" charset="0"/>
                <a:sym typeface="Wingdings" pitchFamily="2" charset="2"/>
              </a:rPr>
              <a:t>1 </a:t>
            </a:r>
            <a:r>
              <a:rPr lang="en-US" altLang="en-US" sz="2800" b="1" i="0" u="none" dirty="0">
                <a:solidFill>
                  <a:schemeClr val="accent1"/>
                </a:solidFill>
                <a:cs typeface="Times New Roman" pitchFamily="18" charset="0"/>
                <a:sym typeface="Wingdings" pitchFamily="2" charset="2"/>
              </a:rPr>
              <a:t>0 0 </a:t>
            </a:r>
            <a:r>
              <a:rPr lang="en-US" altLang="en-US" sz="2800" b="1" i="0" u="none" dirty="0">
                <a:solidFill>
                  <a:schemeClr val="accent2"/>
                </a:solidFill>
                <a:cs typeface="Times New Roman" pitchFamily="18" charset="0"/>
                <a:sym typeface="Wingdings" pitchFamily="2" charset="2"/>
              </a:rPr>
              <a:t>1 1 1 1</a:t>
            </a:r>
          </a:p>
          <a:p>
            <a:pPr algn="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 dirty="0">
                <a:solidFill>
                  <a:schemeClr val="accent2"/>
                </a:solidFill>
                <a:cs typeface="Times New Roman" pitchFamily="18" charset="0"/>
                <a:sym typeface="Wingdings" pitchFamily="2" charset="2"/>
              </a:rPr>
              <a:t>+                        1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3004621" y="2909931"/>
            <a:ext cx="539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000" b="1" i="0" u="none" dirty="0">
                <a:solidFill>
                  <a:srgbClr val="002060"/>
                </a:solidFill>
                <a:latin typeface="Arial" charset="0"/>
                <a:cs typeface="Arial" charset="0"/>
              </a:rPr>
              <a:t>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" fill="hold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" fill="hold"/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" fill="hold"/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" fill="hold"/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8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" fill="hold"/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" fill="hold"/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9" grpId="0" animBg="1"/>
      <p:bldP spid="118790" grpId="0"/>
      <p:bldP spid="11879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Complements INTRODUCTION</a:t>
            </a:r>
            <a:r>
              <a:rPr lang="en-US" altLang="zh-TW" dirty="0"/>
              <a:t> (cont.)</a:t>
            </a:r>
            <a:endParaRPr lang="zh-TW" altLang="en-US" sz="2000" dirty="0"/>
          </a:p>
        </p:txBody>
      </p:sp>
      <p:sp>
        <p:nvSpPr>
          <p:cNvPr id="317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zh-TW" sz="2600" dirty="0"/>
              <a:t>Subtraction with Complements</a:t>
            </a:r>
          </a:p>
          <a:p>
            <a:pPr marL="640980"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zh-TW" sz="2400" dirty="0"/>
              <a:t>The subtraction of two </a:t>
            </a:r>
            <a:r>
              <a:rPr lang="en-US" altLang="zh-TW" sz="2400" i="1" dirty="0"/>
              <a:t>n</a:t>
            </a:r>
            <a:r>
              <a:rPr lang="en-US" altLang="zh-TW" sz="2400" dirty="0"/>
              <a:t>-digit unsigned numbers </a:t>
            </a:r>
            <a:r>
              <a:rPr lang="en-US" altLang="zh-TW" sz="2400" i="1" dirty="0"/>
              <a:t>M</a:t>
            </a:r>
            <a:r>
              <a:rPr lang="en-US" altLang="zh-TW" sz="2400" dirty="0"/>
              <a:t> – </a:t>
            </a:r>
            <a:r>
              <a:rPr lang="en-US" altLang="zh-TW" sz="2400" i="1" dirty="0"/>
              <a:t>N</a:t>
            </a:r>
            <a:r>
              <a:rPr lang="en-US" altLang="zh-TW" sz="2400" dirty="0"/>
              <a:t> in base</a:t>
            </a:r>
            <a:r>
              <a:rPr lang="en-US" altLang="zh-TW" sz="2400" i="1" dirty="0"/>
              <a:t> r </a:t>
            </a:r>
            <a:r>
              <a:rPr lang="en-US" altLang="zh-TW" sz="2400" dirty="0"/>
              <a:t>can be done as follows:</a:t>
            </a:r>
          </a:p>
          <a:p>
            <a:pPr eaLnBrk="1" hangingPunct="1"/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2" cstate="print">
            <a:lum bright="-12000" contrast="24000"/>
          </a:blip>
          <a:srcRect/>
          <a:stretch>
            <a:fillRect/>
          </a:stretch>
        </p:blipFill>
        <p:spPr bwMode="auto">
          <a:xfrm>
            <a:off x="967666" y="3152120"/>
            <a:ext cx="10484528" cy="338714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Complements INTRODUCTION</a:t>
            </a:r>
            <a:r>
              <a:rPr lang="en-US" altLang="zh-TW" dirty="0"/>
              <a:t> (cont.)</a:t>
            </a:r>
            <a:endParaRPr lang="zh-TW" altLang="en-US" sz="2000" dirty="0"/>
          </a:p>
        </p:txBody>
      </p:sp>
      <p:sp>
        <p:nvSpPr>
          <p:cNvPr id="32771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zh-TW" sz="2600" b="1" u="sng" dirty="0"/>
              <a:t>Example 1</a:t>
            </a:r>
          </a:p>
          <a:p>
            <a:pPr lvl="1"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zh-TW" sz="2400" dirty="0"/>
              <a:t>Using 10's complement, subtract 72532 – 3250.</a:t>
            </a:r>
          </a:p>
          <a:p>
            <a:pPr marL="640080"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endParaRPr lang="en-US" altLang="zh-TW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zh-TW" sz="2600" b="1" u="sng" dirty="0"/>
              <a:t>Example 2 </a:t>
            </a:r>
          </a:p>
          <a:p>
            <a:pPr lvl="1"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zh-TW" sz="2400" dirty="0"/>
              <a:t>Using 10's complement, subtract 3250 – 72532.</a:t>
            </a:r>
          </a:p>
          <a:p>
            <a:pPr marL="640080" eaLnBrk="1" hangingPunct="1">
              <a:buFont typeface="Wingdings" panose="05000000000000000000" pitchFamily="2" charset="2"/>
              <a:buChar char="§"/>
            </a:pPr>
            <a:endParaRPr lang="en-US" altLang="zh-TW" dirty="0"/>
          </a:p>
          <a:p>
            <a:pPr eaLnBrk="1" hangingPunct="1">
              <a:buFont typeface="Wingdings" pitchFamily="2" charset="2"/>
              <a:buNone/>
            </a:pPr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8676" name="Picture 6"/>
          <p:cNvPicPr>
            <a:picLocks noChangeAspect="1" noChangeArrowheads="1"/>
          </p:cNvPicPr>
          <p:nvPr/>
        </p:nvPicPr>
        <p:blipFill>
          <a:blip r:embed="rId2" cstate="print">
            <a:lum bright="-6000" contrast="18000"/>
          </a:blip>
          <a:srcRect/>
          <a:stretch>
            <a:fillRect/>
          </a:stretch>
        </p:blipFill>
        <p:spPr bwMode="auto">
          <a:xfrm>
            <a:off x="7085976" y="1741821"/>
            <a:ext cx="3967345" cy="175454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28677" name="Picture 9"/>
          <p:cNvPicPr>
            <a:picLocks noChangeAspect="1" noChangeArrowheads="1"/>
          </p:cNvPicPr>
          <p:nvPr/>
        </p:nvPicPr>
        <p:blipFill>
          <a:blip r:embed="rId3" cstate="print">
            <a:lum bright="-6000" contrast="18000"/>
          </a:blip>
          <a:srcRect/>
          <a:stretch>
            <a:fillRect/>
          </a:stretch>
        </p:blipFill>
        <p:spPr bwMode="auto">
          <a:xfrm>
            <a:off x="4167682" y="4648781"/>
            <a:ext cx="4055451" cy="119639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32774" name="AutoShape 10"/>
          <p:cNvSpPr>
            <a:spLocks noChangeArrowheads="1"/>
          </p:cNvSpPr>
          <p:nvPr/>
        </p:nvSpPr>
        <p:spPr bwMode="auto">
          <a:xfrm>
            <a:off x="8576739" y="5339053"/>
            <a:ext cx="830262" cy="215900"/>
          </a:xfrm>
          <a:prstGeom prst="notchedRightArrow">
            <a:avLst>
              <a:gd name="adj1" fmla="val 50000"/>
              <a:gd name="adj2" fmla="val 104151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2775" name="Rectangle 11"/>
          <p:cNvSpPr>
            <a:spLocks noChangeArrowheads="1"/>
          </p:cNvSpPr>
          <p:nvPr/>
        </p:nvSpPr>
        <p:spPr bwMode="auto">
          <a:xfrm>
            <a:off x="9443429" y="5246978"/>
            <a:ext cx="2357438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000" i="0" u="none" dirty="0">
                <a:solidFill>
                  <a:schemeClr val="tx1"/>
                </a:solidFill>
              </a:rPr>
              <a:t>There is no end carry. </a:t>
            </a:r>
          </a:p>
        </p:txBody>
      </p:sp>
      <p:sp>
        <p:nvSpPr>
          <p:cNvPr id="32776" name="AutoShape 12"/>
          <p:cNvSpPr>
            <a:spLocks noChangeArrowheads="1"/>
          </p:cNvSpPr>
          <p:nvPr/>
        </p:nvSpPr>
        <p:spPr bwMode="auto">
          <a:xfrm>
            <a:off x="2630488" y="6308725"/>
            <a:ext cx="830262" cy="215900"/>
          </a:xfrm>
          <a:prstGeom prst="notchedRightArrow">
            <a:avLst>
              <a:gd name="adj1" fmla="val 50000"/>
              <a:gd name="adj2" fmla="val 104151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2777" name="Rectangle 13"/>
          <p:cNvSpPr>
            <a:spLocks noChangeArrowheads="1"/>
          </p:cNvSpPr>
          <p:nvPr/>
        </p:nvSpPr>
        <p:spPr bwMode="auto">
          <a:xfrm>
            <a:off x="3625850" y="6234114"/>
            <a:ext cx="6369050" cy="369887"/>
          </a:xfrm>
          <a:prstGeom prst="rect">
            <a:avLst/>
          </a:prstGeom>
          <a:solidFill>
            <a:srgbClr val="FFFF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800" i="0" u="none">
                <a:solidFill>
                  <a:schemeClr val="tx1"/>
                </a:solidFill>
              </a:rPr>
              <a:t>Therefore, the answer is – (10's complement of 30718) = </a:t>
            </a:r>
            <a:r>
              <a:rPr lang="en-US" altLang="zh-TW" sz="1800" i="0" u="none">
                <a:solidFill>
                  <a:schemeClr val="tx1"/>
                </a:solidFill>
                <a:sym typeface="Symbol" pitchFamily="18" charset="2"/>
              </a:rPr>
              <a:t></a:t>
            </a:r>
            <a:r>
              <a:rPr lang="en-US" altLang="zh-TW" sz="1800" i="0" u="none">
                <a:solidFill>
                  <a:schemeClr val="tx1"/>
                </a:solidFill>
              </a:rPr>
              <a:t> 69282.</a:t>
            </a:r>
            <a:r>
              <a:rPr lang="en-US" altLang="zh-TW" sz="1800" i="0" u="none">
                <a:solidFill>
                  <a:schemeClr val="tx1"/>
                </a:solidFill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Complements INTRODUCTION</a:t>
            </a:r>
            <a:r>
              <a:rPr lang="en-US" altLang="zh-TW" dirty="0"/>
              <a:t> (cont.)</a:t>
            </a:r>
            <a:endParaRPr lang="zh-TW" altLang="en-US" sz="2000" dirty="0"/>
          </a:p>
        </p:txBody>
      </p:sp>
      <p:sp>
        <p:nvSpPr>
          <p:cNvPr id="33795" name="內容版面配置區 2"/>
          <p:cNvSpPr>
            <a:spLocks noGrp="1"/>
          </p:cNvSpPr>
          <p:nvPr>
            <p:ph idx="1"/>
          </p:nvPr>
        </p:nvSpPr>
        <p:spPr>
          <a:xfrm>
            <a:off x="0" y="1367161"/>
            <a:ext cx="12192000" cy="549084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zh-TW" sz="2600" b="1" u="sng" dirty="0"/>
              <a:t>Example 3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zh-TW" sz="2400" dirty="0"/>
              <a:t>Given the two binary numbers </a:t>
            </a:r>
            <a:r>
              <a:rPr lang="en-US" altLang="zh-TW" sz="2400" i="1" dirty="0"/>
              <a:t>X</a:t>
            </a:r>
            <a:r>
              <a:rPr lang="en-US" altLang="zh-TW" sz="2400" dirty="0"/>
              <a:t> = 1010100 and </a:t>
            </a:r>
            <a:r>
              <a:rPr lang="en-US" altLang="zh-TW" sz="2400" i="1" dirty="0"/>
              <a:t>Y</a:t>
            </a:r>
            <a:r>
              <a:rPr lang="en-US" altLang="zh-TW" sz="2400" dirty="0"/>
              <a:t> = 1000011, perform the subtraction (a) </a:t>
            </a:r>
            <a:r>
              <a:rPr lang="en-US" altLang="zh-TW" sz="2400" i="1" dirty="0"/>
              <a:t>X</a:t>
            </a:r>
            <a:r>
              <a:rPr lang="en-US" altLang="zh-TW" sz="2400" dirty="0"/>
              <a:t> – </a:t>
            </a:r>
            <a:r>
              <a:rPr lang="en-US" altLang="zh-TW" sz="2400" i="1" dirty="0"/>
              <a:t>Y</a:t>
            </a:r>
            <a:r>
              <a:rPr lang="en-US" altLang="zh-TW" sz="2400" dirty="0"/>
              <a:t> ; and (b) </a:t>
            </a:r>
            <a:r>
              <a:rPr lang="en-US" altLang="zh-TW" sz="2400" i="1" dirty="0"/>
              <a:t>Y </a:t>
            </a:r>
            <a:r>
              <a:rPr lang="en-US" altLang="zh-TW" sz="2400" dirty="0">
                <a:sym typeface="Symbol" pitchFamily="18" charset="2"/>
              </a:rPr>
              <a:t></a:t>
            </a:r>
            <a:r>
              <a:rPr lang="en-US" altLang="zh-TW" sz="2400" dirty="0"/>
              <a:t> </a:t>
            </a:r>
            <a:r>
              <a:rPr lang="en-US" altLang="zh-TW" sz="2400" i="1" dirty="0">
                <a:sym typeface="Symbol" pitchFamily="18" charset="2"/>
              </a:rPr>
              <a:t>X</a:t>
            </a:r>
            <a:r>
              <a:rPr lang="en-US" altLang="zh-TW" sz="2400" dirty="0">
                <a:sym typeface="Symbol" pitchFamily="18" charset="2"/>
              </a:rPr>
              <a:t>, by using 2's complement. </a:t>
            </a:r>
          </a:p>
          <a:p>
            <a:pPr eaLnBrk="1" hangingPunct="1">
              <a:buNone/>
            </a:pP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9700" name="Picture 6"/>
          <p:cNvPicPr>
            <a:picLocks noChangeAspect="1" noChangeArrowheads="1"/>
          </p:cNvPicPr>
          <p:nvPr/>
        </p:nvPicPr>
        <p:blipFill>
          <a:blip r:embed="rId2" cstate="print">
            <a:lum bright="-6000" contrast="18000"/>
          </a:blip>
          <a:srcRect/>
          <a:stretch>
            <a:fillRect/>
          </a:stretch>
        </p:blipFill>
        <p:spPr bwMode="auto">
          <a:xfrm>
            <a:off x="1627947" y="5274638"/>
            <a:ext cx="4684355" cy="124142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grpSp>
        <p:nvGrpSpPr>
          <p:cNvPr id="33797" name="Group 8"/>
          <p:cNvGrpSpPr>
            <a:grpSpLocks/>
          </p:cNvGrpSpPr>
          <p:nvPr/>
        </p:nvGrpSpPr>
        <p:grpSpPr bwMode="auto">
          <a:xfrm>
            <a:off x="1627947" y="3329126"/>
            <a:ext cx="4668837" cy="1945512"/>
            <a:chOff x="308" y="1185"/>
            <a:chExt cx="3186" cy="1306"/>
          </a:xfrm>
        </p:grpSpPr>
        <p:pic>
          <p:nvPicPr>
            <p:cNvPr id="29704" name="Picture 5"/>
            <p:cNvPicPr>
              <a:picLocks noChangeAspect="1" noChangeArrowheads="1"/>
            </p:cNvPicPr>
            <p:nvPr/>
          </p:nvPicPr>
          <p:blipFill>
            <a:blip r:embed="rId3" cstate="print">
              <a:lum bright="-6000" contrast="18000"/>
            </a:blip>
            <a:srcRect/>
            <a:stretch>
              <a:fillRect/>
            </a:stretch>
          </p:blipFill>
          <p:spPr bwMode="auto">
            <a:xfrm>
              <a:off x="308" y="1185"/>
              <a:ext cx="3186" cy="1306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</p:pic>
        <p:sp>
          <p:nvSpPr>
            <p:cNvPr id="29705" name="Line 7"/>
            <p:cNvSpPr>
              <a:spLocks noChangeShapeType="1"/>
            </p:cNvSpPr>
            <p:nvPr/>
          </p:nvSpPr>
          <p:spPr bwMode="auto">
            <a:xfrm flipH="1" flipV="1">
              <a:off x="2710" y="1647"/>
              <a:ext cx="778" cy="1"/>
            </a:xfrm>
            <a:prstGeom prst="line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33798" name="AutoShape 9"/>
          <p:cNvSpPr>
            <a:spLocks noChangeArrowheads="1"/>
          </p:cNvSpPr>
          <p:nvPr/>
        </p:nvSpPr>
        <p:spPr bwMode="auto">
          <a:xfrm>
            <a:off x="6434406" y="5678823"/>
            <a:ext cx="830262" cy="215900"/>
          </a:xfrm>
          <a:prstGeom prst="notchedRightArrow">
            <a:avLst>
              <a:gd name="adj1" fmla="val 50000"/>
              <a:gd name="adj2" fmla="val 104151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799" name="Rectangle 10"/>
          <p:cNvSpPr>
            <a:spLocks noChangeArrowheads="1"/>
          </p:cNvSpPr>
          <p:nvPr/>
        </p:nvSpPr>
        <p:spPr bwMode="auto">
          <a:xfrm>
            <a:off x="7264669" y="5356393"/>
            <a:ext cx="2433637" cy="10779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600" i="0" u="none" dirty="0">
                <a:solidFill>
                  <a:schemeClr val="tx1"/>
                </a:solidFill>
              </a:rPr>
              <a:t>There is no end carry. Therefore, the answer is Y – X = </a:t>
            </a:r>
            <a:r>
              <a:rPr lang="en-US" altLang="zh-TW" sz="1600" i="0" u="none" dirty="0">
                <a:solidFill>
                  <a:schemeClr val="tx1"/>
                </a:solidFill>
                <a:sym typeface="Symbol" pitchFamily="18" charset="2"/>
              </a:rPr>
              <a:t></a:t>
            </a:r>
            <a:r>
              <a:rPr lang="en-US" altLang="zh-TW" sz="1600" i="0" u="none" dirty="0">
                <a:solidFill>
                  <a:schemeClr val="tx1"/>
                </a:solidFill>
              </a:rPr>
              <a:t> (2's complement of 1101111) = </a:t>
            </a:r>
            <a:r>
              <a:rPr lang="en-US" altLang="zh-TW" sz="1600" i="0" u="none" dirty="0">
                <a:solidFill>
                  <a:schemeClr val="tx1"/>
                </a:solidFill>
                <a:sym typeface="Symbol" pitchFamily="18" charset="2"/>
              </a:rPr>
              <a:t></a:t>
            </a:r>
            <a:r>
              <a:rPr lang="en-US" altLang="zh-TW" sz="1600" i="0" u="none" dirty="0">
                <a:solidFill>
                  <a:schemeClr val="tx1"/>
                </a:solidFill>
              </a:rPr>
              <a:t> 0010001.</a:t>
            </a:r>
            <a:r>
              <a:rPr lang="en-US" altLang="zh-TW" sz="1600" i="0" u="none" dirty="0">
                <a:solidFill>
                  <a:schemeClr val="tx1"/>
                </a:solidFill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Complements INTRODUCTION</a:t>
            </a:r>
            <a:r>
              <a:rPr lang="en-US" altLang="zh-TW" dirty="0"/>
              <a:t> (cont.)</a:t>
            </a:r>
            <a:endParaRPr lang="zh-TW" altLang="en-US" sz="2000" dirty="0"/>
          </a:p>
        </p:txBody>
      </p:sp>
      <p:sp>
        <p:nvSpPr>
          <p:cNvPr id="348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zh-TW" sz="2600" dirty="0"/>
              <a:t>Subtraction of unsigned numbers can also be done by means of the (</a:t>
            </a:r>
            <a:r>
              <a:rPr lang="en-US" altLang="zh-TW" sz="2600" i="1" dirty="0"/>
              <a:t>r</a:t>
            </a:r>
            <a:r>
              <a:rPr lang="en-US" altLang="zh-TW" sz="2600" dirty="0"/>
              <a:t> </a:t>
            </a:r>
            <a:r>
              <a:rPr lang="en-US" altLang="zh-TW" sz="2600" dirty="0">
                <a:sym typeface="Symbol" pitchFamily="18" charset="2"/>
              </a:rPr>
              <a:t></a:t>
            </a:r>
            <a:r>
              <a:rPr lang="en-US" altLang="zh-TW" sz="2600" dirty="0"/>
              <a:t> 1)'s complement. Remember that the (</a:t>
            </a:r>
            <a:r>
              <a:rPr lang="en-US" altLang="zh-TW" sz="2600" i="1" dirty="0">
                <a:sym typeface="Symbol" pitchFamily="18" charset="2"/>
              </a:rPr>
              <a:t>r</a:t>
            </a:r>
            <a:r>
              <a:rPr lang="en-US" altLang="zh-TW" sz="2600" dirty="0">
                <a:sym typeface="Symbol" pitchFamily="18" charset="2"/>
              </a:rPr>
              <a:t> </a:t>
            </a:r>
            <a:r>
              <a:rPr lang="en-US" altLang="zh-TW" sz="2600" dirty="0"/>
              <a:t> 1) 's complement is one less than the </a:t>
            </a:r>
            <a:r>
              <a:rPr lang="en-US" altLang="zh-TW" sz="2600" i="1" dirty="0">
                <a:sym typeface="Symbol" pitchFamily="18" charset="2"/>
              </a:rPr>
              <a:t>r</a:t>
            </a:r>
            <a:r>
              <a:rPr lang="en-US" altLang="zh-TW" sz="2600" dirty="0">
                <a:sym typeface="Symbol" pitchFamily="18" charset="2"/>
              </a:rPr>
              <a:t>'s complement.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zh-TW" sz="2600" b="1" u="sng" dirty="0"/>
              <a:t>Example 4</a:t>
            </a:r>
            <a:r>
              <a:rPr lang="en-US" altLang="zh-TW" sz="2600" b="1" dirty="0"/>
              <a:t> </a:t>
            </a:r>
          </a:p>
          <a:p>
            <a:pPr lvl="1" eaLnBrk="1" hangingPunct="1">
              <a:buClr>
                <a:schemeClr val="tx1"/>
              </a:buClr>
              <a:buSzPct val="80000"/>
            </a:pPr>
            <a:r>
              <a:rPr lang="en-US" altLang="zh-TW" sz="2400" dirty="0"/>
              <a:t>Repeat Example 3, but this time using 1's complement. </a:t>
            </a:r>
          </a:p>
          <a:p>
            <a:pPr eaLnBrk="1" hangingPunct="1"/>
            <a:endParaRPr lang="en-US" altLang="zh-TW" i="1" dirty="0">
              <a:solidFill>
                <a:srgbClr val="FF0000"/>
              </a:solidFill>
            </a:endParaRPr>
          </a:p>
          <a:p>
            <a:pPr eaLnBrk="1" hangingPunct="1"/>
            <a:endParaRPr lang="en-US" altLang="zh-TW" dirty="0">
              <a:sym typeface="Symbol" pitchFamily="18" charset="2"/>
            </a:endParaRPr>
          </a:p>
          <a:p>
            <a:pPr eaLnBrk="1" hangingPunct="1"/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0724" name="Picture 6"/>
          <p:cNvPicPr>
            <a:picLocks noChangeAspect="1" noChangeArrowheads="1"/>
          </p:cNvPicPr>
          <p:nvPr/>
        </p:nvPicPr>
        <p:blipFill>
          <a:blip r:embed="rId2" cstate="print">
            <a:lum bright="-12000" contrast="24000"/>
          </a:blip>
          <a:srcRect/>
          <a:stretch>
            <a:fillRect/>
          </a:stretch>
        </p:blipFill>
        <p:spPr bwMode="auto">
          <a:xfrm>
            <a:off x="7587022" y="3197278"/>
            <a:ext cx="4078723" cy="2232718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30725" name="Picture 7"/>
          <p:cNvPicPr>
            <a:picLocks noChangeAspect="1" noChangeArrowheads="1"/>
          </p:cNvPicPr>
          <p:nvPr/>
        </p:nvPicPr>
        <p:blipFill>
          <a:blip r:embed="rId3" cstate="print">
            <a:lum bright="-12000" contrast="24000"/>
          </a:blip>
          <a:srcRect/>
          <a:stretch>
            <a:fillRect/>
          </a:stretch>
        </p:blipFill>
        <p:spPr bwMode="auto">
          <a:xfrm>
            <a:off x="2017770" y="5429996"/>
            <a:ext cx="4078723" cy="142800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34822" name="AutoShape 8"/>
          <p:cNvSpPr>
            <a:spLocks noChangeArrowheads="1"/>
          </p:cNvSpPr>
          <p:nvPr/>
        </p:nvSpPr>
        <p:spPr bwMode="auto">
          <a:xfrm>
            <a:off x="6284689" y="6228556"/>
            <a:ext cx="831850" cy="215900"/>
          </a:xfrm>
          <a:prstGeom prst="notchedRightArrow">
            <a:avLst>
              <a:gd name="adj1" fmla="val 50000"/>
              <a:gd name="adj2" fmla="val 10435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4823" name="Rectangle 9"/>
          <p:cNvSpPr>
            <a:spLocks noChangeArrowheads="1"/>
          </p:cNvSpPr>
          <p:nvPr/>
        </p:nvSpPr>
        <p:spPr bwMode="auto">
          <a:xfrm>
            <a:off x="7116540" y="5780088"/>
            <a:ext cx="2644775" cy="10779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600" i="0" u="none" dirty="0">
                <a:solidFill>
                  <a:schemeClr val="tx1"/>
                </a:solidFill>
              </a:rPr>
              <a:t>There is no end carry, Therefore, the answer is Y – X = </a:t>
            </a:r>
            <a:r>
              <a:rPr lang="en-US" altLang="zh-TW" sz="1600" i="0" u="none" dirty="0">
                <a:solidFill>
                  <a:schemeClr val="tx1"/>
                </a:solidFill>
                <a:sym typeface="Symbol" pitchFamily="18" charset="2"/>
              </a:rPr>
              <a:t></a:t>
            </a:r>
            <a:r>
              <a:rPr lang="en-US" altLang="zh-TW" sz="1600" i="0" u="none" dirty="0">
                <a:solidFill>
                  <a:schemeClr val="tx1"/>
                </a:solidFill>
              </a:rPr>
              <a:t> (1's complement of 1101110) = </a:t>
            </a:r>
            <a:r>
              <a:rPr lang="en-US" altLang="zh-TW" sz="1600" i="0" u="none" dirty="0">
                <a:solidFill>
                  <a:schemeClr val="tx1"/>
                </a:solidFill>
                <a:sym typeface="Symbol" pitchFamily="18" charset="2"/>
              </a:rPr>
              <a:t></a:t>
            </a:r>
            <a:r>
              <a:rPr lang="en-US" altLang="zh-TW" sz="1600" i="0" u="none" dirty="0">
                <a:solidFill>
                  <a:schemeClr val="tx1"/>
                </a:solidFill>
              </a:rPr>
              <a:t> 0010001.</a:t>
            </a:r>
            <a:r>
              <a:rPr lang="en-US" altLang="zh-TW" sz="1600" i="0" u="none" dirty="0">
                <a:solidFill>
                  <a:schemeClr val="tx1"/>
                </a:solidFill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dirty="0"/>
              <a:t>Signed Binary Numbers</a:t>
            </a:r>
            <a:endParaRPr lang="zh-TW" altLang="en-US" sz="2000" dirty="0"/>
          </a:p>
        </p:txBody>
      </p:sp>
      <p:sp>
        <p:nvSpPr>
          <p:cNvPr id="3584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zh-TW" sz="2600" dirty="0"/>
              <a:t>In order to represent negative integers, a notation for negative values is required.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zh-TW" sz="2600" dirty="0"/>
              <a:t>It is customary to represent the sign with a bit placed in the leftmost position of the number since binary digits.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zh-TW" sz="2600" dirty="0"/>
              <a:t>The convention is to make the </a:t>
            </a:r>
            <a:r>
              <a:rPr lang="en-US" altLang="zh-TW" sz="2600" dirty="0">
                <a:solidFill>
                  <a:srgbClr val="002060"/>
                </a:solidFill>
              </a:rPr>
              <a:t>sign bit 0 for positive </a:t>
            </a:r>
            <a:r>
              <a:rPr lang="en-US" altLang="zh-TW" sz="2600" dirty="0"/>
              <a:t>and </a:t>
            </a:r>
            <a:r>
              <a:rPr lang="en-US" altLang="zh-TW" sz="2600" dirty="0">
                <a:solidFill>
                  <a:srgbClr val="002060"/>
                </a:solidFill>
              </a:rPr>
              <a:t>1 for negative</a:t>
            </a:r>
            <a:r>
              <a:rPr lang="en-US" altLang="zh-TW" sz="2600" dirty="0"/>
              <a:t>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zh-TW" sz="2600" dirty="0"/>
              <a:t>Example:</a:t>
            </a:r>
            <a:endParaRPr lang="en-US" altLang="zh-TW" sz="2600" dirty="0">
              <a:solidFill>
                <a:srgbClr val="0000FF"/>
              </a:solidFill>
              <a:sym typeface="Symbol" pitchFamily="18" charset="2"/>
            </a:endParaRPr>
          </a:p>
          <a:p>
            <a:pPr marL="457200" indent="-457200" algn="just">
              <a:spcBef>
                <a:spcPts val="5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endParaRPr lang="en-US" altLang="zh-TW" sz="2600" dirty="0">
              <a:solidFill>
                <a:srgbClr val="0000FF"/>
              </a:solidFill>
              <a:sym typeface="Symbol" pitchFamily="18" charset="2"/>
            </a:endParaRPr>
          </a:p>
          <a:p>
            <a:pPr marL="457200" indent="-457200" algn="just">
              <a:spcBef>
                <a:spcPts val="5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endParaRPr lang="en-US" altLang="zh-TW" sz="2600" dirty="0">
              <a:sym typeface="Symbol" pitchFamily="18" charset="2"/>
            </a:endParaRPr>
          </a:p>
          <a:p>
            <a:pPr marL="457200" indent="-457200" algn="just">
              <a:spcBef>
                <a:spcPts val="5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endParaRPr lang="en-US" altLang="zh-TW" sz="2600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2" cstate="print">
            <a:lum bright="-6000" contrast="18000"/>
          </a:blip>
          <a:srcRect/>
          <a:stretch>
            <a:fillRect/>
          </a:stretch>
        </p:blipFill>
        <p:spPr bwMode="auto">
          <a:xfrm>
            <a:off x="2971800" y="4830413"/>
            <a:ext cx="6248400" cy="1319212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dirty="0"/>
              <a:t>Signed Binary Numbers (cont.)</a:t>
            </a:r>
            <a:endParaRPr lang="zh-TW" alt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8AD2C-C1E3-4D8A-B847-25589353C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 cstate="print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668" y="2112885"/>
            <a:ext cx="8242478" cy="4745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dirty="0"/>
              <a:t>Signed Binary Numbers (cont.)</a:t>
            </a:r>
            <a:endParaRPr lang="zh-TW" altLang="en-US" sz="2000" dirty="0"/>
          </a:p>
        </p:txBody>
      </p:sp>
      <p:sp>
        <p:nvSpPr>
          <p:cNvPr id="37891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zh-TW" sz="2600" b="1" dirty="0"/>
              <a:t>Arithmetic addition:</a:t>
            </a:r>
          </a:p>
          <a:p>
            <a:pPr marL="640980"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zh-TW" sz="2400" dirty="0"/>
              <a:t>The addition of two numbers in the signed-magnitude system follows the rules of ordinary arithmetic. </a:t>
            </a:r>
            <a:r>
              <a:rPr lang="en-US" altLang="zh-TW" sz="2400" b="1" u="sng" dirty="0"/>
              <a:t>If the signs are the same</a:t>
            </a:r>
            <a:r>
              <a:rPr lang="en-US" altLang="zh-TW" sz="2400" u="sng" dirty="0"/>
              <a:t>, add the two magnitudes and give the sum the common sign. </a:t>
            </a:r>
            <a:r>
              <a:rPr lang="en-US" altLang="zh-TW" sz="2400" b="1" u="sng" dirty="0"/>
              <a:t>If they are different</a:t>
            </a:r>
            <a:r>
              <a:rPr lang="en-US" altLang="zh-TW" sz="2400" u="sng" dirty="0"/>
              <a:t>, subtract the smaller magnitude from the larger and give the difference the sign as the larger magnitude. </a:t>
            </a:r>
          </a:p>
          <a:p>
            <a:pPr marL="640980"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zh-TW" sz="2400" dirty="0"/>
              <a:t>The addition of </a:t>
            </a:r>
            <a:r>
              <a:rPr lang="en-US" altLang="zh-TW" sz="2400" b="1" i="1" dirty="0"/>
              <a:t>two signed binary numbers with negative numbers represented in signed-2's-complement form </a:t>
            </a:r>
            <a:r>
              <a:rPr lang="en-US" altLang="zh-TW" sz="2400" dirty="0"/>
              <a:t>is obtained from the addition of the two numbers, including their sign bits. </a:t>
            </a:r>
          </a:p>
          <a:p>
            <a:pPr marL="640980"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zh-TW" sz="2400" dirty="0"/>
              <a:t>A carry out of the sign-bit position is discarded. </a:t>
            </a:r>
          </a:p>
          <a:p>
            <a:pPr lvl="1" eaLnBrk="1" hangingPunct="1"/>
            <a:endParaRPr lang="en-US" altLang="zh-TW" dirty="0"/>
          </a:p>
          <a:p>
            <a:pPr lvl="1" eaLnBrk="1" hangingPunct="1"/>
            <a:endParaRPr lang="en-US" altLang="zh-TW" dirty="0"/>
          </a:p>
          <a:p>
            <a:pPr eaLnBrk="1" hangingPunct="1"/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20F3-4D4A-4FF3-996C-2933E3750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Signed Binary Numbers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6AC14-1B59-4310-AE16-C5C22F51E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600" b="1" dirty="0"/>
              <a:t>Example:</a:t>
            </a:r>
          </a:p>
          <a:p>
            <a:endParaRPr lang="en-US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32FF7C07-D02E-4D1E-8E30-0F7CC81D3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-12000" contrast="24000"/>
          </a:blip>
          <a:srcRect/>
          <a:stretch>
            <a:fillRect/>
          </a:stretch>
        </p:blipFill>
        <p:spPr bwMode="auto">
          <a:xfrm>
            <a:off x="2466453" y="2428769"/>
            <a:ext cx="6990157" cy="27219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03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B1A482-DFF7-4156-9B1D-9DAA14ED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37BEC514-66E7-4EDA-B190-0E8312DF81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061188"/>
              </p:ext>
            </p:extLst>
          </p:nvPr>
        </p:nvGraphicFramePr>
        <p:xfrm>
          <a:off x="0" y="1571349"/>
          <a:ext cx="12192000" cy="5286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965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dirty="0"/>
              <a:t>Signed Binary Numbers (cont.)</a:t>
            </a:r>
            <a:endParaRPr lang="zh-TW" altLang="en-US" sz="2000" dirty="0"/>
          </a:p>
        </p:txBody>
      </p:sp>
      <p:sp>
        <p:nvSpPr>
          <p:cNvPr id="1028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zh-TW" sz="2600" b="1" dirty="0"/>
              <a:t>Arithmetic Subtraction</a:t>
            </a:r>
          </a:p>
          <a:p>
            <a:pPr lvl="1">
              <a:buClr>
                <a:schemeClr val="tx1"/>
              </a:buClr>
              <a:buSzPct val="80000"/>
            </a:pPr>
            <a:r>
              <a:rPr lang="en-US" altLang="zh-TW" sz="2400" dirty="0">
                <a:sym typeface="Symbol" pitchFamily="18" charset="2"/>
              </a:rPr>
              <a:t>In 2’s-complement form:</a:t>
            </a:r>
          </a:p>
          <a:p>
            <a:pPr lvl="1">
              <a:buClr>
                <a:schemeClr val="tx1"/>
              </a:buClr>
              <a:buSzPct val="80000"/>
            </a:pPr>
            <a:endParaRPr lang="en-US" altLang="zh-TW" dirty="0">
              <a:sym typeface="Symbol" pitchFamily="18" charset="2"/>
            </a:endParaRPr>
          </a:p>
          <a:p>
            <a:pPr lvl="1" indent="-342000">
              <a:spcBef>
                <a:spcPts val="500"/>
              </a:spcBef>
              <a:buClr>
                <a:schemeClr val="tx1"/>
              </a:buClr>
              <a:buSzPct val="80000"/>
            </a:pPr>
            <a:endParaRPr lang="en-US" altLang="zh-TW" dirty="0">
              <a:sym typeface="Symbol" pitchFamily="18" charset="2"/>
            </a:endParaRPr>
          </a:p>
          <a:p>
            <a:pPr lvl="1" indent="-342000">
              <a:spcBef>
                <a:spcPts val="500"/>
              </a:spcBef>
              <a:buClr>
                <a:schemeClr val="tx1"/>
              </a:buClr>
              <a:buSzPct val="80000"/>
            </a:pPr>
            <a:endParaRPr lang="en-US" altLang="zh-TW" dirty="0">
              <a:sym typeface="Symbol" pitchFamily="18" charset="2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zh-TW" sz="2600" b="1" dirty="0"/>
              <a:t>Example: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3950562" y="2226634"/>
            <a:ext cx="8241437" cy="115411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>
              <a:lnSpc>
                <a:spcPct val="115000"/>
              </a:lnSpc>
              <a:buFontTx/>
              <a:buAutoNum type="arabicPeriod"/>
            </a:pPr>
            <a:r>
              <a:rPr lang="en-US" altLang="zh-TW" sz="2000" i="0" u="none" dirty="0">
                <a:solidFill>
                  <a:schemeClr val="tx1"/>
                </a:solidFill>
              </a:rPr>
              <a:t>Take the 2’s complement of the subtrahend (including the sign bit) and add it to the minuend (including sign bit). </a:t>
            </a:r>
          </a:p>
          <a:p>
            <a:pPr eaLnBrk="1" hangingPunct="1">
              <a:lnSpc>
                <a:spcPct val="115000"/>
              </a:lnSpc>
              <a:buFontTx/>
              <a:buAutoNum type="arabicPeriod"/>
            </a:pPr>
            <a:r>
              <a:rPr lang="en-US" altLang="zh-TW" sz="2000" i="0" u="none" dirty="0">
                <a:solidFill>
                  <a:schemeClr val="tx1"/>
                </a:solidFill>
              </a:rPr>
              <a:t>A carry out of sign-bit position is discarded.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01040"/>
              </p:ext>
            </p:extLst>
          </p:nvPr>
        </p:nvGraphicFramePr>
        <p:xfrm>
          <a:off x="6338378" y="3529006"/>
          <a:ext cx="3024187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88367" imgH="431613" progId="">
                  <p:embed/>
                </p:oleObj>
              </mc:Choice>
              <mc:Fallback>
                <p:oleObj name="Equation" r:id="rId2" imgW="1688367" imgH="431613" progId="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8378" y="3529006"/>
                        <a:ext cx="3024187" cy="8429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10"/>
          <p:cNvSpPr txBox="1">
            <a:spLocks noChangeArrowheads="1"/>
          </p:cNvSpPr>
          <p:nvPr/>
        </p:nvSpPr>
        <p:spPr bwMode="auto">
          <a:xfrm>
            <a:off x="2513983" y="5115343"/>
            <a:ext cx="170384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200" i="0" u="none" dirty="0">
                <a:solidFill>
                  <a:schemeClr val="tx1"/>
                </a:solidFill>
                <a:sym typeface="Symbol" pitchFamily="18" charset="2"/>
              </a:rPr>
              <a:t>( 6)  ( 13)</a:t>
            </a:r>
          </a:p>
        </p:txBody>
      </p:sp>
      <p:sp>
        <p:nvSpPr>
          <p:cNvPr id="1032" name="AutoShape 11"/>
          <p:cNvSpPr>
            <a:spLocks noChangeArrowheads="1"/>
          </p:cNvSpPr>
          <p:nvPr/>
        </p:nvSpPr>
        <p:spPr bwMode="auto">
          <a:xfrm>
            <a:off x="4290785" y="5222836"/>
            <a:ext cx="831850" cy="215900"/>
          </a:xfrm>
          <a:prstGeom prst="notchedRightArrow">
            <a:avLst>
              <a:gd name="adj1" fmla="val 50000"/>
              <a:gd name="adj2" fmla="val 10435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endParaRPr lang="zh-TW" altLang="en-US" sz="2000" i="0" u="none">
              <a:solidFill>
                <a:schemeClr val="tx1"/>
              </a:solidFill>
            </a:endParaRPr>
          </a:p>
        </p:txBody>
      </p:sp>
      <p:sp>
        <p:nvSpPr>
          <p:cNvPr id="1033" name="Text Box 12"/>
          <p:cNvSpPr txBox="1">
            <a:spLocks noChangeArrowheads="1"/>
          </p:cNvSpPr>
          <p:nvPr/>
        </p:nvSpPr>
        <p:spPr bwMode="auto">
          <a:xfrm>
            <a:off x="5212794" y="5086309"/>
            <a:ext cx="28437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200" i="0" u="none" dirty="0">
                <a:solidFill>
                  <a:schemeClr val="tx1"/>
                </a:solidFill>
              </a:rPr>
              <a:t>(11111010 </a:t>
            </a:r>
            <a:r>
              <a:rPr lang="en-US" altLang="zh-TW" sz="2200" i="0" u="none" dirty="0">
                <a:solidFill>
                  <a:schemeClr val="tx1"/>
                </a:solidFill>
                <a:sym typeface="Symbol" pitchFamily="18" charset="2"/>
              </a:rPr>
              <a:t> 11110011</a:t>
            </a:r>
            <a:r>
              <a:rPr lang="en-US" altLang="zh-TW" sz="2200" i="0" u="non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34" name="Text Box 13"/>
          <p:cNvSpPr txBox="1">
            <a:spLocks noChangeArrowheads="1"/>
          </p:cNvSpPr>
          <p:nvPr/>
        </p:nvSpPr>
        <p:spPr bwMode="auto">
          <a:xfrm>
            <a:off x="5230270" y="5581801"/>
            <a:ext cx="28783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200" i="0" u="none" dirty="0">
                <a:solidFill>
                  <a:schemeClr val="tx1"/>
                </a:solidFill>
              </a:rPr>
              <a:t>(11111010 </a:t>
            </a:r>
            <a:r>
              <a:rPr lang="en-US" altLang="zh-TW" sz="2200" i="0" u="none" dirty="0">
                <a:solidFill>
                  <a:schemeClr val="tx1"/>
                </a:solidFill>
                <a:sym typeface="Symbol" pitchFamily="18" charset="2"/>
              </a:rPr>
              <a:t>+</a:t>
            </a:r>
            <a:r>
              <a:rPr lang="en-US" altLang="zh-TW" sz="2200" i="0" u="none" dirty="0">
                <a:solidFill>
                  <a:schemeClr val="tx1"/>
                </a:solidFill>
              </a:rPr>
              <a:t> 00001101)</a:t>
            </a:r>
          </a:p>
        </p:txBody>
      </p:sp>
      <p:sp>
        <p:nvSpPr>
          <p:cNvPr id="1035" name="AutoShape 14"/>
          <p:cNvSpPr>
            <a:spLocks noChangeArrowheads="1"/>
          </p:cNvSpPr>
          <p:nvPr/>
        </p:nvSpPr>
        <p:spPr bwMode="auto">
          <a:xfrm>
            <a:off x="4292372" y="5711744"/>
            <a:ext cx="830263" cy="215900"/>
          </a:xfrm>
          <a:prstGeom prst="notchedRightArrow">
            <a:avLst>
              <a:gd name="adj1" fmla="val 50000"/>
              <a:gd name="adj2" fmla="val 104151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endParaRPr lang="zh-TW" altLang="en-US" sz="2000" i="0" u="none">
              <a:solidFill>
                <a:schemeClr val="tx1"/>
              </a:solidFill>
            </a:endParaRPr>
          </a:p>
        </p:txBody>
      </p:sp>
      <p:sp>
        <p:nvSpPr>
          <p:cNvPr id="1036" name="Text Box 15"/>
          <p:cNvSpPr txBox="1">
            <a:spLocks noChangeArrowheads="1"/>
          </p:cNvSpPr>
          <p:nvPr/>
        </p:nvSpPr>
        <p:spPr bwMode="auto">
          <a:xfrm>
            <a:off x="5377250" y="6098661"/>
            <a:ext cx="192225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200" i="0" u="none" dirty="0">
                <a:solidFill>
                  <a:schemeClr val="tx1"/>
                </a:solidFill>
              </a:rPr>
              <a:t>00000111 (+ 7)</a:t>
            </a:r>
          </a:p>
        </p:txBody>
      </p:sp>
      <p:sp>
        <p:nvSpPr>
          <p:cNvPr id="1037" name="AutoShape 16"/>
          <p:cNvSpPr>
            <a:spLocks noChangeArrowheads="1"/>
          </p:cNvSpPr>
          <p:nvPr/>
        </p:nvSpPr>
        <p:spPr bwMode="auto">
          <a:xfrm>
            <a:off x="4290785" y="6206155"/>
            <a:ext cx="830263" cy="215900"/>
          </a:xfrm>
          <a:prstGeom prst="notchedRightArrow">
            <a:avLst>
              <a:gd name="adj1" fmla="val 50000"/>
              <a:gd name="adj2" fmla="val 104151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endParaRPr lang="zh-TW" altLang="en-US" sz="2000" i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dirty="0"/>
              <a:t>COMMON Codes</a:t>
            </a:r>
            <a:endParaRPr lang="zh-TW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15" name="內容版面配置區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-1" y="1717990"/>
                <a:ext cx="8930937" cy="5140010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q"/>
                </a:pPr>
                <a:r>
                  <a:rPr lang="en-US" altLang="zh-TW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BCD Code</a:t>
                </a:r>
              </a:p>
              <a:p>
                <a:pPr marL="640080" lvl="1" algn="just"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§"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number with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decimal digits will require 4k bits in BCD. </a:t>
                </a:r>
              </a:p>
              <a:p>
                <a:pPr marL="640080" lvl="1" algn="just"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§"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Decimal 396 is represented in BCD with 12 bits as 0011 1001 0110, with each group of 4 bits representing one decimal digit.</a:t>
                </a:r>
              </a:p>
              <a:p>
                <a:pPr marL="640080" lvl="1" algn="just"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§"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decimal number in BCD is the same as its equivalent binary number only when the number is between 0 and 9. </a:t>
                </a:r>
              </a:p>
              <a:p>
                <a:pPr marL="640080" lvl="1" algn="just"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§"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binary combinations 1010 through 1111 are not used and have no meaning in BCD.</a:t>
                </a:r>
              </a:p>
              <a:p>
                <a:pPr eaLnBrk="1" hangingPunct="1"/>
                <a:endParaRPr lang="en-US" altLang="zh-TW" sz="2200" dirty="0"/>
              </a:p>
            </p:txBody>
          </p:sp>
        </mc:Choice>
        <mc:Fallback xmlns="">
          <p:sp>
            <p:nvSpPr>
              <p:cNvPr id="38915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-1" y="1717990"/>
                <a:ext cx="8930937" cy="5140010"/>
              </a:xfrm>
              <a:blipFill>
                <a:blip r:embed="rId2"/>
                <a:stretch>
                  <a:fillRect l="-614" r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 cstate="print">
            <a:lum bright="-12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3"/>
          <a:stretch>
            <a:fillRect/>
          </a:stretch>
        </p:blipFill>
        <p:spPr bwMode="auto">
          <a:xfrm>
            <a:off x="9048239" y="1654410"/>
            <a:ext cx="2910469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dirty="0"/>
              <a:t>COMMON Codes (cont.)- BCD Example 1</a:t>
            </a:r>
            <a:endParaRPr lang="zh-TW" altLang="en-US" sz="2000" dirty="0"/>
          </a:p>
        </p:txBody>
      </p:sp>
      <p:sp>
        <p:nvSpPr>
          <p:cNvPr id="39939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en-US" altLang="zh-TW" sz="2600" dirty="0"/>
              <a:t>Consider decimal 185 and its corresponding value in BCD and binary:</a:t>
            </a:r>
          </a:p>
          <a:p>
            <a:pPr lvl="1" indent="-342000">
              <a:spcBef>
                <a:spcPts val="500"/>
              </a:spcBef>
              <a:buClr>
                <a:schemeClr val="tx1"/>
              </a:buClr>
              <a:buSzPct val="80000"/>
            </a:pPr>
            <a:endParaRPr lang="en-US" altLang="zh-TW" sz="26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zh-TW" sz="2600" dirty="0"/>
              <a:t>BCD addition </a:t>
            </a:r>
          </a:p>
          <a:p>
            <a:pPr lvl="1" eaLnBrk="1" hangingPunct="1"/>
            <a:endParaRPr lang="en-US" altLang="zh-TW" dirty="0"/>
          </a:p>
          <a:p>
            <a:pPr eaLnBrk="1" hangingPunct="1"/>
            <a:endParaRPr lang="en-US" altLang="zh-TW" sz="2800" i="1" dirty="0">
              <a:solidFill>
                <a:srgbClr val="FF0000"/>
              </a:solidFill>
            </a:endParaRPr>
          </a:p>
          <a:p>
            <a:pPr eaLnBrk="1" hangingPunct="1"/>
            <a:endParaRPr lang="zh-TW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2" cstate="print">
            <a:lum bright="-6000" contrast="18000"/>
          </a:blip>
          <a:srcRect/>
          <a:stretch>
            <a:fillRect/>
          </a:stretch>
        </p:blipFill>
        <p:spPr bwMode="auto">
          <a:xfrm>
            <a:off x="3120139" y="2363027"/>
            <a:ext cx="6408904" cy="451108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39941" name="AutoShape 6"/>
          <p:cNvSpPr>
            <a:spLocks noChangeArrowheads="1"/>
          </p:cNvSpPr>
          <p:nvPr/>
        </p:nvSpPr>
        <p:spPr bwMode="auto">
          <a:xfrm>
            <a:off x="1993901" y="2454084"/>
            <a:ext cx="830262" cy="215900"/>
          </a:xfrm>
          <a:prstGeom prst="notchedRightArrow">
            <a:avLst>
              <a:gd name="adj1" fmla="val 50000"/>
              <a:gd name="adj2" fmla="val 104151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pic>
        <p:nvPicPr>
          <p:cNvPr id="35846" name="Picture 8"/>
          <p:cNvPicPr>
            <a:picLocks noChangeAspect="1" noChangeArrowheads="1"/>
          </p:cNvPicPr>
          <p:nvPr/>
        </p:nvPicPr>
        <p:blipFill>
          <a:blip r:embed="rId3" cstate="print">
            <a:lum bright="-6000" contrast="24000"/>
          </a:blip>
          <a:srcRect/>
          <a:stretch>
            <a:fillRect/>
          </a:stretch>
        </p:blipFill>
        <p:spPr bwMode="auto">
          <a:xfrm>
            <a:off x="2974019" y="3875190"/>
            <a:ext cx="5903651" cy="225712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dirty="0"/>
              <a:t>COMMON Codes (cont.)- BCD Example 2</a:t>
            </a:r>
            <a:endParaRPr lang="zh-TW" altLang="en-US" dirty="0"/>
          </a:p>
        </p:txBody>
      </p:sp>
      <p:sp>
        <p:nvSpPr>
          <p:cNvPr id="4096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600" dirty="0"/>
              <a:t>Consider the addition of 184 + 576 = 760 in </a:t>
            </a:r>
            <a:r>
              <a:rPr lang="en-US" altLang="zh-TW" sz="2600" b="1" dirty="0"/>
              <a:t>BCD</a:t>
            </a:r>
            <a:r>
              <a:rPr lang="en-US" altLang="zh-TW" sz="2600" dirty="0"/>
              <a:t>:</a:t>
            </a:r>
          </a:p>
          <a:p>
            <a:pPr lvl="1" indent="-342000">
              <a:spcBef>
                <a:spcPts val="500"/>
              </a:spcBef>
              <a:buClr>
                <a:schemeClr val="tx1"/>
              </a:buClr>
              <a:buSzPct val="80000"/>
            </a:pPr>
            <a:endParaRPr lang="en-US" altLang="zh-TW" sz="2600" dirty="0"/>
          </a:p>
          <a:p>
            <a:pPr lvl="1" indent="-342000">
              <a:spcBef>
                <a:spcPts val="500"/>
              </a:spcBef>
              <a:buClr>
                <a:schemeClr val="tx1"/>
              </a:buClr>
              <a:buSzPct val="80000"/>
            </a:pPr>
            <a:endParaRPr lang="en-US" altLang="zh-TW" sz="2600" dirty="0"/>
          </a:p>
          <a:p>
            <a:pPr lvl="1" indent="-342000">
              <a:spcBef>
                <a:spcPts val="500"/>
              </a:spcBef>
              <a:buClr>
                <a:schemeClr val="tx1"/>
              </a:buClr>
              <a:buSzPct val="80000"/>
            </a:pPr>
            <a:endParaRPr lang="en-US" altLang="zh-TW" sz="2600" dirty="0"/>
          </a:p>
          <a:p>
            <a:pPr marL="640800" indent="-342000">
              <a:spcBef>
                <a:spcPts val="500"/>
              </a:spcBef>
              <a:buClr>
                <a:schemeClr val="tx1"/>
              </a:buClr>
              <a:buSzPct val="80000"/>
            </a:pPr>
            <a:endParaRPr lang="en-US" altLang="zh-TW" dirty="0"/>
          </a:p>
          <a:p>
            <a:pPr>
              <a:buClr>
                <a:schemeClr val="tx1"/>
              </a:buClr>
            </a:pPr>
            <a:r>
              <a:rPr lang="en-US" altLang="zh-TW" sz="2600" dirty="0"/>
              <a:t>Decimal Arithmetic: (+375) + (-240) = +135</a:t>
            </a:r>
          </a:p>
          <a:p>
            <a:pPr lvl="1" eaLnBrk="1" hangingPunct="1">
              <a:buClr>
                <a:schemeClr val="tx1"/>
              </a:buClr>
              <a:buSzPct val="80000"/>
            </a:pPr>
            <a:endParaRPr lang="en-US" altLang="zh-TW" dirty="0"/>
          </a:p>
          <a:p>
            <a:pPr eaLnBrk="1" hangingPunct="1"/>
            <a:endParaRPr lang="en-US" altLang="zh-TW" i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2" cstate="print">
            <a:lum bright="-12000" contrast="24000"/>
          </a:blip>
          <a:srcRect/>
          <a:stretch>
            <a:fillRect/>
          </a:stretch>
        </p:blipFill>
        <p:spPr bwMode="auto">
          <a:xfrm>
            <a:off x="2902999" y="2379216"/>
            <a:ext cx="6049748" cy="227178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36869" name="Picture 7"/>
          <p:cNvPicPr>
            <a:picLocks noChangeAspect="1" noChangeArrowheads="1"/>
          </p:cNvPicPr>
          <p:nvPr/>
        </p:nvPicPr>
        <p:blipFill>
          <a:blip r:embed="rId3" cstate="print">
            <a:lum bright="-6000" contrast="18000"/>
          </a:blip>
          <a:srcRect/>
          <a:stretch>
            <a:fillRect/>
          </a:stretch>
        </p:blipFill>
        <p:spPr bwMode="auto">
          <a:xfrm>
            <a:off x="6561970" y="5092565"/>
            <a:ext cx="1267530" cy="1506828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8389398" y="5413453"/>
            <a:ext cx="3588693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Hint for  -240: using 10’s of BCD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dirty="0"/>
              <a:t>COMMON Codes (cont.)</a:t>
            </a:r>
            <a:endParaRPr lang="zh-TW" altLang="en-US" sz="2000" dirty="0"/>
          </a:p>
        </p:txBody>
      </p:sp>
      <p:sp>
        <p:nvSpPr>
          <p:cNvPr id="4198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zh-TW" sz="2600" dirty="0"/>
              <a:t>Other Decimal Codes </a:t>
            </a:r>
          </a:p>
          <a:p>
            <a:pPr eaLnBrk="1" hangingPunct="1"/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1988" name="Picture 8"/>
          <p:cNvPicPr>
            <a:picLocks noChangeAspect="1" noChangeArrowheads="1"/>
          </p:cNvPicPr>
          <p:nvPr/>
        </p:nvPicPr>
        <p:blipFill>
          <a:blip r:embed="rId2" cstate="print">
            <a:lum bright="-12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271" y="2229155"/>
            <a:ext cx="5817242" cy="4416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dirty="0"/>
              <a:t>COMMON Codes (cont.)-GREY Code</a:t>
            </a:r>
            <a:endParaRPr lang="zh-TW" altLang="en-US" sz="2000" dirty="0"/>
          </a:p>
        </p:txBody>
      </p:sp>
      <p:sp>
        <p:nvSpPr>
          <p:cNvPr id="43011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zh-TW" sz="2600" b="1" dirty="0"/>
              <a:t>Gray Code</a:t>
            </a:r>
          </a:p>
          <a:p>
            <a:pPr lvl="1" indent="-270000" algn="just">
              <a:buClr>
                <a:schemeClr val="tx1"/>
              </a:buClr>
            </a:pPr>
            <a:r>
              <a:rPr lang="en-US" altLang="zh-TW" sz="2400" dirty="0"/>
              <a:t>The advantage is that only bit in the code group changes in going from one number to the next.</a:t>
            </a:r>
          </a:p>
          <a:p>
            <a:pPr lvl="2">
              <a:buClr>
                <a:schemeClr val="tx1"/>
              </a:buClr>
            </a:pPr>
            <a:r>
              <a:rPr lang="en-US" altLang="zh-TW" sz="2400" dirty="0"/>
              <a:t>Error detection.</a:t>
            </a:r>
          </a:p>
          <a:p>
            <a:pPr lvl="2">
              <a:buClr>
                <a:schemeClr val="tx1"/>
              </a:buClr>
            </a:pPr>
            <a:r>
              <a:rPr lang="en-US" altLang="zh-TW" sz="2400" dirty="0"/>
              <a:t>Representation of analog data.</a:t>
            </a:r>
          </a:p>
          <a:p>
            <a:pPr lvl="2">
              <a:buClr>
                <a:schemeClr val="tx1"/>
              </a:buClr>
            </a:pPr>
            <a:r>
              <a:rPr lang="en-US" altLang="zh-TW" sz="2400" dirty="0"/>
              <a:t>Low power design.</a:t>
            </a:r>
          </a:p>
          <a:p>
            <a:pPr eaLnBrk="1" hangingPunct="1"/>
            <a:endParaRPr lang="zh-TW" alt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3012" name="Picture 5"/>
          <p:cNvPicPr>
            <a:picLocks noChangeAspect="1" noChangeArrowheads="1"/>
          </p:cNvPicPr>
          <p:nvPr/>
        </p:nvPicPr>
        <p:blipFill>
          <a:blip r:embed="rId3" cstate="print">
            <a:lum bright="-12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1"/>
          <a:stretch>
            <a:fillRect/>
          </a:stretch>
        </p:blipFill>
        <p:spPr bwMode="auto">
          <a:xfrm>
            <a:off x="8810628" y="2796466"/>
            <a:ext cx="3128963" cy="4031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013" name="Group 4"/>
          <p:cNvGrpSpPr>
            <a:grpSpLocks/>
          </p:cNvGrpSpPr>
          <p:nvPr/>
        </p:nvGrpSpPr>
        <p:grpSpPr bwMode="auto">
          <a:xfrm>
            <a:off x="5229224" y="3744914"/>
            <a:ext cx="3482975" cy="2540000"/>
            <a:chOff x="337" y="1618"/>
            <a:chExt cx="2194" cy="1600"/>
          </a:xfrm>
        </p:grpSpPr>
        <p:sp>
          <p:nvSpPr>
            <p:cNvPr id="43022" name="Line 5"/>
            <p:cNvSpPr>
              <a:spLocks noChangeShapeType="1"/>
            </p:cNvSpPr>
            <p:nvPr/>
          </p:nvSpPr>
          <p:spPr bwMode="auto">
            <a:xfrm>
              <a:off x="930" y="1797"/>
              <a:ext cx="13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023" name="Line 6"/>
            <p:cNvSpPr>
              <a:spLocks noChangeShapeType="1"/>
            </p:cNvSpPr>
            <p:nvPr/>
          </p:nvSpPr>
          <p:spPr bwMode="auto">
            <a:xfrm>
              <a:off x="613" y="2387"/>
              <a:ext cx="13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cxnSp>
          <p:nvCxnSpPr>
            <p:cNvPr id="43024" name="AutoShape 7"/>
            <p:cNvCxnSpPr>
              <a:cxnSpLocks noChangeShapeType="1"/>
              <a:stCxn id="43022" idx="0"/>
              <a:endCxn id="43023" idx="0"/>
            </p:cNvCxnSpPr>
            <p:nvPr/>
          </p:nvCxnSpPr>
          <p:spPr bwMode="auto">
            <a:xfrm flipH="1">
              <a:off x="613" y="1791"/>
              <a:ext cx="317" cy="5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25" name="AutoShape 8"/>
            <p:cNvCxnSpPr>
              <a:cxnSpLocks noChangeShapeType="1"/>
              <a:stCxn id="43022" idx="1"/>
              <a:endCxn id="43023" idx="1"/>
            </p:cNvCxnSpPr>
            <p:nvPr/>
          </p:nvCxnSpPr>
          <p:spPr bwMode="auto">
            <a:xfrm flipH="1">
              <a:off x="1928" y="1803"/>
              <a:ext cx="317" cy="5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26" name="Line 9"/>
            <p:cNvSpPr>
              <a:spLocks noChangeShapeType="1"/>
            </p:cNvSpPr>
            <p:nvPr/>
          </p:nvSpPr>
          <p:spPr bwMode="auto">
            <a:xfrm>
              <a:off x="929" y="2478"/>
              <a:ext cx="1315" cy="0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027" name="Line 10"/>
            <p:cNvSpPr>
              <a:spLocks noChangeShapeType="1"/>
            </p:cNvSpPr>
            <p:nvPr/>
          </p:nvSpPr>
          <p:spPr bwMode="auto">
            <a:xfrm>
              <a:off x="612" y="3068"/>
              <a:ext cx="13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cxnSp>
          <p:nvCxnSpPr>
            <p:cNvPr id="43028" name="AutoShape 11"/>
            <p:cNvCxnSpPr>
              <a:cxnSpLocks noChangeShapeType="1"/>
              <a:stCxn id="43026" idx="0"/>
              <a:endCxn id="43027" idx="0"/>
            </p:cNvCxnSpPr>
            <p:nvPr/>
          </p:nvCxnSpPr>
          <p:spPr bwMode="auto">
            <a:xfrm flipH="1">
              <a:off x="612" y="2472"/>
              <a:ext cx="317" cy="590"/>
            </a:xfrm>
            <a:prstGeom prst="straightConnector1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29" name="AutoShape 12"/>
            <p:cNvCxnSpPr>
              <a:cxnSpLocks noChangeShapeType="1"/>
              <a:stCxn id="43026" idx="1"/>
              <a:endCxn id="43027" idx="1"/>
            </p:cNvCxnSpPr>
            <p:nvPr/>
          </p:nvCxnSpPr>
          <p:spPr bwMode="auto">
            <a:xfrm flipH="1">
              <a:off x="1927" y="2484"/>
              <a:ext cx="317" cy="5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30" name="AutoShape 13"/>
            <p:cNvCxnSpPr>
              <a:cxnSpLocks noChangeShapeType="1"/>
              <a:stCxn id="43023" idx="0"/>
              <a:endCxn id="43027" idx="0"/>
            </p:cNvCxnSpPr>
            <p:nvPr/>
          </p:nvCxnSpPr>
          <p:spPr bwMode="auto">
            <a:xfrm flipH="1">
              <a:off x="612" y="2381"/>
              <a:ext cx="1" cy="6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31" name="AutoShape 14"/>
            <p:cNvCxnSpPr>
              <a:cxnSpLocks noChangeShapeType="1"/>
              <a:stCxn id="43022" idx="0"/>
              <a:endCxn id="43026" idx="0"/>
            </p:cNvCxnSpPr>
            <p:nvPr/>
          </p:nvCxnSpPr>
          <p:spPr bwMode="auto">
            <a:xfrm flipH="1">
              <a:off x="929" y="1791"/>
              <a:ext cx="1" cy="681"/>
            </a:xfrm>
            <a:prstGeom prst="straightConnector1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32" name="AutoShape 15"/>
            <p:cNvCxnSpPr>
              <a:cxnSpLocks noChangeShapeType="1"/>
              <a:stCxn id="43023" idx="1"/>
              <a:endCxn id="43027" idx="1"/>
            </p:cNvCxnSpPr>
            <p:nvPr/>
          </p:nvCxnSpPr>
          <p:spPr bwMode="auto">
            <a:xfrm flipH="1">
              <a:off x="1927" y="2393"/>
              <a:ext cx="1" cy="6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33" name="AutoShape 16"/>
            <p:cNvCxnSpPr>
              <a:cxnSpLocks noChangeShapeType="1"/>
              <a:stCxn id="43022" idx="1"/>
              <a:endCxn id="43026" idx="1"/>
            </p:cNvCxnSpPr>
            <p:nvPr/>
          </p:nvCxnSpPr>
          <p:spPr bwMode="auto">
            <a:xfrm flipH="1">
              <a:off x="2244" y="1803"/>
              <a:ext cx="1" cy="6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34" name="Text Box 17"/>
            <p:cNvSpPr txBox="1">
              <a:spLocks noChangeArrowheads="1"/>
            </p:cNvSpPr>
            <p:nvPr/>
          </p:nvSpPr>
          <p:spPr bwMode="auto">
            <a:xfrm>
              <a:off x="748" y="1618"/>
              <a:ext cx="28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1pPr>
              <a:lvl2pPr marL="742950" indent="-28575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2pPr>
              <a:lvl3pPr marL="1143000" indent="-22860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3pPr>
              <a:lvl4pPr marL="1600200" indent="-22860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4pPr>
              <a:lvl5pPr marL="2057400" indent="-22860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en-US" altLang="zh-TW" i="0" u="none">
                  <a:solidFill>
                    <a:schemeClr val="tx1"/>
                  </a:solidFill>
                </a:rPr>
                <a:t>000</a:t>
              </a:r>
            </a:p>
          </p:txBody>
        </p:sp>
        <p:sp>
          <p:nvSpPr>
            <p:cNvPr id="43035" name="Text Box 18"/>
            <p:cNvSpPr txBox="1">
              <a:spLocks noChangeArrowheads="1"/>
            </p:cNvSpPr>
            <p:nvPr/>
          </p:nvSpPr>
          <p:spPr bwMode="auto">
            <a:xfrm>
              <a:off x="2109" y="1618"/>
              <a:ext cx="28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1pPr>
              <a:lvl2pPr marL="742950" indent="-28575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2pPr>
              <a:lvl3pPr marL="1143000" indent="-22860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3pPr>
              <a:lvl4pPr marL="1600200" indent="-22860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4pPr>
              <a:lvl5pPr marL="2057400" indent="-22860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en-US" altLang="zh-TW" i="0" u="none">
                  <a:solidFill>
                    <a:schemeClr val="tx1"/>
                  </a:solidFill>
                </a:rPr>
                <a:t>001</a:t>
              </a:r>
            </a:p>
          </p:txBody>
        </p:sp>
        <p:sp>
          <p:nvSpPr>
            <p:cNvPr id="43036" name="Text Box 19"/>
            <p:cNvSpPr txBox="1">
              <a:spLocks noChangeArrowheads="1"/>
            </p:cNvSpPr>
            <p:nvPr/>
          </p:nvSpPr>
          <p:spPr bwMode="auto">
            <a:xfrm>
              <a:off x="337" y="2298"/>
              <a:ext cx="28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1pPr>
              <a:lvl2pPr marL="742950" indent="-28575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2pPr>
              <a:lvl3pPr marL="1143000" indent="-22860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3pPr>
              <a:lvl4pPr marL="1600200" indent="-22860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4pPr>
              <a:lvl5pPr marL="2057400" indent="-22860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en-US" altLang="zh-TW" i="0" u="none">
                  <a:solidFill>
                    <a:schemeClr val="tx1"/>
                  </a:solidFill>
                </a:rPr>
                <a:t>010</a:t>
              </a:r>
            </a:p>
          </p:txBody>
        </p:sp>
        <p:sp>
          <p:nvSpPr>
            <p:cNvPr id="43037" name="Text Box 20"/>
            <p:cNvSpPr txBox="1">
              <a:spLocks noChangeArrowheads="1"/>
            </p:cNvSpPr>
            <p:nvPr/>
          </p:nvSpPr>
          <p:spPr bwMode="auto">
            <a:xfrm>
              <a:off x="884" y="2480"/>
              <a:ext cx="28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1pPr>
              <a:lvl2pPr marL="742950" indent="-28575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2pPr>
              <a:lvl3pPr marL="1143000" indent="-22860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3pPr>
              <a:lvl4pPr marL="1600200" indent="-22860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4pPr>
              <a:lvl5pPr marL="2057400" indent="-22860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en-US" altLang="zh-TW" i="0" u="none">
                  <a:solidFill>
                    <a:schemeClr val="tx1"/>
                  </a:solidFill>
                </a:rPr>
                <a:t>100</a:t>
              </a:r>
            </a:p>
          </p:txBody>
        </p:sp>
        <p:sp>
          <p:nvSpPr>
            <p:cNvPr id="43038" name="Text Box 21"/>
            <p:cNvSpPr txBox="1">
              <a:spLocks noChangeArrowheads="1"/>
            </p:cNvSpPr>
            <p:nvPr/>
          </p:nvSpPr>
          <p:spPr bwMode="auto">
            <a:xfrm>
              <a:off x="340" y="3024"/>
              <a:ext cx="28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1pPr>
              <a:lvl2pPr marL="742950" indent="-28575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2pPr>
              <a:lvl3pPr marL="1143000" indent="-22860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3pPr>
              <a:lvl4pPr marL="1600200" indent="-22860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4pPr>
              <a:lvl5pPr marL="2057400" indent="-22860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en-US" altLang="zh-TW" i="0" u="none">
                  <a:solidFill>
                    <a:schemeClr val="tx1"/>
                  </a:solidFill>
                </a:rPr>
                <a:t>110</a:t>
              </a:r>
            </a:p>
          </p:txBody>
        </p:sp>
        <p:sp>
          <p:nvSpPr>
            <p:cNvPr id="43039" name="Text Box 22"/>
            <p:cNvSpPr txBox="1">
              <a:spLocks noChangeArrowheads="1"/>
            </p:cNvSpPr>
            <p:nvPr/>
          </p:nvSpPr>
          <p:spPr bwMode="auto">
            <a:xfrm>
              <a:off x="1925" y="3024"/>
              <a:ext cx="27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1pPr>
              <a:lvl2pPr marL="742950" indent="-28575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2pPr>
              <a:lvl3pPr marL="1143000" indent="-22860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3pPr>
              <a:lvl4pPr marL="1600200" indent="-22860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4pPr>
              <a:lvl5pPr marL="2057400" indent="-22860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en-US" altLang="zh-TW" i="0" u="none">
                  <a:solidFill>
                    <a:schemeClr val="tx1"/>
                  </a:solidFill>
                </a:rPr>
                <a:t>111</a:t>
              </a:r>
            </a:p>
          </p:txBody>
        </p:sp>
        <p:sp>
          <p:nvSpPr>
            <p:cNvPr id="43040" name="Text Box 23"/>
            <p:cNvSpPr txBox="1">
              <a:spLocks noChangeArrowheads="1"/>
            </p:cNvSpPr>
            <p:nvPr/>
          </p:nvSpPr>
          <p:spPr bwMode="auto">
            <a:xfrm>
              <a:off x="2245" y="2434"/>
              <a:ext cx="28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1pPr>
              <a:lvl2pPr marL="742950" indent="-28575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2pPr>
              <a:lvl3pPr marL="1143000" indent="-22860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3pPr>
              <a:lvl4pPr marL="1600200" indent="-22860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4pPr>
              <a:lvl5pPr marL="2057400" indent="-22860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en-US" altLang="zh-TW" i="0" u="none">
                  <a:solidFill>
                    <a:schemeClr val="tx1"/>
                  </a:solidFill>
                </a:rPr>
                <a:t>101</a:t>
              </a:r>
            </a:p>
          </p:txBody>
        </p:sp>
        <p:sp>
          <p:nvSpPr>
            <p:cNvPr id="43041" name="Text Box 24"/>
            <p:cNvSpPr txBox="1">
              <a:spLocks noChangeArrowheads="1"/>
            </p:cNvSpPr>
            <p:nvPr/>
          </p:nvSpPr>
          <p:spPr bwMode="auto">
            <a:xfrm>
              <a:off x="1925" y="2298"/>
              <a:ext cx="28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1pPr>
              <a:lvl2pPr marL="742950" indent="-28575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2pPr>
              <a:lvl3pPr marL="1143000" indent="-22860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3pPr>
              <a:lvl4pPr marL="1600200" indent="-22860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4pPr>
              <a:lvl5pPr marL="2057400" indent="-22860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en-US" altLang="zh-TW" i="0" u="none">
                  <a:solidFill>
                    <a:schemeClr val="tx1"/>
                  </a:solidFill>
                </a:rPr>
                <a:t>011</a:t>
              </a:r>
            </a:p>
          </p:txBody>
        </p:sp>
      </p:grpSp>
      <p:sp>
        <p:nvSpPr>
          <p:cNvPr id="43014" name="Line 25"/>
          <p:cNvSpPr>
            <a:spLocks noChangeShapeType="1"/>
          </p:cNvSpPr>
          <p:nvPr/>
        </p:nvSpPr>
        <p:spPr bwMode="auto">
          <a:xfrm>
            <a:off x="6243636" y="4073099"/>
            <a:ext cx="17272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5" name="Line 26"/>
          <p:cNvSpPr>
            <a:spLocks noChangeShapeType="1"/>
          </p:cNvSpPr>
          <p:nvPr/>
        </p:nvSpPr>
        <p:spPr bwMode="auto">
          <a:xfrm flipH="1">
            <a:off x="7723563" y="4117121"/>
            <a:ext cx="433013" cy="727931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6" name="Line 27"/>
          <p:cNvSpPr>
            <a:spLocks noChangeShapeType="1"/>
          </p:cNvSpPr>
          <p:nvPr/>
        </p:nvSpPr>
        <p:spPr bwMode="auto">
          <a:xfrm flipH="1">
            <a:off x="5780463" y="4824414"/>
            <a:ext cx="1728788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7" name="Line 28"/>
          <p:cNvSpPr>
            <a:spLocks noChangeShapeType="1"/>
          </p:cNvSpPr>
          <p:nvPr/>
        </p:nvSpPr>
        <p:spPr bwMode="auto">
          <a:xfrm flipH="1">
            <a:off x="5780463" y="4965702"/>
            <a:ext cx="0" cy="10795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8" name="Line 29"/>
          <p:cNvSpPr>
            <a:spLocks noChangeShapeType="1"/>
          </p:cNvSpPr>
          <p:nvPr/>
        </p:nvSpPr>
        <p:spPr bwMode="auto">
          <a:xfrm>
            <a:off x="5881687" y="5973763"/>
            <a:ext cx="1728788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9" name="Line 30"/>
          <p:cNvSpPr>
            <a:spLocks noChangeShapeType="1"/>
          </p:cNvSpPr>
          <p:nvPr/>
        </p:nvSpPr>
        <p:spPr bwMode="auto">
          <a:xfrm flipV="1">
            <a:off x="7726395" y="5230814"/>
            <a:ext cx="360362" cy="6477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20" name="Line 31"/>
          <p:cNvSpPr>
            <a:spLocks noChangeShapeType="1"/>
          </p:cNvSpPr>
          <p:nvPr/>
        </p:nvSpPr>
        <p:spPr bwMode="auto">
          <a:xfrm flipH="1">
            <a:off x="6386511" y="5230814"/>
            <a:ext cx="144145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" name="Text Box 75"/>
          <p:cNvSpPr txBox="1">
            <a:spLocks noChangeArrowheads="1"/>
          </p:cNvSpPr>
          <p:nvPr/>
        </p:nvSpPr>
        <p:spPr bwMode="auto">
          <a:xfrm>
            <a:off x="5868987" y="6376988"/>
            <a:ext cx="17414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000" dirty="0">
                <a:latin typeface="+mj-lt"/>
                <a:ea typeface="新細明體" pitchFamily="18" charset="-120"/>
              </a:rPr>
              <a:t>1-1 and onto!!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COMMON Codes (cont.)-ASCII Code</a:t>
            </a:r>
            <a:endParaRPr lang="zh-TW" altLang="en-US" sz="2000" dirty="0"/>
          </a:p>
        </p:txBody>
      </p:sp>
      <p:sp>
        <p:nvSpPr>
          <p:cNvPr id="440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zh-TW" sz="2600" dirty="0"/>
              <a:t>American Standard Code for Information Interchange (ASCII) Character Code </a:t>
            </a:r>
          </a:p>
          <a:p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071" y="2229155"/>
            <a:ext cx="7785857" cy="4416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dirty="0"/>
              <a:t>COMMON Codes (cont.)-ASCII Code</a:t>
            </a:r>
            <a:endParaRPr lang="zh-TW" altLang="en-US" sz="2000" dirty="0"/>
          </a:p>
        </p:txBody>
      </p:sp>
      <p:sp>
        <p:nvSpPr>
          <p:cNvPr id="45059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600" dirty="0"/>
              <a:t>ASCII Character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 cstate="print">
            <a:lum bright="-12000"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679" y="2183907"/>
            <a:ext cx="7384365" cy="4496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dirty="0"/>
              <a:t>COMMON Codes (cont.)-ASCII CHARACTER Code</a:t>
            </a:r>
            <a:endParaRPr lang="zh-TW" altLang="en-US" dirty="0"/>
          </a:p>
        </p:txBody>
      </p:sp>
      <p:sp>
        <p:nvSpPr>
          <p:cNvPr id="4608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zh-TW" sz="2600" dirty="0"/>
              <a:t>American Standard Code for Information Interchange (Refer to Table 1.7)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zh-TW" sz="2600" dirty="0"/>
              <a:t>A popular code used to represent information sent as character-based data.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zh-TW" sz="2600" dirty="0"/>
              <a:t>It uses 7-bits to represent:</a:t>
            </a:r>
          </a:p>
          <a:p>
            <a:pPr marL="640980"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zh-TW" sz="2400" dirty="0"/>
              <a:t>94 Graphic printing characters.</a:t>
            </a:r>
          </a:p>
          <a:p>
            <a:pPr marL="640980"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zh-TW" sz="2400" dirty="0"/>
              <a:t>34 Non-printing characters.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zh-TW" sz="2600" dirty="0"/>
              <a:t>Some non-printing characters are used for text format (e.g. BS = Backspace, CR = carriage return).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zh-TW" sz="2600" dirty="0"/>
              <a:t>Other non-printing characters are used for record marking and flow control (e.g. STX and ETX start and end text areas).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dirty="0"/>
              <a:t>ASCII Properties</a:t>
            </a:r>
            <a:endParaRPr lang="zh-TW" altLang="en-US" dirty="0"/>
          </a:p>
        </p:txBody>
      </p:sp>
      <p:sp>
        <p:nvSpPr>
          <p:cNvPr id="4710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zh-TW" sz="2600" dirty="0">
                <a:solidFill>
                  <a:srgbClr val="000000"/>
                </a:solidFill>
              </a:rPr>
              <a:t>ASCII has some interesting properties:</a:t>
            </a:r>
            <a:endParaRPr lang="en-US" altLang="zh-TW" sz="2600" dirty="0">
              <a:solidFill>
                <a:schemeClr val="accent2"/>
              </a:solidFill>
            </a:endParaRP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zh-TW" sz="2400" dirty="0">
                <a:solidFill>
                  <a:srgbClr val="000000"/>
                </a:solidFill>
              </a:rPr>
              <a:t>Digits 0 to 9 span Hexadecimal values 30</a:t>
            </a:r>
            <a:r>
              <a:rPr lang="en-US" altLang="zh-TW" sz="2400" baseline="-25000" dirty="0">
                <a:solidFill>
                  <a:srgbClr val="000000"/>
                </a:solidFill>
              </a:rPr>
              <a:t>16</a:t>
            </a:r>
            <a:r>
              <a:rPr lang="en-US" altLang="zh-TW" sz="2400" dirty="0">
                <a:solidFill>
                  <a:srgbClr val="000000"/>
                </a:solidFill>
              </a:rPr>
              <a:t> to 39</a:t>
            </a:r>
            <a:r>
              <a:rPr lang="en-US" altLang="zh-TW" sz="2400" baseline="-25000" dirty="0">
                <a:solidFill>
                  <a:srgbClr val="000000"/>
                </a:solidFill>
              </a:rPr>
              <a:t>16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zh-TW" sz="2400" dirty="0">
                <a:solidFill>
                  <a:srgbClr val="000000"/>
                </a:solidFill>
              </a:rPr>
              <a:t>Upper case A-Z span 41</a:t>
            </a:r>
            <a:r>
              <a:rPr lang="en-US" altLang="zh-TW" sz="2400" baseline="-25000" dirty="0">
                <a:solidFill>
                  <a:srgbClr val="000000"/>
                </a:solidFill>
              </a:rPr>
              <a:t>16</a:t>
            </a:r>
            <a:r>
              <a:rPr lang="en-US" altLang="zh-TW" sz="2400" dirty="0">
                <a:solidFill>
                  <a:srgbClr val="000000"/>
                </a:solidFill>
              </a:rPr>
              <a:t> to 5A</a:t>
            </a:r>
            <a:r>
              <a:rPr lang="en-US" altLang="zh-TW" sz="2400" baseline="-25000" dirty="0">
                <a:solidFill>
                  <a:srgbClr val="000000"/>
                </a:solidFill>
              </a:rPr>
              <a:t>16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zh-TW" sz="2400" dirty="0">
                <a:solidFill>
                  <a:srgbClr val="000000"/>
                </a:solidFill>
              </a:rPr>
              <a:t>Lower case a-z span 61</a:t>
            </a:r>
            <a:r>
              <a:rPr lang="en-US" altLang="zh-TW" sz="2400" baseline="-25000" dirty="0">
                <a:solidFill>
                  <a:srgbClr val="000000"/>
                </a:solidFill>
              </a:rPr>
              <a:t>16</a:t>
            </a:r>
            <a:r>
              <a:rPr lang="en-US" altLang="zh-TW" sz="2400" dirty="0">
                <a:solidFill>
                  <a:srgbClr val="000000"/>
                </a:solidFill>
              </a:rPr>
              <a:t> to 7A</a:t>
            </a:r>
            <a:r>
              <a:rPr lang="en-US" altLang="zh-TW" sz="2400" baseline="-25000" dirty="0">
                <a:solidFill>
                  <a:srgbClr val="000000"/>
                </a:solidFill>
              </a:rPr>
              <a:t>16</a:t>
            </a:r>
          </a:p>
          <a:p>
            <a:pPr marL="640080" lvl="2" indent="-27432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zh-TW" sz="2400" dirty="0">
                <a:solidFill>
                  <a:srgbClr val="000000"/>
                </a:solidFill>
              </a:rPr>
              <a:t>Lower to upper case translation (and vice versa) occurs by flipping </a:t>
            </a:r>
            <a:r>
              <a:rPr lang="en-US" altLang="zh-TW" sz="2400" dirty="0">
                <a:solidFill>
                  <a:srgbClr val="FF33CC"/>
                </a:solidFill>
              </a:rPr>
              <a:t>bit 6</a:t>
            </a:r>
            <a:r>
              <a:rPr lang="en-US" altLang="zh-TW" sz="2400" dirty="0">
                <a:solidFill>
                  <a:srgbClr val="000000"/>
                </a:solidFill>
              </a:rPr>
              <a:t>.</a:t>
            </a:r>
            <a:endParaRPr lang="en-US" altLang="zh-TW" sz="2400" baseline="-25000" dirty="0">
              <a:solidFill>
                <a:srgbClr val="000000"/>
              </a:solidFill>
            </a:endParaRPr>
          </a:p>
          <a:p>
            <a:pPr eaLnBrk="1" hangingPunct="1"/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Normal Addition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en-US" sz="2600" dirty="0"/>
              <a:t>Decimal Addition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5375276" y="2708276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 dirty="0">
                <a:solidFill>
                  <a:srgbClr val="002060"/>
                </a:solidFill>
                <a:cs typeface="Times New Roman" pitchFamily="18" charset="0"/>
              </a:rPr>
              <a:t>5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096001" y="2708276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 dirty="0">
                <a:solidFill>
                  <a:srgbClr val="002060"/>
                </a:solidFill>
                <a:cs typeface="Times New Roman" pitchFamily="18" charset="0"/>
              </a:rPr>
              <a:t>5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6096001" y="3249614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 dirty="0">
                <a:solidFill>
                  <a:srgbClr val="002060"/>
                </a:solidFill>
                <a:cs typeface="Times New Roman" pitchFamily="18" charset="0"/>
              </a:rPr>
              <a:t>5</a:t>
            </a:r>
          </a:p>
        </p:txBody>
      </p:sp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5375276" y="3249614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 dirty="0">
                <a:solidFill>
                  <a:srgbClr val="002060"/>
                </a:solidFill>
                <a:cs typeface="Times New Roman" pitchFamily="18" charset="0"/>
              </a:rPr>
              <a:t>5</a:t>
            </a: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H="1">
            <a:off x="4656139" y="3789363"/>
            <a:ext cx="18002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4475163" y="3249614"/>
            <a:ext cx="3603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103434" name="Text Box 10"/>
          <p:cNvSpPr txBox="1">
            <a:spLocks noChangeArrowheads="1"/>
          </p:cNvSpPr>
          <p:nvPr/>
        </p:nvSpPr>
        <p:spPr bwMode="auto">
          <a:xfrm>
            <a:off x="6096001" y="3968751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5375276" y="3968751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4656138" y="3968751"/>
            <a:ext cx="3603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3437" name="Line 13"/>
          <p:cNvSpPr>
            <a:spLocks noChangeShapeType="1"/>
          </p:cNvSpPr>
          <p:nvPr/>
        </p:nvSpPr>
        <p:spPr bwMode="auto">
          <a:xfrm>
            <a:off x="6456363" y="4329113"/>
            <a:ext cx="360362" cy="360362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6996114" y="4508501"/>
            <a:ext cx="2879725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 dirty="0">
                <a:solidFill>
                  <a:schemeClr val="tx1"/>
                </a:solidFill>
                <a:cs typeface="Times New Roman" pitchFamily="18" charset="0"/>
              </a:rPr>
              <a:t>= </a:t>
            </a:r>
            <a:r>
              <a:rPr lang="en-US" altLang="en-US" sz="2800" b="1" u="none" dirty="0">
                <a:solidFill>
                  <a:schemeClr val="tx1"/>
                </a:solidFill>
                <a:cs typeface="Times New Roman" pitchFamily="18" charset="0"/>
              </a:rPr>
              <a:t>Ten </a:t>
            </a:r>
            <a:r>
              <a:rPr lang="en-US" altLang="en-US" sz="2800" b="1" u="none" dirty="0">
                <a:solidFill>
                  <a:schemeClr val="accent1"/>
                </a:solidFill>
                <a:cs typeface="Times New Roman" pitchFamily="18" charset="0"/>
              </a:rPr>
              <a:t>≥</a:t>
            </a:r>
            <a:r>
              <a:rPr lang="en-US" altLang="en-US" sz="2800" b="1" u="none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en-US" sz="2800" b="1" u="none" dirty="0">
                <a:solidFill>
                  <a:srgbClr val="002060"/>
                </a:solidFill>
                <a:cs typeface="Times New Roman" pitchFamily="18" charset="0"/>
              </a:rPr>
              <a:t>Base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 dirty="0">
                <a:solidFill>
                  <a:srgbClr val="002060"/>
                </a:solidFill>
                <a:cs typeface="Times New Roman" pitchFamily="18" charset="0"/>
                <a:sym typeface="Wingdings" pitchFamily="2" charset="2"/>
              </a:rPr>
              <a:t> Subtract a Base</a:t>
            </a:r>
            <a:endParaRPr lang="en-US" altLang="en-US" sz="2800" b="1" i="0" u="none" baseline="-25000" dirty="0">
              <a:solidFill>
                <a:srgbClr val="002060"/>
              </a:solidFill>
              <a:cs typeface="Times New Roman" pitchFamily="18" charset="0"/>
            </a:endParaRP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5375276" y="2168526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rgbClr val="FF660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3441" name="Text Box 17"/>
          <p:cNvSpPr txBox="1">
            <a:spLocks noChangeArrowheads="1"/>
          </p:cNvSpPr>
          <p:nvPr/>
        </p:nvSpPr>
        <p:spPr bwMode="auto">
          <a:xfrm>
            <a:off x="4656138" y="2168526"/>
            <a:ext cx="3603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rgbClr val="FF660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3442" name="Line 18"/>
          <p:cNvSpPr>
            <a:spLocks noChangeShapeType="1"/>
          </p:cNvSpPr>
          <p:nvPr/>
        </p:nvSpPr>
        <p:spPr bwMode="auto">
          <a:xfrm flipH="1">
            <a:off x="6635751" y="2349500"/>
            <a:ext cx="720725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103443" name="Text Box 19"/>
          <p:cNvSpPr txBox="1">
            <a:spLocks noChangeArrowheads="1"/>
          </p:cNvSpPr>
          <p:nvPr/>
        </p:nvSpPr>
        <p:spPr bwMode="auto">
          <a:xfrm>
            <a:off x="7535864" y="2168526"/>
            <a:ext cx="12604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Carry</a:t>
            </a:r>
            <a:endParaRPr lang="en-US" altLang="en-US" sz="2800" b="1" i="0" u="none" baseline="-25000">
              <a:solidFill>
                <a:schemeClr val="accent2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5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2 0.15579 L 1.94444E-6 -2.96296E-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9" y="-7801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785 0.41991 L -2.22222E-6 -2.59259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92" y="-2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82 0.2625 L -2.77778E-6 0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-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/>
      <p:bldP spid="103429" grpId="0"/>
      <p:bldP spid="103429" grpId="1"/>
      <p:bldP spid="103430" grpId="0"/>
      <p:bldP spid="103430" grpId="1"/>
      <p:bldP spid="103431" grpId="0"/>
      <p:bldP spid="103434" grpId="0"/>
      <p:bldP spid="103434" grpId="1"/>
      <p:bldP spid="103435" grpId="0"/>
      <p:bldP spid="103436" grpId="0"/>
      <p:bldP spid="103437" grpId="0" animBg="1"/>
      <p:bldP spid="103440" grpId="0"/>
      <p:bldP spid="103440" grpId="1"/>
      <p:bldP spid="103441" grpId="0"/>
      <p:bldP spid="103441" grpId="1"/>
      <p:bldP spid="103442" grpId="0" animBg="1"/>
      <p:bldP spid="10344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/>
              <a:t>Error Detecting Code</a:t>
            </a:r>
            <a:r>
              <a:rPr lang="en-US" altLang="zh-TW" sz="2000" dirty="0"/>
              <a:t> </a:t>
            </a:r>
            <a:br>
              <a:rPr lang="en-US" altLang="zh-TW" sz="2000" dirty="0"/>
            </a:br>
            <a:endParaRPr lang="zh-TW" altLang="en-US" sz="2000" dirty="0"/>
          </a:p>
        </p:txBody>
      </p:sp>
      <p:sp>
        <p:nvSpPr>
          <p:cNvPr id="48131" name="內容版面配置區 2"/>
          <p:cNvSpPr>
            <a:spLocks noGrp="1"/>
          </p:cNvSpPr>
          <p:nvPr>
            <p:ph idx="1"/>
          </p:nvPr>
        </p:nvSpPr>
        <p:spPr>
          <a:xfrm>
            <a:off x="0" y="1305017"/>
            <a:ext cx="12192000" cy="555298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zh-TW" sz="2600" b="1" dirty="0"/>
              <a:t>Error-Detecting Code introduction</a:t>
            </a:r>
          </a:p>
          <a:p>
            <a:pPr marL="640980" lvl="1" algn="just"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zh-TW" sz="2400" dirty="0"/>
              <a:t>To detect errors in data communication and processing, an </a:t>
            </a:r>
            <a:r>
              <a:rPr lang="en-US" altLang="zh-TW" sz="2400" u="sng" dirty="0"/>
              <a:t>eighth-bit</a:t>
            </a:r>
            <a:r>
              <a:rPr lang="en-US" altLang="zh-TW" sz="2400" dirty="0"/>
              <a:t> is sometimes added to the ASCII character to indicate its parity. </a:t>
            </a:r>
          </a:p>
          <a:p>
            <a:pPr marL="640980" lvl="1" algn="just"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zh-TW" sz="2400" dirty="0"/>
              <a:t>A </a:t>
            </a:r>
            <a:r>
              <a:rPr lang="en-US" altLang="zh-TW" sz="2400" dirty="0">
                <a:solidFill>
                  <a:srgbClr val="FF33CC"/>
                </a:solidFill>
              </a:rPr>
              <a:t>parity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33CC"/>
                </a:solidFill>
              </a:rPr>
              <a:t>bit</a:t>
            </a:r>
            <a:r>
              <a:rPr lang="en-US" altLang="zh-TW" sz="2400" dirty="0"/>
              <a:t> is an extra bit included with a message to make the total number of 1's either even or odd.</a:t>
            </a:r>
          </a:p>
          <a:p>
            <a:pPr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TW" sz="2600" b="1" dirty="0"/>
              <a:t>Example:</a:t>
            </a:r>
          </a:p>
          <a:p>
            <a:pPr marL="640980" lvl="1"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zh-TW" sz="2400" dirty="0"/>
              <a:t>Consider the following two characters and their even and odd parity: </a:t>
            </a:r>
          </a:p>
          <a:p>
            <a:pPr eaLnBrk="1" hangingPunct="1"/>
            <a:endParaRPr lang="en-US" altLang="zh-TW" i="1" dirty="0">
              <a:solidFill>
                <a:srgbClr val="FF0000"/>
              </a:solidFill>
            </a:endParaRPr>
          </a:p>
          <a:p>
            <a:pPr lvl="1" eaLnBrk="1" hangingPunct="1"/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43012" name="Picture 8"/>
          <p:cNvPicPr>
            <a:picLocks noChangeAspect="1" noChangeArrowheads="1"/>
          </p:cNvPicPr>
          <p:nvPr/>
        </p:nvPicPr>
        <p:blipFill>
          <a:blip r:embed="rId2" cstate="print">
            <a:lum bright="-12000" contrast="24000"/>
          </a:blip>
          <a:srcRect/>
          <a:stretch>
            <a:fillRect/>
          </a:stretch>
        </p:blipFill>
        <p:spPr bwMode="auto">
          <a:xfrm>
            <a:off x="2769833" y="5446451"/>
            <a:ext cx="7339873" cy="127537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Error Detecting Code (cont.)</a:t>
            </a:r>
            <a:endParaRPr lang="zh-TW" altLang="en-US" dirty="0"/>
          </a:p>
        </p:txBody>
      </p:sp>
      <p:sp>
        <p:nvSpPr>
          <p:cNvPr id="4915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zh-TW" sz="2600" b="1" dirty="0"/>
              <a:t>Error-Detecting Code description</a:t>
            </a:r>
          </a:p>
          <a:p>
            <a:pPr lvl="1"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zh-TW" sz="2400" dirty="0">
                <a:solidFill>
                  <a:srgbClr val="FF0000"/>
                </a:solidFill>
              </a:rPr>
              <a:t>Redundancy</a:t>
            </a:r>
            <a:r>
              <a:rPr lang="en-US" altLang="zh-TW" sz="2400" dirty="0"/>
              <a:t> (e.g. extra information), in the form of extra bits, can be incorporated into binary code words to detect and correct errors.   </a:t>
            </a:r>
          </a:p>
          <a:p>
            <a:pPr lvl="1"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zh-TW" sz="2400" dirty="0"/>
              <a:t>A simple form of redundancy is </a:t>
            </a:r>
            <a:r>
              <a:rPr lang="en-US" altLang="zh-TW" sz="2400" dirty="0">
                <a:solidFill>
                  <a:srgbClr val="1B1BFF"/>
                </a:solidFill>
              </a:rPr>
              <a:t>parity</a:t>
            </a:r>
            <a:r>
              <a:rPr lang="en-US" altLang="zh-TW" sz="2400" dirty="0"/>
              <a:t>, an extra bit appended onto the code word to make the number of 1’s odd or even. Parity can detect all single-bit errors and some multiple-bit errors.</a:t>
            </a:r>
          </a:p>
          <a:p>
            <a:pPr lvl="1"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zh-TW" sz="2400" dirty="0"/>
              <a:t>A code word has </a:t>
            </a:r>
            <a:r>
              <a:rPr lang="en-US" altLang="zh-TW" sz="2400" dirty="0">
                <a:solidFill>
                  <a:srgbClr val="002060"/>
                </a:solidFill>
              </a:rPr>
              <a:t>even parity </a:t>
            </a:r>
            <a:r>
              <a:rPr lang="en-US" altLang="zh-TW" sz="2400" dirty="0"/>
              <a:t>if the number of 1’s in the code word is even.</a:t>
            </a:r>
          </a:p>
          <a:p>
            <a:pPr lvl="1"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zh-TW" sz="2400" dirty="0"/>
              <a:t>A code word has </a:t>
            </a:r>
            <a:r>
              <a:rPr lang="en-US" altLang="zh-TW" sz="2400" dirty="0">
                <a:solidFill>
                  <a:srgbClr val="002060"/>
                </a:solidFill>
              </a:rPr>
              <a:t>odd parity </a:t>
            </a:r>
            <a:r>
              <a:rPr lang="en-US" altLang="zh-TW" sz="2400" dirty="0"/>
              <a:t>if the number of 1’s in the code word is odd.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zh-TW" sz="2600" b="1" dirty="0"/>
              <a:t>Example: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9156" name="文字方塊 3"/>
          <p:cNvSpPr txBox="1">
            <a:spLocks noChangeArrowheads="1"/>
          </p:cNvSpPr>
          <p:nvPr/>
        </p:nvSpPr>
        <p:spPr bwMode="auto">
          <a:xfrm>
            <a:off x="5223211" y="6017991"/>
            <a:ext cx="120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000" i="0" u="none" dirty="0">
                <a:solidFill>
                  <a:schemeClr val="tx1"/>
                </a:solidFill>
              </a:rPr>
              <a:t>10001001</a:t>
            </a:r>
            <a:endParaRPr lang="zh-TW" altLang="en-US" sz="2000" i="0" u="none" dirty="0">
              <a:solidFill>
                <a:schemeClr val="tx1"/>
              </a:solidFill>
            </a:endParaRPr>
          </a:p>
        </p:txBody>
      </p:sp>
      <p:sp>
        <p:nvSpPr>
          <p:cNvPr id="49157" name="文字方塊 4"/>
          <p:cNvSpPr txBox="1">
            <a:spLocks noChangeArrowheads="1"/>
          </p:cNvSpPr>
          <p:nvPr/>
        </p:nvSpPr>
        <p:spPr bwMode="auto">
          <a:xfrm>
            <a:off x="5231149" y="6438230"/>
            <a:ext cx="1201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000" i="0" u="none" dirty="0">
                <a:solidFill>
                  <a:schemeClr val="tx1"/>
                </a:solidFill>
              </a:rPr>
              <a:t>10001001</a:t>
            </a:r>
            <a:endParaRPr lang="zh-TW" altLang="en-US" sz="2000" i="0" u="none" dirty="0">
              <a:solidFill>
                <a:schemeClr val="tx1"/>
              </a:solidFill>
            </a:endParaRPr>
          </a:p>
        </p:txBody>
      </p:sp>
      <p:sp>
        <p:nvSpPr>
          <p:cNvPr id="49158" name="文字方塊 5"/>
          <p:cNvSpPr txBox="1">
            <a:spLocks noChangeArrowheads="1"/>
          </p:cNvSpPr>
          <p:nvPr/>
        </p:nvSpPr>
        <p:spPr bwMode="auto">
          <a:xfrm>
            <a:off x="8291335" y="6038180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000" i="0" u="none" dirty="0">
                <a:solidFill>
                  <a:srgbClr val="FF0000"/>
                </a:solidFill>
              </a:rPr>
              <a:t>1</a:t>
            </a:r>
            <a:endParaRPr lang="zh-TW" altLang="en-US" sz="2000" i="0" u="none" dirty="0">
              <a:solidFill>
                <a:srgbClr val="FF0000"/>
              </a:solidFill>
            </a:endParaRPr>
          </a:p>
        </p:txBody>
      </p:sp>
      <p:sp>
        <p:nvSpPr>
          <p:cNvPr id="49159" name="文字方塊 6"/>
          <p:cNvSpPr txBox="1">
            <a:spLocks noChangeArrowheads="1"/>
          </p:cNvSpPr>
          <p:nvPr/>
        </p:nvSpPr>
        <p:spPr bwMode="auto">
          <a:xfrm>
            <a:off x="8293382" y="6418041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000" i="0" u="none" dirty="0">
                <a:solidFill>
                  <a:srgbClr val="FF0000"/>
                </a:solidFill>
              </a:rPr>
              <a:t>0</a:t>
            </a:r>
            <a:endParaRPr lang="zh-TW" altLang="en-US" sz="2000" i="0" u="none" dirty="0">
              <a:solidFill>
                <a:srgbClr val="FF0000"/>
              </a:solidFill>
            </a:endParaRPr>
          </a:p>
        </p:txBody>
      </p:sp>
      <p:sp>
        <p:nvSpPr>
          <p:cNvPr id="49160" name="文字方塊 8"/>
          <p:cNvSpPr txBox="1">
            <a:spLocks noChangeArrowheads="1"/>
          </p:cNvSpPr>
          <p:nvPr/>
        </p:nvSpPr>
        <p:spPr bwMode="auto">
          <a:xfrm>
            <a:off x="6835774" y="6458689"/>
            <a:ext cx="140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000" i="0" u="none" dirty="0">
                <a:solidFill>
                  <a:schemeClr val="tx1"/>
                </a:solidFill>
              </a:rPr>
              <a:t>(odd parity)</a:t>
            </a:r>
            <a:endParaRPr lang="zh-TW" altLang="en-US" sz="2000" i="0" u="none" dirty="0">
              <a:solidFill>
                <a:schemeClr val="tx1"/>
              </a:solidFill>
            </a:endParaRPr>
          </a:p>
        </p:txBody>
      </p:sp>
      <p:sp>
        <p:nvSpPr>
          <p:cNvPr id="49161" name="文字方塊 8"/>
          <p:cNvSpPr txBox="1">
            <a:spLocks noChangeArrowheads="1"/>
          </p:cNvSpPr>
          <p:nvPr/>
        </p:nvSpPr>
        <p:spPr bwMode="auto">
          <a:xfrm>
            <a:off x="3837322" y="6458689"/>
            <a:ext cx="1385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000" i="0" u="none" dirty="0">
                <a:solidFill>
                  <a:schemeClr val="tx1"/>
                </a:solidFill>
              </a:rPr>
              <a:t>Message B:</a:t>
            </a:r>
            <a:endParaRPr lang="zh-TW" altLang="en-US" sz="2000" i="0" u="none" dirty="0">
              <a:solidFill>
                <a:schemeClr val="tx1"/>
              </a:solidFill>
            </a:endParaRPr>
          </a:p>
        </p:txBody>
      </p:sp>
      <p:sp>
        <p:nvSpPr>
          <p:cNvPr id="49162" name="文字方塊 9"/>
          <p:cNvSpPr txBox="1">
            <a:spLocks noChangeArrowheads="1"/>
          </p:cNvSpPr>
          <p:nvPr/>
        </p:nvSpPr>
        <p:spPr bwMode="auto">
          <a:xfrm>
            <a:off x="3837324" y="6038180"/>
            <a:ext cx="1385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000" i="0" u="none" dirty="0">
                <a:solidFill>
                  <a:schemeClr val="tx1"/>
                </a:solidFill>
              </a:rPr>
              <a:t>Message A:</a:t>
            </a:r>
          </a:p>
        </p:txBody>
      </p:sp>
      <p:sp>
        <p:nvSpPr>
          <p:cNvPr id="49163" name="文字方塊 8"/>
          <p:cNvSpPr txBox="1">
            <a:spLocks noChangeArrowheads="1"/>
          </p:cNvSpPr>
          <p:nvPr/>
        </p:nvSpPr>
        <p:spPr bwMode="auto">
          <a:xfrm>
            <a:off x="6737348" y="6017991"/>
            <a:ext cx="149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000" i="0" u="none" dirty="0">
                <a:solidFill>
                  <a:schemeClr val="tx1"/>
                </a:solidFill>
              </a:rPr>
              <a:t>(even parity)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Summary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en-GB" sz="2600" b="1" dirty="0">
                <a:solidFill>
                  <a:schemeClr val="tx1"/>
                </a:solidFill>
              </a:rPr>
              <a:t>Number System Computation:  </a:t>
            </a:r>
          </a:p>
          <a:p>
            <a:pPr marL="640080" algn="just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/>
                </a:solidFill>
              </a:rPr>
              <a:t>Binary mathematical operations: Addition, Multiplication, and Subtraction.</a:t>
            </a:r>
          </a:p>
          <a:p>
            <a:pPr marL="640080" algn="just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/>
                </a:solidFill>
              </a:rPr>
              <a:t>Types of Binary numbers: </a:t>
            </a:r>
          </a:p>
          <a:p>
            <a:pPr lvl="2" indent="-274320" algn="just">
              <a:buFont typeface="Arial" panose="020B0604020202020204" pitchFamily="34" charset="0"/>
              <a:buChar char="-"/>
            </a:pPr>
            <a:r>
              <a:rPr lang="en-GB" sz="2200" dirty="0">
                <a:solidFill>
                  <a:schemeClr val="tx1"/>
                </a:solidFill>
              </a:rPr>
              <a:t>Complements</a:t>
            </a:r>
          </a:p>
          <a:p>
            <a:pPr lvl="2" indent="-274320" algn="just">
              <a:buFont typeface="Arial" panose="020B0604020202020204" pitchFamily="34" charset="0"/>
              <a:buChar char="-"/>
            </a:pPr>
            <a:r>
              <a:rPr lang="en-GB" sz="2200" dirty="0">
                <a:solidFill>
                  <a:schemeClr val="tx1"/>
                </a:solidFill>
              </a:rPr>
              <a:t>Signed and Unsigned</a:t>
            </a:r>
          </a:p>
          <a:p>
            <a:pPr lvl="2" indent="-274320" algn="just">
              <a:buFont typeface="Arial" panose="020B0604020202020204" pitchFamily="34" charset="0"/>
              <a:buChar char="-"/>
            </a:pPr>
            <a:r>
              <a:rPr lang="en-GB" sz="2200" dirty="0">
                <a:solidFill>
                  <a:schemeClr val="tx1"/>
                </a:solidFill>
              </a:rPr>
              <a:t>Mathematical operations for Signed and Unsigned numbers </a:t>
            </a:r>
          </a:p>
          <a:p>
            <a:pPr algn="just">
              <a:buClr>
                <a:schemeClr val="tx1"/>
              </a:buClr>
            </a:pPr>
            <a:r>
              <a:rPr lang="en-GB" sz="2600" b="1" dirty="0">
                <a:solidFill>
                  <a:schemeClr val="tx1"/>
                </a:solidFill>
              </a:rPr>
              <a:t>Common Codes:</a:t>
            </a:r>
          </a:p>
          <a:p>
            <a:pPr lvl="1" algn="just"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tx1"/>
                </a:solidFill>
              </a:rPr>
              <a:t>BCD code, Grey code, ASCII code, Error Detecting code</a:t>
            </a:r>
          </a:p>
          <a:p>
            <a:pPr marL="541782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sz="2400" dirty="0"/>
          </a:p>
          <a:p>
            <a:pPr marL="541782" indent="-514350">
              <a:buClr>
                <a:schemeClr val="tx1"/>
              </a:buClr>
              <a:buFont typeface="Wingdings" pitchFamily="2" charset="2"/>
              <a:buChar char="Ø"/>
            </a:pPr>
            <a:endParaRPr lang="en-GB" sz="2400" dirty="0"/>
          </a:p>
          <a:p>
            <a:pPr marL="541782" indent="-514350">
              <a:buAutoNum type="arabicPeriod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Binary Addition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en-US" sz="2600" dirty="0"/>
              <a:t>Column Addition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5375276" y="2890839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 dirty="0">
                <a:solidFill>
                  <a:srgbClr val="00206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6996113" y="2890839"/>
            <a:ext cx="3603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 dirty="0">
                <a:solidFill>
                  <a:srgbClr val="00206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5479" name="Text Box 7"/>
          <p:cNvSpPr txBox="1">
            <a:spLocks noChangeArrowheads="1"/>
          </p:cNvSpPr>
          <p:nvPr/>
        </p:nvSpPr>
        <p:spPr bwMode="auto">
          <a:xfrm>
            <a:off x="7535863" y="2890839"/>
            <a:ext cx="3603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 dirty="0">
                <a:solidFill>
                  <a:srgbClr val="00206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6454776" y="2890839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 dirty="0">
                <a:solidFill>
                  <a:srgbClr val="00206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481" name="Text Box 9"/>
          <p:cNvSpPr txBox="1">
            <a:spLocks noChangeArrowheads="1"/>
          </p:cNvSpPr>
          <p:nvPr/>
        </p:nvSpPr>
        <p:spPr bwMode="auto">
          <a:xfrm>
            <a:off x="5915026" y="2890839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 dirty="0">
                <a:solidFill>
                  <a:srgbClr val="00206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482" name="Text Box 10"/>
          <p:cNvSpPr txBox="1">
            <a:spLocks noChangeArrowheads="1"/>
          </p:cNvSpPr>
          <p:nvPr/>
        </p:nvSpPr>
        <p:spPr bwMode="auto">
          <a:xfrm>
            <a:off x="4835526" y="2890839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 dirty="0">
                <a:solidFill>
                  <a:srgbClr val="00206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483" name="Text Box 11"/>
          <p:cNvSpPr txBox="1">
            <a:spLocks noChangeArrowheads="1"/>
          </p:cNvSpPr>
          <p:nvPr/>
        </p:nvSpPr>
        <p:spPr bwMode="auto">
          <a:xfrm>
            <a:off x="7535863" y="3430589"/>
            <a:ext cx="3603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 dirty="0">
                <a:solidFill>
                  <a:srgbClr val="00206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484" name="Text Box 12"/>
          <p:cNvSpPr txBox="1">
            <a:spLocks noChangeArrowheads="1"/>
          </p:cNvSpPr>
          <p:nvPr/>
        </p:nvSpPr>
        <p:spPr bwMode="auto">
          <a:xfrm>
            <a:off x="6996113" y="3430589"/>
            <a:ext cx="3603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 dirty="0">
                <a:solidFill>
                  <a:srgbClr val="00206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485" name="Text Box 13"/>
          <p:cNvSpPr txBox="1">
            <a:spLocks noChangeArrowheads="1"/>
          </p:cNvSpPr>
          <p:nvPr/>
        </p:nvSpPr>
        <p:spPr bwMode="auto">
          <a:xfrm>
            <a:off x="6456363" y="3430589"/>
            <a:ext cx="3603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 dirty="0">
                <a:solidFill>
                  <a:srgbClr val="00206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486" name="Text Box 14"/>
          <p:cNvSpPr txBox="1">
            <a:spLocks noChangeArrowheads="1"/>
          </p:cNvSpPr>
          <p:nvPr/>
        </p:nvSpPr>
        <p:spPr bwMode="auto">
          <a:xfrm>
            <a:off x="5375276" y="3430589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 dirty="0">
                <a:solidFill>
                  <a:srgbClr val="00206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5915026" y="3430589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 dirty="0">
                <a:solidFill>
                  <a:srgbClr val="00206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H="1">
            <a:off x="3935413" y="3970338"/>
            <a:ext cx="41402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4114801" y="3430589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105490" name="Text Box 18"/>
          <p:cNvSpPr txBox="1">
            <a:spLocks noChangeArrowheads="1"/>
          </p:cNvSpPr>
          <p:nvPr/>
        </p:nvSpPr>
        <p:spPr bwMode="auto">
          <a:xfrm>
            <a:off x="7535863" y="4149726"/>
            <a:ext cx="3603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5491" name="Text Box 19"/>
          <p:cNvSpPr txBox="1">
            <a:spLocks noChangeArrowheads="1"/>
          </p:cNvSpPr>
          <p:nvPr/>
        </p:nvSpPr>
        <p:spPr bwMode="auto">
          <a:xfrm>
            <a:off x="6996113" y="4149726"/>
            <a:ext cx="3603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5492" name="Text Box 20"/>
          <p:cNvSpPr txBox="1">
            <a:spLocks noChangeArrowheads="1"/>
          </p:cNvSpPr>
          <p:nvPr/>
        </p:nvSpPr>
        <p:spPr bwMode="auto">
          <a:xfrm>
            <a:off x="5915026" y="4149726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5493" name="Text Box 21"/>
          <p:cNvSpPr txBox="1">
            <a:spLocks noChangeArrowheads="1"/>
          </p:cNvSpPr>
          <p:nvPr/>
        </p:nvSpPr>
        <p:spPr bwMode="auto">
          <a:xfrm>
            <a:off x="4835526" y="4149726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5494" name="Text Box 22"/>
          <p:cNvSpPr txBox="1">
            <a:spLocks noChangeArrowheads="1"/>
          </p:cNvSpPr>
          <p:nvPr/>
        </p:nvSpPr>
        <p:spPr bwMode="auto">
          <a:xfrm>
            <a:off x="5375276" y="4149726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495" name="Text Box 23"/>
          <p:cNvSpPr txBox="1">
            <a:spLocks noChangeArrowheads="1"/>
          </p:cNvSpPr>
          <p:nvPr/>
        </p:nvSpPr>
        <p:spPr bwMode="auto">
          <a:xfrm>
            <a:off x="6456363" y="4149726"/>
            <a:ext cx="3603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496" name="Text Box 24"/>
          <p:cNvSpPr txBox="1">
            <a:spLocks noChangeArrowheads="1"/>
          </p:cNvSpPr>
          <p:nvPr/>
        </p:nvSpPr>
        <p:spPr bwMode="auto">
          <a:xfrm>
            <a:off x="4295776" y="4149726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497" name="Line 25"/>
          <p:cNvSpPr>
            <a:spLocks noChangeShapeType="1"/>
          </p:cNvSpPr>
          <p:nvPr/>
        </p:nvSpPr>
        <p:spPr bwMode="auto">
          <a:xfrm>
            <a:off x="7896225" y="4510088"/>
            <a:ext cx="539750" cy="53975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105498" name="Text Box 26"/>
          <p:cNvSpPr txBox="1">
            <a:spLocks noChangeArrowheads="1"/>
          </p:cNvSpPr>
          <p:nvPr/>
        </p:nvSpPr>
        <p:spPr bwMode="auto">
          <a:xfrm>
            <a:off x="8435976" y="5024439"/>
            <a:ext cx="12604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≥ (2)</a:t>
            </a:r>
            <a:r>
              <a:rPr lang="en-US" altLang="en-US" sz="2800" b="1" i="0" u="none" baseline="-25000">
                <a:solidFill>
                  <a:schemeClr val="tx1"/>
                </a:solidFill>
                <a:cs typeface="Times New Roman" pitchFamily="18" charset="0"/>
              </a:rPr>
              <a:t>10</a:t>
            </a:r>
          </a:p>
        </p:txBody>
      </p:sp>
      <p:sp>
        <p:nvSpPr>
          <p:cNvPr id="105499" name="Text Box 27"/>
          <p:cNvSpPr txBox="1">
            <a:spLocks noChangeArrowheads="1"/>
          </p:cNvSpPr>
          <p:nvPr/>
        </p:nvSpPr>
        <p:spPr bwMode="auto">
          <a:xfrm>
            <a:off x="6996113" y="2349501"/>
            <a:ext cx="3603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rgbClr val="FF660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500" name="Text Box 28"/>
          <p:cNvSpPr txBox="1">
            <a:spLocks noChangeArrowheads="1"/>
          </p:cNvSpPr>
          <p:nvPr/>
        </p:nvSpPr>
        <p:spPr bwMode="auto">
          <a:xfrm>
            <a:off x="6454776" y="2349501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rgbClr val="FF660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501" name="Text Box 29"/>
          <p:cNvSpPr txBox="1">
            <a:spLocks noChangeArrowheads="1"/>
          </p:cNvSpPr>
          <p:nvPr/>
        </p:nvSpPr>
        <p:spPr bwMode="auto">
          <a:xfrm>
            <a:off x="5915026" y="2349501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rgbClr val="FF660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502" name="Text Box 30"/>
          <p:cNvSpPr txBox="1">
            <a:spLocks noChangeArrowheads="1"/>
          </p:cNvSpPr>
          <p:nvPr/>
        </p:nvSpPr>
        <p:spPr bwMode="auto">
          <a:xfrm>
            <a:off x="5375276" y="2349501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rgbClr val="FF660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503" name="Text Box 31"/>
          <p:cNvSpPr txBox="1">
            <a:spLocks noChangeArrowheads="1"/>
          </p:cNvSpPr>
          <p:nvPr/>
        </p:nvSpPr>
        <p:spPr bwMode="auto">
          <a:xfrm>
            <a:off x="4835526" y="2349501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rgbClr val="FF660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504" name="Text Box 32"/>
          <p:cNvSpPr txBox="1">
            <a:spLocks noChangeArrowheads="1"/>
          </p:cNvSpPr>
          <p:nvPr/>
        </p:nvSpPr>
        <p:spPr bwMode="auto">
          <a:xfrm>
            <a:off x="4295776" y="2349501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rgbClr val="FF660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5505" name="Text Box 33"/>
          <p:cNvSpPr txBox="1">
            <a:spLocks noChangeArrowheads="1"/>
          </p:cNvSpPr>
          <p:nvPr/>
        </p:nvSpPr>
        <p:spPr bwMode="auto">
          <a:xfrm>
            <a:off x="8256588" y="2889250"/>
            <a:ext cx="863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>
              <a:lnSpc>
                <a:spcPct val="87000"/>
              </a:lnSpc>
              <a:spcBef>
                <a:spcPct val="50000"/>
              </a:spcBef>
            </a:pPr>
            <a:r>
              <a:rPr lang="en-US" altLang="en-US" sz="2400" b="1" i="0" u="none">
                <a:solidFill>
                  <a:schemeClr val="tx1"/>
                </a:solidFill>
                <a:cs typeface="Times New Roman" pitchFamily="18" charset="0"/>
              </a:rPr>
              <a:t>= 61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endParaRPr lang="en-US" altLang="en-US" sz="800" b="1" i="0" u="none">
              <a:solidFill>
                <a:schemeClr val="tx1"/>
              </a:solidFill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en-US" sz="2400" b="1" i="0" u="none">
                <a:solidFill>
                  <a:schemeClr val="tx1"/>
                </a:solidFill>
                <a:cs typeface="Times New Roman" pitchFamily="18" charset="0"/>
              </a:rPr>
              <a:t>= 23</a:t>
            </a:r>
          </a:p>
        </p:txBody>
      </p:sp>
      <p:sp>
        <p:nvSpPr>
          <p:cNvPr id="105506" name="Text Box 34"/>
          <p:cNvSpPr txBox="1">
            <a:spLocks noChangeArrowheads="1"/>
          </p:cNvSpPr>
          <p:nvPr/>
        </p:nvSpPr>
        <p:spPr bwMode="auto">
          <a:xfrm>
            <a:off x="8256588" y="4098926"/>
            <a:ext cx="863600" cy="41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>
              <a:lnSpc>
                <a:spcPct val="87000"/>
              </a:lnSpc>
              <a:spcBef>
                <a:spcPct val="50000"/>
              </a:spcBef>
            </a:pPr>
            <a:r>
              <a:rPr lang="en-US" altLang="en-US" sz="2400" b="1" i="0" u="none">
                <a:solidFill>
                  <a:schemeClr val="tx1"/>
                </a:solidFill>
                <a:cs typeface="Times New Roman" pitchFamily="18" charset="0"/>
              </a:rPr>
              <a:t>= 84</a:t>
            </a:r>
          </a:p>
        </p:txBody>
      </p:sp>
    </p:spTree>
    <p:extLst>
      <p:ext uri="{BB962C8B-B14F-4D97-AF65-F5344CB8AC3E}">
        <p14:creationId xmlns:p14="http://schemas.microsoft.com/office/powerpoint/2010/main" val="176922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0.2625 L 2.5E-6 -2.59259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" y="-1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0.2625 L 2.5E-6 -2.59259E-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" y="-1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0.2625 L 2.5E-6 -2.59259E-6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" y="-1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0.2625 L 2.5E-6 -2.59259E-6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1055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" y="-1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500" fill="hold"/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0.2625 L 2.5E-6 -2.59259E-6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1055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" y="-1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0.2625 L 2.5E-6 -2.59259E-6 " pathEditMode="relative" rAng="0" ptsTypes="AA">
                                      <p:cBhvr>
                                        <p:cTn id="116" dur="500" fill="hold"/>
                                        <p:tgtEl>
                                          <p:spTgt spid="1055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" y="-1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500" fill="hold"/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/>
      <p:bldP spid="105477" grpId="1"/>
      <p:bldP spid="105478" grpId="0"/>
      <p:bldP spid="105478" grpId="1"/>
      <p:bldP spid="105479" grpId="0"/>
      <p:bldP spid="105479" grpId="1"/>
      <p:bldP spid="105480" grpId="0"/>
      <p:bldP spid="105480" grpId="1"/>
      <p:bldP spid="105481" grpId="0"/>
      <p:bldP spid="105481" grpId="1"/>
      <p:bldP spid="105482" grpId="0"/>
      <p:bldP spid="105482" grpId="1"/>
      <p:bldP spid="105483" grpId="0"/>
      <p:bldP spid="105483" grpId="1"/>
      <p:bldP spid="105484" grpId="0"/>
      <p:bldP spid="105484" grpId="1"/>
      <p:bldP spid="105485" grpId="0"/>
      <p:bldP spid="105485" grpId="1"/>
      <p:bldP spid="105486" grpId="0"/>
      <p:bldP spid="105486" grpId="1"/>
      <p:bldP spid="105487" grpId="0"/>
      <p:bldP spid="105487" grpId="1"/>
      <p:bldP spid="105490" grpId="0"/>
      <p:bldP spid="105491" grpId="0"/>
      <p:bldP spid="105492" grpId="0"/>
      <p:bldP spid="105493" grpId="0"/>
      <p:bldP spid="105494" grpId="0"/>
      <p:bldP spid="105495" grpId="0"/>
      <p:bldP spid="105496" grpId="0"/>
      <p:bldP spid="105497" grpId="0" animBg="1"/>
      <p:bldP spid="105498" grpId="0"/>
      <p:bldP spid="105499" grpId="0"/>
      <p:bldP spid="105499" grpId="1"/>
      <p:bldP spid="105500" grpId="0"/>
      <p:bldP spid="105500" grpId="1"/>
      <p:bldP spid="105501" grpId="0"/>
      <p:bldP spid="105501" grpId="1"/>
      <p:bldP spid="105502" grpId="0"/>
      <p:bldP spid="105502" grpId="1"/>
      <p:bldP spid="105503" grpId="0"/>
      <p:bldP spid="105503" grpId="1"/>
      <p:bldP spid="105504" grpId="0"/>
      <p:bldP spid="105504" grpId="1"/>
      <p:bldP spid="105505" grpId="0"/>
      <p:bldP spid="10550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3895"/>
            <a:ext cx="12192000" cy="747006"/>
          </a:xfrm>
        </p:spPr>
        <p:txBody>
          <a:bodyPr/>
          <a:lstStyle/>
          <a:p>
            <a:pPr algn="ctr"/>
            <a:r>
              <a:rPr lang="en-US" altLang="en-US" dirty="0"/>
              <a:t>Binary Subtraction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0" y="1411551"/>
            <a:ext cx="12192000" cy="54464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en-US" sz="2600" dirty="0"/>
              <a:t>Borrow a “Base” when needed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5375276" y="3070226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 dirty="0">
                <a:solidFill>
                  <a:srgbClr val="00206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6996113" y="3070226"/>
            <a:ext cx="3603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 dirty="0">
                <a:solidFill>
                  <a:srgbClr val="00206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7535863" y="3070226"/>
            <a:ext cx="3603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 dirty="0">
                <a:solidFill>
                  <a:srgbClr val="00206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6454776" y="3070226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 dirty="0">
                <a:solidFill>
                  <a:srgbClr val="00206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5915026" y="3070226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 dirty="0">
                <a:solidFill>
                  <a:srgbClr val="00206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7529" name="Text Box 9"/>
          <p:cNvSpPr txBox="1">
            <a:spLocks noChangeArrowheads="1"/>
          </p:cNvSpPr>
          <p:nvPr/>
        </p:nvSpPr>
        <p:spPr bwMode="auto">
          <a:xfrm>
            <a:off x="4835526" y="3070226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 dirty="0">
                <a:solidFill>
                  <a:srgbClr val="00206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7535863" y="3609976"/>
            <a:ext cx="3603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 dirty="0">
                <a:solidFill>
                  <a:srgbClr val="00206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7531" name="Text Box 11"/>
          <p:cNvSpPr txBox="1">
            <a:spLocks noChangeArrowheads="1"/>
          </p:cNvSpPr>
          <p:nvPr/>
        </p:nvSpPr>
        <p:spPr bwMode="auto">
          <a:xfrm>
            <a:off x="6996113" y="3609976"/>
            <a:ext cx="3603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 dirty="0">
                <a:solidFill>
                  <a:srgbClr val="00206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7532" name="Text Box 12"/>
          <p:cNvSpPr txBox="1">
            <a:spLocks noChangeArrowheads="1"/>
          </p:cNvSpPr>
          <p:nvPr/>
        </p:nvSpPr>
        <p:spPr bwMode="auto">
          <a:xfrm>
            <a:off x="6456363" y="3609976"/>
            <a:ext cx="3603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 dirty="0">
                <a:solidFill>
                  <a:srgbClr val="00206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7533" name="Text Box 13"/>
          <p:cNvSpPr txBox="1">
            <a:spLocks noChangeArrowheads="1"/>
          </p:cNvSpPr>
          <p:nvPr/>
        </p:nvSpPr>
        <p:spPr bwMode="auto">
          <a:xfrm>
            <a:off x="5375276" y="3609976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 dirty="0">
                <a:solidFill>
                  <a:srgbClr val="00206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7534" name="Text Box 14"/>
          <p:cNvSpPr txBox="1">
            <a:spLocks noChangeArrowheads="1"/>
          </p:cNvSpPr>
          <p:nvPr/>
        </p:nvSpPr>
        <p:spPr bwMode="auto">
          <a:xfrm>
            <a:off x="5915026" y="3609976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 dirty="0">
                <a:solidFill>
                  <a:srgbClr val="00206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H="1">
            <a:off x="3756025" y="4149725"/>
            <a:ext cx="4319588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3756026" y="3608389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−</a:t>
            </a:r>
          </a:p>
        </p:txBody>
      </p:sp>
      <p:sp>
        <p:nvSpPr>
          <p:cNvPr id="107537" name="Text Box 17"/>
          <p:cNvSpPr txBox="1">
            <a:spLocks noChangeArrowheads="1"/>
          </p:cNvSpPr>
          <p:nvPr/>
        </p:nvSpPr>
        <p:spPr bwMode="auto">
          <a:xfrm>
            <a:off x="7535863" y="4329114"/>
            <a:ext cx="3603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7538" name="Text Box 18"/>
          <p:cNvSpPr txBox="1">
            <a:spLocks noChangeArrowheads="1"/>
          </p:cNvSpPr>
          <p:nvPr/>
        </p:nvSpPr>
        <p:spPr bwMode="auto">
          <a:xfrm>
            <a:off x="6996113" y="4329114"/>
            <a:ext cx="3603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7539" name="Text Box 19"/>
          <p:cNvSpPr txBox="1">
            <a:spLocks noChangeArrowheads="1"/>
          </p:cNvSpPr>
          <p:nvPr/>
        </p:nvSpPr>
        <p:spPr bwMode="auto">
          <a:xfrm>
            <a:off x="5915026" y="4329114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7540" name="Text Box 20"/>
          <p:cNvSpPr txBox="1">
            <a:spLocks noChangeArrowheads="1"/>
          </p:cNvSpPr>
          <p:nvPr/>
        </p:nvSpPr>
        <p:spPr bwMode="auto">
          <a:xfrm>
            <a:off x="4835526" y="4329114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7541" name="Text Box 21"/>
          <p:cNvSpPr txBox="1">
            <a:spLocks noChangeArrowheads="1"/>
          </p:cNvSpPr>
          <p:nvPr/>
        </p:nvSpPr>
        <p:spPr bwMode="auto">
          <a:xfrm>
            <a:off x="5375276" y="4329114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7542" name="Text Box 22"/>
          <p:cNvSpPr txBox="1">
            <a:spLocks noChangeArrowheads="1"/>
          </p:cNvSpPr>
          <p:nvPr/>
        </p:nvSpPr>
        <p:spPr bwMode="auto">
          <a:xfrm>
            <a:off x="6456363" y="4329114"/>
            <a:ext cx="3603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7543" name="Text Box 23"/>
          <p:cNvSpPr txBox="1">
            <a:spLocks noChangeArrowheads="1"/>
          </p:cNvSpPr>
          <p:nvPr/>
        </p:nvSpPr>
        <p:spPr bwMode="auto">
          <a:xfrm>
            <a:off x="4295776" y="4329114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7544" name="Line 24"/>
          <p:cNvSpPr>
            <a:spLocks noChangeShapeType="1"/>
          </p:cNvSpPr>
          <p:nvPr/>
        </p:nvSpPr>
        <p:spPr bwMode="auto">
          <a:xfrm flipH="1">
            <a:off x="7356475" y="2168526"/>
            <a:ext cx="719138" cy="360363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107545" name="Text Box 25"/>
          <p:cNvSpPr txBox="1">
            <a:spLocks noChangeArrowheads="1"/>
          </p:cNvSpPr>
          <p:nvPr/>
        </p:nvSpPr>
        <p:spPr bwMode="auto">
          <a:xfrm>
            <a:off x="8256589" y="1989139"/>
            <a:ext cx="12604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= (10)</a:t>
            </a:r>
            <a:r>
              <a:rPr lang="en-US" altLang="en-US" sz="2800" b="1" i="0" u="none" baseline="-25000">
                <a:solidFill>
                  <a:schemeClr val="tx1"/>
                </a:solidFill>
                <a:cs typeface="Times New Roman" pitchFamily="18" charset="0"/>
              </a:rPr>
              <a:t>2</a:t>
            </a:r>
          </a:p>
        </p:txBody>
      </p:sp>
      <p:sp>
        <p:nvSpPr>
          <p:cNvPr id="107546" name="Text Box 26"/>
          <p:cNvSpPr txBox="1">
            <a:spLocks noChangeArrowheads="1"/>
          </p:cNvSpPr>
          <p:nvPr/>
        </p:nvSpPr>
        <p:spPr bwMode="auto">
          <a:xfrm>
            <a:off x="6996113" y="2528889"/>
            <a:ext cx="3603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rgbClr val="FF6600"/>
                </a:solidFill>
                <a:cs typeface="Times New Roman" pitchFamily="18" charset="0"/>
              </a:rPr>
              <a:t>2</a:t>
            </a:r>
          </a:p>
        </p:txBody>
      </p:sp>
      <p:sp>
        <p:nvSpPr>
          <p:cNvPr id="107547" name="Text Box 27"/>
          <p:cNvSpPr txBox="1">
            <a:spLocks noChangeArrowheads="1"/>
          </p:cNvSpPr>
          <p:nvPr/>
        </p:nvSpPr>
        <p:spPr bwMode="auto">
          <a:xfrm>
            <a:off x="6456363" y="1989139"/>
            <a:ext cx="3603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rgbClr val="FF6600"/>
                </a:solidFill>
                <a:cs typeface="Times New Roman" pitchFamily="18" charset="0"/>
              </a:rPr>
              <a:t>2</a:t>
            </a:r>
          </a:p>
        </p:txBody>
      </p:sp>
      <p:sp>
        <p:nvSpPr>
          <p:cNvPr id="107548" name="Text Box 28"/>
          <p:cNvSpPr txBox="1">
            <a:spLocks noChangeArrowheads="1"/>
          </p:cNvSpPr>
          <p:nvPr/>
        </p:nvSpPr>
        <p:spPr bwMode="auto">
          <a:xfrm>
            <a:off x="4835526" y="2505076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rgbClr val="FF6600"/>
                </a:solidFill>
                <a:cs typeface="Times New Roman" pitchFamily="18" charset="0"/>
              </a:rPr>
              <a:t>2</a:t>
            </a:r>
          </a:p>
        </p:txBody>
      </p:sp>
      <p:sp>
        <p:nvSpPr>
          <p:cNvPr id="107549" name="Text Box 29"/>
          <p:cNvSpPr txBox="1">
            <a:spLocks noChangeArrowheads="1"/>
          </p:cNvSpPr>
          <p:nvPr/>
        </p:nvSpPr>
        <p:spPr bwMode="auto">
          <a:xfrm>
            <a:off x="5375276" y="2528889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rgbClr val="FF6600"/>
                </a:solidFill>
                <a:cs typeface="Times New Roman" pitchFamily="18" charset="0"/>
              </a:rPr>
              <a:t>2</a:t>
            </a:r>
          </a:p>
        </p:txBody>
      </p:sp>
      <p:sp>
        <p:nvSpPr>
          <p:cNvPr id="107550" name="Text Box 30"/>
          <p:cNvSpPr txBox="1">
            <a:spLocks noChangeArrowheads="1"/>
          </p:cNvSpPr>
          <p:nvPr/>
        </p:nvSpPr>
        <p:spPr bwMode="auto">
          <a:xfrm>
            <a:off x="4295776" y="3068639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 dirty="0">
                <a:solidFill>
                  <a:srgbClr val="00206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7551" name="Line 31"/>
          <p:cNvSpPr>
            <a:spLocks noChangeShapeType="1"/>
          </p:cNvSpPr>
          <p:nvPr/>
        </p:nvSpPr>
        <p:spPr bwMode="auto">
          <a:xfrm flipV="1">
            <a:off x="6456363" y="3159126"/>
            <a:ext cx="360362" cy="1809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107552" name="Line 32"/>
          <p:cNvSpPr>
            <a:spLocks noChangeShapeType="1"/>
          </p:cNvSpPr>
          <p:nvPr/>
        </p:nvSpPr>
        <p:spPr bwMode="auto">
          <a:xfrm flipV="1">
            <a:off x="5916613" y="3157539"/>
            <a:ext cx="360362" cy="1809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107553" name="Text Box 33"/>
          <p:cNvSpPr txBox="1">
            <a:spLocks noChangeArrowheads="1"/>
          </p:cNvSpPr>
          <p:nvPr/>
        </p:nvSpPr>
        <p:spPr bwMode="auto">
          <a:xfrm>
            <a:off x="6456363" y="2528889"/>
            <a:ext cx="3603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 dirty="0">
                <a:solidFill>
                  <a:srgbClr val="00206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7554" name="Text Box 34"/>
          <p:cNvSpPr txBox="1">
            <a:spLocks noChangeArrowheads="1"/>
          </p:cNvSpPr>
          <p:nvPr/>
        </p:nvSpPr>
        <p:spPr bwMode="auto">
          <a:xfrm>
            <a:off x="5916613" y="2528889"/>
            <a:ext cx="3603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 dirty="0">
                <a:solidFill>
                  <a:srgbClr val="00206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7555" name="Line 35"/>
          <p:cNvSpPr>
            <a:spLocks noChangeShapeType="1"/>
          </p:cNvSpPr>
          <p:nvPr/>
        </p:nvSpPr>
        <p:spPr bwMode="auto">
          <a:xfrm flipV="1">
            <a:off x="4295776" y="3151189"/>
            <a:ext cx="360363" cy="1809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107556" name="Text Box 36"/>
          <p:cNvSpPr txBox="1">
            <a:spLocks noChangeArrowheads="1"/>
          </p:cNvSpPr>
          <p:nvPr/>
        </p:nvSpPr>
        <p:spPr bwMode="auto">
          <a:xfrm>
            <a:off x="4295776" y="2528889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 dirty="0">
                <a:solidFill>
                  <a:srgbClr val="00206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7557" name="Line 37"/>
          <p:cNvSpPr>
            <a:spLocks noChangeShapeType="1"/>
          </p:cNvSpPr>
          <p:nvPr/>
        </p:nvSpPr>
        <p:spPr bwMode="auto">
          <a:xfrm flipV="1">
            <a:off x="4759325" y="2605089"/>
            <a:ext cx="539750" cy="1793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107558" name="Text Box 38"/>
          <p:cNvSpPr txBox="1">
            <a:spLocks noChangeArrowheads="1"/>
          </p:cNvSpPr>
          <p:nvPr/>
        </p:nvSpPr>
        <p:spPr bwMode="auto">
          <a:xfrm>
            <a:off x="4835526" y="1989139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 dirty="0">
                <a:solidFill>
                  <a:srgbClr val="00206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7560" name="Text Box 40"/>
          <p:cNvSpPr txBox="1">
            <a:spLocks noChangeArrowheads="1"/>
          </p:cNvSpPr>
          <p:nvPr/>
        </p:nvSpPr>
        <p:spPr bwMode="auto">
          <a:xfrm>
            <a:off x="8256588" y="3068639"/>
            <a:ext cx="86360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>
              <a:lnSpc>
                <a:spcPct val="87000"/>
              </a:lnSpc>
              <a:spcBef>
                <a:spcPct val="50000"/>
              </a:spcBef>
            </a:pPr>
            <a:r>
              <a:rPr lang="en-US" altLang="en-US" sz="2400" b="1" i="0" u="none">
                <a:solidFill>
                  <a:schemeClr val="tx1"/>
                </a:solidFill>
                <a:cs typeface="Times New Roman" pitchFamily="18" charset="0"/>
              </a:rPr>
              <a:t>= 77</a:t>
            </a:r>
          </a:p>
          <a:p>
            <a:pPr>
              <a:lnSpc>
                <a:spcPct val="87000"/>
              </a:lnSpc>
              <a:spcBef>
                <a:spcPct val="50000"/>
              </a:spcBef>
            </a:pPr>
            <a:endParaRPr lang="en-US" altLang="en-US" sz="800" i="0" u="none">
              <a:solidFill>
                <a:schemeClr val="tx1"/>
              </a:solidFill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en-US" sz="2400" b="1" i="0" u="none">
                <a:solidFill>
                  <a:schemeClr val="tx1"/>
                </a:solidFill>
                <a:cs typeface="Times New Roman" pitchFamily="18" charset="0"/>
              </a:rPr>
              <a:t>= 23</a:t>
            </a:r>
          </a:p>
        </p:txBody>
      </p:sp>
      <p:sp>
        <p:nvSpPr>
          <p:cNvPr id="107561" name="Text Box 41"/>
          <p:cNvSpPr txBox="1">
            <a:spLocks noChangeArrowheads="1"/>
          </p:cNvSpPr>
          <p:nvPr/>
        </p:nvSpPr>
        <p:spPr bwMode="auto">
          <a:xfrm>
            <a:off x="8256588" y="4329114"/>
            <a:ext cx="863600" cy="41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>
              <a:lnSpc>
                <a:spcPct val="87000"/>
              </a:lnSpc>
              <a:spcBef>
                <a:spcPct val="50000"/>
              </a:spcBef>
            </a:pPr>
            <a:r>
              <a:rPr lang="en-US" altLang="en-US" sz="2400" b="1" i="0" u="none">
                <a:solidFill>
                  <a:schemeClr val="tx1"/>
                </a:solidFill>
                <a:cs typeface="Times New Roman" pitchFamily="18" charset="0"/>
              </a:rPr>
              <a:t>= 54</a:t>
            </a:r>
          </a:p>
        </p:txBody>
      </p:sp>
    </p:spTree>
    <p:extLst>
      <p:ext uri="{BB962C8B-B14F-4D97-AF65-F5344CB8AC3E}">
        <p14:creationId xmlns:p14="http://schemas.microsoft.com/office/powerpoint/2010/main" val="163349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03 0.07708 L 4.44444E-6 7.40741E-7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-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075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03 0.15578 L 2.22222E-6 4.44444E-6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107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-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500" fill="hold"/>
                                        <p:tgtEl>
                                          <p:spTgt spid="1075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500" fill="hold"/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1075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1075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500" fill="hold"/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03 0.08055 L -8.33333E-7 2.96296E-6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1075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-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03 -0.00347 L -0.00017 -0.00162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1075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500" fill="hold"/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500" fill="hold"/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500" fill="hold"/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500" fill="hold"/>
                                        <p:tgtEl>
                                          <p:spTgt spid="1075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500" fill="hold"/>
                                        <p:tgtEl>
                                          <p:spTgt spid="1075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/>
      <p:bldP spid="107524" grpId="1"/>
      <p:bldP spid="107525" grpId="0"/>
      <p:bldP spid="107525" grpId="1"/>
      <p:bldP spid="107526" grpId="0"/>
      <p:bldP spid="107526" grpId="1"/>
      <p:bldP spid="107529" grpId="0"/>
      <p:bldP spid="107529" grpId="1"/>
      <p:bldP spid="107530" grpId="0"/>
      <p:bldP spid="107530" grpId="1"/>
      <p:bldP spid="107531" grpId="0"/>
      <p:bldP spid="107531" grpId="1"/>
      <p:bldP spid="107532" grpId="0"/>
      <p:bldP spid="107532" grpId="1"/>
      <p:bldP spid="107533" grpId="0"/>
      <p:bldP spid="107533" grpId="1"/>
      <p:bldP spid="107534" grpId="0"/>
      <p:bldP spid="107534" grpId="1"/>
      <p:bldP spid="107537" grpId="0"/>
      <p:bldP spid="107538" grpId="0"/>
      <p:bldP spid="107539" grpId="0"/>
      <p:bldP spid="107540" grpId="0"/>
      <p:bldP spid="107541" grpId="0"/>
      <p:bldP spid="107542" grpId="0"/>
      <p:bldP spid="107543" grpId="0"/>
      <p:bldP spid="107544" grpId="0" animBg="1"/>
      <p:bldP spid="107545" grpId="0"/>
      <p:bldP spid="107546" grpId="0"/>
      <p:bldP spid="107546" grpId="1"/>
      <p:bldP spid="107547" grpId="0"/>
      <p:bldP spid="107547" grpId="1"/>
      <p:bldP spid="107548" grpId="0"/>
      <p:bldP spid="107548" grpId="1"/>
      <p:bldP spid="107549" grpId="0"/>
      <p:bldP spid="107549" grpId="1"/>
      <p:bldP spid="107550" grpId="0"/>
      <p:bldP spid="107550" grpId="1"/>
      <p:bldP spid="107551" grpId="0" animBg="1"/>
      <p:bldP spid="107552" grpId="0" animBg="1"/>
      <p:bldP spid="107553" grpId="0"/>
      <p:bldP spid="107553" grpId="1"/>
      <p:bldP spid="107553" grpId="2"/>
      <p:bldP spid="107554" grpId="0"/>
      <p:bldP spid="107554" grpId="1"/>
      <p:bldP spid="107554" grpId="2"/>
      <p:bldP spid="107555" grpId="0" animBg="1"/>
      <p:bldP spid="107556" grpId="0"/>
      <p:bldP spid="107557" grpId="0" animBg="1"/>
      <p:bldP spid="107558" grpId="0"/>
      <p:bldP spid="107558" grpId="1"/>
      <p:bldP spid="107558" grpId="2"/>
      <p:bldP spid="107560" grpId="0"/>
      <p:bldP spid="1075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3895"/>
            <a:ext cx="12192000" cy="1007745"/>
          </a:xfrm>
        </p:spPr>
        <p:txBody>
          <a:bodyPr/>
          <a:lstStyle/>
          <a:p>
            <a:pPr algn="ctr"/>
            <a:r>
              <a:rPr lang="en-US" altLang="en-US" dirty="0"/>
              <a:t>Binary Multiplication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en-US" sz="2600" dirty="0"/>
              <a:t>Bit by bit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635751" y="1989139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6096001" y="1989139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7175501" y="1989139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7716838" y="1989139"/>
            <a:ext cx="3603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8256588" y="1989139"/>
            <a:ext cx="3603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7175501" y="2528889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 dirty="0">
                <a:solidFill>
                  <a:srgbClr val="00206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6635751" y="2528889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 dirty="0">
                <a:solidFill>
                  <a:srgbClr val="00206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8556" name="Text Box 12"/>
          <p:cNvSpPr txBox="1">
            <a:spLocks noChangeArrowheads="1"/>
          </p:cNvSpPr>
          <p:nvPr/>
        </p:nvSpPr>
        <p:spPr bwMode="auto">
          <a:xfrm>
            <a:off x="7715251" y="2528889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 dirty="0">
                <a:solidFill>
                  <a:srgbClr val="00206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8256588" y="2528889"/>
            <a:ext cx="3603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 dirty="0">
                <a:solidFill>
                  <a:srgbClr val="00206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 flipH="1">
            <a:off x="4295775" y="3068638"/>
            <a:ext cx="4319588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108559" name="Text Box 15"/>
          <p:cNvSpPr txBox="1">
            <a:spLocks noChangeArrowheads="1"/>
          </p:cNvSpPr>
          <p:nvPr/>
        </p:nvSpPr>
        <p:spPr bwMode="auto">
          <a:xfrm>
            <a:off x="6635751" y="3224214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8560" name="Text Box 16"/>
          <p:cNvSpPr txBox="1">
            <a:spLocks noChangeArrowheads="1"/>
          </p:cNvSpPr>
          <p:nvPr/>
        </p:nvSpPr>
        <p:spPr bwMode="auto">
          <a:xfrm>
            <a:off x="6096001" y="3224214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8561" name="Text Box 17"/>
          <p:cNvSpPr txBox="1">
            <a:spLocks noChangeArrowheads="1"/>
          </p:cNvSpPr>
          <p:nvPr/>
        </p:nvSpPr>
        <p:spPr bwMode="auto">
          <a:xfrm>
            <a:off x="7175501" y="3224214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8562" name="Text Box 18"/>
          <p:cNvSpPr txBox="1">
            <a:spLocks noChangeArrowheads="1"/>
          </p:cNvSpPr>
          <p:nvPr/>
        </p:nvSpPr>
        <p:spPr bwMode="auto">
          <a:xfrm>
            <a:off x="7716838" y="3224214"/>
            <a:ext cx="3603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8563" name="Text Box 19"/>
          <p:cNvSpPr txBox="1">
            <a:spLocks noChangeArrowheads="1"/>
          </p:cNvSpPr>
          <p:nvPr/>
        </p:nvSpPr>
        <p:spPr bwMode="auto">
          <a:xfrm>
            <a:off x="8256588" y="3224214"/>
            <a:ext cx="3603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8564" name="Text Box 20"/>
          <p:cNvSpPr txBox="1">
            <a:spLocks noChangeArrowheads="1"/>
          </p:cNvSpPr>
          <p:nvPr/>
        </p:nvSpPr>
        <p:spPr bwMode="auto">
          <a:xfrm>
            <a:off x="6096001" y="3765551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8565" name="Text Box 21"/>
          <p:cNvSpPr txBox="1">
            <a:spLocks noChangeArrowheads="1"/>
          </p:cNvSpPr>
          <p:nvPr/>
        </p:nvSpPr>
        <p:spPr bwMode="auto">
          <a:xfrm>
            <a:off x="5556251" y="3765551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8566" name="Text Box 22"/>
          <p:cNvSpPr txBox="1">
            <a:spLocks noChangeArrowheads="1"/>
          </p:cNvSpPr>
          <p:nvPr/>
        </p:nvSpPr>
        <p:spPr bwMode="auto">
          <a:xfrm>
            <a:off x="6635751" y="3765551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8567" name="Text Box 23"/>
          <p:cNvSpPr txBox="1">
            <a:spLocks noChangeArrowheads="1"/>
          </p:cNvSpPr>
          <p:nvPr/>
        </p:nvSpPr>
        <p:spPr bwMode="auto">
          <a:xfrm>
            <a:off x="7177088" y="3765551"/>
            <a:ext cx="3603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8568" name="Text Box 24"/>
          <p:cNvSpPr txBox="1">
            <a:spLocks noChangeArrowheads="1"/>
          </p:cNvSpPr>
          <p:nvPr/>
        </p:nvSpPr>
        <p:spPr bwMode="auto">
          <a:xfrm>
            <a:off x="7716838" y="3765551"/>
            <a:ext cx="3603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8569" name="Text Box 25"/>
          <p:cNvSpPr txBox="1">
            <a:spLocks noChangeArrowheads="1"/>
          </p:cNvSpPr>
          <p:nvPr/>
        </p:nvSpPr>
        <p:spPr bwMode="auto">
          <a:xfrm>
            <a:off x="5014913" y="4868864"/>
            <a:ext cx="3603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8570" name="Text Box 26"/>
          <p:cNvSpPr txBox="1">
            <a:spLocks noChangeArrowheads="1"/>
          </p:cNvSpPr>
          <p:nvPr/>
        </p:nvSpPr>
        <p:spPr bwMode="auto">
          <a:xfrm>
            <a:off x="4475163" y="4868864"/>
            <a:ext cx="3603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8571" name="Text Box 27"/>
          <p:cNvSpPr txBox="1">
            <a:spLocks noChangeArrowheads="1"/>
          </p:cNvSpPr>
          <p:nvPr/>
        </p:nvSpPr>
        <p:spPr bwMode="auto">
          <a:xfrm>
            <a:off x="5554663" y="4868864"/>
            <a:ext cx="3603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8572" name="Text Box 28"/>
          <p:cNvSpPr txBox="1">
            <a:spLocks noChangeArrowheads="1"/>
          </p:cNvSpPr>
          <p:nvPr/>
        </p:nvSpPr>
        <p:spPr bwMode="auto">
          <a:xfrm>
            <a:off x="6096001" y="4868864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8573" name="Text Box 29"/>
          <p:cNvSpPr txBox="1">
            <a:spLocks noChangeArrowheads="1"/>
          </p:cNvSpPr>
          <p:nvPr/>
        </p:nvSpPr>
        <p:spPr bwMode="auto">
          <a:xfrm>
            <a:off x="6635751" y="4868864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8574" name="Text Box 30"/>
          <p:cNvSpPr txBox="1">
            <a:spLocks noChangeArrowheads="1"/>
          </p:cNvSpPr>
          <p:nvPr/>
        </p:nvSpPr>
        <p:spPr bwMode="auto">
          <a:xfrm>
            <a:off x="6096001" y="4305301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8575" name="Text Box 31"/>
          <p:cNvSpPr txBox="1">
            <a:spLocks noChangeArrowheads="1"/>
          </p:cNvSpPr>
          <p:nvPr/>
        </p:nvSpPr>
        <p:spPr bwMode="auto">
          <a:xfrm>
            <a:off x="6635751" y="4329114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8576" name="Text Box 32"/>
          <p:cNvSpPr txBox="1">
            <a:spLocks noChangeArrowheads="1"/>
          </p:cNvSpPr>
          <p:nvPr/>
        </p:nvSpPr>
        <p:spPr bwMode="auto">
          <a:xfrm>
            <a:off x="7175501" y="4329114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8577" name="Text Box 33"/>
          <p:cNvSpPr txBox="1">
            <a:spLocks noChangeArrowheads="1"/>
          </p:cNvSpPr>
          <p:nvPr/>
        </p:nvSpPr>
        <p:spPr bwMode="auto">
          <a:xfrm>
            <a:off x="5556251" y="4329114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8578" name="Text Box 34"/>
          <p:cNvSpPr txBox="1">
            <a:spLocks noChangeArrowheads="1"/>
          </p:cNvSpPr>
          <p:nvPr/>
        </p:nvSpPr>
        <p:spPr bwMode="auto">
          <a:xfrm>
            <a:off x="5016501" y="4329114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8579" name="Line 35"/>
          <p:cNvSpPr>
            <a:spLocks noChangeShapeType="1"/>
          </p:cNvSpPr>
          <p:nvPr/>
        </p:nvSpPr>
        <p:spPr bwMode="auto">
          <a:xfrm flipH="1">
            <a:off x="4295775" y="5408613"/>
            <a:ext cx="4319588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108580" name="Text Box 36"/>
          <p:cNvSpPr txBox="1">
            <a:spLocks noChangeArrowheads="1"/>
          </p:cNvSpPr>
          <p:nvPr/>
        </p:nvSpPr>
        <p:spPr bwMode="auto">
          <a:xfrm>
            <a:off x="8256588" y="5589589"/>
            <a:ext cx="3603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8581" name="Text Box 37"/>
          <p:cNvSpPr txBox="1">
            <a:spLocks noChangeArrowheads="1"/>
          </p:cNvSpPr>
          <p:nvPr/>
        </p:nvSpPr>
        <p:spPr bwMode="auto">
          <a:xfrm>
            <a:off x="7716838" y="5589589"/>
            <a:ext cx="3603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8582" name="Text Box 38"/>
          <p:cNvSpPr txBox="1">
            <a:spLocks noChangeArrowheads="1"/>
          </p:cNvSpPr>
          <p:nvPr/>
        </p:nvSpPr>
        <p:spPr bwMode="auto">
          <a:xfrm>
            <a:off x="7175501" y="5589589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8583" name="Text Box 39"/>
          <p:cNvSpPr txBox="1">
            <a:spLocks noChangeArrowheads="1"/>
          </p:cNvSpPr>
          <p:nvPr/>
        </p:nvSpPr>
        <p:spPr bwMode="auto">
          <a:xfrm>
            <a:off x="6096001" y="5589589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8584" name="Text Box 40"/>
          <p:cNvSpPr txBox="1">
            <a:spLocks noChangeArrowheads="1"/>
          </p:cNvSpPr>
          <p:nvPr/>
        </p:nvSpPr>
        <p:spPr bwMode="auto">
          <a:xfrm>
            <a:off x="5556251" y="5589589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8585" name="Text Box 41"/>
          <p:cNvSpPr txBox="1">
            <a:spLocks noChangeArrowheads="1"/>
          </p:cNvSpPr>
          <p:nvPr/>
        </p:nvSpPr>
        <p:spPr bwMode="auto">
          <a:xfrm>
            <a:off x="5016501" y="5589589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8586" name="Text Box 42"/>
          <p:cNvSpPr txBox="1">
            <a:spLocks noChangeArrowheads="1"/>
          </p:cNvSpPr>
          <p:nvPr/>
        </p:nvSpPr>
        <p:spPr bwMode="auto">
          <a:xfrm>
            <a:off x="4475163" y="5589589"/>
            <a:ext cx="3603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8587" name="Text Box 43"/>
          <p:cNvSpPr txBox="1">
            <a:spLocks noChangeArrowheads="1"/>
          </p:cNvSpPr>
          <p:nvPr/>
        </p:nvSpPr>
        <p:spPr bwMode="auto">
          <a:xfrm>
            <a:off x="6635751" y="5589589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8476" name="Text Box 44"/>
          <p:cNvSpPr txBox="1">
            <a:spLocks noChangeArrowheads="1"/>
          </p:cNvSpPr>
          <p:nvPr/>
        </p:nvSpPr>
        <p:spPr bwMode="auto">
          <a:xfrm>
            <a:off x="4295776" y="2528889"/>
            <a:ext cx="360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5320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10324 L -2.77778E-6 1.85185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-0.10509 L 5E-6 0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05 -0.10509 L 2.77778E-6 0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08 -0.10509 L 5.55556E-7 0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28 -0.10509 L 1.94444E-6 0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23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-0.2625 L 5E-6 -3.7037E-6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-0.2625 L 2.77778E-6 -3.7037E-6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-0.2625 L 5.55556E-7 -3.7037E-6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2 -0.2625 L 1.94444E-6 -3.7037E-6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9" y="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-0.2625 L -2.77778E-7 -3.7037E-6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500" fill="hold"/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26435 L -3.61111E-6 7.40741E-7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-0.2625 L 5.55556E-7 2.59259E-6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23 -0.2625 L 1.94444E-6 2.59259E-6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0" y="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26 -0.2625 L -2.77778E-7 2.59259E-6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72" y="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29 -0.2625 L -2.5E-6 2.59259E-6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1085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23" y="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08 -0.42014 L 5.55556E-7 -2.59259E-6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2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26 -0.42014 L 1.94444E-6 -2.59259E-6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72" y="2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26 -0.42014 L -2.77778E-7 -2.59259E-6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72" y="2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26 -0.42014 L -2.5E-6 -2.59259E-6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72" y="2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09 -0.42014 L -4.72222E-6 -2.59259E-6 " pathEditMode="relative" rAng="0" ptsTypes="AA">
                                      <p:cBhvr>
                                        <p:cTn id="125" dur="500" fill="hold"/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2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5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200" fill="hold"/>
                                        <p:tgtEl>
                                          <p:spTgt spid="10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200" fill="hold"/>
                                        <p:tgtEl>
                                          <p:spTgt spid="10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200" fill="hold"/>
                                        <p:tgtEl>
                                          <p:spTgt spid="108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200" fill="hold"/>
                                        <p:tgtEl>
                                          <p:spTgt spid="108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200" fill="hold"/>
                                        <p:tgtEl>
                                          <p:spTgt spid="108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200" fill="hold"/>
                                        <p:tgtEl>
                                          <p:spTgt spid="108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200" fill="hold"/>
                                        <p:tgtEl>
                                          <p:spTgt spid="108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200" fill="hold"/>
                                        <p:tgtEl>
                                          <p:spTgt spid="108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200" fill="hold"/>
                                        <p:tgtEl>
                                          <p:spTgt spid="108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200" fill="hold"/>
                                        <p:tgtEl>
                                          <p:spTgt spid="108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200" fill="hold"/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200" fill="hold"/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1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200" fill="hold"/>
                                        <p:tgtEl>
                                          <p:spTgt spid="108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200" fill="hold"/>
                                        <p:tgtEl>
                                          <p:spTgt spid="108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1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200" fill="hold"/>
                                        <p:tgtEl>
                                          <p:spTgt spid="108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200" fill="hold"/>
                                        <p:tgtEl>
                                          <p:spTgt spid="108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4" grpId="0"/>
      <p:bldP spid="108554" grpId="1"/>
      <p:bldP spid="108555" grpId="0"/>
      <p:bldP spid="108555" grpId="1"/>
      <p:bldP spid="108556" grpId="0"/>
      <p:bldP spid="108556" grpId="1"/>
      <p:bldP spid="108557" grpId="0"/>
      <p:bldP spid="108557" grpId="1"/>
      <p:bldP spid="108559" grpId="0"/>
      <p:bldP spid="108559" grpId="1"/>
      <p:bldP spid="108560" grpId="0"/>
      <p:bldP spid="108560" grpId="1"/>
      <p:bldP spid="108561" grpId="0"/>
      <p:bldP spid="108561" grpId="1"/>
      <p:bldP spid="108562" grpId="0"/>
      <p:bldP spid="108562" grpId="1"/>
      <p:bldP spid="108563" grpId="0"/>
      <p:bldP spid="108563" grpId="1"/>
      <p:bldP spid="108564" grpId="0"/>
      <p:bldP spid="108564" grpId="1"/>
      <p:bldP spid="108565" grpId="0"/>
      <p:bldP spid="108565" grpId="1"/>
      <p:bldP spid="108566" grpId="0"/>
      <p:bldP spid="108566" grpId="1"/>
      <p:bldP spid="108567" grpId="0"/>
      <p:bldP spid="108567" grpId="1"/>
      <p:bldP spid="108568" grpId="0"/>
      <p:bldP spid="108568" grpId="1"/>
      <p:bldP spid="108569" grpId="0"/>
      <p:bldP spid="108569" grpId="1"/>
      <p:bldP spid="108570" grpId="0"/>
      <p:bldP spid="108570" grpId="1"/>
      <p:bldP spid="108571" grpId="0"/>
      <p:bldP spid="108571" grpId="1"/>
      <p:bldP spid="108572" grpId="0"/>
      <p:bldP spid="108572" grpId="1"/>
      <p:bldP spid="108573" grpId="0"/>
      <p:bldP spid="108573" grpId="1"/>
      <p:bldP spid="108574" grpId="0"/>
      <p:bldP spid="108574" grpId="1"/>
      <p:bldP spid="108575" grpId="0"/>
      <p:bldP spid="108575" grpId="1"/>
      <p:bldP spid="108576" grpId="0"/>
      <p:bldP spid="108576" grpId="1"/>
      <p:bldP spid="108577" grpId="0"/>
      <p:bldP spid="108577" grpId="1"/>
      <p:bldP spid="108578" grpId="0"/>
      <p:bldP spid="108578" grpId="1"/>
      <p:bldP spid="108579" grpId="0" animBg="1"/>
      <p:bldP spid="108580" grpId="0"/>
      <p:bldP spid="108581" grpId="0"/>
      <p:bldP spid="108582" grpId="0"/>
      <p:bldP spid="108583" grpId="0"/>
      <p:bldP spid="108584" grpId="0"/>
      <p:bldP spid="108585" grpId="0"/>
      <p:bldP spid="108586" grpId="0"/>
      <p:bldP spid="10858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/>
          <p:cNvSpPr>
            <a:spLocks noGrp="1"/>
          </p:cNvSpPr>
          <p:nvPr>
            <p:ph type="title"/>
          </p:nvPr>
        </p:nvSpPr>
        <p:spPr>
          <a:xfrm>
            <a:off x="0" y="517263"/>
            <a:ext cx="12192000" cy="1188720"/>
          </a:xfrm>
        </p:spPr>
        <p:txBody>
          <a:bodyPr/>
          <a:lstStyle/>
          <a:p>
            <a:pPr algn="ctr" eaLnBrk="1" hangingPunct="1"/>
            <a:r>
              <a:rPr lang="en-US" altLang="zh-TW" dirty="0"/>
              <a:t>Complements Introduction</a:t>
            </a:r>
            <a:endParaRPr lang="zh-TW" altLang="en-US" sz="2000" dirty="0"/>
          </a:p>
        </p:txBody>
      </p:sp>
      <p:sp>
        <p:nvSpPr>
          <p:cNvPr id="21507" name="內容版面配置區 2"/>
          <p:cNvSpPr>
            <a:spLocks noGrp="1"/>
          </p:cNvSpPr>
          <p:nvPr>
            <p:ph idx="1"/>
          </p:nvPr>
        </p:nvSpPr>
        <p:spPr>
          <a:xfrm>
            <a:off x="0" y="1624614"/>
            <a:ext cx="12192000" cy="5203746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TW" sz="3400" dirty="0"/>
              <a:t>There are two types of complements for each base-</a:t>
            </a:r>
            <a:r>
              <a:rPr lang="en-US" altLang="zh-TW" sz="3400" i="1" dirty="0"/>
              <a:t>r</a:t>
            </a:r>
            <a:r>
              <a:rPr lang="en-US" altLang="zh-TW" sz="3400" dirty="0"/>
              <a:t> system: the radix complement and diminished radix complement. </a:t>
            </a:r>
            <a:endParaRPr lang="tr-TR" altLang="zh-TW" sz="3400" dirty="0"/>
          </a:p>
          <a:p>
            <a:pPr algn="just">
              <a:lnSpc>
                <a:spcPct val="17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TW" sz="3400" b="1" dirty="0"/>
              <a:t>Diminished Radix Complement</a:t>
            </a:r>
            <a:r>
              <a:rPr lang="tr-TR" altLang="zh-TW" sz="3400" b="1" dirty="0"/>
              <a:t> - (r-1)’s Complement</a:t>
            </a:r>
            <a:endParaRPr lang="en-US" altLang="zh-TW" sz="3400" b="1" dirty="0"/>
          </a:p>
          <a:p>
            <a:pPr lvl="1" algn="just">
              <a:lnSpc>
                <a:spcPct val="17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en-US" sz="3100" dirty="0"/>
              <a:t>Given a number </a:t>
            </a:r>
            <a:r>
              <a:rPr lang="en-US" altLang="en-US" sz="3100" i="1" dirty="0"/>
              <a:t>N</a:t>
            </a:r>
            <a:r>
              <a:rPr lang="en-US" altLang="en-US" sz="3100" dirty="0"/>
              <a:t> in base </a:t>
            </a:r>
            <a:r>
              <a:rPr lang="en-US" altLang="en-US" sz="3100" i="1" dirty="0"/>
              <a:t>r</a:t>
            </a:r>
            <a:r>
              <a:rPr lang="en-US" altLang="en-US" sz="3100" dirty="0"/>
              <a:t> having </a:t>
            </a:r>
            <a:r>
              <a:rPr lang="en-US" altLang="en-US" sz="3100" i="1" dirty="0"/>
              <a:t>n</a:t>
            </a:r>
            <a:r>
              <a:rPr lang="en-US" altLang="en-US" sz="3100" dirty="0"/>
              <a:t> digits, the (</a:t>
            </a:r>
            <a:r>
              <a:rPr lang="en-US" altLang="en-US" sz="3100" i="1" dirty="0"/>
              <a:t>r–1</a:t>
            </a:r>
            <a:r>
              <a:rPr lang="en-US" altLang="en-US" sz="3100" dirty="0"/>
              <a:t>)’s complement </a:t>
            </a:r>
            <a:r>
              <a:rPr lang="en-US" altLang="en-US" sz="3100" i="1" dirty="0"/>
              <a:t>of N</a:t>
            </a:r>
            <a:r>
              <a:rPr lang="en-US" altLang="en-US" sz="3100" dirty="0"/>
              <a:t> is defined as:</a:t>
            </a:r>
          </a:p>
          <a:p>
            <a:pPr marL="378000" lvl="1" indent="0" algn="ctr">
              <a:spcBef>
                <a:spcPts val="500"/>
              </a:spcBef>
              <a:buClr>
                <a:schemeClr val="tx1"/>
              </a:buClr>
              <a:buSzPct val="80000"/>
              <a:buNone/>
            </a:pPr>
            <a:r>
              <a:rPr lang="en-US" altLang="en-US" sz="3100" dirty="0"/>
              <a:t>		</a:t>
            </a:r>
            <a:r>
              <a:rPr lang="en-US" altLang="en-US" sz="3100" b="1" i="1" dirty="0"/>
              <a:t>(</a:t>
            </a:r>
            <a:r>
              <a:rPr lang="en-US" altLang="en-US" sz="3100" b="1" i="1" dirty="0" err="1"/>
              <a:t>r</a:t>
            </a:r>
            <a:r>
              <a:rPr lang="en-US" altLang="en-US" sz="3100" b="1" i="1" baseline="30000" dirty="0" err="1"/>
              <a:t>n</a:t>
            </a:r>
            <a:r>
              <a:rPr lang="en-US" altLang="en-US" sz="3100" b="1" i="1" baseline="30000" dirty="0"/>
              <a:t> </a:t>
            </a:r>
            <a:r>
              <a:rPr lang="en-US" altLang="en-US" sz="3100" b="1" i="1" dirty="0"/>
              <a:t>–1) – N</a:t>
            </a:r>
            <a:endParaRPr lang="tr-TR" altLang="en-US" sz="3100" b="1" i="1" dirty="0"/>
          </a:p>
          <a:p>
            <a:pPr algn="just">
              <a:lnSpc>
                <a:spcPct val="17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en-US" sz="3400" b="1" dirty="0"/>
              <a:t>Example for 6-digit </a:t>
            </a:r>
            <a:r>
              <a:rPr lang="en-US" altLang="en-US" sz="3400" b="1" u="sng" dirty="0"/>
              <a:t>decimal</a:t>
            </a:r>
            <a:r>
              <a:rPr lang="en-US" altLang="en-US" sz="3400" b="1" dirty="0"/>
              <a:t> numbers</a:t>
            </a:r>
            <a:r>
              <a:rPr lang="en-US" altLang="en-US" sz="3400" dirty="0"/>
              <a:t>:</a:t>
            </a:r>
          </a:p>
          <a:p>
            <a:pPr lvl="1" algn="just">
              <a:lnSpc>
                <a:spcPct val="17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en-US" sz="3100" dirty="0"/>
              <a:t>9’s complement is </a:t>
            </a:r>
            <a:r>
              <a:rPr lang="en-US" altLang="en-US" sz="3100" i="1" dirty="0"/>
              <a:t>(</a:t>
            </a:r>
            <a:r>
              <a:rPr lang="en-US" altLang="en-US" sz="3100" i="1" dirty="0" err="1"/>
              <a:t>r</a:t>
            </a:r>
            <a:r>
              <a:rPr lang="en-US" altLang="en-US" sz="3100" i="1" baseline="30000" dirty="0" err="1"/>
              <a:t>n</a:t>
            </a:r>
            <a:r>
              <a:rPr lang="tr-TR" altLang="en-US" sz="3100" i="1" baseline="30000" dirty="0"/>
              <a:t> </a:t>
            </a:r>
            <a:r>
              <a:rPr lang="en-US" altLang="en-US" sz="3100" i="1" dirty="0"/>
              <a:t>–</a:t>
            </a:r>
            <a:r>
              <a:rPr lang="tr-TR" altLang="en-US" sz="3100" i="1" dirty="0"/>
              <a:t> </a:t>
            </a:r>
            <a:r>
              <a:rPr lang="en-US" altLang="en-US" sz="3100" i="1" dirty="0"/>
              <a:t>1)–N</a:t>
            </a:r>
            <a:r>
              <a:rPr lang="en-US" altLang="en-US" sz="3100" dirty="0"/>
              <a:t> = (10</a:t>
            </a:r>
            <a:r>
              <a:rPr lang="en-US" altLang="en-US" sz="3100" baseline="30000" dirty="0"/>
              <a:t>6</a:t>
            </a:r>
            <a:r>
              <a:rPr lang="en-US" altLang="en-US" sz="3100" dirty="0"/>
              <a:t>–1)–</a:t>
            </a:r>
            <a:r>
              <a:rPr lang="en-US" altLang="en-US" sz="3100" i="1" dirty="0"/>
              <a:t>N</a:t>
            </a:r>
            <a:r>
              <a:rPr lang="en-US" altLang="en-US" sz="3100" dirty="0"/>
              <a:t> = 999999–</a:t>
            </a:r>
            <a:r>
              <a:rPr lang="en-US" altLang="en-US" sz="3100" i="1" dirty="0"/>
              <a:t>N</a:t>
            </a:r>
          </a:p>
          <a:p>
            <a:pPr lvl="1" algn="just">
              <a:lnSpc>
                <a:spcPct val="17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en-US" sz="3100" dirty="0"/>
              <a:t>9’s complement of 546700 is 999999–546700 = 453299</a:t>
            </a:r>
          </a:p>
          <a:p>
            <a:pPr eaLnBrk="1" hangingPunct="1"/>
            <a:endParaRPr lang="en-US" altLang="zh-TW" sz="3400" dirty="0">
              <a:solidFill>
                <a:srgbClr val="FF0000"/>
              </a:solidFill>
            </a:endParaRPr>
          </a:p>
          <a:p>
            <a:pPr eaLnBrk="1" hangingPunct="1"/>
            <a:endParaRPr lang="en-US" altLang="zh-TW" sz="3400" dirty="0">
              <a:solidFill>
                <a:srgbClr val="FF0000"/>
              </a:solidFill>
            </a:endParaRPr>
          </a:p>
          <a:p>
            <a:pPr eaLnBrk="1" hangingPunct="1"/>
            <a:endParaRPr lang="en-US" altLang="zh-TW" sz="2000" dirty="0"/>
          </a:p>
          <a:p>
            <a:pPr eaLnBrk="1" hangingPunct="1"/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7111-B645-4C60-A873-81BA1D69D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Complements Introduction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350A8-6356-454B-94EE-2BCCA78A0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en-US" sz="2600" b="1" dirty="0"/>
              <a:t>Example for 7-digit </a:t>
            </a:r>
            <a:r>
              <a:rPr lang="en-US" altLang="en-US" sz="2600" b="1" u="sng" dirty="0"/>
              <a:t>binary</a:t>
            </a:r>
            <a:r>
              <a:rPr lang="en-US" altLang="en-US" sz="2600" b="1" dirty="0"/>
              <a:t> numbers:</a:t>
            </a:r>
          </a:p>
          <a:p>
            <a:pPr lvl="1" algn="just"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en-US" sz="2400" dirty="0"/>
              <a:t>1’s complement is </a:t>
            </a:r>
            <a:r>
              <a:rPr lang="en-US" altLang="en-US" sz="2400" i="1" dirty="0"/>
              <a:t>(</a:t>
            </a:r>
            <a:r>
              <a:rPr lang="en-US" altLang="en-US" sz="2400" i="1" dirty="0" err="1"/>
              <a:t>r</a:t>
            </a:r>
            <a:r>
              <a:rPr lang="en-US" altLang="en-US" sz="2400" i="1" baseline="30000" dirty="0" err="1"/>
              <a:t>n</a:t>
            </a:r>
            <a:r>
              <a:rPr lang="tr-TR" altLang="en-US" sz="2400" i="1" baseline="30000" dirty="0"/>
              <a:t> </a:t>
            </a:r>
            <a:r>
              <a:rPr lang="en-US" altLang="en-US" sz="2400" i="1" baseline="30000" dirty="0"/>
              <a:t> </a:t>
            </a:r>
            <a:r>
              <a:rPr lang="en-US" altLang="en-US" sz="2400" i="1" dirty="0"/>
              <a:t>–</a:t>
            </a:r>
            <a:r>
              <a:rPr lang="tr-TR" altLang="en-US" sz="2400" i="1" dirty="0"/>
              <a:t> </a:t>
            </a:r>
            <a:r>
              <a:rPr lang="en-US" altLang="en-US" sz="2400" i="1" dirty="0"/>
              <a:t>1) – N</a:t>
            </a:r>
            <a:r>
              <a:rPr lang="en-US" altLang="en-US" sz="2400" dirty="0"/>
              <a:t> = (2</a:t>
            </a:r>
            <a:r>
              <a:rPr lang="en-US" altLang="en-US" sz="2400" baseline="30000" dirty="0"/>
              <a:t>7</a:t>
            </a:r>
            <a:r>
              <a:rPr lang="en-US" altLang="en-US" sz="2400" dirty="0"/>
              <a:t>–1)–</a:t>
            </a:r>
            <a:r>
              <a:rPr lang="en-US" altLang="en-US" sz="2400" i="1" dirty="0"/>
              <a:t>N</a:t>
            </a:r>
            <a:r>
              <a:rPr lang="en-US" altLang="en-US" sz="2400" dirty="0"/>
              <a:t> = 1111111–</a:t>
            </a:r>
            <a:r>
              <a:rPr lang="en-US" altLang="en-US" sz="2400" i="1" dirty="0"/>
              <a:t>N</a:t>
            </a:r>
          </a:p>
          <a:p>
            <a:pPr lvl="1" algn="just"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en-US" sz="2400" dirty="0"/>
              <a:t>1’s complement of 1011000 is 1111111–1011000 = 0100111</a:t>
            </a:r>
          </a:p>
          <a:p>
            <a:pPr algn="just"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en-US" b="1" dirty="0"/>
              <a:t>Observation:</a:t>
            </a:r>
          </a:p>
          <a:p>
            <a:pPr lvl="1" algn="just"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en-US" dirty="0"/>
              <a:t>Subtraction from (</a:t>
            </a:r>
            <a:r>
              <a:rPr lang="en-US" altLang="en-US" i="1" dirty="0" err="1"/>
              <a:t>r</a:t>
            </a:r>
            <a:r>
              <a:rPr lang="en-US" altLang="en-US" i="1" baseline="30000" dirty="0" err="1"/>
              <a:t>n</a:t>
            </a:r>
            <a:r>
              <a:rPr lang="tr-TR" altLang="en-US" i="1" baseline="30000" dirty="0"/>
              <a:t> </a:t>
            </a:r>
            <a:r>
              <a:rPr lang="en-US" altLang="en-US" dirty="0"/>
              <a:t>–</a:t>
            </a:r>
            <a:r>
              <a:rPr lang="tr-TR" altLang="en-US" dirty="0"/>
              <a:t> </a:t>
            </a:r>
            <a:r>
              <a:rPr lang="en-US" altLang="en-US" dirty="0"/>
              <a:t>1) will never require a borrow</a:t>
            </a:r>
          </a:p>
          <a:p>
            <a:pPr lvl="1" algn="just"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en-US" dirty="0"/>
              <a:t>Diminished radix complement can be computed digit-by-digit</a:t>
            </a:r>
          </a:p>
          <a:p>
            <a:pPr lvl="1" algn="just"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en-US" dirty="0"/>
              <a:t>For binary: 1 – 0 = 1 and 1 – 1 = 0 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2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Complements INTRODUCTION (Cont.)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1’s Complement (</a:t>
            </a:r>
            <a:r>
              <a:rPr lang="en-US" altLang="en-US" sz="2600" i="1" dirty="0"/>
              <a:t>Diminished Radix</a:t>
            </a:r>
            <a:r>
              <a:rPr lang="en-US" altLang="en-US" sz="2600" dirty="0"/>
              <a:t> Complement)</a:t>
            </a:r>
          </a:p>
          <a:p>
            <a:pPr lvl="1"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en-US" sz="2400" dirty="0"/>
              <a:t>All ‘0’s become ‘1’s</a:t>
            </a:r>
          </a:p>
          <a:p>
            <a:pPr lvl="1"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en-US" sz="2400" dirty="0"/>
              <a:t>All ‘1’s become ‘0’s</a:t>
            </a:r>
          </a:p>
          <a:p>
            <a:pPr marL="274320" lvl="1">
              <a:buFont typeface="Wingdings" panose="05000000000000000000" pitchFamily="2" charset="2"/>
              <a:buChar char="q"/>
            </a:pPr>
            <a:r>
              <a:rPr lang="en-US" altLang="en-US" sz="2600" b="1" dirty="0"/>
              <a:t>Example </a:t>
            </a:r>
            <a:r>
              <a:rPr lang="en-US" altLang="en-US" sz="2600" dirty="0"/>
              <a:t>(</a:t>
            </a:r>
            <a:r>
              <a:rPr lang="en-US" altLang="en-US" sz="2600" dirty="0">
                <a:solidFill>
                  <a:schemeClr val="accent1"/>
                </a:solidFill>
              </a:rPr>
              <a:t>1</a:t>
            </a:r>
            <a:r>
              <a:rPr lang="en-US" altLang="en-US" sz="2600" dirty="0">
                <a:solidFill>
                  <a:schemeClr val="accent2"/>
                </a:solidFill>
              </a:rPr>
              <a:t>0</a:t>
            </a:r>
            <a:r>
              <a:rPr lang="en-US" altLang="en-US" sz="2600" dirty="0">
                <a:solidFill>
                  <a:schemeClr val="accent1"/>
                </a:solidFill>
              </a:rPr>
              <a:t>11</a:t>
            </a:r>
            <a:r>
              <a:rPr lang="en-US" altLang="en-US" sz="2600" dirty="0">
                <a:solidFill>
                  <a:schemeClr val="accent2"/>
                </a:solidFill>
              </a:rPr>
              <a:t>0000</a:t>
            </a:r>
            <a:r>
              <a:rPr lang="en-US" altLang="en-US" sz="2600" dirty="0"/>
              <a:t>)</a:t>
            </a:r>
            <a:r>
              <a:rPr lang="en-US" altLang="en-US" sz="2600" baseline="-25000" dirty="0">
                <a:solidFill>
                  <a:srgbClr val="FF6600"/>
                </a:solidFill>
              </a:rPr>
              <a:t>2</a:t>
            </a:r>
          </a:p>
          <a:p>
            <a:pPr lvl="1" indent="-342000">
              <a:spcBef>
                <a:spcPts val="500"/>
              </a:spcBef>
              <a:buNone/>
            </a:pPr>
            <a:r>
              <a:rPr lang="en-US" altLang="en-US" sz="2400" baseline="-25000" dirty="0">
                <a:solidFill>
                  <a:srgbClr val="FF6600"/>
                </a:solidFill>
              </a:rPr>
              <a:t>                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Wingdings" pitchFamily="2" charset="2"/>
              </a:rPr>
              <a:t> (</a:t>
            </a:r>
            <a:r>
              <a:rPr lang="en-US" altLang="en-US" sz="2400" dirty="0">
                <a:solidFill>
                  <a:schemeClr val="accent1"/>
                </a:solidFill>
                <a:sym typeface="Wingdings" pitchFamily="2" charset="2"/>
              </a:rPr>
              <a:t>0</a:t>
            </a:r>
            <a:r>
              <a:rPr lang="en-US" altLang="en-US" sz="2400" dirty="0">
                <a:solidFill>
                  <a:schemeClr val="accent2"/>
                </a:solidFill>
                <a:sym typeface="Wingdings" pitchFamily="2" charset="2"/>
              </a:rPr>
              <a:t>1</a:t>
            </a:r>
            <a:r>
              <a:rPr lang="en-US" altLang="en-US" sz="2400" dirty="0">
                <a:solidFill>
                  <a:schemeClr val="accent1"/>
                </a:solidFill>
                <a:sym typeface="Wingdings" pitchFamily="2" charset="2"/>
              </a:rPr>
              <a:t>00</a:t>
            </a:r>
            <a:r>
              <a:rPr lang="en-US" altLang="en-US" sz="2400" dirty="0">
                <a:solidFill>
                  <a:schemeClr val="accent2"/>
                </a:solidFill>
                <a:sym typeface="Wingdings" pitchFamily="2" charset="2"/>
              </a:rPr>
              <a:t>1111</a:t>
            </a:r>
            <a:r>
              <a:rPr lang="en-US" altLang="en-US" sz="2400" dirty="0">
                <a:sym typeface="Wingdings" pitchFamily="2" charset="2"/>
              </a:rPr>
              <a:t>)</a:t>
            </a:r>
            <a:r>
              <a:rPr lang="en-US" altLang="en-US" sz="2400" baseline="-25000" dirty="0">
                <a:solidFill>
                  <a:srgbClr val="FF6600"/>
                </a:solidFill>
                <a:sym typeface="Wingdings" pitchFamily="2" charset="2"/>
              </a:rPr>
              <a:t>2</a:t>
            </a:r>
          </a:p>
          <a:p>
            <a:pPr lvl="1" indent="-342000">
              <a:spcBef>
                <a:spcPts val="500"/>
              </a:spcBef>
              <a:buNone/>
            </a:pPr>
            <a:r>
              <a:rPr lang="en-US" altLang="en-US" sz="2400" dirty="0"/>
              <a:t>If adding a number and its 1’s complement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7085013" y="4568825"/>
            <a:ext cx="260985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 dirty="0">
                <a:solidFill>
                  <a:schemeClr val="accent1"/>
                </a:solidFill>
                <a:cs typeface="Times New Roman" pitchFamily="18" charset="0"/>
              </a:rPr>
              <a:t>1 </a:t>
            </a:r>
            <a:r>
              <a:rPr lang="en-US" altLang="en-US" sz="2800" b="1" i="0" u="none" dirty="0">
                <a:solidFill>
                  <a:srgbClr val="002060"/>
                </a:solidFill>
                <a:cs typeface="Times New Roman" pitchFamily="18" charset="0"/>
              </a:rPr>
              <a:t>0</a:t>
            </a:r>
            <a:r>
              <a:rPr lang="en-US" altLang="en-US" sz="2800" b="1" i="0" u="none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US" altLang="en-US" sz="2800" b="1" i="0" u="none" dirty="0">
                <a:solidFill>
                  <a:schemeClr val="accent1"/>
                </a:solidFill>
                <a:cs typeface="Times New Roman" pitchFamily="18" charset="0"/>
              </a:rPr>
              <a:t>1 1 </a:t>
            </a:r>
            <a:r>
              <a:rPr lang="en-US" altLang="en-US" sz="2800" b="1" i="0" u="none" dirty="0">
                <a:solidFill>
                  <a:srgbClr val="002060"/>
                </a:solidFill>
                <a:cs typeface="Times New Roman" pitchFamily="18" charset="0"/>
              </a:rPr>
              <a:t>0 0 0 0</a:t>
            </a:r>
          </a:p>
          <a:p>
            <a:pPr algn="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 dirty="0">
                <a:solidFill>
                  <a:schemeClr val="accent2"/>
                </a:solidFill>
                <a:cs typeface="Times New Roman" pitchFamily="18" charset="0"/>
              </a:rPr>
              <a:t>+</a:t>
            </a:r>
            <a:r>
              <a:rPr lang="en-US" altLang="en-US" sz="2400" b="1" i="0" u="none" dirty="0">
                <a:solidFill>
                  <a:schemeClr val="accent2"/>
                </a:solidFill>
                <a:cs typeface="Times New Roman" pitchFamily="18" charset="0"/>
              </a:rPr>
              <a:t>  </a:t>
            </a:r>
            <a:r>
              <a:rPr lang="en-US" altLang="en-US" sz="2800" b="1" i="0" u="none" dirty="0">
                <a:solidFill>
                  <a:schemeClr val="accent1"/>
                </a:solidFill>
                <a:cs typeface="Times New Roman" pitchFamily="18" charset="0"/>
                <a:sym typeface="Wingdings" pitchFamily="2" charset="2"/>
              </a:rPr>
              <a:t>0 </a:t>
            </a:r>
            <a:r>
              <a:rPr lang="en-US" altLang="en-US" sz="2800" b="1" i="0" u="none" dirty="0">
                <a:solidFill>
                  <a:srgbClr val="002060"/>
                </a:solidFill>
                <a:cs typeface="Times New Roman" pitchFamily="18" charset="0"/>
                <a:sym typeface="Wingdings" pitchFamily="2" charset="2"/>
              </a:rPr>
              <a:t>1</a:t>
            </a:r>
            <a:r>
              <a:rPr lang="en-US" altLang="en-US" sz="2800" b="1" i="0" u="none" dirty="0">
                <a:solidFill>
                  <a:schemeClr val="accent2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en-US" sz="2800" b="1" i="0" u="none" dirty="0">
                <a:solidFill>
                  <a:schemeClr val="accent1"/>
                </a:solidFill>
                <a:cs typeface="Times New Roman" pitchFamily="18" charset="0"/>
                <a:sym typeface="Wingdings" pitchFamily="2" charset="2"/>
              </a:rPr>
              <a:t>0 0 </a:t>
            </a:r>
            <a:r>
              <a:rPr lang="en-US" altLang="en-US" sz="2800" b="1" i="0" u="none" dirty="0">
                <a:solidFill>
                  <a:srgbClr val="002060"/>
                </a:solidFill>
                <a:cs typeface="Times New Roman" pitchFamily="18" charset="0"/>
                <a:sym typeface="Wingdings" pitchFamily="2" charset="2"/>
              </a:rPr>
              <a:t>1 1 1 1</a:t>
            </a:r>
          </a:p>
        </p:txBody>
      </p:sp>
      <p:sp>
        <p:nvSpPr>
          <p:cNvPr id="117765" name="Line 5"/>
          <p:cNvSpPr>
            <a:spLocks noChangeShapeType="1"/>
          </p:cNvSpPr>
          <p:nvPr/>
        </p:nvSpPr>
        <p:spPr bwMode="auto">
          <a:xfrm flipH="1">
            <a:off x="7283990" y="5674958"/>
            <a:ext cx="2519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7085013" y="5690217"/>
            <a:ext cx="26098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altLang="en-US" sz="2800" b="1" i="0" u="none" dirty="0">
                <a:solidFill>
                  <a:schemeClr val="tx1"/>
                </a:solidFill>
                <a:cs typeface="Times New Roman" pitchFamily="18" charset="0"/>
              </a:rPr>
              <a:t>1 1 1 1 1 1 1 1</a:t>
            </a:r>
            <a:endParaRPr lang="en-US" altLang="en-US" sz="2800" b="1" i="0" u="none" dirty="0">
              <a:solidFill>
                <a:schemeClr val="tx1"/>
              </a:solidFill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 flipH="1">
            <a:off x="9099612" y="6074392"/>
            <a:ext cx="7037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32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4" grpId="0"/>
      <p:bldP spid="117765" grpId="0" animBg="1"/>
      <p:bldP spid="117766" grpId="0"/>
      <p:bldP spid="117767" grpId="0" animBg="1"/>
    </p:bld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{C179E6EC-625D-4CAE-ACB2-9ABF710F31A6}tf33552983_win32</Template>
  <TotalTime>407</TotalTime>
  <Words>1740</Words>
  <Application>Microsoft Office PowerPoint</Application>
  <PresentationFormat>Widescreen</PresentationFormat>
  <Paragraphs>355</Paragraphs>
  <Slides>32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Cambria Math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Equation</vt:lpstr>
      <vt:lpstr>Lecture 2:  NuMBER SYSTEM COMPUTATION &amp; CODES </vt:lpstr>
      <vt:lpstr>Contents</vt:lpstr>
      <vt:lpstr>Normal Addition</vt:lpstr>
      <vt:lpstr>Binary Addition</vt:lpstr>
      <vt:lpstr>Binary Subtraction</vt:lpstr>
      <vt:lpstr>Binary Multiplication</vt:lpstr>
      <vt:lpstr>Complements Introduction</vt:lpstr>
      <vt:lpstr>Complements Introduction (CONT.)</vt:lpstr>
      <vt:lpstr>Complements INTRODUCTION (Cont.)</vt:lpstr>
      <vt:lpstr>Complements (cont.)</vt:lpstr>
      <vt:lpstr>Complements INTRODUCTION (cont.)</vt:lpstr>
      <vt:lpstr>Complements INTRODUCTION (cont.)</vt:lpstr>
      <vt:lpstr>Complements INTRODUCTION (cont.)</vt:lpstr>
      <vt:lpstr>Complements INTRODUCTION (cont.)</vt:lpstr>
      <vt:lpstr>Complements INTRODUCTION (cont.)</vt:lpstr>
      <vt:lpstr>Signed Binary Numbers</vt:lpstr>
      <vt:lpstr>Signed Binary Numbers (cont.)</vt:lpstr>
      <vt:lpstr>Signed Binary Numbers (cont.)</vt:lpstr>
      <vt:lpstr>Signed Binary Numbers (cont.)</vt:lpstr>
      <vt:lpstr>Signed Binary Numbers (cont.)</vt:lpstr>
      <vt:lpstr>COMMON Codes</vt:lpstr>
      <vt:lpstr>COMMON Codes (cont.)- BCD Example 1</vt:lpstr>
      <vt:lpstr>COMMON Codes (cont.)- BCD Example 2</vt:lpstr>
      <vt:lpstr>COMMON Codes (cont.)</vt:lpstr>
      <vt:lpstr>COMMON Codes (cont.)-GREY Code</vt:lpstr>
      <vt:lpstr>COMMON Codes (cont.)-ASCII Code</vt:lpstr>
      <vt:lpstr>COMMON Codes (cont.)-ASCII Code</vt:lpstr>
      <vt:lpstr>COMMON Codes (cont.)-ASCII CHARACTER Code</vt:lpstr>
      <vt:lpstr>ASCII Properties</vt:lpstr>
      <vt:lpstr>Error Detecting Code  </vt:lpstr>
      <vt:lpstr>Error Detecting Code (cont.)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L TT</dc:creator>
  <cp:lastModifiedBy>L TT</cp:lastModifiedBy>
  <cp:revision>116</cp:revision>
  <dcterms:created xsi:type="dcterms:W3CDTF">2021-08-20T11:16:26Z</dcterms:created>
  <dcterms:modified xsi:type="dcterms:W3CDTF">2021-09-14T14:00:25Z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