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B6EA-460B-E8C9-50E2-C07BC6FB3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37846-A0BB-A74D-AAAE-2BB27E433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803D3-3580-E605-68AF-BF4E1050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4186-C452-BB45-A843-A647B18E3659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D418F-6796-F25F-3ECA-5257AF5E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E8A51-3B23-2FEA-E7F9-C445B41B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7F8B-A788-C84E-A4BB-656901FB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2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2AAD-E702-6093-4963-29269E92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F0701-46B3-D136-14D8-C9D14B2B7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9A9E-BEE3-953F-1B66-82AE7FFD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4186-C452-BB45-A843-A647B18E3659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6550F-5216-6692-A4E2-74B94BBE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7586F-7118-3DEC-E362-DA86E2C4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7F8B-A788-C84E-A4BB-656901FB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1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266F6-1E32-405D-E9B4-DB179E38A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D433E-42C2-C89E-261B-40F6A39B7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07134-11F5-984F-972D-AF288842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4186-C452-BB45-A843-A647B18E3659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4E4C7-BC6E-9EC4-DF72-A01F02D7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677B3-89F3-7DDC-B142-BDC7F93F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7F8B-A788-C84E-A4BB-656901FB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0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E3E9-071E-F9C6-C70A-0DB411F3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7F726-4F96-B7C4-C0D8-328B71F82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E5C28-350B-79A6-5550-380738D2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4186-C452-BB45-A843-A647B18E3659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9CE7A-E767-3A3C-CE20-65D65B24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104BD-FB42-C3EA-F9EC-0E473440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7F8B-A788-C84E-A4BB-656901FB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3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2ED9-A56C-ABDB-2188-752667A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36DE6-2EC6-10AF-4FED-7591C3B05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9F438-7163-051A-8BCD-EA0907C5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4186-C452-BB45-A843-A647B18E3659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671CE-6081-01D6-BE89-4EACAB85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CF8B9-1DE2-4978-DC42-9CBBF912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7F8B-A788-C84E-A4BB-656901FB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0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F654-4E78-C9B1-2082-F483C6A5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015F1-7A6B-12AB-0D96-60F1FAF8F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018EC-817B-EAF6-F56B-A07C78001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D1777-52F9-E6D0-B386-794E3B7E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4186-C452-BB45-A843-A647B18E3659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DA2A1-F0CD-56C1-4091-5DA88960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1A69F-C669-DD0F-C5FD-962F9FF2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7F8B-A788-C84E-A4BB-656901FB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0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1649-4126-E996-B4F4-50570E3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E43FE-BFA1-0E2E-F877-DC2FF300F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EA586-711E-24C4-BCAD-98DF8CA8F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323DF-C8D2-FF36-A8A0-D44FF9B87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876D2-76D6-9D51-8DB2-72AF8C496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32B78-9AF5-D108-63BE-B7C754E5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4186-C452-BB45-A843-A647B18E3659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B0B80-FCBB-C487-5FBD-6B83DA0D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76994-5873-699A-E01D-87D5A2F4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7F8B-A788-C84E-A4BB-656901FB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6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3764-5986-670D-6D7C-83DE896B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6FDE3E-0362-5F12-A7B7-B9B17903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4186-C452-BB45-A843-A647B18E3659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B0113-F6B3-A406-C0BA-C75209B3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1B164-8594-148E-33F1-806954D4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7F8B-A788-C84E-A4BB-656901FB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6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89FAC-FF41-62ED-8A01-94BE4470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4186-C452-BB45-A843-A647B18E3659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C4024-1A12-9FB1-2569-C1F3DEEE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5363B-10C5-56B0-2165-F5FF3C0D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7F8B-A788-C84E-A4BB-656901FB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FDC-2A5D-10EE-781E-616A5557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83A3-A69A-2451-FB3C-9E6FC9A36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3664F-F6C0-05F7-E1DF-778FD9604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C6B89-AFB3-1601-E51C-D5170991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4186-C452-BB45-A843-A647B18E3659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B6A09-5D18-3525-1F2C-CBB2E9D2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27055-D3DA-B37C-3A99-61B6E650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7F8B-A788-C84E-A4BB-656901FB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0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4205-1395-7494-9FFC-AFC71F7D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941C73-78BE-B28B-C390-BEAFC8AED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7B75C-AD08-A131-0591-1167A03B9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1FA0C-7573-5043-619D-1A717C87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4186-C452-BB45-A843-A647B18E3659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97554-5BC4-0FFE-824B-0804D4C0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51342-60A7-9ECF-CB83-511E587C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7F8B-A788-C84E-A4BB-656901FB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0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EA00A-752D-8F0F-B10F-FF6D0C11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A26E9-8C3C-D301-6F1C-993E17338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68B1B-EF16-8555-B371-193F23EC7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C4186-C452-BB45-A843-A647B18E3659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DB9E9-DF6F-FED3-4492-9A1C14271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653B-6EEE-2385-5426-8E47051B3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87F8B-A788-C84E-A4BB-656901FB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8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4DF7-A74E-055D-3634-C5AE7571C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651518"/>
          </a:xfrm>
        </p:spPr>
        <p:txBody>
          <a:bodyPr>
            <a:normAutofit fontScale="90000"/>
          </a:bodyPr>
          <a:lstStyle/>
          <a:p>
            <a:r>
              <a:rPr lang="en-US" b="0" i="0" u="none" strike="noStrike" dirty="0">
                <a:solidFill>
                  <a:srgbClr val="373A3C"/>
                </a:solidFill>
                <a:effectLst/>
                <a:latin typeface="arial" panose="020B0604020202020204" pitchFamily="34" charset="0"/>
              </a:rPr>
              <a:t> Legal, Social, Ethical, and Professional issues faced by information security and risk professionals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6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38FF-BE3B-B6C7-F634-E565E371B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689" y="851848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Social: </a:t>
            </a:r>
          </a:p>
          <a:p>
            <a:pPr marL="0" indent="0">
              <a:buNone/>
            </a:pPr>
            <a:r>
              <a:rPr lang="en-US" dirty="0"/>
              <a:t>Contribute to society and to human well-being, acknowledging that all people are stakeholders in computing</a:t>
            </a:r>
          </a:p>
          <a:p>
            <a:pPr lvl="1"/>
            <a:r>
              <a:rPr lang="en-US" sz="2200" b="0" i="0" u="none" strike="noStrike" dirty="0">
                <a:solidFill>
                  <a:srgbClr val="2F2F36"/>
                </a:solidFill>
                <a:effectLst/>
                <a:latin typeface="Verdana" panose="020B0604030504040204" pitchFamily="34" charset="0"/>
              </a:rPr>
              <a:t>Avoid harm.</a:t>
            </a:r>
          </a:p>
          <a:p>
            <a:pPr lvl="1"/>
            <a:r>
              <a:rPr lang="en-US" sz="2200" b="0" i="0" u="none" strike="noStrike" dirty="0">
                <a:solidFill>
                  <a:srgbClr val="2F2F36"/>
                </a:solidFill>
                <a:effectLst/>
                <a:latin typeface="Verdana" panose="020B0604030504040204" pitchFamily="34" charset="0"/>
              </a:rPr>
              <a:t>Be honest and trustworthy</a:t>
            </a:r>
          </a:p>
          <a:p>
            <a:pPr lvl="1"/>
            <a:r>
              <a:rPr lang="en-US" sz="2200" b="0" i="0" u="none" strike="noStrike" dirty="0">
                <a:solidFill>
                  <a:srgbClr val="2F2F36"/>
                </a:solidFill>
                <a:effectLst/>
                <a:latin typeface="Verdana" panose="020B0604030504040204" pitchFamily="34" charset="0"/>
              </a:rPr>
              <a:t>Respect the work required to produce new ideas, inventions, creative works, and computing artifacts</a:t>
            </a:r>
          </a:p>
          <a:p>
            <a:pPr lvl="1"/>
            <a:r>
              <a:rPr lang="en-US" sz="2200" b="0" i="0" u="none" strike="noStrike" dirty="0">
                <a:solidFill>
                  <a:srgbClr val="2F2F36"/>
                </a:solidFill>
                <a:effectLst/>
                <a:latin typeface="Verdana" panose="020B0604030504040204" pitchFamily="34" charset="0"/>
              </a:rPr>
              <a:t>Respect privacy</a:t>
            </a:r>
          </a:p>
          <a:p>
            <a:pPr lvl="1"/>
            <a:r>
              <a:rPr lang="en-US" sz="2200" b="0" i="0" u="none" strike="noStrike" dirty="0">
                <a:solidFill>
                  <a:srgbClr val="2F2F36"/>
                </a:solidFill>
                <a:effectLst/>
                <a:latin typeface="Verdana" panose="020B0604030504040204" pitchFamily="34" charset="0"/>
              </a:rPr>
              <a:t>Honor confidentiality</a:t>
            </a:r>
            <a:endParaRPr lang="en-US" sz="2200" dirty="0"/>
          </a:p>
          <a:p>
            <a:pPr marL="0" indent="0">
              <a:buNone/>
            </a:pPr>
            <a:r>
              <a:rPr lang="en-US" b="1" dirty="0"/>
              <a:t>Professional Issues: </a:t>
            </a:r>
          </a:p>
          <a:p>
            <a:pPr lvl="1"/>
            <a:r>
              <a:rPr lang="en-US" b="0" i="0" u="none" strike="noStrike" dirty="0">
                <a:solidFill>
                  <a:srgbClr val="2F2F36"/>
                </a:solidFill>
                <a:effectLst/>
                <a:latin typeface="Verdana" panose="020B0604030504040204" pitchFamily="34" charset="0"/>
              </a:rPr>
              <a:t>Maintain high standards of professional competence, conduct, and ethical practice.</a:t>
            </a:r>
          </a:p>
          <a:p>
            <a:pPr lvl="1"/>
            <a:r>
              <a:rPr lang="en-US" b="0" i="0" u="none" strike="noStrike" dirty="0">
                <a:solidFill>
                  <a:srgbClr val="2F2F36"/>
                </a:solidFill>
                <a:effectLst/>
                <a:latin typeface="Verdana" panose="020B0604030504040204" pitchFamily="34" charset="0"/>
              </a:rPr>
              <a:t>Design and implement systems that are robustly and usably secure</a:t>
            </a:r>
          </a:p>
          <a:p>
            <a:r>
              <a:rPr lang="en-US" b="1" dirty="0"/>
              <a:t>Legal:</a:t>
            </a:r>
          </a:p>
          <a:p>
            <a:pPr marL="0" indent="0">
              <a:buNone/>
            </a:pPr>
            <a:r>
              <a:rPr lang="en-US" dirty="0"/>
              <a:t>To minimize liabilities/reduce risks, the information security practitioner must: </a:t>
            </a:r>
          </a:p>
          <a:p>
            <a:pPr lvl="1"/>
            <a:r>
              <a:rPr lang="en-US" dirty="0"/>
              <a:t>Understand current legal environment </a:t>
            </a:r>
          </a:p>
          <a:p>
            <a:pPr lvl="1"/>
            <a:r>
              <a:rPr lang="en-US" dirty="0"/>
              <a:t>Stay current with laws and regulations </a:t>
            </a:r>
          </a:p>
          <a:p>
            <a:pPr lvl="1"/>
            <a:r>
              <a:rPr lang="en-US" dirty="0"/>
              <a:t>Watch for new issues that emerge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B569B-2870-274A-FFB7-9C3C9ECFAF93}"/>
              </a:ext>
            </a:extLst>
          </p:cNvPr>
          <p:cNvSpPr txBox="1"/>
          <p:nvPr/>
        </p:nvSpPr>
        <p:spPr>
          <a:xfrm>
            <a:off x="296883" y="5203186"/>
            <a:ext cx="111182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Reference: Anon (2018) </a:t>
            </a:r>
            <a:r>
              <a:rPr lang="en-US" i="1" dirty="0">
                <a:effectLst/>
              </a:rPr>
              <a:t>The code affirms an obligation of computing professionals to use their skills for the benefit of society.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Code of Ethics</a:t>
            </a:r>
            <a:r>
              <a:rPr lang="en-US" dirty="0">
                <a:effectLst/>
              </a:rPr>
              <a:t>. Available at: https://</a:t>
            </a:r>
            <a:r>
              <a:rPr lang="en-US" dirty="0" err="1">
                <a:effectLst/>
              </a:rPr>
              <a:t>www.acm.org</a:t>
            </a:r>
            <a:r>
              <a:rPr lang="en-US" dirty="0">
                <a:effectLst/>
              </a:rPr>
              <a:t>/code-of-ethics (Accessed: October 24, 2022).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7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6875-0EB2-6F3B-E11E-C78741E7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8B6BB-28F2-999C-A95B-84AA1269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0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D0B1-6D53-6E45-0156-1D4AD0D4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A40D6-1AC3-AD9B-D61D-3798DCFA1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Liability </a:t>
            </a:r>
          </a:p>
          <a:p>
            <a:r>
              <a:rPr lang="en-US" dirty="0"/>
              <a:t>Restitution </a:t>
            </a:r>
          </a:p>
          <a:p>
            <a:r>
              <a:rPr lang="en-US" dirty="0"/>
              <a:t>Due care</a:t>
            </a:r>
          </a:p>
          <a:p>
            <a:r>
              <a:rPr lang="en-US" dirty="0"/>
              <a:t>Due diligence </a:t>
            </a:r>
          </a:p>
          <a:p>
            <a:r>
              <a:rPr lang="en-US" dirty="0"/>
              <a:t>Jurisdiction</a:t>
            </a:r>
          </a:p>
          <a:p>
            <a:r>
              <a:rPr lang="en-US" dirty="0"/>
              <a:t>Long arm jurisdiction </a:t>
            </a:r>
          </a:p>
        </p:txBody>
      </p:sp>
    </p:spTree>
    <p:extLst>
      <p:ext uri="{BB962C8B-B14F-4D97-AF65-F5344CB8AC3E}">
        <p14:creationId xmlns:p14="http://schemas.microsoft.com/office/powerpoint/2010/main" val="77719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178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Verdana</vt:lpstr>
      <vt:lpstr>Office Theme</vt:lpstr>
      <vt:lpstr> Legal, Social, Ethical, and Professional issues faced by information security and risk professionals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legal, social, ethical, and professional issues faced by information security and risk professionals</dc:title>
  <dc:creator>Uvaraj Balasubramaniam</dc:creator>
  <cp:lastModifiedBy>Uvaraj Balasubramaniam</cp:lastModifiedBy>
  <cp:revision>6</cp:revision>
  <dcterms:created xsi:type="dcterms:W3CDTF">2022-10-23T20:47:52Z</dcterms:created>
  <dcterms:modified xsi:type="dcterms:W3CDTF">2022-10-24T23:04:15Z</dcterms:modified>
</cp:coreProperties>
</file>