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73" r:id="rId13"/>
    <p:sldId id="267" r:id="rId14"/>
    <p:sldId id="274" r:id="rId15"/>
    <p:sldId id="268" r:id="rId16"/>
    <p:sldId id="269" r:id="rId17"/>
    <p:sldId id="270" r:id="rId18"/>
    <p:sldId id="271" r:id="rId19"/>
    <p:sldId id="272" r:id="rId20"/>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42D50A-FA6C-4BEC-8097-EF3ED8348183}" v="7" dt="2024-12-05T12:23:11.296"/>
  </p1510:revLst>
</p1510:revInfo>
</file>

<file path=ppt/tableStyles.xml><?xml version="1.0" encoding="utf-8"?>
<a:tblStyleLst xmlns:a="http://schemas.openxmlformats.org/drawingml/2006/main" def="{90651C3A-4460-11DB-9652-00E08161165F}">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3E7575-FF99-4D7F-A9C3-342926E8CF75}" type="datetimeFigureOut">
              <a:rPr lang="en-IN" smtClean="0"/>
              <a:t>05-12-2024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839B-19BB-44CC-B1BD-D3E4109C12E1}" type="slidenum">
              <a:rPr lang="en-IN" smtClean="0"/>
              <a:t>‹#›</a:t>
            </a:fld>
            <a:endParaRPr lang="en-IN" dirty="0"/>
          </a:p>
        </p:txBody>
      </p:sp>
    </p:spTree>
    <p:extLst>
      <p:ext uri="{BB962C8B-B14F-4D97-AF65-F5344CB8AC3E}">
        <p14:creationId xmlns:p14="http://schemas.microsoft.com/office/powerpoint/2010/main" val="59411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5E80CE9-0672-4DA1-8CC6-DB7499889AC5}" type="datetime1">
              <a:rPr lang="en-IN" smtClean="0"/>
              <a:t>05-12-2024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584144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AB5556-AF3A-414C-B2C3-202EE24804CB}" type="datetime1">
              <a:rPr lang="en-IN" smtClean="0"/>
              <a:t>05-12-2024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1612701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6AF8648-5174-4940-83FF-D926A08FCBF2}" type="datetime1">
              <a:rPr lang="en-IN" smtClean="0"/>
              <a:t>05-12-2024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562103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2BC4001-87A7-4542-972D-92AC266D5003}" type="datetime1">
              <a:rPr lang="en-IN" smtClean="0"/>
              <a:t>05-12-2024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3459300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E655B4-4D88-4EC1-AF99-7726194EA1BB}" type="datetime1">
              <a:rPr lang="en-IN" smtClean="0"/>
              <a:t>05-12-2024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232225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7500EC4-C332-4005-8640-679338D6D72F}" type="datetime1">
              <a:rPr lang="en-IN" smtClean="0"/>
              <a:t>05-12-2024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3791838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23FE5DD-1CD9-4C6E-A623-7EE0B14F5D11}" type="datetime1">
              <a:rPr lang="en-IN" smtClean="0"/>
              <a:t>05-12-2024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420569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9C3D4D1-CD6E-453C-8CE8-C4BF38A87F99}" type="datetime1">
              <a:rPr lang="en-IN" smtClean="0"/>
              <a:t>05-12-2024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1177872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CD2ADD-B891-4312-ADE7-001F44FD2BA3}" type="datetime1">
              <a:rPr lang="en-IN" smtClean="0"/>
              <a:t>05-12-2024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1773610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4CFD40-5B3F-48CA-9E91-F177A4F9F956}" type="datetime1">
              <a:rPr lang="en-IN" smtClean="0"/>
              <a:t>05-12-2024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394892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308BCC-6910-4A61-97EF-6597F85AF1CF}" type="datetime1">
              <a:rPr lang="en-IN" smtClean="0"/>
              <a:t>05-12-2024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163482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46283B-F6D4-485C-8717-981EE02556F3}" type="datetime1">
              <a:rPr lang="en-IN" smtClean="0"/>
              <a:t>05-12-2024</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2DB9CA-C85A-4E11-ADC0-8193E41C1656}" type="slidenum">
              <a:rPr lang="en-IN" smtClean="0"/>
              <a:t>‹#›</a:t>
            </a:fld>
            <a:endParaRPr lang="en-IN" dirty="0"/>
          </a:p>
        </p:txBody>
      </p:sp>
    </p:spTree>
    <p:extLst>
      <p:ext uri="{BB962C8B-B14F-4D97-AF65-F5344CB8AC3E}">
        <p14:creationId xmlns:p14="http://schemas.microsoft.com/office/powerpoint/2010/main" val="58577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7B37B9-2026-DD6B-FAB8-09EE4F67146F}"/>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30BB8833-2822-6B1C-FBFC-2674156E0116}"/>
              </a:ext>
            </a:extLst>
          </p:cNvPr>
          <p:cNvSpPr>
            <a:spLocks noGrp="1"/>
          </p:cNvSpPr>
          <p:nvPr>
            <p:ph idx="1"/>
          </p:nvPr>
        </p:nvSpPr>
        <p:spPr>
          <a:xfrm>
            <a:off x="137160" y="2015497"/>
            <a:ext cx="11894343" cy="4604067"/>
          </a:xfrm>
        </p:spPr>
        <p:txBody>
          <a:bodyPr>
            <a:noAutofit/>
          </a:bodyPr>
          <a:lstStyle/>
          <a:p>
            <a:pPr marL="0" indent="0" algn="ctr"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DEPARTMENT OF  </a:t>
            </a:r>
          </a:p>
          <a:p>
            <a:pPr marL="0" indent="0" algn="ctr"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COMPUTER SCIENCE AND ENGINEERING</a:t>
            </a:r>
          </a:p>
          <a:p>
            <a:pPr marL="0" indent="0" algn="ctr" rtl="0">
              <a:spcBef>
                <a:spcPts val="1000"/>
              </a:spcBef>
              <a:buNone/>
            </a:pPr>
            <a:endParaRPr lang="en-US" sz="3200" dirty="0">
              <a:latin typeface="Times New Roman" panose="02020603050405020304" pitchFamily="18" charset="0"/>
              <a:cs typeface="Times New Roman" panose="02020603050405020304" pitchFamily="18" charset="0"/>
            </a:endParaRPr>
          </a:p>
          <a:p>
            <a:pPr marL="0" indent="0" algn="ctr" rtl="0">
              <a:spcBef>
                <a:spcPts val="1000"/>
              </a:spcBef>
              <a:buNone/>
            </a:pPr>
            <a:r>
              <a:rPr lang="en-US" sz="4400" b="1" i="0" u="none" strike="noStrike" dirty="0">
                <a:solidFill>
                  <a:srgbClr val="000000"/>
                </a:solidFill>
                <a:effectLst/>
                <a:latin typeface="Times New Roman" panose="02020603050405020304" pitchFamily="18" charset="0"/>
                <a:cs typeface="Times New Roman" panose="02020603050405020304" pitchFamily="18" charset="0"/>
              </a:rPr>
              <a:t>20CS5501 DESIGN PROJECT-1</a:t>
            </a:r>
          </a:p>
          <a:p>
            <a:pPr marL="0" indent="0" algn="ctr" rtl="0">
              <a:spcBef>
                <a:spcPts val="1000"/>
              </a:spcBef>
              <a:buNone/>
            </a:pPr>
            <a:br>
              <a:rPr lang="en-US" sz="3200" b="0" i="0" u="none" strike="noStrike" dirty="0">
                <a:solidFill>
                  <a:srgbClr val="000000"/>
                </a:solidFill>
                <a:effectLst/>
                <a:latin typeface="Times New Roman" panose="02020603050405020304" pitchFamily="18" charset="0"/>
                <a:cs typeface="Times New Roman" panose="02020603050405020304" pitchFamily="18" charset="0"/>
              </a:rPr>
            </a:br>
            <a:r>
              <a:rPr lang="en-US" sz="3200" b="1" i="0" u="none" strike="noStrike" dirty="0">
                <a:solidFill>
                  <a:srgbClr val="000000"/>
                </a:solidFill>
                <a:effectLst/>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a:p>
            <a:pPr marL="0" indent="0"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Batch No. : </a:t>
            </a:r>
            <a:r>
              <a:rPr lang="en-US" sz="3200" b="1" dirty="0">
                <a:solidFill>
                  <a:srgbClr val="000000"/>
                </a:solidFill>
                <a:latin typeface="Times New Roman" panose="02020603050405020304" pitchFamily="18" charset="0"/>
                <a:cs typeface="Times New Roman" panose="02020603050405020304" pitchFamily="18" charset="0"/>
              </a:rPr>
              <a:t>04</a:t>
            </a:r>
            <a:endParaRPr lang="en-US" sz="3200" b="1" i="0" u="none" strike="noStrike" dirty="0">
              <a:solidFill>
                <a:srgbClr val="000000"/>
              </a:solidFill>
              <a:effectLst/>
              <a:latin typeface="Times New Roman" panose="02020603050405020304" pitchFamily="18" charset="0"/>
              <a:cs typeface="Times New Roman" panose="02020603050405020304" pitchFamily="18" charset="0"/>
            </a:endParaRPr>
          </a:p>
          <a:p>
            <a:pPr marL="0" indent="0" rtl="0">
              <a:spcBef>
                <a:spcPts val="1000"/>
              </a:spcBef>
              <a:buNone/>
            </a:pPr>
            <a:r>
              <a:rPr lang="en-US" sz="3200" b="1" dirty="0">
                <a:solidFill>
                  <a:srgbClr val="000000"/>
                </a:solidFill>
                <a:latin typeface="Times New Roman" panose="02020603050405020304" pitchFamily="18" charset="0"/>
                <a:cs typeface="Times New Roman" panose="02020603050405020304" pitchFamily="18" charset="0"/>
              </a:rPr>
              <a:t>D</a:t>
            </a:r>
            <a:r>
              <a:rPr lang="en-US" sz="3200" b="1" i="0" u="none" strike="noStrike" dirty="0">
                <a:solidFill>
                  <a:srgbClr val="000000"/>
                </a:solidFill>
                <a:effectLst/>
                <a:latin typeface="Times New Roman" panose="02020603050405020304" pitchFamily="18" charset="0"/>
                <a:cs typeface="Times New Roman" panose="02020603050405020304" pitchFamily="18" charset="0"/>
              </a:rPr>
              <a:t>ate  : 07.12.2024</a:t>
            </a:r>
            <a:endPar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D96F88E8-C50B-0A33-52E6-4AE978D4F38F}"/>
              </a:ext>
            </a:extLst>
          </p:cNvPr>
          <p:cNvSpPr>
            <a:spLocks noGrp="1"/>
          </p:cNvSpPr>
          <p:nvPr>
            <p:ph type="sldNum" sz="quarter" idx="12"/>
          </p:nvPr>
        </p:nvSpPr>
        <p:spPr>
          <a:xfrm>
            <a:off x="9311640" y="6437002"/>
            <a:ext cx="2743200" cy="365125"/>
          </a:xfrm>
        </p:spPr>
        <p:txBody>
          <a:bodyPr/>
          <a:lstStyle/>
          <a:p>
            <a:fld id="{672DB9CA-C85A-4E11-ADC0-8193E41C1656}" type="slidenum">
              <a:rPr lang="en-IN" b="1" smtClean="0">
                <a:solidFill>
                  <a:schemeClr val="tx1"/>
                </a:solidFill>
                <a:latin typeface="Times New Roman" panose="02020603050405020304" pitchFamily="18" charset="0"/>
                <a:cs typeface="Times New Roman" panose="02020603050405020304" pitchFamily="18" charset="0"/>
              </a:rPr>
              <a:t>1</a:t>
            </a:fld>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7" name="Picture 3">
            <a:extLst>
              <a:ext uri="{FF2B5EF4-FFF2-40B4-BE49-F238E27FC236}">
                <a16:creationId xmlns:a16="http://schemas.microsoft.com/office/drawing/2014/main" id="{19FFFA7C-A65A-6E5C-3DEF-5244AEB82319}"/>
              </a:ext>
            </a:extLst>
          </p:cNvPr>
          <p:cNvPicPr>
            <a:picLocks noChangeAspect="1"/>
          </p:cNvPicPr>
          <p:nvPr/>
        </p:nvPicPr>
        <p:blipFill>
          <a:blip r:embed="rId2"/>
          <a:stretch>
            <a:fillRect/>
          </a:stretch>
        </p:blipFill>
        <p:spPr>
          <a:xfrm>
            <a:off x="286544" y="307337"/>
            <a:ext cx="1066800" cy="1057275"/>
          </a:xfrm>
          <a:prstGeom prst="rect">
            <a:avLst/>
          </a:prstGeom>
          <a:noFill/>
          <a:ln w="9525">
            <a:noFill/>
          </a:ln>
        </p:spPr>
      </p:pic>
      <p:pic>
        <p:nvPicPr>
          <p:cNvPr id="8" name="Picture 5">
            <a:extLst>
              <a:ext uri="{FF2B5EF4-FFF2-40B4-BE49-F238E27FC236}">
                <a16:creationId xmlns:a16="http://schemas.microsoft.com/office/drawing/2014/main" id="{AF824101-4335-B951-7D97-9CFD12345E5A}"/>
              </a:ext>
            </a:extLst>
          </p:cNvPr>
          <p:cNvPicPr>
            <a:picLocks noChangeAspect="1"/>
          </p:cNvPicPr>
          <p:nvPr/>
        </p:nvPicPr>
        <p:blipFill>
          <a:blip r:embed="rId3"/>
          <a:stretch>
            <a:fillRect/>
          </a:stretch>
        </p:blipFill>
        <p:spPr>
          <a:xfrm>
            <a:off x="10807700" y="332101"/>
            <a:ext cx="1154112" cy="1103312"/>
          </a:xfrm>
          <a:prstGeom prst="rect">
            <a:avLst/>
          </a:prstGeom>
          <a:noFill/>
          <a:ln w="9525">
            <a:noFill/>
          </a:ln>
        </p:spPr>
      </p:pic>
      <p:sp>
        <p:nvSpPr>
          <p:cNvPr id="9" name="Rectangle 4">
            <a:extLst>
              <a:ext uri="{FF2B5EF4-FFF2-40B4-BE49-F238E27FC236}">
                <a16:creationId xmlns:a16="http://schemas.microsoft.com/office/drawing/2014/main" id="{429C6D29-4ADE-E7C5-AA96-67EC7C0B9918}"/>
              </a:ext>
            </a:extLst>
          </p:cNvPr>
          <p:cNvSpPr/>
          <p:nvPr/>
        </p:nvSpPr>
        <p:spPr>
          <a:xfrm>
            <a:off x="1382713" y="236538"/>
            <a:ext cx="9424987" cy="1198875"/>
          </a:xfrm>
          <a:prstGeom prst="rect">
            <a:avLst/>
          </a:prstGeom>
          <a:noFill/>
          <a:ln w="9525">
            <a:noFill/>
          </a:ln>
        </p:spPr>
        <p:txBody>
          <a:bodyPr lIns="90000" tIns="45000" rIns="90000" bIns="45000">
            <a:spAutoFit/>
          </a:bodyPr>
          <a:lstStyle/>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3600" b="1" dirty="0">
                <a:solidFill>
                  <a:srgbClr val="FF0066"/>
                </a:solidFill>
                <a:latin typeface="Arial Narrow" panose="020B0606020202030204" pitchFamily="34" charset="0"/>
                <a:cs typeface="Arial" panose="020B0604020202020204" pitchFamily="34" charset="0"/>
              </a:rPr>
              <a:t>K.RAMAKRISHNAN COLLEGE OF TECHNOLOGY</a:t>
            </a:r>
          </a:p>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3600" b="1" dirty="0">
                <a:solidFill>
                  <a:srgbClr val="FF0066"/>
                </a:solidFill>
                <a:latin typeface="Arial Narrow" panose="020B0606020202030204" pitchFamily="34" charset="0"/>
                <a:cs typeface="Arial" panose="020B0604020202020204" pitchFamily="34" charset="0"/>
              </a:rPr>
              <a:t>(AUTONOMOUS), TRICHY.</a:t>
            </a:r>
            <a:endParaRPr lang="en-US" altLang="en-US" sz="3600" b="1" dirty="0">
              <a:solidFill>
                <a:srgbClr val="0000FF"/>
              </a:solidFill>
              <a:latin typeface="Arial Narrow" panose="020B0606020202030204" pitchFamily="34" charset="0"/>
              <a:ea typeface="Arial" panose="020B0604020202020204" pitchFamily="34" charset="0"/>
            </a:endParaRPr>
          </a:p>
        </p:txBody>
      </p:sp>
      <p:sp>
        <p:nvSpPr>
          <p:cNvPr id="11" name="Title 1">
            <a:extLst>
              <a:ext uri="{FF2B5EF4-FFF2-40B4-BE49-F238E27FC236}">
                <a16:creationId xmlns:a16="http://schemas.microsoft.com/office/drawing/2014/main" id="{61D90308-8127-FE3D-A70A-A27A0F42EB87}"/>
              </a:ext>
            </a:extLst>
          </p:cNvPr>
          <p:cNvSpPr txBox="1">
            <a:spLocks/>
          </p:cNvSpPr>
          <p:nvPr/>
        </p:nvSpPr>
        <p:spPr>
          <a:xfrm>
            <a:off x="0" y="2494915"/>
            <a:ext cx="12180887" cy="1137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1831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MODULE-1</a:t>
            </a:r>
            <a:endParaRPr lang="en-IN"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681037"/>
            <a:ext cx="10515600" cy="5495926"/>
          </a:xfrm>
        </p:spPr>
        <p:txBody>
          <a:bodyPr>
            <a:normAutofit/>
          </a:bodyPr>
          <a:lstStyle/>
          <a:p>
            <a:pPr marL="0" indent="0" algn="just">
              <a:buNone/>
            </a:pPr>
            <a:r>
              <a:rPr lang="en-US" b="1" dirty="0"/>
              <a:t>DATA PREPROCESSING MODULE</a:t>
            </a:r>
          </a:p>
          <a:p>
            <a:pPr marL="0" indent="0" algn="just">
              <a:buNone/>
            </a:pPr>
            <a:r>
              <a:rPr lang="en-US" sz="2400" b="1" dirty="0">
                <a:latin typeface="Times New Roman" panose="02020603050405020304" pitchFamily="18" charset="0"/>
                <a:cs typeface="Times New Roman" panose="02020603050405020304" pitchFamily="18" charset="0"/>
              </a:rPr>
              <a:t>Purpose</a:t>
            </a:r>
            <a:r>
              <a:rPr lang="en-US" sz="2400" dirty="0">
                <a:latin typeface="Times New Roman" panose="02020603050405020304" pitchFamily="18" charset="0"/>
                <a:cs typeface="Times New Roman" panose="02020603050405020304" pitchFamily="18" charset="0"/>
              </a:rPr>
              <a:t>: Eliminates unnecessary artifacts, such as background noise or scanning defects, that could interfere with the analysis. Standardizes the size, orientation, and resolution of signature images to ensure uniformity in processing.</a:t>
            </a:r>
          </a:p>
          <a:p>
            <a:pPr marL="0" indent="0" algn="just">
              <a:buNone/>
            </a:pPr>
            <a:r>
              <a:rPr lang="en-US" sz="2400" b="1" dirty="0">
                <a:latin typeface="Times New Roman" panose="02020603050405020304" pitchFamily="18" charset="0"/>
                <a:cs typeface="Times New Roman" panose="02020603050405020304" pitchFamily="18" charset="0"/>
              </a:rPr>
              <a:t>Outcome</a:t>
            </a:r>
            <a:r>
              <a:rPr lang="en-US" sz="2400" dirty="0">
                <a:latin typeface="Times New Roman" panose="02020603050405020304" pitchFamily="18" charset="0"/>
                <a:cs typeface="Times New Roman" panose="02020603050405020304" pitchFamily="18" charset="0"/>
              </a:rPr>
              <a:t>: Produces a dataset free from inconsistencies and noise, ready for feature extraction. Ensures that relevant features, such as pen pressure, stroke direction, and geometric patterns, are accurately captured.</a:t>
            </a:r>
          </a:p>
          <a:p>
            <a:pPr marL="0" indent="0" algn="just">
              <a:buClr>
                <a:srgbClr val="FF0000"/>
              </a:buClr>
              <a:buNone/>
            </a:pP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5E8604BA-62E1-6B15-4EC2-F7F28ED2049F}"/>
              </a:ext>
            </a:extLst>
          </p:cNvPr>
          <p:cNvSpPr>
            <a:spLocks noGrp="1"/>
          </p:cNvSpPr>
          <p:nvPr>
            <p:ph type="sldNum" sz="quarter" idx="12"/>
          </p:nvPr>
        </p:nvSpPr>
        <p:spPr/>
        <p:txBody>
          <a:bodyPr/>
          <a:lstStyle/>
          <a:p>
            <a:fld id="{672DB9CA-C85A-4E11-ADC0-8193E41C1656}" type="slidenum">
              <a:rPr lang="en-IN" b="1" smtClean="0">
                <a:solidFill>
                  <a:schemeClr val="tx1"/>
                </a:solidFill>
              </a:rPr>
              <a:t>10</a:t>
            </a:fld>
            <a:endParaRPr lang="en-IN" b="1">
              <a:solidFill>
                <a:schemeClr val="tx1"/>
              </a:solidFill>
            </a:endParaRPr>
          </a:p>
        </p:txBody>
      </p:sp>
      <p:pic>
        <p:nvPicPr>
          <p:cNvPr id="6" name="Picture 5">
            <a:extLst>
              <a:ext uri="{FF2B5EF4-FFF2-40B4-BE49-F238E27FC236}">
                <a16:creationId xmlns:a16="http://schemas.microsoft.com/office/drawing/2014/main" id="{D53DAF41-3733-F005-B764-9DEE34A383C9}"/>
              </a:ext>
            </a:extLst>
          </p:cNvPr>
          <p:cNvPicPr>
            <a:picLocks noChangeAspect="1"/>
          </p:cNvPicPr>
          <p:nvPr/>
        </p:nvPicPr>
        <p:blipFill>
          <a:blip r:embed="rId2"/>
          <a:stretch>
            <a:fillRect/>
          </a:stretch>
        </p:blipFill>
        <p:spPr>
          <a:xfrm>
            <a:off x="2320749" y="3564195"/>
            <a:ext cx="6607802" cy="2366010"/>
          </a:xfrm>
          <a:prstGeom prst="rect">
            <a:avLst/>
          </a:prstGeom>
        </p:spPr>
      </p:pic>
    </p:spTree>
    <p:extLst>
      <p:ext uri="{BB962C8B-B14F-4D97-AF65-F5344CB8AC3E}">
        <p14:creationId xmlns:p14="http://schemas.microsoft.com/office/powerpoint/2010/main" val="2785781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MODULE-2</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11530"/>
            <a:ext cx="10515600" cy="5365433"/>
          </a:xfrm>
        </p:spPr>
        <p:txBody>
          <a:bodyPr/>
          <a:lstStyle/>
          <a:p>
            <a:pPr marL="0" indent="0" algn="just">
              <a:buNone/>
            </a:pPr>
            <a:r>
              <a:rPr lang="en-US" sz="2400" b="1" dirty="0">
                <a:latin typeface="Times New Roman" panose="02020603050405020304" pitchFamily="18" charset="0"/>
                <a:cs typeface="Times New Roman" panose="02020603050405020304" pitchFamily="18" charset="0"/>
              </a:rPr>
              <a:t>FEATURE EXTRACTION MODULE:</a:t>
            </a:r>
          </a:p>
          <a:p>
            <a:pPr marL="0" indent="0">
              <a:buNone/>
            </a:pPr>
            <a:r>
              <a:rPr lang="en-US" sz="2400" b="1" dirty="0">
                <a:latin typeface="Times New Roman" panose="02020603050405020304" pitchFamily="18" charset="0"/>
                <a:cs typeface="Times New Roman" panose="02020603050405020304" pitchFamily="18" charset="0"/>
              </a:rPr>
              <a:t>Purpose</a:t>
            </a:r>
            <a:r>
              <a:rPr lang="en-US" sz="2400" dirty="0">
                <a:latin typeface="Times New Roman" panose="02020603050405020304" pitchFamily="18" charset="0"/>
                <a:cs typeface="Times New Roman" panose="02020603050405020304" pitchFamily="18" charset="0"/>
              </a:rPr>
              <a:t>: The primary goal is to extract key characteristics (features) from the signature, which are essential for distinguishing between genuine and forged signatures.</a:t>
            </a:r>
          </a:p>
          <a:p>
            <a:pPr marL="0" indent="0">
              <a:buNone/>
            </a:pPr>
            <a:r>
              <a:rPr lang="en-US" sz="2400" b="1" dirty="0">
                <a:latin typeface="Times New Roman" panose="02020603050405020304" pitchFamily="18" charset="0"/>
                <a:cs typeface="Times New Roman" panose="02020603050405020304" pitchFamily="18" charset="0"/>
              </a:rPr>
              <a:t>Outcome</a:t>
            </a:r>
            <a:r>
              <a:rPr lang="en-US" sz="2400" dirty="0">
                <a:latin typeface="Times New Roman" panose="02020603050405020304" pitchFamily="18" charset="0"/>
                <a:cs typeface="Times New Roman" panose="02020603050405020304" pitchFamily="18" charset="0"/>
              </a:rPr>
              <a:t>: The module generates a high-dimensional feature vector that represents the signature in numerical form, which can then be used for comparison with other signature samples.</a:t>
            </a:r>
          </a:p>
          <a:p>
            <a:pPr marL="114300" indent="0">
              <a:buNone/>
            </a:pPr>
            <a:endParaRPr lang="en-US" sz="2400" dirty="0"/>
          </a:p>
          <a:p>
            <a:pPr marL="114300" indent="0">
              <a:buNone/>
            </a:pPr>
            <a:endParaRPr lang="en-US" sz="2400" dirty="0"/>
          </a:p>
          <a:p>
            <a:pPr marL="114300" indent="0">
              <a:buNone/>
            </a:pPr>
            <a:endParaRPr lang="en-US" sz="2400" dirty="0"/>
          </a:p>
          <a:p>
            <a:pPr marL="114300" indent="0">
              <a:buNone/>
            </a:pPr>
            <a:endParaRPr lang="en-US" sz="2400" dirty="0"/>
          </a:p>
          <a:p>
            <a:pPr marL="114300" indent="0">
              <a:buNone/>
            </a:pPr>
            <a:endParaRPr lang="en-US" sz="2400" dirty="0"/>
          </a:p>
          <a:p>
            <a:pPr marL="114300" indent="0">
              <a:buNone/>
            </a:pPr>
            <a:endParaRPr lang="en-US" sz="2400" dirty="0"/>
          </a:p>
          <a:p>
            <a:pPr marL="114300" indent="0">
              <a:buNone/>
            </a:pPr>
            <a:endParaRPr lang="en-US" sz="2400" dirty="0"/>
          </a:p>
          <a:p>
            <a:pPr marL="114300" indent="0">
              <a:buNone/>
            </a:pPr>
            <a:endParaRPr lang="en-US" sz="2400" dirty="0"/>
          </a:p>
          <a:p>
            <a:pPr marL="114300" indent="0">
              <a:buNone/>
            </a:pPr>
            <a:endParaRPr lang="en-US" sz="2400" dirty="0"/>
          </a:p>
          <a:p>
            <a:pPr marL="0" indent="0">
              <a:buClr>
                <a:srgbClr val="FF0000"/>
              </a:buClr>
              <a:buNone/>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02BFD95C-0E04-8654-9A33-27307CCD2A0A}"/>
              </a:ext>
            </a:extLst>
          </p:cNvPr>
          <p:cNvSpPr>
            <a:spLocks noGrp="1"/>
          </p:cNvSpPr>
          <p:nvPr>
            <p:ph type="sldNum" sz="quarter" idx="12"/>
          </p:nvPr>
        </p:nvSpPr>
        <p:spPr/>
        <p:txBody>
          <a:bodyPr/>
          <a:lstStyle/>
          <a:p>
            <a:fld id="{672DB9CA-C85A-4E11-ADC0-8193E41C1656}" type="slidenum">
              <a:rPr lang="en-IN" b="1" smtClean="0">
                <a:solidFill>
                  <a:schemeClr val="tx1"/>
                </a:solidFill>
              </a:rPr>
              <a:t>11</a:t>
            </a:fld>
            <a:endParaRPr lang="en-IN" b="1" dirty="0">
              <a:solidFill>
                <a:schemeClr val="tx1"/>
              </a:solidFill>
            </a:endParaRPr>
          </a:p>
        </p:txBody>
      </p:sp>
      <p:pic>
        <p:nvPicPr>
          <p:cNvPr id="6" name="Picture 5">
            <a:extLst>
              <a:ext uri="{FF2B5EF4-FFF2-40B4-BE49-F238E27FC236}">
                <a16:creationId xmlns:a16="http://schemas.microsoft.com/office/drawing/2014/main" id="{77050E5D-65C7-05FA-3A62-8A10072D9225}"/>
              </a:ext>
            </a:extLst>
          </p:cNvPr>
          <p:cNvPicPr>
            <a:picLocks noChangeAspect="1"/>
          </p:cNvPicPr>
          <p:nvPr/>
        </p:nvPicPr>
        <p:blipFill>
          <a:blip r:embed="rId2"/>
          <a:stretch>
            <a:fillRect/>
          </a:stretch>
        </p:blipFill>
        <p:spPr>
          <a:xfrm>
            <a:off x="3038721" y="3675950"/>
            <a:ext cx="5229962" cy="2279571"/>
          </a:xfrm>
          <a:prstGeom prst="rect">
            <a:avLst/>
          </a:prstGeom>
        </p:spPr>
      </p:pic>
    </p:spTree>
    <p:extLst>
      <p:ext uri="{BB962C8B-B14F-4D97-AF65-F5344CB8AC3E}">
        <p14:creationId xmlns:p14="http://schemas.microsoft.com/office/powerpoint/2010/main" val="278012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E400F0-137E-D767-DFBC-E2D91F0AC831}"/>
              </a:ext>
            </a:extLst>
          </p:cNvPr>
          <p:cNvSpPr>
            <a:spLocks noGrp="1"/>
          </p:cNvSpPr>
          <p:nvPr>
            <p:ph idx="1"/>
          </p:nvPr>
        </p:nvSpPr>
        <p:spPr>
          <a:xfrm>
            <a:off x="838200" y="594360"/>
            <a:ext cx="10515600" cy="5582603"/>
          </a:xfrm>
        </p:spPr>
        <p:txBody>
          <a:bodyPr/>
          <a:lstStyle/>
          <a:p>
            <a:pPr marL="0" indent="0">
              <a:buNone/>
            </a:pPr>
            <a:r>
              <a:rPr lang="en-US" b="1" dirty="0">
                <a:latin typeface="Times New Roman" panose="02020603050405020304" pitchFamily="18" charset="0"/>
                <a:cs typeface="Times New Roman" panose="02020603050405020304" pitchFamily="18" charset="0"/>
              </a:rPr>
              <a:t>FEATURE SELECTION MODULE:</a:t>
            </a:r>
          </a:p>
          <a:p>
            <a:pPr marL="0" indent="0" algn="just">
              <a:buNone/>
            </a:pPr>
            <a:r>
              <a:rPr lang="en-US" sz="2400" b="1" dirty="0">
                <a:latin typeface="Times New Roman" panose="02020603050405020304" pitchFamily="18" charset="0"/>
                <a:cs typeface="Times New Roman" panose="02020603050405020304" pitchFamily="18" charset="0"/>
              </a:rPr>
              <a:t>Purpose</a:t>
            </a:r>
            <a:r>
              <a:rPr lang="en-US" sz="2400" dirty="0">
                <a:latin typeface="Times New Roman" panose="02020603050405020304" pitchFamily="18" charset="0"/>
                <a:cs typeface="Times New Roman" panose="02020603050405020304" pitchFamily="18" charset="0"/>
              </a:rPr>
              <a:t>: After extracting a large number of features, this module selects the most relevant and discriminative ones, removing redundant or irrelevant data that may cause noise in the verification process.</a:t>
            </a:r>
          </a:p>
          <a:p>
            <a:pPr marL="0" indent="0" algn="just">
              <a:buNone/>
            </a:pPr>
            <a:r>
              <a:rPr lang="en-US" sz="2400" b="1" dirty="0">
                <a:latin typeface="Times New Roman" panose="02020603050405020304" pitchFamily="18" charset="0"/>
                <a:cs typeface="Times New Roman" panose="02020603050405020304" pitchFamily="18" charset="0"/>
              </a:rPr>
              <a:t>Outcome</a:t>
            </a:r>
            <a:r>
              <a:rPr lang="en-US" sz="2400" dirty="0">
                <a:latin typeface="Times New Roman" panose="02020603050405020304" pitchFamily="18" charset="0"/>
                <a:cs typeface="Times New Roman" panose="02020603050405020304" pitchFamily="18" charset="0"/>
              </a:rPr>
              <a:t>: The module outputs a refined, reduced set of features that maintains the discriminative power of the full feature set while minimizing the computational load and improving verification accuracy.</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9B447D6A-9296-8AFD-DD08-0CCD3E285A86}"/>
              </a:ext>
            </a:extLst>
          </p:cNvPr>
          <p:cNvSpPr>
            <a:spLocks noGrp="1"/>
          </p:cNvSpPr>
          <p:nvPr>
            <p:ph type="sldNum" sz="quarter" idx="12"/>
          </p:nvPr>
        </p:nvSpPr>
        <p:spPr/>
        <p:txBody>
          <a:bodyPr/>
          <a:lstStyle/>
          <a:p>
            <a:fld id="{672DB9CA-C85A-4E11-ADC0-8193E41C1656}" type="slidenum">
              <a:rPr lang="en-IN" smtClean="0"/>
              <a:t>12</a:t>
            </a:fld>
            <a:endParaRPr lang="en-IN" dirty="0"/>
          </a:p>
        </p:txBody>
      </p:sp>
      <p:pic>
        <p:nvPicPr>
          <p:cNvPr id="6" name="Picture 5">
            <a:extLst>
              <a:ext uri="{FF2B5EF4-FFF2-40B4-BE49-F238E27FC236}">
                <a16:creationId xmlns:a16="http://schemas.microsoft.com/office/drawing/2014/main" id="{F6124335-4042-7BD2-C243-0761E2319F20}"/>
              </a:ext>
            </a:extLst>
          </p:cNvPr>
          <p:cNvPicPr>
            <a:picLocks noChangeAspect="1"/>
          </p:cNvPicPr>
          <p:nvPr/>
        </p:nvPicPr>
        <p:blipFill>
          <a:blip r:embed="rId2"/>
          <a:stretch>
            <a:fillRect/>
          </a:stretch>
        </p:blipFill>
        <p:spPr>
          <a:xfrm>
            <a:off x="2400128" y="3578942"/>
            <a:ext cx="7864871" cy="2777408"/>
          </a:xfrm>
          <a:prstGeom prst="rect">
            <a:avLst/>
          </a:prstGeom>
        </p:spPr>
      </p:pic>
    </p:spTree>
    <p:extLst>
      <p:ext uri="{BB962C8B-B14F-4D97-AF65-F5344CB8AC3E}">
        <p14:creationId xmlns:p14="http://schemas.microsoft.com/office/powerpoint/2010/main" val="4259892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15A6BB-47CA-0FB1-DBF0-FD6C563FC1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185F7A-14AA-E4E7-B8DE-23B1DBE837DD}"/>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MODULE-3</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A3943E6-05D1-A13E-8F7B-9F4C77FB10EE}"/>
              </a:ext>
            </a:extLst>
          </p:cNvPr>
          <p:cNvSpPr>
            <a:spLocks noGrp="1"/>
          </p:cNvSpPr>
          <p:nvPr>
            <p:ph idx="1"/>
          </p:nvPr>
        </p:nvSpPr>
        <p:spPr>
          <a:xfrm>
            <a:off x="838200" y="1028700"/>
            <a:ext cx="10515600" cy="5148263"/>
          </a:xfrm>
        </p:spPr>
        <p:txBody>
          <a:bodyPr/>
          <a:lstStyle/>
          <a:p>
            <a:pPr marL="114300" indent="0">
              <a:buNone/>
            </a:pPr>
            <a:r>
              <a:rPr lang="en-US" sz="2400" b="1" dirty="0">
                <a:latin typeface="Times New Roman" panose="02020603050405020304" pitchFamily="18" charset="0"/>
                <a:cs typeface="Times New Roman" panose="02020603050405020304" pitchFamily="18" charset="0"/>
              </a:rPr>
              <a:t>CLASSIFICATION MODULE:</a:t>
            </a:r>
          </a:p>
          <a:p>
            <a:pPr marL="114300" indent="0">
              <a:buNone/>
            </a:pPr>
            <a:r>
              <a:rPr lang="en-US" sz="2400" b="1" dirty="0">
                <a:latin typeface="Times New Roman" panose="02020603050405020304" pitchFamily="18" charset="0"/>
                <a:cs typeface="Times New Roman" panose="02020603050405020304" pitchFamily="18" charset="0"/>
              </a:rPr>
              <a:t>Purpose</a:t>
            </a:r>
            <a:r>
              <a:rPr lang="en-US" sz="2400" dirty="0">
                <a:latin typeface="Times New Roman" panose="02020603050405020304" pitchFamily="18" charset="0"/>
                <a:cs typeface="Times New Roman" panose="02020603050405020304" pitchFamily="18" charset="0"/>
              </a:rPr>
              <a:t>: The Classification Module is responsible for analyzing the extracted and selected features and classifying the signature into predefined categories, typically "genuine" or "forged".</a:t>
            </a:r>
          </a:p>
          <a:p>
            <a:pPr marL="114300" indent="0">
              <a:buNone/>
            </a:pPr>
            <a:r>
              <a:rPr lang="en-US" sz="2400" b="1" dirty="0">
                <a:latin typeface="Times New Roman" panose="02020603050405020304" pitchFamily="18" charset="0"/>
                <a:cs typeface="Times New Roman" panose="02020603050405020304" pitchFamily="18" charset="0"/>
              </a:rPr>
              <a:t>Outcome</a:t>
            </a:r>
            <a:r>
              <a:rPr lang="en-US" sz="2400" dirty="0">
                <a:latin typeface="Times New Roman" panose="02020603050405020304" pitchFamily="18" charset="0"/>
                <a:cs typeface="Times New Roman" panose="02020603050405020304" pitchFamily="18" charset="0"/>
              </a:rPr>
              <a:t>: After training, the classification module can take an input signature, evaluate its features, and output a classification as either "genuine" or "forged.“</a:t>
            </a:r>
          </a:p>
          <a:p>
            <a:pPr marL="114300" indent="0">
              <a:buNone/>
            </a:pPr>
            <a:r>
              <a:rPr lang="en-US" sz="2400" dirty="0">
                <a:latin typeface="Times New Roman" panose="02020603050405020304" pitchFamily="18" charset="0"/>
                <a:cs typeface="Times New Roman" panose="02020603050405020304" pitchFamily="18" charset="0"/>
              </a:rPr>
              <a:t>The classification module is represented by the neural network model defined and trained in the code. The model is a Multilayer Perceptron (MLP) that uses TensorFlow for implementation:</a:t>
            </a:r>
          </a:p>
          <a:p>
            <a:pPr marL="114300" indent="0">
              <a:buNone/>
            </a:pPr>
            <a:endParaRPr lang="en-US" sz="2400" dirty="0">
              <a:latin typeface="Times New Roman" panose="02020603050405020304" pitchFamily="18" charset="0"/>
              <a:cs typeface="Times New Roman" panose="02020603050405020304" pitchFamily="18" charset="0"/>
            </a:endParaRPr>
          </a:p>
          <a:p>
            <a:pPr marL="0" indent="0">
              <a:buClr>
                <a:srgbClr val="FF0000"/>
              </a:buClr>
              <a:buNone/>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18EDCE8-32B6-397B-0564-D5DA8173D36A}"/>
              </a:ext>
            </a:extLst>
          </p:cNvPr>
          <p:cNvSpPr>
            <a:spLocks noGrp="1"/>
          </p:cNvSpPr>
          <p:nvPr>
            <p:ph type="sldNum" sz="quarter" idx="12"/>
          </p:nvPr>
        </p:nvSpPr>
        <p:spPr/>
        <p:txBody>
          <a:bodyPr/>
          <a:lstStyle/>
          <a:p>
            <a:fld id="{672DB9CA-C85A-4E11-ADC0-8193E41C1656}" type="slidenum">
              <a:rPr lang="en-IN" b="1" smtClean="0">
                <a:solidFill>
                  <a:schemeClr val="tx1"/>
                </a:solidFill>
              </a:rPr>
              <a:t>13</a:t>
            </a:fld>
            <a:endParaRPr lang="en-IN" b="1" dirty="0">
              <a:solidFill>
                <a:schemeClr val="tx1"/>
              </a:solidFill>
            </a:endParaRPr>
          </a:p>
        </p:txBody>
      </p:sp>
      <p:pic>
        <p:nvPicPr>
          <p:cNvPr id="4" name="Picture 3">
            <a:extLst>
              <a:ext uri="{FF2B5EF4-FFF2-40B4-BE49-F238E27FC236}">
                <a16:creationId xmlns:a16="http://schemas.microsoft.com/office/drawing/2014/main" id="{D2CD6F07-3A9F-FCAE-C4B6-845312D21DFC}"/>
              </a:ext>
            </a:extLst>
          </p:cNvPr>
          <p:cNvPicPr>
            <a:picLocks noChangeAspect="1"/>
          </p:cNvPicPr>
          <p:nvPr/>
        </p:nvPicPr>
        <p:blipFill>
          <a:blip r:embed="rId2"/>
          <a:stretch>
            <a:fillRect/>
          </a:stretch>
        </p:blipFill>
        <p:spPr>
          <a:xfrm>
            <a:off x="2667572" y="4514338"/>
            <a:ext cx="7497508" cy="2207137"/>
          </a:xfrm>
          <a:prstGeom prst="rect">
            <a:avLst/>
          </a:prstGeom>
        </p:spPr>
      </p:pic>
    </p:spTree>
    <p:extLst>
      <p:ext uri="{BB962C8B-B14F-4D97-AF65-F5344CB8AC3E}">
        <p14:creationId xmlns:p14="http://schemas.microsoft.com/office/powerpoint/2010/main" val="2521962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356F73-060D-C90B-5DDF-DAD1D2BEF79F}"/>
              </a:ext>
            </a:extLst>
          </p:cNvPr>
          <p:cNvSpPr>
            <a:spLocks noGrp="1"/>
          </p:cNvSpPr>
          <p:nvPr>
            <p:ph idx="1"/>
          </p:nvPr>
        </p:nvSpPr>
        <p:spPr>
          <a:xfrm>
            <a:off x="838200" y="445770"/>
            <a:ext cx="10515600" cy="5731193"/>
          </a:xfrm>
        </p:spPr>
        <p:txBody>
          <a:bodyPr/>
          <a:lstStyle/>
          <a:p>
            <a:pPr marL="0" indent="0">
              <a:buNone/>
            </a:pPr>
            <a:r>
              <a:rPr lang="en-US" b="1" dirty="0">
                <a:latin typeface="Times New Roman" panose="02020603050405020304" pitchFamily="18" charset="0"/>
                <a:cs typeface="Times New Roman" panose="02020603050405020304" pitchFamily="18" charset="0"/>
              </a:rPr>
              <a:t>VERIFICATION MODULE</a:t>
            </a:r>
            <a:r>
              <a:rPr lang="en-US" dirty="0"/>
              <a:t>:</a:t>
            </a:r>
          </a:p>
          <a:p>
            <a:pPr marL="0" indent="0">
              <a:buNone/>
            </a:pPr>
            <a:r>
              <a:rPr lang="en-US" sz="2400" b="1" dirty="0">
                <a:latin typeface="Times New Roman" panose="02020603050405020304" pitchFamily="18" charset="0"/>
                <a:cs typeface="Times New Roman" panose="02020603050405020304" pitchFamily="18" charset="0"/>
              </a:rPr>
              <a:t>Purpose</a:t>
            </a:r>
            <a:r>
              <a:rPr lang="en-US" sz="2400" dirty="0">
                <a:latin typeface="Times New Roman" panose="02020603050405020304" pitchFamily="18" charset="0"/>
                <a:cs typeface="Times New Roman" panose="02020603050405020304" pitchFamily="18" charset="0"/>
              </a:rPr>
              <a:t>: The Verification Module evaluates the result provided by the Classification Module and makes a final decision on the authenticity of the signature.</a:t>
            </a:r>
          </a:p>
          <a:p>
            <a:pPr marL="0" indent="0">
              <a:buNone/>
            </a:pPr>
            <a:r>
              <a:rPr lang="en-US" sz="2400" b="1" dirty="0">
                <a:latin typeface="Times New Roman" panose="02020603050405020304" pitchFamily="18" charset="0"/>
                <a:cs typeface="Times New Roman" panose="02020603050405020304" pitchFamily="18" charset="0"/>
              </a:rPr>
              <a:t>Outcome</a:t>
            </a:r>
            <a:r>
              <a:rPr lang="en-US" sz="2400" dirty="0">
                <a:latin typeface="Times New Roman" panose="02020603050405020304" pitchFamily="18" charset="0"/>
                <a:cs typeface="Times New Roman" panose="02020603050405020304" pitchFamily="18" charset="0"/>
              </a:rPr>
              <a:t>: The verification module either confirms the signature as genuine or flags it as a potential forgery.</a:t>
            </a:r>
          </a:p>
          <a:p>
            <a:pPr marL="0" indent="0">
              <a:buNone/>
            </a:pPr>
            <a:endParaRPr lang="en-US" dirty="0"/>
          </a:p>
        </p:txBody>
      </p:sp>
      <p:sp>
        <p:nvSpPr>
          <p:cNvPr id="5" name="Slide Number Placeholder 4">
            <a:extLst>
              <a:ext uri="{FF2B5EF4-FFF2-40B4-BE49-F238E27FC236}">
                <a16:creationId xmlns:a16="http://schemas.microsoft.com/office/drawing/2014/main" id="{9E853E8E-405F-7CC7-2588-9FC9D384471B}"/>
              </a:ext>
            </a:extLst>
          </p:cNvPr>
          <p:cNvSpPr>
            <a:spLocks noGrp="1"/>
          </p:cNvSpPr>
          <p:nvPr>
            <p:ph type="sldNum" sz="quarter" idx="12"/>
          </p:nvPr>
        </p:nvSpPr>
        <p:spPr/>
        <p:txBody>
          <a:bodyPr/>
          <a:lstStyle/>
          <a:p>
            <a:r>
              <a:rPr lang="en-IN" b="1" dirty="0"/>
              <a:t>14</a:t>
            </a:r>
          </a:p>
        </p:txBody>
      </p:sp>
      <p:pic>
        <p:nvPicPr>
          <p:cNvPr id="6" name="Picture 5">
            <a:extLst>
              <a:ext uri="{FF2B5EF4-FFF2-40B4-BE49-F238E27FC236}">
                <a16:creationId xmlns:a16="http://schemas.microsoft.com/office/drawing/2014/main" id="{9E7ED7B3-F24D-BFD3-95D1-CF149C79B453}"/>
              </a:ext>
            </a:extLst>
          </p:cNvPr>
          <p:cNvPicPr>
            <a:picLocks noChangeAspect="1"/>
          </p:cNvPicPr>
          <p:nvPr/>
        </p:nvPicPr>
        <p:blipFill>
          <a:blip r:embed="rId2"/>
          <a:stretch>
            <a:fillRect/>
          </a:stretch>
        </p:blipFill>
        <p:spPr>
          <a:xfrm>
            <a:off x="2369497" y="2857499"/>
            <a:ext cx="7453006" cy="3863976"/>
          </a:xfrm>
          <a:prstGeom prst="rect">
            <a:avLst/>
          </a:prstGeom>
        </p:spPr>
      </p:pic>
    </p:spTree>
    <p:extLst>
      <p:ext uri="{BB962C8B-B14F-4D97-AF65-F5344CB8AC3E}">
        <p14:creationId xmlns:p14="http://schemas.microsoft.com/office/powerpoint/2010/main" val="2510307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1B1614-42A2-D2CE-10AF-EAF9259090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C6874F-381A-C207-B399-45B338633622}"/>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MODULE-4</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59FCB8-D3B7-9E06-FB2B-B78B0EE52522}"/>
              </a:ext>
            </a:extLst>
          </p:cNvPr>
          <p:cNvSpPr>
            <a:spLocks noGrp="1"/>
          </p:cNvSpPr>
          <p:nvPr>
            <p:ph idx="1"/>
          </p:nvPr>
        </p:nvSpPr>
        <p:spPr>
          <a:xfrm>
            <a:off x="838200" y="891540"/>
            <a:ext cx="10515600" cy="5285423"/>
          </a:xfrm>
        </p:spPr>
        <p:txBody>
          <a:bodyPr/>
          <a:lstStyle/>
          <a:p>
            <a:pPr marL="114300" indent="0">
              <a:buNone/>
            </a:pPr>
            <a:r>
              <a:rPr lang="en-US" b="1" dirty="0">
                <a:latin typeface="Times New Roman" panose="02020603050405020304" pitchFamily="18" charset="0"/>
                <a:cs typeface="Times New Roman" panose="02020603050405020304" pitchFamily="18" charset="0"/>
              </a:rPr>
              <a:t>POST-PROCESSING MODULE:</a:t>
            </a:r>
          </a:p>
          <a:p>
            <a:pPr marL="114300" indent="0">
              <a:buNone/>
            </a:pPr>
            <a:r>
              <a:rPr lang="en-US" sz="2400" b="1" dirty="0">
                <a:latin typeface="Times New Roman" panose="02020603050405020304" pitchFamily="18" charset="0"/>
                <a:cs typeface="Times New Roman" panose="02020603050405020304" pitchFamily="18" charset="0"/>
              </a:rPr>
              <a:t>Purpose</a:t>
            </a:r>
            <a:r>
              <a:rPr lang="en-US" sz="2400" dirty="0">
                <a:latin typeface="Times New Roman" panose="02020603050405020304" pitchFamily="18" charset="0"/>
                <a:cs typeface="Times New Roman" panose="02020603050405020304" pitchFamily="18" charset="0"/>
              </a:rPr>
              <a:t>: The Post-processing Module refines and interprets the results from the verification process to ensure that the final decision is reliable and can be acted upon.</a:t>
            </a:r>
          </a:p>
          <a:p>
            <a:pPr marL="114300" indent="0">
              <a:buNone/>
            </a:pPr>
            <a:r>
              <a:rPr lang="en-US" sz="2400" b="1" dirty="0">
                <a:latin typeface="Times New Roman" panose="02020603050405020304" pitchFamily="18" charset="0"/>
                <a:cs typeface="Times New Roman" panose="02020603050405020304" pitchFamily="18" charset="0"/>
              </a:rPr>
              <a:t>Outcome</a:t>
            </a:r>
            <a:r>
              <a:rPr lang="en-US" sz="2400" dirty="0">
                <a:latin typeface="Times New Roman" panose="02020603050405020304" pitchFamily="18" charset="0"/>
                <a:cs typeface="Times New Roman" panose="02020603050405020304" pitchFamily="18" charset="0"/>
              </a:rPr>
              <a:t>: The Post-processing Module outputs the final, refined decision on whether a signature is genuine or forged, often providing additional context and ensuring the result is actionable</a:t>
            </a:r>
            <a:r>
              <a:rPr lang="en-US" sz="2400" dirty="0"/>
              <a:t>.</a:t>
            </a:r>
          </a:p>
          <a:p>
            <a:pPr marL="0" indent="0">
              <a:buClr>
                <a:srgbClr val="FF0000"/>
              </a:buClr>
              <a:buNone/>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191DF9B0-1A13-B121-8024-278161501104}"/>
              </a:ext>
            </a:extLst>
          </p:cNvPr>
          <p:cNvSpPr>
            <a:spLocks noGrp="1"/>
          </p:cNvSpPr>
          <p:nvPr>
            <p:ph type="sldNum" sz="quarter" idx="12"/>
          </p:nvPr>
        </p:nvSpPr>
        <p:spPr/>
        <p:txBody>
          <a:bodyPr/>
          <a:lstStyle/>
          <a:p>
            <a:fld id="{672DB9CA-C85A-4E11-ADC0-8193E41C1656}" type="slidenum">
              <a:rPr lang="en-IN" b="1" smtClean="0">
                <a:solidFill>
                  <a:schemeClr val="tx1"/>
                </a:solidFill>
              </a:rPr>
              <a:t>15</a:t>
            </a:fld>
            <a:endParaRPr lang="en-IN" b="1" dirty="0">
              <a:solidFill>
                <a:schemeClr val="tx1"/>
              </a:solidFill>
            </a:endParaRPr>
          </a:p>
        </p:txBody>
      </p:sp>
      <p:pic>
        <p:nvPicPr>
          <p:cNvPr id="6" name="Picture 5">
            <a:extLst>
              <a:ext uri="{FF2B5EF4-FFF2-40B4-BE49-F238E27FC236}">
                <a16:creationId xmlns:a16="http://schemas.microsoft.com/office/drawing/2014/main" id="{234CD4E9-76B1-75B7-6C2C-E5C2070202A8}"/>
              </a:ext>
            </a:extLst>
          </p:cNvPr>
          <p:cNvPicPr>
            <a:picLocks noChangeAspect="1"/>
          </p:cNvPicPr>
          <p:nvPr/>
        </p:nvPicPr>
        <p:blipFill>
          <a:blip r:embed="rId2"/>
          <a:stretch>
            <a:fillRect/>
          </a:stretch>
        </p:blipFill>
        <p:spPr>
          <a:xfrm>
            <a:off x="2695298" y="4054911"/>
            <a:ext cx="6378493" cy="2301439"/>
          </a:xfrm>
          <a:prstGeom prst="rect">
            <a:avLst/>
          </a:prstGeom>
        </p:spPr>
      </p:pic>
    </p:spTree>
    <p:extLst>
      <p:ext uri="{BB962C8B-B14F-4D97-AF65-F5344CB8AC3E}">
        <p14:creationId xmlns:p14="http://schemas.microsoft.com/office/powerpoint/2010/main" val="2855988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2E0A52-D6D8-CA5C-E873-4B538C4426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07302D-DA4B-9D23-3059-458992115FE1}"/>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MODULE-5</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F37B505-64D6-E4A3-BD37-21FFF33342AE}"/>
              </a:ext>
            </a:extLst>
          </p:cNvPr>
          <p:cNvSpPr>
            <a:spLocks noGrp="1"/>
          </p:cNvSpPr>
          <p:nvPr>
            <p:ph idx="1"/>
          </p:nvPr>
        </p:nvSpPr>
        <p:spPr>
          <a:xfrm>
            <a:off x="602673" y="914400"/>
            <a:ext cx="10751127" cy="5262563"/>
          </a:xfrm>
        </p:spPr>
        <p:txBody>
          <a:bodyPr/>
          <a:lstStyle/>
          <a:p>
            <a:pPr marL="114300" indent="0">
              <a:buNone/>
            </a:pPr>
            <a:r>
              <a:rPr lang="en-US" b="1" dirty="0">
                <a:latin typeface="Times New Roman" panose="02020603050405020304" pitchFamily="18" charset="0"/>
                <a:cs typeface="Times New Roman" panose="02020603050405020304" pitchFamily="18" charset="0"/>
              </a:rPr>
              <a:t>TEMPLATE MANAGEMENT MODULE:</a:t>
            </a:r>
          </a:p>
          <a:p>
            <a:pPr marL="0" indent="0">
              <a:buNone/>
            </a:pPr>
            <a:r>
              <a:rPr lang="en-US" sz="2400" b="1" dirty="0">
                <a:latin typeface="Times New Roman" panose="02020603050405020304" pitchFamily="18" charset="0"/>
                <a:cs typeface="Times New Roman" panose="02020603050405020304" pitchFamily="18" charset="0"/>
              </a:rPr>
              <a:t>Purpose</a:t>
            </a:r>
            <a:r>
              <a:rPr lang="en-US" sz="2400" dirty="0">
                <a:latin typeface="Times New Roman" panose="02020603050405020304" pitchFamily="18" charset="0"/>
                <a:cs typeface="Times New Roman" panose="02020603050405020304" pitchFamily="18" charset="0"/>
              </a:rPr>
              <a:t>: The Template Management Module is responsible for handling and maintaining the database of reference signature templates used for comparison during verification.</a:t>
            </a:r>
          </a:p>
          <a:p>
            <a:pPr marL="0" indent="0">
              <a:buNone/>
            </a:pPr>
            <a:r>
              <a:rPr lang="en-US" sz="2400" b="1" dirty="0">
                <a:latin typeface="Times New Roman" panose="02020603050405020304" pitchFamily="18" charset="0"/>
                <a:cs typeface="Times New Roman" panose="02020603050405020304" pitchFamily="18" charset="0"/>
              </a:rPr>
              <a:t>Outcome</a:t>
            </a:r>
            <a:r>
              <a:rPr lang="en-US" sz="2400" dirty="0">
                <a:latin typeface="Times New Roman" panose="02020603050405020304" pitchFamily="18" charset="0"/>
                <a:cs typeface="Times New Roman" panose="02020603050405020304" pitchFamily="18" charset="0"/>
              </a:rPr>
              <a:t>: The Template Management Module ensures that only valid and up-to-date signature templates are used for verification, improving the accuracy and reliability of the system.</a:t>
            </a:r>
            <a:endParaRPr lang="en-IN" sz="2400" dirty="0">
              <a:latin typeface="Times New Roman" panose="02020603050405020304" pitchFamily="18" charset="0"/>
              <a:cs typeface="Times New Roman" panose="02020603050405020304" pitchFamily="18" charset="0"/>
            </a:endParaRPr>
          </a:p>
          <a:p>
            <a:pPr marL="0" indent="0">
              <a:buClr>
                <a:srgbClr val="FF0000"/>
              </a:buClr>
              <a:buNone/>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60D8CA42-9B5A-DCA4-CF9B-63E0CB3C0181}"/>
              </a:ext>
            </a:extLst>
          </p:cNvPr>
          <p:cNvSpPr>
            <a:spLocks noGrp="1"/>
          </p:cNvSpPr>
          <p:nvPr>
            <p:ph type="sldNum" sz="quarter" idx="12"/>
          </p:nvPr>
        </p:nvSpPr>
        <p:spPr/>
        <p:txBody>
          <a:bodyPr/>
          <a:lstStyle/>
          <a:p>
            <a:fld id="{672DB9CA-C85A-4E11-ADC0-8193E41C1656}" type="slidenum">
              <a:rPr lang="en-IN" b="1" smtClean="0">
                <a:solidFill>
                  <a:schemeClr val="tx1"/>
                </a:solidFill>
              </a:rPr>
              <a:t>16</a:t>
            </a:fld>
            <a:endParaRPr lang="en-IN" b="1" dirty="0">
              <a:solidFill>
                <a:schemeClr val="tx1"/>
              </a:solidFill>
            </a:endParaRPr>
          </a:p>
        </p:txBody>
      </p:sp>
      <p:pic>
        <p:nvPicPr>
          <p:cNvPr id="4" name="Picture 3">
            <a:extLst>
              <a:ext uri="{FF2B5EF4-FFF2-40B4-BE49-F238E27FC236}">
                <a16:creationId xmlns:a16="http://schemas.microsoft.com/office/drawing/2014/main" id="{698F4AE2-2E9A-341F-11AB-E81BAD5A0680}"/>
              </a:ext>
            </a:extLst>
          </p:cNvPr>
          <p:cNvPicPr>
            <a:picLocks noChangeAspect="1"/>
          </p:cNvPicPr>
          <p:nvPr/>
        </p:nvPicPr>
        <p:blipFill>
          <a:blip r:embed="rId2"/>
          <a:stretch>
            <a:fillRect/>
          </a:stretch>
        </p:blipFill>
        <p:spPr>
          <a:xfrm>
            <a:off x="2518357" y="3755140"/>
            <a:ext cx="6599492" cy="2301439"/>
          </a:xfrm>
          <a:prstGeom prst="rect">
            <a:avLst/>
          </a:prstGeom>
        </p:spPr>
      </p:pic>
    </p:spTree>
    <p:extLst>
      <p:ext uri="{BB962C8B-B14F-4D97-AF65-F5344CB8AC3E}">
        <p14:creationId xmlns:p14="http://schemas.microsoft.com/office/powerpoint/2010/main" val="206589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4356E-6FC8-683E-D337-621A4419C54E}"/>
              </a:ext>
            </a:extLst>
          </p:cNvPr>
          <p:cNvSpPr>
            <a:spLocks noGrp="1"/>
          </p:cNvSpPr>
          <p:nvPr>
            <p:ph type="title"/>
          </p:nvPr>
        </p:nvSpPr>
        <p:spPr>
          <a:xfrm>
            <a:off x="393291" y="1474840"/>
            <a:ext cx="11425084" cy="3529779"/>
          </a:xfrm>
        </p:spPr>
        <p:txBody>
          <a:bodyPr>
            <a:normAutofit/>
          </a:bodyPr>
          <a:lstStyle/>
          <a:p>
            <a:pPr algn="just"/>
            <a:r>
              <a:rPr lang="en-I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signature verification system demonstrates a reliable approach to authenticating identities by </a:t>
            </a:r>
            <a:r>
              <a:rPr lang="en-IN" sz="28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analyzing</a:t>
            </a:r>
            <a:r>
              <a:rPr lang="en-I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comparing signatures based on pre-determined metrics such as shape, pressure and stroke dynamics. The results show that the system can effectively distinguish between genuine and forged signatures, achieving high accuracy when trained with sufficient and diverse</a:t>
            </a:r>
            <a:r>
              <a:rPr lang="en-IN"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BA6CD300-6FEA-6D2C-C5B2-700E7B4A8206}"/>
              </a:ext>
            </a:extLst>
          </p:cNvPr>
          <p:cNvSpPr>
            <a:spLocks noGrp="1"/>
          </p:cNvSpPr>
          <p:nvPr>
            <p:ph type="sldNum" sz="quarter" idx="12"/>
          </p:nvPr>
        </p:nvSpPr>
        <p:spPr/>
        <p:txBody>
          <a:bodyPr/>
          <a:lstStyle/>
          <a:p>
            <a:fld id="{672DB9CA-C85A-4E11-ADC0-8193E41C1656}" type="slidenum">
              <a:rPr lang="en-IN" b="1" smtClean="0">
                <a:solidFill>
                  <a:schemeClr val="tx1"/>
                </a:solidFill>
              </a:rPr>
              <a:t>17</a:t>
            </a:fld>
            <a:endParaRPr lang="en-IN" b="1" dirty="0">
              <a:solidFill>
                <a:schemeClr val="tx1"/>
              </a:solidFill>
            </a:endParaRPr>
          </a:p>
        </p:txBody>
      </p:sp>
      <p:sp>
        <p:nvSpPr>
          <p:cNvPr id="4" name="TextBox 3">
            <a:extLst>
              <a:ext uri="{FF2B5EF4-FFF2-40B4-BE49-F238E27FC236}">
                <a16:creationId xmlns:a16="http://schemas.microsoft.com/office/drawing/2014/main" id="{17316D61-946F-866E-F2A7-5EC033798946}"/>
              </a:ext>
            </a:extLst>
          </p:cNvPr>
          <p:cNvSpPr txBox="1"/>
          <p:nvPr/>
        </p:nvSpPr>
        <p:spPr>
          <a:xfrm>
            <a:off x="1376515" y="648929"/>
            <a:ext cx="9311149" cy="646331"/>
          </a:xfrm>
          <a:prstGeom prst="rect">
            <a:avLst/>
          </a:prstGeom>
          <a:noFill/>
        </p:spPr>
        <p:txBody>
          <a:bodyPr wrap="square" rtlCol="0">
            <a:spAutoFit/>
          </a:bodyPr>
          <a:lstStyle/>
          <a:p>
            <a:r>
              <a:rPr lang="en-IN"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RESULT</a:t>
            </a:r>
            <a:r>
              <a:rPr lang="en-IN" sz="3600" dirty="0">
                <a:solidFill>
                  <a:srgbClr val="FF0000"/>
                </a:solidFill>
                <a:latin typeface="Times New Roman" panose="02020603050405020304" pitchFamily="18" charset="0"/>
                <a:cs typeface="Times New Roman" panose="02020603050405020304" pitchFamily="18" charset="0"/>
              </a:rPr>
              <a:t> </a:t>
            </a:r>
            <a:r>
              <a:rPr lang="en-IN"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AND DISSCUSSION</a:t>
            </a:r>
          </a:p>
        </p:txBody>
      </p:sp>
    </p:spTree>
    <p:extLst>
      <p:ext uri="{BB962C8B-B14F-4D97-AF65-F5344CB8AC3E}">
        <p14:creationId xmlns:p14="http://schemas.microsoft.com/office/powerpoint/2010/main" val="4214116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6"/>
            <a:ext cx="12192000" cy="662782"/>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endParaRPr lang="en-IN"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20257"/>
            <a:ext cx="10515600" cy="4856706"/>
          </a:xfrm>
        </p:spPr>
        <p:txBody>
          <a:bodyPr>
            <a:normAutofit/>
          </a:bodyPr>
          <a:lstStyle/>
          <a:p>
            <a:pPr algn="just">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signature verification code represents a thoughtfully constructed machine learning solution aimed at distinguishing genuine signatures from forged ones.</a:t>
            </a:r>
          </a:p>
          <a:p>
            <a:pPr algn="just">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Each component is carefully implemented to ensure that meaningful features are extracted and effectively used for classification.</a:t>
            </a:r>
          </a:p>
          <a:p>
            <a:pPr algn="just">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The reprocessing stage ensures the data’s quality by converting images into grayscale, applying noise reduction techniques, and cropping relevant regions to isolate the signature.</a:t>
            </a:r>
          </a:p>
          <a:p>
            <a:pPr algn="just">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The current implementation provides a strong foundation for such future developments, showcasing the potential of combining computational techniques with practical application</a:t>
            </a:r>
          </a:p>
          <a:p>
            <a:pPr algn="just">
              <a:buClr>
                <a:srgbClr val="FF0000"/>
              </a:buClr>
            </a:pP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730D2D25-F808-2E84-D9B9-AFDF4295C52A}"/>
              </a:ext>
            </a:extLst>
          </p:cNvPr>
          <p:cNvSpPr>
            <a:spLocks noGrp="1"/>
          </p:cNvSpPr>
          <p:nvPr>
            <p:ph type="sldNum" sz="quarter" idx="12"/>
          </p:nvPr>
        </p:nvSpPr>
        <p:spPr/>
        <p:txBody>
          <a:bodyPr/>
          <a:lstStyle/>
          <a:p>
            <a:fld id="{672DB9CA-C85A-4E11-ADC0-8193E41C1656}" type="slidenum">
              <a:rPr lang="en-IN" b="1" smtClean="0">
                <a:solidFill>
                  <a:schemeClr val="tx1"/>
                </a:solidFill>
              </a:rPr>
              <a:t>18</a:t>
            </a:fld>
            <a:endParaRPr lang="en-IN" b="1" dirty="0">
              <a:solidFill>
                <a:schemeClr val="tx1"/>
              </a:solidFill>
            </a:endParaRPr>
          </a:p>
        </p:txBody>
      </p:sp>
    </p:spTree>
    <p:extLst>
      <p:ext uri="{BB962C8B-B14F-4D97-AF65-F5344CB8AC3E}">
        <p14:creationId xmlns:p14="http://schemas.microsoft.com/office/powerpoint/2010/main" val="23152117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936" y="2746016"/>
            <a:ext cx="10515600" cy="1325563"/>
          </a:xfrm>
        </p:spPr>
        <p:txBody>
          <a:bodyPr>
            <a:noAutofit/>
          </a:bodyPr>
          <a:lstStyle/>
          <a:p>
            <a:pPr algn="ctr"/>
            <a:r>
              <a:rPr lang="en-US" sz="9600" b="1" dirty="0">
                <a:solidFill>
                  <a:srgbClr val="FF0000"/>
                </a:solidFill>
                <a:effectLst>
                  <a:outerShdw blurRad="38100" dist="38100" dir="2700000" algn="tl">
                    <a:srgbClr val="000000">
                      <a:alpha val="43137"/>
                    </a:srgbClr>
                  </a:outerShdw>
                </a:effectLst>
              </a:rPr>
              <a:t>THANK YOU</a:t>
            </a:r>
            <a:endParaRPr lang="en-IN" sz="9600" b="1" dirty="0">
              <a:solidFill>
                <a:srgbClr val="FF0000"/>
              </a:solidFill>
              <a:effectLst>
                <a:outerShdw blurRad="38100" dist="38100" dir="2700000" algn="tl">
                  <a:srgbClr val="000000">
                    <a:alpha val="43137"/>
                  </a:srgbClr>
                </a:outerShdw>
              </a:effectLst>
            </a:endParaRPr>
          </a:p>
        </p:txBody>
      </p:sp>
      <p:sp>
        <p:nvSpPr>
          <p:cNvPr id="4" name="Slide Number Placeholder 3">
            <a:extLst>
              <a:ext uri="{FF2B5EF4-FFF2-40B4-BE49-F238E27FC236}">
                <a16:creationId xmlns:a16="http://schemas.microsoft.com/office/drawing/2014/main" id="{A4DB402E-B753-B603-33B2-F32A456D19BC}"/>
              </a:ext>
            </a:extLst>
          </p:cNvPr>
          <p:cNvSpPr>
            <a:spLocks noGrp="1"/>
          </p:cNvSpPr>
          <p:nvPr>
            <p:ph type="sldNum" sz="quarter" idx="12"/>
          </p:nvPr>
        </p:nvSpPr>
        <p:spPr>
          <a:xfrm>
            <a:off x="9448800" y="6492875"/>
            <a:ext cx="2743200" cy="365125"/>
          </a:xfrm>
        </p:spPr>
        <p:txBody>
          <a:bodyPr/>
          <a:lstStyle/>
          <a:p>
            <a:fld id="{672DB9CA-C85A-4E11-ADC0-8193E41C1656}" type="slidenum">
              <a:rPr lang="en-IN" b="1" smtClean="0">
                <a:solidFill>
                  <a:schemeClr val="tx1"/>
                </a:solidFill>
              </a:rPr>
              <a:t>19</a:t>
            </a:fld>
            <a:endParaRPr lang="en-IN" b="1" dirty="0">
              <a:solidFill>
                <a:schemeClr val="tx1"/>
              </a:solidFill>
            </a:endParaRPr>
          </a:p>
        </p:txBody>
      </p:sp>
    </p:spTree>
    <p:extLst>
      <p:ext uri="{BB962C8B-B14F-4D97-AF65-F5344CB8AC3E}">
        <p14:creationId xmlns:p14="http://schemas.microsoft.com/office/powerpoint/2010/main" val="3329782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807244" y="4422148"/>
            <a:ext cx="10602436" cy="2014853"/>
          </a:xfrm>
        </p:spPr>
        <p:txBody>
          <a:bodyPr>
            <a:normAutofit/>
          </a:bodyPr>
          <a:lstStyle/>
          <a:p>
            <a:pPr marL="0" indent="0">
              <a:buNone/>
            </a:pP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Guided by</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Team</a:t>
            </a: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Mrs. R Sathya, M.E.,(</a:t>
            </a: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Ph.D</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Shobika S (811722104146)</a:t>
            </a: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Assistant Professor, CSE 			</a:t>
            </a: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Thennarasi</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 (811722104168)</a:t>
            </a: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Uvashini</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Neka B S (811722104172)</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BF565CA9-DAD9-64ED-2AB9-0930232FCD31}"/>
              </a:ext>
            </a:extLst>
          </p:cNvPr>
          <p:cNvSpPr>
            <a:spLocks noGrp="1"/>
          </p:cNvSpPr>
          <p:nvPr>
            <p:ph type="sldNum" sz="quarter" idx="12"/>
          </p:nvPr>
        </p:nvSpPr>
        <p:spPr>
          <a:xfrm>
            <a:off x="9311640" y="6437002"/>
            <a:ext cx="2743200" cy="365125"/>
          </a:xfrm>
        </p:spPr>
        <p:txBody>
          <a:bodyPr/>
          <a:lstStyle/>
          <a:p>
            <a:fld id="{672DB9CA-C85A-4E11-ADC0-8193E41C1656}" type="slidenum">
              <a:rPr lang="en-IN" b="1" smtClean="0">
                <a:solidFill>
                  <a:schemeClr val="tx1"/>
                </a:solidFill>
                <a:latin typeface="Times New Roman" panose="02020603050405020304" pitchFamily="18" charset="0"/>
                <a:cs typeface="Times New Roman" panose="02020603050405020304" pitchFamily="18" charset="0"/>
              </a:rPr>
              <a:t>2</a:t>
            </a:fld>
            <a:endParaRPr lang="en-IN" b="1" dirty="0">
              <a:solidFill>
                <a:schemeClr val="tx1"/>
              </a:solidFill>
              <a:latin typeface="Times New Roman" panose="02020603050405020304" pitchFamily="18" charset="0"/>
              <a:cs typeface="Times New Roman" panose="02020603050405020304" pitchFamily="18" charset="0"/>
            </a:endParaRPr>
          </a:p>
        </p:txBody>
      </p:sp>
      <p:sp>
        <p:nvSpPr>
          <p:cNvPr id="11" name="Title 1">
            <a:extLst>
              <a:ext uri="{FF2B5EF4-FFF2-40B4-BE49-F238E27FC236}">
                <a16:creationId xmlns:a16="http://schemas.microsoft.com/office/drawing/2014/main" id="{AF97A502-958A-FC6B-BDB0-7D11A34701C7}"/>
              </a:ext>
            </a:extLst>
          </p:cNvPr>
          <p:cNvSpPr txBox="1">
            <a:spLocks/>
          </p:cNvSpPr>
          <p:nvPr/>
        </p:nvSpPr>
        <p:spPr>
          <a:xfrm>
            <a:off x="0" y="1143635"/>
            <a:ext cx="12192000" cy="1137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SIGNATURE VERIFICATION SYSTEM</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1403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41679"/>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 OF THE PROJECT</a:t>
            </a:r>
            <a:endParaRPr lang="en-IN" sz="3600" dirty="0">
              <a:solidFill>
                <a:srgbClr val="FF0000"/>
              </a:solidFill>
            </a:endParaRPr>
          </a:p>
        </p:txBody>
      </p:sp>
      <p:sp>
        <p:nvSpPr>
          <p:cNvPr id="3" name="Content Placeholder 2"/>
          <p:cNvSpPr>
            <a:spLocks noGrp="1"/>
          </p:cNvSpPr>
          <p:nvPr>
            <p:ph idx="1"/>
          </p:nvPr>
        </p:nvSpPr>
        <p:spPr>
          <a:xfrm>
            <a:off x="291402" y="1290320"/>
            <a:ext cx="11424976" cy="5066030"/>
          </a:xfrm>
        </p:spPr>
        <p:txBody>
          <a:bodyPr>
            <a:normAutofit/>
          </a:bodyPr>
          <a:lstStyle/>
          <a:p>
            <a:pPr marL="571500" indent="-457200" algn="just"/>
            <a:r>
              <a:rPr lang="en-US" dirty="0">
                <a:latin typeface="Times New Roman" panose="02020603050405020304" pitchFamily="18" charset="0"/>
                <a:cs typeface="Times New Roman" panose="02020603050405020304" pitchFamily="18" charset="0"/>
              </a:rPr>
              <a:t>The primary objective of a signature verification system is to authenticate the identity of individuals by verifying their signatures against stored records. </a:t>
            </a:r>
          </a:p>
          <a:p>
            <a:pPr marL="571500" indent="-457200" algn="just"/>
            <a:r>
              <a:rPr lang="en-US" dirty="0">
                <a:latin typeface="Times New Roman" panose="02020603050405020304" pitchFamily="18" charset="0"/>
                <a:cs typeface="Times New Roman" panose="02020603050405020304" pitchFamily="18" charset="0"/>
              </a:rPr>
              <a:t>This system aims to detect and prevent fraudulent activities by distinguishing between genuine signatures and forgeries. </a:t>
            </a:r>
          </a:p>
          <a:p>
            <a:pPr marL="571500" indent="-457200" algn="just"/>
            <a:r>
              <a:rPr lang="en-US" dirty="0">
                <a:latin typeface="Times New Roman" panose="02020603050405020304" pitchFamily="18" charset="0"/>
                <a:cs typeface="Times New Roman" panose="02020603050405020304" pitchFamily="18" charset="0"/>
              </a:rPr>
              <a:t>The verification process enhances security in various sectors such as banking, legal, and administrative, ensuring that sensitive transactions are protected.</a:t>
            </a:r>
          </a:p>
          <a:p>
            <a:pPr marL="571500" indent="-457200" algn="just"/>
            <a:r>
              <a:rPr lang="en-US" dirty="0">
                <a:latin typeface="Times New Roman" panose="02020603050405020304" pitchFamily="18" charset="0"/>
                <a:cs typeface="Times New Roman" panose="02020603050405020304" pitchFamily="18" charset="0"/>
              </a:rPr>
              <a:t>By achieving these objectives, signature verification systems play a crucial role in maintaining the integrity and security of critical operations and transactions.</a:t>
            </a:r>
          </a:p>
          <a:p>
            <a:pPr marL="571500" indent="-457200" algn="just"/>
            <a:endParaRPr lang="en-US" dirty="0"/>
          </a:p>
        </p:txBody>
      </p:sp>
      <p:sp>
        <p:nvSpPr>
          <p:cNvPr id="5" name="Slide Number Placeholder 4">
            <a:extLst>
              <a:ext uri="{FF2B5EF4-FFF2-40B4-BE49-F238E27FC236}">
                <a16:creationId xmlns:a16="http://schemas.microsoft.com/office/drawing/2014/main" id="{DD0719CA-84EC-48A5-22A6-771E02128899}"/>
              </a:ext>
            </a:extLst>
          </p:cNvPr>
          <p:cNvSpPr>
            <a:spLocks noGrp="1"/>
          </p:cNvSpPr>
          <p:nvPr>
            <p:ph type="sldNum" sz="quarter" idx="12"/>
          </p:nvPr>
        </p:nvSpPr>
        <p:spPr/>
        <p:txBody>
          <a:bodyPr/>
          <a:lstStyle/>
          <a:p>
            <a:fld id="{672DB9CA-C85A-4E11-ADC0-8193E41C1656}" type="slidenum">
              <a:rPr lang="en-IN" b="1" smtClean="0">
                <a:solidFill>
                  <a:schemeClr val="tx1"/>
                </a:solidFill>
              </a:rPr>
              <a:t>3</a:t>
            </a:fld>
            <a:endParaRPr lang="en-IN" b="1">
              <a:solidFill>
                <a:schemeClr val="tx1"/>
              </a:solidFill>
            </a:endParaRPr>
          </a:p>
        </p:txBody>
      </p:sp>
    </p:spTree>
    <p:extLst>
      <p:ext uri="{BB962C8B-B14F-4D97-AF65-F5344CB8AC3E}">
        <p14:creationId xmlns:p14="http://schemas.microsoft.com/office/powerpoint/2010/main" val="142051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8B144-E1E7-CE6B-C627-835A3E9237B8}"/>
              </a:ext>
            </a:extLst>
          </p:cNvPr>
          <p:cNvSpPr>
            <a:spLocks noGrp="1"/>
          </p:cNvSpPr>
          <p:nvPr>
            <p:ph type="title"/>
          </p:nvPr>
        </p:nvSpPr>
        <p:spPr>
          <a:xfrm>
            <a:off x="324466" y="393292"/>
            <a:ext cx="10323870" cy="1661651"/>
          </a:xfrm>
        </p:spPr>
        <p:txBody>
          <a:bodyPr>
            <a:normAutofit fontScale="90000"/>
          </a:bodyPr>
          <a:lstStyle/>
          <a:p>
            <a:pPr algn="just"/>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ABSTRACT</a:t>
            </a:r>
            <a:b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kumimoji="0" lang="en-US" sz="3200" b="0" i="0" u="none" strike="noStrike" kern="0" cap="none" spc="0" normalizeH="0" baseline="0" noProof="0" dirty="0">
                <a:ln>
                  <a:noFill/>
                </a:ln>
                <a:solidFill>
                  <a:srgbClr val="000000"/>
                </a:solidFill>
                <a:effectLst/>
                <a:uLnTx/>
                <a:uFillTx/>
                <a:latin typeface="Times New Roman" panose="02020603050405020304" pitchFamily="18" charset="0"/>
                <a:ea typeface="Arial"/>
                <a:cs typeface="Times New Roman" panose="02020603050405020304" pitchFamily="18" charset="0"/>
                <a:sym typeface="Arial"/>
              </a:rPr>
              <a:t>	</a:t>
            </a:r>
            <a:b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FC48DD8C-1D8F-B9DE-4B9C-20A58B885B5A}"/>
              </a:ext>
            </a:extLst>
          </p:cNvPr>
          <p:cNvSpPr>
            <a:spLocks noGrp="1"/>
          </p:cNvSpPr>
          <p:nvPr>
            <p:ph type="sldNum" sz="quarter" idx="12"/>
          </p:nvPr>
        </p:nvSpPr>
        <p:spPr/>
        <p:txBody>
          <a:bodyPr/>
          <a:lstStyle/>
          <a:p>
            <a:fld id="{672DB9CA-C85A-4E11-ADC0-8193E41C1656}" type="slidenum">
              <a:rPr lang="en-IN" b="1" smtClean="0">
                <a:solidFill>
                  <a:schemeClr val="tx1"/>
                </a:solidFill>
              </a:rPr>
              <a:t>4</a:t>
            </a:fld>
            <a:endParaRPr lang="en-IN" b="1">
              <a:solidFill>
                <a:schemeClr val="tx1"/>
              </a:solidFill>
            </a:endParaRPr>
          </a:p>
        </p:txBody>
      </p:sp>
      <p:sp>
        <p:nvSpPr>
          <p:cNvPr id="4" name="TextBox 3">
            <a:extLst>
              <a:ext uri="{FF2B5EF4-FFF2-40B4-BE49-F238E27FC236}">
                <a16:creationId xmlns:a16="http://schemas.microsoft.com/office/drawing/2014/main" id="{96FB6149-1998-DA5B-3512-B56F255543CE}"/>
              </a:ext>
            </a:extLst>
          </p:cNvPr>
          <p:cNvSpPr txBox="1"/>
          <p:nvPr/>
        </p:nvSpPr>
        <p:spPr>
          <a:xfrm>
            <a:off x="1002891" y="943896"/>
            <a:ext cx="10350910" cy="3539430"/>
          </a:xfrm>
          <a:prstGeom prst="rect">
            <a:avLst/>
          </a:prstGeom>
          <a:noFill/>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	Development of an  automated signature verification system using machine learning techniques. The system aims to authenticate individuals by comparing handwritten signatures to previously stored samples. These systems leverage advanced techniques like machine learning, neural networks, and pattern recognition to provide a high level of accuracy and reliability, minimizing false acceptance.</a:t>
            </a:r>
            <a:r>
              <a:rPr lang="en-US" sz="3200" dirty="0"/>
              <a:t>	</a:t>
            </a:r>
            <a:endParaRPr lang="en-IN" sz="3200" dirty="0"/>
          </a:p>
        </p:txBody>
      </p:sp>
    </p:spTree>
    <p:extLst>
      <p:ext uri="{BB962C8B-B14F-4D97-AF65-F5344CB8AC3E}">
        <p14:creationId xmlns:p14="http://schemas.microsoft.com/office/powerpoint/2010/main" val="2064180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2">
            <a:extLst>
              <a:ext uri="{FF2B5EF4-FFF2-40B4-BE49-F238E27FC236}">
                <a16:creationId xmlns:a16="http://schemas.microsoft.com/office/drawing/2014/main" id="{51458D68-90BE-78C0-2D1F-5F06A014E9AE}"/>
              </a:ext>
            </a:extLst>
          </p:cNvPr>
          <p:cNvSpPr>
            <a:spLocks noGrp="1"/>
          </p:cNvSpPr>
          <p:nvPr/>
        </p:nvSpPr>
        <p:spPr>
          <a:xfrm>
            <a:off x="8753993" y="62420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3" name="Slide Number Placeholder 2">
            <a:extLst>
              <a:ext uri="{FF2B5EF4-FFF2-40B4-BE49-F238E27FC236}">
                <a16:creationId xmlns:a16="http://schemas.microsoft.com/office/drawing/2014/main" id="{DA96CADC-10C3-2DD9-AD6B-3084811AC52C}"/>
              </a:ext>
            </a:extLst>
          </p:cNvPr>
          <p:cNvSpPr>
            <a:spLocks noGrp="1"/>
          </p:cNvSpPr>
          <p:nvPr>
            <p:ph type="sldNum" sz="quarter" idx="12"/>
          </p:nvPr>
        </p:nvSpPr>
        <p:spPr/>
        <p:txBody>
          <a:bodyPr/>
          <a:lstStyle/>
          <a:p>
            <a:fld id="{672DB9CA-C85A-4E11-ADC0-8193E41C1656}" type="slidenum">
              <a:rPr lang="en-IN" b="1" smtClean="0">
                <a:solidFill>
                  <a:schemeClr val="tx1"/>
                </a:solidFill>
              </a:rPr>
              <a:t>5</a:t>
            </a:fld>
            <a:endParaRPr lang="en-IN" b="1" dirty="0">
              <a:solidFill>
                <a:schemeClr val="tx1"/>
              </a:solidFill>
            </a:endParaRPr>
          </a:p>
        </p:txBody>
      </p:sp>
      <p:sp>
        <p:nvSpPr>
          <p:cNvPr id="10" name="Rectangle 9">
            <a:extLst>
              <a:ext uri="{FF2B5EF4-FFF2-40B4-BE49-F238E27FC236}">
                <a16:creationId xmlns:a16="http://schemas.microsoft.com/office/drawing/2014/main" id="{484444ED-5485-8FAF-9816-CC5770D0B3F8}"/>
              </a:ext>
            </a:extLst>
          </p:cNvPr>
          <p:cNvSpPr/>
          <p:nvPr/>
        </p:nvSpPr>
        <p:spPr>
          <a:xfrm>
            <a:off x="3389307" y="0"/>
            <a:ext cx="5199693" cy="646331"/>
          </a:xfrm>
          <a:prstGeom prst="rect">
            <a:avLst/>
          </a:prstGeom>
          <a:noFill/>
        </p:spPr>
        <p:txBody>
          <a:bodyPr wrap="none" lIns="91440" tIns="45720" rIns="91440" bIns="45720">
            <a:spAutoFit/>
          </a:bodyPr>
          <a:lstStyle/>
          <a:p>
            <a:pPr algn="ctr"/>
            <a:r>
              <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LITERATURE SURVEY</a:t>
            </a:r>
          </a:p>
        </p:txBody>
      </p:sp>
      <p:graphicFrame>
        <p:nvGraphicFramePr>
          <p:cNvPr id="4" name="Table 3">
            <a:extLst>
              <a:ext uri="{FF2B5EF4-FFF2-40B4-BE49-F238E27FC236}">
                <a16:creationId xmlns:a16="http://schemas.microsoft.com/office/drawing/2014/main" id="{91E44D4C-0BF0-DCBC-B59B-935575E417E9}"/>
              </a:ext>
            </a:extLst>
          </p:cNvPr>
          <p:cNvGraphicFramePr>
            <a:graphicFrameLocks noGrp="1"/>
          </p:cNvGraphicFramePr>
          <p:nvPr>
            <p:extLst>
              <p:ext uri="{D42A27DB-BD31-4B8C-83A1-F6EECF244321}">
                <p14:modId xmlns:p14="http://schemas.microsoft.com/office/powerpoint/2010/main" val="520092689"/>
              </p:ext>
            </p:extLst>
          </p:nvPr>
        </p:nvGraphicFramePr>
        <p:xfrm>
          <a:off x="0" y="719665"/>
          <a:ext cx="12192000" cy="6255010"/>
        </p:xfrm>
        <a:graphic>
          <a:graphicData uri="http://schemas.openxmlformats.org/drawingml/2006/table">
            <a:tbl>
              <a:tblPr firstRow="1" bandRow="1">
                <a:tableStyleId>{93296810-A885-4BE3-A3E7-6D5BEEA58F35}</a:tableStyleId>
              </a:tblPr>
              <a:tblGrid>
                <a:gridCol w="2438400">
                  <a:extLst>
                    <a:ext uri="{9D8B030D-6E8A-4147-A177-3AD203B41FA5}">
                      <a16:colId xmlns:a16="http://schemas.microsoft.com/office/drawing/2014/main" val="1458285663"/>
                    </a:ext>
                  </a:extLst>
                </a:gridCol>
                <a:gridCol w="2438400">
                  <a:extLst>
                    <a:ext uri="{9D8B030D-6E8A-4147-A177-3AD203B41FA5}">
                      <a16:colId xmlns:a16="http://schemas.microsoft.com/office/drawing/2014/main" val="109330403"/>
                    </a:ext>
                  </a:extLst>
                </a:gridCol>
                <a:gridCol w="2438400">
                  <a:extLst>
                    <a:ext uri="{9D8B030D-6E8A-4147-A177-3AD203B41FA5}">
                      <a16:colId xmlns:a16="http://schemas.microsoft.com/office/drawing/2014/main" val="3321216741"/>
                    </a:ext>
                  </a:extLst>
                </a:gridCol>
                <a:gridCol w="2438400">
                  <a:extLst>
                    <a:ext uri="{9D8B030D-6E8A-4147-A177-3AD203B41FA5}">
                      <a16:colId xmlns:a16="http://schemas.microsoft.com/office/drawing/2014/main" val="2877018546"/>
                    </a:ext>
                  </a:extLst>
                </a:gridCol>
                <a:gridCol w="2438400">
                  <a:extLst>
                    <a:ext uri="{9D8B030D-6E8A-4147-A177-3AD203B41FA5}">
                      <a16:colId xmlns:a16="http://schemas.microsoft.com/office/drawing/2014/main" val="1421465586"/>
                    </a:ext>
                  </a:extLst>
                </a:gridCol>
              </a:tblGrid>
              <a:tr h="1019352">
                <a:tc>
                  <a:txBody>
                    <a:bodyPr/>
                    <a:lstStyle/>
                    <a:p>
                      <a:pPr algn="ctr"/>
                      <a:r>
                        <a:rPr lang="en-US" sz="2800" dirty="0">
                          <a:latin typeface="Times New Roman" panose="02020603050405020304" pitchFamily="18" charset="0"/>
                          <a:cs typeface="Times New Roman" panose="02020603050405020304" pitchFamily="18" charset="0"/>
                        </a:rPr>
                        <a:t>TITLE OF THE PAPER</a:t>
                      </a:r>
                    </a:p>
                  </a:txBody>
                  <a:tcPr anchor="ctr"/>
                </a:tc>
                <a:tc>
                  <a:txBody>
                    <a:bodyPr/>
                    <a:lstStyle/>
                    <a:p>
                      <a:pPr algn="ctr"/>
                      <a:r>
                        <a:rPr lang="en-US" sz="2800" dirty="0">
                          <a:latin typeface="Times New Roman" panose="02020603050405020304" pitchFamily="18" charset="0"/>
                          <a:cs typeface="Times New Roman" panose="02020603050405020304" pitchFamily="18" charset="0"/>
                        </a:rPr>
                        <a:t>AUTHOR (S)</a:t>
                      </a:r>
                    </a:p>
                  </a:txBody>
                  <a:tcPr anchor="ctr"/>
                </a:tc>
                <a:tc>
                  <a:txBody>
                    <a:bodyPr/>
                    <a:lstStyle/>
                    <a:p>
                      <a:pPr algn="ctr"/>
                      <a:r>
                        <a:rPr lang="en-US" sz="2800" dirty="0">
                          <a:latin typeface="Times New Roman" panose="02020603050405020304" pitchFamily="18" charset="0"/>
                          <a:cs typeface="Times New Roman" panose="02020603050405020304" pitchFamily="18" charset="0"/>
                        </a:rPr>
                        <a:t>PUBLISHER</a:t>
                      </a:r>
                    </a:p>
                  </a:txBody>
                  <a:tcPr anchor="ctr"/>
                </a:tc>
                <a:tc>
                  <a:txBody>
                    <a:bodyPr/>
                    <a:lstStyle/>
                    <a:p>
                      <a:pPr algn="ctr"/>
                      <a:r>
                        <a:rPr lang="en-US" sz="2800" dirty="0">
                          <a:latin typeface="Times New Roman" panose="02020603050405020304" pitchFamily="18" charset="0"/>
                          <a:cs typeface="Times New Roman" panose="02020603050405020304" pitchFamily="18" charset="0"/>
                        </a:rPr>
                        <a:t>PAPER GIST</a:t>
                      </a:r>
                    </a:p>
                  </a:txBody>
                  <a:tcPr anchor="ctr"/>
                </a:tc>
                <a:tc>
                  <a:txBody>
                    <a:bodyPr/>
                    <a:lstStyle/>
                    <a:p>
                      <a:pPr algn="ctr"/>
                      <a:r>
                        <a:rPr lang="en-US" sz="2800" dirty="0">
                          <a:latin typeface="Times New Roman" panose="02020603050405020304" pitchFamily="18" charset="0"/>
                          <a:cs typeface="Times New Roman" panose="02020603050405020304" pitchFamily="18" charset="0"/>
                        </a:rPr>
                        <a:t>TECHNOLOGY USED</a:t>
                      </a:r>
                    </a:p>
                  </a:txBody>
                  <a:tcPr anchor="ctr"/>
                </a:tc>
                <a:extLst>
                  <a:ext uri="{0D108BD9-81ED-4DB2-BD59-A6C34878D82A}">
                    <a16:rowId xmlns:a16="http://schemas.microsoft.com/office/drawing/2014/main" val="583417673"/>
                  </a:ext>
                </a:extLst>
              </a:tr>
              <a:tr h="1019352">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Times New Roman" panose="02020603050405020304" pitchFamily="18" charset="0"/>
                          <a:ea typeface="Arial"/>
                          <a:cs typeface="Times New Roman" panose="02020603050405020304" pitchFamily="18" charset="0"/>
                          <a:sym typeface="Arial"/>
                        </a:rPr>
                        <a:t>A Review of Forgery Detection in Handwritten Signature Verification</a:t>
                      </a:r>
                      <a:endParaRPr sz="140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Times New Roman" panose="02020603050405020304" pitchFamily="18" charset="0"/>
                          <a:ea typeface="Arial"/>
                          <a:cs typeface="Times New Roman" panose="02020603050405020304" pitchFamily="18" charset="0"/>
                          <a:sym typeface="Arial"/>
                        </a:rPr>
                        <a:t>T. </a:t>
                      </a:r>
                      <a:r>
                        <a:rPr lang="en-US" sz="1400" u="none" strike="noStrike" cap="none" dirty="0" err="1">
                          <a:latin typeface="Times New Roman" panose="02020603050405020304" pitchFamily="18" charset="0"/>
                          <a:ea typeface="Arial"/>
                          <a:cs typeface="Times New Roman" panose="02020603050405020304" pitchFamily="18" charset="0"/>
                          <a:sym typeface="Arial"/>
                        </a:rPr>
                        <a:t>Liwicki</a:t>
                      </a:r>
                      <a:r>
                        <a:rPr lang="en-US" sz="1400" u="none" strike="noStrike" cap="none" dirty="0">
                          <a:latin typeface="Times New Roman" panose="02020603050405020304" pitchFamily="18" charset="0"/>
                          <a:ea typeface="Arial"/>
                          <a:cs typeface="Times New Roman" panose="02020603050405020304" pitchFamily="18" charset="0"/>
                          <a:sym typeface="Arial"/>
                        </a:rPr>
                        <a:t>, H. Malik</a:t>
                      </a:r>
                      <a:endParaRPr sz="140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Times New Roman" panose="02020603050405020304" pitchFamily="18" charset="0"/>
                          <a:ea typeface="Arial"/>
                          <a:cs typeface="Times New Roman" panose="02020603050405020304" pitchFamily="18" charset="0"/>
                          <a:sym typeface="Arial"/>
                        </a:rPr>
                        <a:t>International Conference on Document Analysis and Recognition (ICDAR)</a:t>
                      </a:r>
                      <a:endParaRPr sz="140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Times New Roman" panose="02020603050405020304" pitchFamily="18" charset="0"/>
                          <a:ea typeface="Arial"/>
                          <a:cs typeface="Times New Roman" panose="02020603050405020304" pitchFamily="18" charset="0"/>
                          <a:sym typeface="Arial"/>
                        </a:rPr>
                        <a:t>The paper provides insights into both online and offline verification methods for forgery detection.</a:t>
                      </a:r>
                      <a:endParaRPr sz="140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Times New Roman" panose="02020603050405020304" pitchFamily="18" charset="0"/>
                          <a:ea typeface="Arial"/>
                          <a:cs typeface="Times New Roman" panose="02020603050405020304" pitchFamily="18" charset="0"/>
                          <a:sym typeface="Arial"/>
                        </a:rPr>
                        <a:t>Forgery detection techniques, CNNs for feature extraction, SVM and HMM for classification.</a:t>
                      </a:r>
                      <a:endParaRPr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168724830"/>
                  </a:ext>
                </a:extLst>
              </a:tr>
              <a:tr h="1019352">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Times New Roman" panose="02020603050405020304" pitchFamily="18" charset="0"/>
                          <a:ea typeface="Arial"/>
                          <a:cs typeface="Times New Roman" panose="02020603050405020304" pitchFamily="18" charset="0"/>
                          <a:sym typeface="Arial"/>
                        </a:rPr>
                        <a:t>A Survey of Feature Extraction Techniques for Offline Signature Verification</a:t>
                      </a:r>
                      <a:endParaRPr sz="140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Times New Roman" panose="02020603050405020304" pitchFamily="18" charset="0"/>
                          <a:ea typeface="Arial"/>
                          <a:cs typeface="Times New Roman" panose="02020603050405020304" pitchFamily="18" charset="0"/>
                          <a:sym typeface="Arial"/>
                        </a:rPr>
                        <a:t>S. Arora, D. Singh</a:t>
                      </a:r>
                      <a:endParaRPr sz="140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Times New Roman" panose="02020603050405020304" pitchFamily="18" charset="0"/>
                          <a:ea typeface="Arial"/>
                          <a:cs typeface="Times New Roman" panose="02020603050405020304" pitchFamily="18" charset="0"/>
                          <a:sym typeface="Arial"/>
                        </a:rPr>
                        <a:t>Journal of Computer Science</a:t>
                      </a:r>
                      <a:endParaRPr sz="140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Times New Roman" panose="02020603050405020304" pitchFamily="18" charset="0"/>
                          <a:ea typeface="Arial"/>
                          <a:cs typeface="Times New Roman" panose="02020603050405020304" pitchFamily="18" charset="0"/>
                          <a:sym typeface="Arial"/>
                        </a:rPr>
                        <a:t>The paper provides a review of various feature extraction techniques used for offline signature verification.</a:t>
                      </a:r>
                      <a:endParaRPr sz="140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Times New Roman" panose="02020603050405020304" pitchFamily="18" charset="0"/>
                          <a:ea typeface="Arial"/>
                          <a:cs typeface="Times New Roman" panose="02020603050405020304" pitchFamily="18" charset="0"/>
                          <a:sym typeface="Arial"/>
                        </a:rPr>
                        <a:t>Feature extraction algorithms, Geometric and stroke-based </a:t>
                      </a:r>
                      <a:r>
                        <a:rPr lang="en-US" sz="1400" u="none" strike="noStrike" cap="none" dirty="0" err="1">
                          <a:latin typeface="Times New Roman" panose="02020603050405020304" pitchFamily="18" charset="0"/>
                          <a:ea typeface="Arial"/>
                          <a:cs typeface="Times New Roman" panose="02020603050405020304" pitchFamily="18" charset="0"/>
                          <a:sym typeface="Arial"/>
                        </a:rPr>
                        <a:t>features,KNN</a:t>
                      </a:r>
                      <a:r>
                        <a:rPr lang="en-US" sz="1400" u="none" strike="noStrike" cap="none" dirty="0">
                          <a:latin typeface="Times New Roman" panose="02020603050405020304" pitchFamily="18" charset="0"/>
                          <a:ea typeface="Arial"/>
                          <a:cs typeface="Times New Roman" panose="02020603050405020304" pitchFamily="18" charset="0"/>
                          <a:sym typeface="Arial"/>
                        </a:rPr>
                        <a:t> for classification.</a:t>
                      </a:r>
                      <a:endParaRPr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660361405"/>
                  </a:ext>
                </a:extLst>
              </a:tr>
              <a:tr h="1019352">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Times New Roman" panose="02020603050405020304" pitchFamily="18" charset="0"/>
                          <a:ea typeface="Arial"/>
                          <a:cs typeface="Times New Roman" panose="02020603050405020304" pitchFamily="18" charset="0"/>
                          <a:sym typeface="Arial"/>
                        </a:rPr>
                        <a:t>Deep Learning for Offline Handwritten Signature Verification</a:t>
                      </a:r>
                      <a:endParaRPr sz="140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Times New Roman" panose="02020603050405020304" pitchFamily="18" charset="0"/>
                          <a:ea typeface="Arial"/>
                          <a:cs typeface="Times New Roman" panose="02020603050405020304" pitchFamily="18" charset="0"/>
                          <a:sym typeface="Arial"/>
                        </a:rPr>
                        <a:t>Muhammad Imran Malik, </a:t>
                      </a:r>
                      <a:r>
                        <a:rPr lang="en-US" sz="1400" u="none" strike="noStrike" cap="none" dirty="0" err="1">
                          <a:latin typeface="Times New Roman" panose="02020603050405020304" pitchFamily="18" charset="0"/>
                          <a:ea typeface="Arial"/>
                          <a:cs typeface="Times New Roman" panose="02020603050405020304" pitchFamily="18" charset="0"/>
                          <a:sym typeface="Arial"/>
                        </a:rPr>
                        <a:t>Sheraz</a:t>
                      </a:r>
                      <a:r>
                        <a:rPr lang="en-US" sz="1400" u="none" strike="noStrike" cap="none" dirty="0">
                          <a:latin typeface="Times New Roman" panose="02020603050405020304" pitchFamily="18" charset="0"/>
                          <a:ea typeface="Arial"/>
                          <a:cs typeface="Times New Roman" panose="02020603050405020304" pitchFamily="18" charset="0"/>
                          <a:sym typeface="Arial"/>
                        </a:rPr>
                        <a:t> Ahmed, Andreas Dengel</a:t>
                      </a:r>
                      <a:endParaRPr sz="140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err="1">
                          <a:latin typeface="Times New Roman" panose="02020603050405020304" pitchFamily="18" charset="0"/>
                          <a:ea typeface="Arial"/>
                          <a:cs typeface="Times New Roman" panose="02020603050405020304" pitchFamily="18" charset="0"/>
                          <a:sym typeface="Arial"/>
                        </a:rPr>
                        <a:t>arXiv</a:t>
                      </a:r>
                      <a:endParaRPr sz="140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Times New Roman" panose="02020603050405020304" pitchFamily="18" charset="0"/>
                          <a:ea typeface="Arial"/>
                          <a:cs typeface="Times New Roman" panose="02020603050405020304" pitchFamily="18" charset="0"/>
                          <a:sym typeface="Arial"/>
                        </a:rPr>
                        <a:t>The paper surveys recent advances in offline signature verification using deep learning techniques.</a:t>
                      </a:r>
                      <a:endParaRPr sz="140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Times New Roman" panose="02020603050405020304" pitchFamily="18" charset="0"/>
                          <a:ea typeface="Arial"/>
                          <a:cs typeface="Times New Roman" panose="02020603050405020304" pitchFamily="18" charset="0"/>
                          <a:sym typeface="Arial"/>
                        </a:rPr>
                        <a:t>Convolutional Neural Networks (CNNs), Siamese Networks, Autoencoders, Image processing techniques</a:t>
                      </a:r>
                      <a:endParaRPr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2827881711"/>
                  </a:ext>
                </a:extLst>
              </a:tr>
              <a:tr h="1019352">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Times New Roman" panose="02020603050405020304" pitchFamily="18" charset="0"/>
                          <a:ea typeface="Arial"/>
                          <a:cs typeface="Times New Roman" panose="02020603050405020304" pitchFamily="18" charset="0"/>
                          <a:sym typeface="Arial"/>
                        </a:rPr>
                        <a:t>A Study of Offline Signature Verification Using Supervised Learning Approach</a:t>
                      </a:r>
                      <a:endParaRPr sz="140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Times New Roman" panose="02020603050405020304" pitchFamily="18" charset="0"/>
                          <a:ea typeface="Arial"/>
                          <a:cs typeface="Times New Roman" panose="02020603050405020304" pitchFamily="18" charset="0"/>
                          <a:sym typeface="Arial"/>
                        </a:rPr>
                        <a:t>A. K. Jain, F. D. Griess</a:t>
                      </a:r>
                      <a:endParaRPr sz="140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Times New Roman" panose="02020603050405020304" pitchFamily="18" charset="0"/>
                          <a:ea typeface="Arial"/>
                          <a:cs typeface="Times New Roman" panose="02020603050405020304" pitchFamily="18" charset="0"/>
                          <a:sym typeface="Arial"/>
                        </a:rPr>
                        <a:t>International Journal of Pattern Recognition and Artificial Intelligence (IJPRAI)</a:t>
                      </a:r>
                      <a:endParaRPr sz="140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Times New Roman" panose="02020603050405020304" pitchFamily="18" charset="0"/>
                          <a:ea typeface="Arial"/>
                          <a:cs typeface="Times New Roman" panose="02020603050405020304" pitchFamily="18" charset="0"/>
                          <a:sym typeface="Arial"/>
                        </a:rPr>
                        <a:t>This paper explores offline signature verification using a learning approach, focusing on extracting local and global features.</a:t>
                      </a:r>
                      <a:endParaRPr sz="140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Times New Roman" panose="02020603050405020304" pitchFamily="18" charset="0"/>
                          <a:cs typeface="Times New Roman" panose="02020603050405020304" pitchFamily="18" charset="0"/>
                        </a:rPr>
                        <a:t>Support Vector Machines ,K-Nearest Neighbors ,Feature extraction (thinning, stroke-based analysis</a:t>
                      </a:r>
                      <a:endParaRPr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2351027274"/>
                  </a:ext>
                </a:extLst>
              </a:tr>
              <a:tr h="1019352">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Times New Roman" panose="02020603050405020304" pitchFamily="18" charset="0"/>
                          <a:ea typeface="Arial"/>
                          <a:cs typeface="Times New Roman" panose="02020603050405020304" pitchFamily="18" charset="0"/>
                          <a:sym typeface="Arial"/>
                        </a:rPr>
                        <a:t>Offline Signature Verification Using Convolutional Neural Networks</a:t>
                      </a:r>
                      <a:endParaRPr sz="140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Times New Roman" panose="02020603050405020304" pitchFamily="18" charset="0"/>
                          <a:ea typeface="Arial"/>
                          <a:cs typeface="Times New Roman" panose="02020603050405020304" pitchFamily="18" charset="0"/>
                          <a:sym typeface="Arial"/>
                        </a:rPr>
                        <a:t>F. A. F. Santos, G. D. C. Cavalcanti, T. I. Ren</a:t>
                      </a:r>
                      <a:endParaRPr sz="140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Times New Roman" panose="02020603050405020304" pitchFamily="18" charset="0"/>
                          <a:ea typeface="Arial"/>
                          <a:cs typeface="Times New Roman" panose="02020603050405020304" pitchFamily="18" charset="0"/>
                          <a:sym typeface="Arial"/>
                        </a:rPr>
                        <a:t>IEEE Signal Processing Letters</a:t>
                      </a:r>
                      <a:endParaRPr sz="140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Times New Roman" panose="02020603050405020304" pitchFamily="18" charset="0"/>
                          <a:ea typeface="Arial"/>
                          <a:cs typeface="Times New Roman" panose="02020603050405020304" pitchFamily="18" charset="0"/>
                          <a:sym typeface="Arial"/>
                        </a:rPr>
                        <a:t>This study proposes an offline signature verification system using a CNN-based approach.</a:t>
                      </a:r>
                      <a:endParaRPr sz="140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Times New Roman" panose="02020603050405020304" pitchFamily="18" charset="0"/>
                          <a:ea typeface="Arial"/>
                          <a:cs typeface="Times New Roman" panose="02020603050405020304" pitchFamily="18" charset="0"/>
                          <a:sym typeface="Arial"/>
                        </a:rPr>
                        <a:t>CNN-based models, preprocessing techniques for signature image normalization genuine and forged signatures.</a:t>
                      </a:r>
                      <a:endParaRPr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3334554171"/>
                  </a:ext>
                </a:extLst>
              </a:tr>
            </a:tbl>
          </a:graphicData>
        </a:graphic>
      </p:graphicFrame>
    </p:spTree>
    <p:extLst>
      <p:ext uri="{BB962C8B-B14F-4D97-AF65-F5344CB8AC3E}">
        <p14:creationId xmlns:p14="http://schemas.microsoft.com/office/powerpoint/2010/main" val="3742487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9035ECD-8932-B902-C9D9-589184D1C151}"/>
              </a:ext>
            </a:extLst>
          </p:cNvPr>
          <p:cNvSpPr>
            <a:spLocks noGrp="1"/>
          </p:cNvSpPr>
          <p:nvPr>
            <p:ph type="sldNum" sz="quarter" idx="12"/>
          </p:nvPr>
        </p:nvSpPr>
        <p:spPr/>
        <p:txBody>
          <a:bodyPr/>
          <a:lstStyle/>
          <a:p>
            <a:fld id="{672DB9CA-C85A-4E11-ADC0-8193E41C1656}" type="slidenum">
              <a:rPr lang="en-IN" b="1" smtClean="0">
                <a:solidFill>
                  <a:schemeClr val="tx1"/>
                </a:solidFill>
              </a:rPr>
              <a:t>6</a:t>
            </a:fld>
            <a:endParaRPr lang="en-IN" b="1">
              <a:solidFill>
                <a:schemeClr val="tx1"/>
              </a:solidFill>
            </a:endParaRPr>
          </a:p>
        </p:txBody>
      </p:sp>
      <p:sp>
        <p:nvSpPr>
          <p:cNvPr id="4" name="Rectangle 3">
            <a:extLst>
              <a:ext uri="{FF2B5EF4-FFF2-40B4-BE49-F238E27FC236}">
                <a16:creationId xmlns:a16="http://schemas.microsoft.com/office/drawing/2014/main" id="{23A7221F-C7A6-90E9-6D9A-3385F58D0F8F}"/>
              </a:ext>
            </a:extLst>
          </p:cNvPr>
          <p:cNvSpPr/>
          <p:nvPr/>
        </p:nvSpPr>
        <p:spPr>
          <a:xfrm>
            <a:off x="1682946" y="80010"/>
            <a:ext cx="8571769" cy="646331"/>
          </a:xfrm>
          <a:prstGeom prst="rect">
            <a:avLst/>
          </a:prstGeom>
          <a:noFill/>
        </p:spPr>
        <p:txBody>
          <a:bodyPr wrap="none" lIns="91440" tIns="45720" rIns="91440" bIns="45720">
            <a:spAutoFit/>
          </a:bodyPr>
          <a:lstStyle/>
          <a:p>
            <a:pPr algn="ctr"/>
            <a:r>
              <a:rPr lang="en-US" sz="3600" b="1"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PROPOSED SYSTEM ARCHITECTURE</a:t>
            </a:r>
            <a:endPar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08F6A3C3-A693-60B6-DB76-6723A2999B0E}"/>
              </a:ext>
            </a:extLst>
          </p:cNvPr>
          <p:cNvPicPr>
            <a:picLocks noChangeAspect="1"/>
          </p:cNvPicPr>
          <p:nvPr/>
        </p:nvPicPr>
        <p:blipFill>
          <a:blip r:embed="rId2"/>
          <a:stretch>
            <a:fillRect/>
          </a:stretch>
        </p:blipFill>
        <p:spPr>
          <a:xfrm>
            <a:off x="1062990" y="1394461"/>
            <a:ext cx="10290809" cy="4857750"/>
          </a:xfrm>
          <a:prstGeom prst="rect">
            <a:avLst/>
          </a:prstGeom>
        </p:spPr>
      </p:pic>
    </p:spTree>
    <p:extLst>
      <p:ext uri="{BB962C8B-B14F-4D97-AF65-F5344CB8AC3E}">
        <p14:creationId xmlns:p14="http://schemas.microsoft.com/office/powerpoint/2010/main" val="687476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7042" y="0"/>
            <a:ext cx="8315290" cy="646331"/>
          </a:xfrm>
          <a:prstGeom prst="rect">
            <a:avLst/>
          </a:prstGeom>
          <a:noFill/>
        </p:spPr>
        <p:txBody>
          <a:bodyPr wrap="none" lIns="91440" tIns="45720" rIns="91440" bIns="45720">
            <a:spAutoFit/>
          </a:bodyPr>
          <a:lstStyle/>
          <a:p>
            <a:pPr algn="ctr"/>
            <a:r>
              <a:rPr lang="en-US" sz="3600" b="1"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EXISTING SYSTEM ARCHITECTURE</a:t>
            </a:r>
            <a:endPar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D47A4D33-F4E6-A882-5A00-649031D75E00}"/>
              </a:ext>
            </a:extLst>
          </p:cNvPr>
          <p:cNvSpPr>
            <a:spLocks noGrp="1"/>
          </p:cNvSpPr>
          <p:nvPr>
            <p:ph type="sldNum" sz="quarter" idx="12"/>
          </p:nvPr>
        </p:nvSpPr>
        <p:spPr/>
        <p:txBody>
          <a:bodyPr/>
          <a:lstStyle/>
          <a:p>
            <a:fld id="{672DB9CA-C85A-4E11-ADC0-8193E41C1656}" type="slidenum">
              <a:rPr lang="en-IN" b="1" smtClean="0">
                <a:solidFill>
                  <a:schemeClr val="tx1"/>
                </a:solidFill>
              </a:rPr>
              <a:t>7</a:t>
            </a:fld>
            <a:endParaRPr lang="en-IN" b="1">
              <a:solidFill>
                <a:schemeClr val="tx1"/>
              </a:solidFill>
            </a:endParaRPr>
          </a:p>
        </p:txBody>
      </p:sp>
      <p:pic>
        <p:nvPicPr>
          <p:cNvPr id="3" name="Picture 2">
            <a:extLst>
              <a:ext uri="{FF2B5EF4-FFF2-40B4-BE49-F238E27FC236}">
                <a16:creationId xmlns:a16="http://schemas.microsoft.com/office/drawing/2014/main" id="{CF95479A-3021-C0D8-9F0B-F2FB393C6CC7}"/>
              </a:ext>
            </a:extLst>
          </p:cNvPr>
          <p:cNvPicPr>
            <a:picLocks noChangeAspect="1"/>
          </p:cNvPicPr>
          <p:nvPr/>
        </p:nvPicPr>
        <p:blipFill>
          <a:blip r:embed="rId2"/>
          <a:stretch>
            <a:fillRect/>
          </a:stretch>
        </p:blipFill>
        <p:spPr>
          <a:xfrm>
            <a:off x="880110" y="1115367"/>
            <a:ext cx="10618470" cy="4988253"/>
          </a:xfrm>
          <a:prstGeom prst="rect">
            <a:avLst/>
          </a:prstGeom>
        </p:spPr>
      </p:pic>
    </p:spTree>
    <p:extLst>
      <p:ext uri="{BB962C8B-B14F-4D97-AF65-F5344CB8AC3E}">
        <p14:creationId xmlns:p14="http://schemas.microsoft.com/office/powerpoint/2010/main" val="3182798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
            <a:ext cx="12192000" cy="539115"/>
          </a:xfrm>
        </p:spPr>
        <p:txBody>
          <a:bodyPr>
            <a:no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SOFTWARE AND HARDWARE REQUIREMENTS </a:t>
            </a:r>
            <a:endParaRPr lang="en-IN" sz="36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normAutofit/>
          </a:bodyPr>
          <a:lstStyle/>
          <a:p>
            <a:pPr algn="ctr"/>
            <a:r>
              <a:rPr lang="en-US" sz="2800" dirty="0">
                <a:solidFill>
                  <a:srgbClr val="00B050"/>
                </a:solidFill>
                <a:latin typeface="Times New Roman" panose="02020603050405020304" pitchFamily="18" charset="0"/>
                <a:cs typeface="Times New Roman" panose="02020603050405020304" pitchFamily="18" charset="0"/>
              </a:rPr>
              <a:t>HARDWARE</a:t>
            </a:r>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1014413" y="2671762"/>
            <a:ext cx="5157787" cy="3684588"/>
          </a:xfrm>
        </p:spPr>
        <p:txBody>
          <a:bodyPr>
            <a:normAutofit/>
          </a:bodyPr>
          <a:lstStyle/>
          <a:p>
            <a:pPr>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512 MB RAM </a:t>
            </a:r>
          </a:p>
          <a:p>
            <a:pPr>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 Megapixel Camera</a:t>
            </a:r>
          </a:p>
          <a:p>
            <a:pPr>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 GHz Processor</a:t>
            </a:r>
          </a:p>
        </p:txBody>
      </p:sp>
      <p:sp>
        <p:nvSpPr>
          <p:cNvPr id="5" name="Text Placeholder 4"/>
          <p:cNvSpPr>
            <a:spLocks noGrp="1"/>
          </p:cNvSpPr>
          <p:nvPr>
            <p:ph type="body" sz="quarter" idx="3"/>
          </p:nvPr>
        </p:nvSpPr>
        <p:spPr/>
        <p:txBody>
          <a:bodyPr>
            <a:normAutofit/>
          </a:bodyPr>
          <a:lstStyle/>
          <a:p>
            <a:pPr algn="ctr"/>
            <a:r>
              <a:rPr lang="en-US" sz="2800" dirty="0">
                <a:solidFill>
                  <a:srgbClr val="00B050"/>
                </a:solidFill>
                <a:latin typeface="Times New Roman" panose="02020603050405020304" pitchFamily="18" charset="0"/>
                <a:cs typeface="Times New Roman" panose="02020603050405020304" pitchFamily="18" charset="0"/>
              </a:rPr>
              <a:t>SOFTWARE</a:t>
            </a:r>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quarter" idx="4"/>
          </p:nvPr>
        </p:nvSpPr>
        <p:spPr>
          <a:xfrm>
            <a:off x="7390606" y="2556770"/>
            <a:ext cx="5183188" cy="3684588"/>
          </a:xfrm>
        </p:spPr>
        <p:txBody>
          <a:bodyPr>
            <a:normAutofit/>
          </a:bodyPr>
          <a:lstStyle/>
          <a:p>
            <a:pPr>
              <a:buClr>
                <a:srgbClr val="FF0000"/>
              </a:buClr>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Front End – </a:t>
            </a:r>
            <a:r>
              <a:rPr lang="en-US"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html,css,python</a:t>
            </a: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buClr>
                <a:srgbClr val="FF0000"/>
              </a:buClr>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Back End – SQLite Database, machine learning</a:t>
            </a: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Visual Studio Code</a:t>
            </a:r>
          </a:p>
        </p:txBody>
      </p:sp>
      <p:sp>
        <p:nvSpPr>
          <p:cNvPr id="8" name="Slide Number Placeholder 7">
            <a:extLst>
              <a:ext uri="{FF2B5EF4-FFF2-40B4-BE49-F238E27FC236}">
                <a16:creationId xmlns:a16="http://schemas.microsoft.com/office/drawing/2014/main" id="{1610F224-1ECA-5609-500D-C405C45A3791}"/>
              </a:ext>
            </a:extLst>
          </p:cNvPr>
          <p:cNvSpPr>
            <a:spLocks noGrp="1"/>
          </p:cNvSpPr>
          <p:nvPr>
            <p:ph type="sldNum" sz="quarter" idx="12"/>
          </p:nvPr>
        </p:nvSpPr>
        <p:spPr/>
        <p:txBody>
          <a:bodyPr/>
          <a:lstStyle/>
          <a:p>
            <a:fld id="{672DB9CA-C85A-4E11-ADC0-8193E41C1656}" type="slidenum">
              <a:rPr lang="en-IN" b="1" smtClean="0">
                <a:solidFill>
                  <a:schemeClr val="tx1"/>
                </a:solidFill>
              </a:rPr>
              <a:t>8</a:t>
            </a:fld>
            <a:endParaRPr lang="en-IN" b="1">
              <a:solidFill>
                <a:schemeClr val="tx1"/>
              </a:solidFill>
            </a:endParaRPr>
          </a:p>
        </p:txBody>
      </p:sp>
    </p:spTree>
    <p:extLst>
      <p:ext uri="{BB962C8B-B14F-4D97-AF65-F5344CB8AC3E}">
        <p14:creationId xmlns:p14="http://schemas.microsoft.com/office/powerpoint/2010/main" val="627870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6"/>
            <a:ext cx="12192000" cy="662782"/>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MODULES </a:t>
            </a:r>
            <a:endParaRPr lang="en-IN" sz="3600" dirty="0">
              <a:solidFill>
                <a:srgbClr val="FF0000"/>
              </a:solidFill>
            </a:endParaRPr>
          </a:p>
        </p:txBody>
      </p:sp>
      <p:sp>
        <p:nvSpPr>
          <p:cNvPr id="3" name="Content Placeholder 2"/>
          <p:cNvSpPr>
            <a:spLocks noGrp="1"/>
          </p:cNvSpPr>
          <p:nvPr>
            <p:ph idx="1"/>
          </p:nvPr>
        </p:nvSpPr>
        <p:spPr>
          <a:xfrm>
            <a:off x="838200" y="1600201"/>
            <a:ext cx="10515600" cy="3863340"/>
          </a:xfrm>
        </p:spPr>
        <p:txBody>
          <a:bodyPr>
            <a:normAutofit/>
          </a:bodyPr>
          <a:lstStyle/>
          <a:p>
            <a:pPr>
              <a:buClr>
                <a:srgbClr val="FF0000"/>
              </a:buClr>
            </a:pP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Preprocessing Module</a:t>
            </a:r>
          </a:p>
          <a:p>
            <a:pPr>
              <a:buClr>
                <a:srgbClr val="FF0000"/>
              </a:buClr>
            </a:pP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Feature Extraction Module &amp; Feature Selection Module</a:t>
            </a:r>
          </a:p>
          <a:p>
            <a:pPr>
              <a:buClr>
                <a:srgbClr val="FF0000"/>
              </a:buClr>
            </a:pP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Classification Module &amp; Verification Module</a:t>
            </a:r>
          </a:p>
          <a:p>
            <a:pPr>
              <a:buClr>
                <a:srgbClr val="FF0000"/>
              </a:buClr>
            </a:pP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Post-processing Module</a:t>
            </a:r>
          </a:p>
          <a:p>
            <a:pPr>
              <a:buClr>
                <a:srgbClr val="FF0000"/>
              </a:buClr>
            </a:pP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Template Management Module</a:t>
            </a:r>
          </a:p>
          <a:p>
            <a:pPr marL="0" indent="0">
              <a:buClr>
                <a:srgbClr val="FF0000"/>
              </a:buClr>
              <a:buNone/>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2344A904-3DA7-8604-6824-D849FE782BD7}"/>
              </a:ext>
            </a:extLst>
          </p:cNvPr>
          <p:cNvSpPr>
            <a:spLocks noGrp="1"/>
          </p:cNvSpPr>
          <p:nvPr>
            <p:ph type="sldNum" sz="quarter" idx="12"/>
          </p:nvPr>
        </p:nvSpPr>
        <p:spPr/>
        <p:txBody>
          <a:bodyPr/>
          <a:lstStyle/>
          <a:p>
            <a:fld id="{672DB9CA-C85A-4E11-ADC0-8193E41C1656}" type="slidenum">
              <a:rPr lang="en-IN" b="1" smtClean="0">
                <a:solidFill>
                  <a:schemeClr val="tx1"/>
                </a:solidFill>
              </a:rPr>
              <a:t>9</a:t>
            </a:fld>
            <a:endParaRPr lang="en-IN" b="1">
              <a:solidFill>
                <a:schemeClr val="tx1"/>
              </a:solidFill>
            </a:endParaRPr>
          </a:p>
        </p:txBody>
      </p:sp>
    </p:spTree>
    <p:extLst>
      <p:ext uri="{BB962C8B-B14F-4D97-AF65-F5344CB8AC3E}">
        <p14:creationId xmlns:p14="http://schemas.microsoft.com/office/powerpoint/2010/main" val="195877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TotalTime>
  <Words>1248</Words>
  <Application>Microsoft Office PowerPoint</Application>
  <PresentationFormat>Widescreen</PresentationFormat>
  <Paragraphs>131</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Arial Narrow</vt:lpstr>
      <vt:lpstr>Calibri</vt:lpstr>
      <vt:lpstr>Calibri Light</vt:lpstr>
      <vt:lpstr>Times New Roman</vt:lpstr>
      <vt:lpstr>Office Theme</vt:lpstr>
      <vt:lpstr>PowerPoint Presentation</vt:lpstr>
      <vt:lpstr>PowerPoint Presentation</vt:lpstr>
      <vt:lpstr>OBJECTIVE OF THE PROJECT</vt:lpstr>
      <vt:lpstr>ABSTRACT      </vt:lpstr>
      <vt:lpstr>PowerPoint Presentation</vt:lpstr>
      <vt:lpstr>PowerPoint Presentation</vt:lpstr>
      <vt:lpstr>PowerPoint Presentation</vt:lpstr>
      <vt:lpstr>SOFTWARE AND HARDWARE REQUIREMENTS </vt:lpstr>
      <vt:lpstr>MODULES </vt:lpstr>
      <vt:lpstr>SUMMARY OF MODULE-1</vt:lpstr>
      <vt:lpstr>SUMMARY OF MODULE-2</vt:lpstr>
      <vt:lpstr>PowerPoint Presentation</vt:lpstr>
      <vt:lpstr>SUMMARY OF MODULE-3</vt:lpstr>
      <vt:lpstr>PowerPoint Presentation</vt:lpstr>
      <vt:lpstr>SUMMARY OF MODULE-4</vt:lpstr>
      <vt:lpstr>SUMMARY OF MODULE-5</vt:lpstr>
      <vt:lpstr>The signature verification system demonstrates a reliable approach to authenticating identities by analyzing and comparing signatures based on pre-determined metrics such as shape, pressure and stroke dynamics. The results show that the system can effectively distinguish between genuine and forged signatures, achieving high accuracy when trained with sufficient and diverse data.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Shobi</dc:creator>
  <cp:lastModifiedBy>Shobika S</cp:lastModifiedBy>
  <cp:revision>4</cp:revision>
  <dcterms:modified xsi:type="dcterms:W3CDTF">2024-12-05T12:23:11Z</dcterms:modified>
</cp:coreProperties>
</file>