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3" r:id="rId4"/>
    <p:sldId id="259" r:id="rId5"/>
    <p:sldId id="264" r:id="rId6"/>
    <p:sldId id="260" r:id="rId7"/>
    <p:sldId id="261" r:id="rId8"/>
    <p:sldId id="262" r:id="rId9"/>
  </p:sldIdLst>
  <p:sldSz cx="18288000" cy="10287000"/>
  <p:notesSz cx="6858000" cy="9144000"/>
  <p:embeddedFontLst>
    <p:embeddedFont>
      <p:font typeface="Abadi" panose="020B0604020104020204" pitchFamily="34" charset="0"/>
      <p:regular r:id="rId10"/>
    </p:embeddedFont>
    <p:embeddedFont>
      <p:font typeface="Arimo Bold" panose="020B0704020202020204" pitchFamily="34" charset="0"/>
      <p:regular r:id="rId11"/>
    </p:embeddedFont>
    <p:embeddedFont>
      <p:font typeface="Calibri" panose="020F0502020204030204" pitchFamily="34" charset="0"/>
      <p:regular r:id="rId12"/>
      <p:bold r:id="rId13"/>
      <p:italic r:id="rId14"/>
      <p:boldItalic r:id="rId15"/>
    </p:embeddedFont>
    <p:embeddedFont>
      <p:font typeface="Times New Roman" panose="02020603050405020304" pitchFamily="18" charset="0"/>
      <p:regular r:id="rId16"/>
    </p:embeddedFont>
    <p:embeddedFont>
      <p:font typeface="Times New Roman Bold" panose="02030802070405020303" pitchFamily="18"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4.fntdata" /><Relationship Id="rId18" Type="http://schemas.openxmlformats.org/officeDocument/2006/relationships/font" Target="fonts/font9.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font" Target="fonts/font3.fntdata" /><Relationship Id="rId17"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font" Target="fonts/font7.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font" Target="fonts/font6.fntdata" /><Relationship Id="rId10" Type="http://schemas.openxmlformats.org/officeDocument/2006/relationships/font" Target="fonts/font1.fntdata"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5.fntdata"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4.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Uvasrisa/Social_media_application" TargetMode="External" /><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647056" y="3819922"/>
            <a:ext cx="6423136" cy="3590727"/>
          </a:xfrm>
          <a:prstGeom prst="rect">
            <a:avLst/>
          </a:prstGeom>
        </p:spPr>
        <p:txBody>
          <a:bodyPr lIns="0" tIns="0" rIns="0" bIns="0" rtlCol="0" anchor="t">
            <a:spAutoFit/>
          </a:bodyPr>
          <a:lstStyle/>
          <a:p>
            <a:pPr algn="l">
              <a:lnSpc>
                <a:spcPts val="5638"/>
              </a:lnSpc>
            </a:pPr>
            <a:endParaRPr dirty="0"/>
          </a:p>
          <a:p>
            <a:pPr algn="l">
              <a:lnSpc>
                <a:spcPts val="5638"/>
              </a:lnSpc>
            </a:pPr>
            <a:r>
              <a:rPr lang="en-US" sz="4800" dirty="0">
                <a:solidFill>
                  <a:srgbClr val="223669"/>
                </a:solidFill>
                <a:latin typeface="Times New Roman Bold"/>
              </a:rPr>
              <a:t>Social Media Application</a:t>
            </a:r>
          </a:p>
          <a:p>
            <a:pPr algn="l">
              <a:lnSpc>
                <a:spcPts val="5638"/>
              </a:lnSpc>
            </a:pPr>
            <a:endParaRPr lang="en-US" sz="4800" dirty="0">
              <a:solidFill>
                <a:srgbClr val="223669"/>
              </a:solidFill>
              <a:latin typeface="Times New Roman Bold"/>
            </a:endParaRPr>
          </a:p>
          <a:p>
            <a:pPr algn="l">
              <a:lnSpc>
                <a:spcPts val="5638"/>
              </a:lnSpc>
            </a:pPr>
            <a:r>
              <a:rPr lang="en-US" sz="4800" dirty="0">
                <a:solidFill>
                  <a:srgbClr val="223669"/>
                </a:solidFill>
                <a:latin typeface="Times New Roman Bold"/>
              </a:rPr>
              <a:t>Task - 4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2270" y="2718653"/>
            <a:ext cx="430856" cy="444895"/>
          </a:xfrm>
          <a:prstGeom prst="rect">
            <a:avLst/>
          </a:prstGeom>
        </p:spPr>
        <p:txBody>
          <a:bodyPr lIns="0" tIns="0" rIns="0" bIns="0" rtlCol="0" anchor="t">
            <a:spAutoFit/>
          </a:bodyPr>
          <a:lstStyle/>
          <a:p>
            <a:pPr algn="l">
              <a:lnSpc>
                <a:spcPts val="3126"/>
              </a:lnSpc>
            </a:pPr>
            <a:r>
              <a:rPr lang="en-US" sz="2799" spc="25">
                <a:solidFill>
                  <a:srgbClr val="FFFFFF"/>
                </a:solidFill>
                <a:ea typeface="TT Rounds Condensed"/>
              </a:rPr>
              <a:t>▪</a:t>
            </a:r>
          </a:p>
        </p:txBody>
      </p:sp>
      <p:sp>
        <p:nvSpPr>
          <p:cNvPr id="3" name="Freeform 3"/>
          <p:cNvSpPr/>
          <p:nvPr/>
        </p:nvSpPr>
        <p:spPr>
          <a:xfrm>
            <a:off x="662298" y="509588"/>
            <a:ext cx="9659303" cy="9123807"/>
          </a:xfrm>
          <a:custGeom>
            <a:avLst/>
            <a:gdLst/>
            <a:ahLst/>
            <a:cxnLst/>
            <a:rect l="l" t="t" r="r" b="b"/>
            <a:pathLst>
              <a:path w="9659303" h="9123807">
                <a:moveTo>
                  <a:pt x="0" y="0"/>
                </a:moveTo>
                <a:lnTo>
                  <a:pt x="9659303" y="0"/>
                </a:lnTo>
                <a:lnTo>
                  <a:pt x="9659303" y="9123807"/>
                </a:lnTo>
                <a:lnTo>
                  <a:pt x="0" y="9123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09980" y="652078"/>
            <a:ext cx="7593984" cy="799624"/>
          </a:xfrm>
          <a:prstGeom prst="rect">
            <a:avLst/>
          </a:prstGeom>
        </p:spPr>
        <p:txBody>
          <a:bodyPr lIns="0" tIns="0" rIns="0" bIns="0" rtlCol="0" anchor="t">
            <a:spAutoFit/>
          </a:bodyPr>
          <a:lstStyle/>
          <a:p>
            <a:pPr algn="l">
              <a:lnSpc>
                <a:spcPts val="4320"/>
              </a:lnSpc>
            </a:pPr>
            <a:r>
              <a:rPr lang="en-US" sz="3600" dirty="0">
                <a:solidFill>
                  <a:srgbClr val="CC9900"/>
                </a:solidFill>
                <a:latin typeface="Times New Roman Bold"/>
              </a:rPr>
              <a:t>Social Media Application</a:t>
            </a:r>
          </a:p>
        </p:txBody>
      </p:sp>
      <p:sp>
        <p:nvSpPr>
          <p:cNvPr id="5" name="TextBox 5"/>
          <p:cNvSpPr txBox="1"/>
          <p:nvPr/>
        </p:nvSpPr>
        <p:spPr>
          <a:xfrm>
            <a:off x="1080262" y="1473236"/>
            <a:ext cx="8458080" cy="3899273"/>
          </a:xfrm>
          <a:prstGeom prst="rect">
            <a:avLst/>
          </a:prstGeom>
        </p:spPr>
        <p:txBody>
          <a:bodyPr lIns="0" tIns="0" rIns="0" bIns="0" rtlCol="0" anchor="t">
            <a:spAutoFit/>
          </a:bodyPr>
          <a:lstStyle/>
          <a:p>
            <a:pPr marL="907546" lvl="2" indent="-457200" algn="just">
              <a:lnSpc>
                <a:spcPts val="3358"/>
              </a:lnSpc>
              <a:buFont typeface="Wingdings" panose="05000000000000000000" pitchFamily="2" charset="2"/>
              <a:buChar char="§"/>
            </a:pPr>
            <a:r>
              <a:rPr lang="en-US" sz="2799" dirty="0">
                <a:solidFill>
                  <a:srgbClr val="FFFFFF"/>
                </a:solidFill>
                <a:latin typeface="Times New Roman" panose="02020603050405020304" pitchFamily="18" charset="0"/>
                <a:cs typeface="Times New Roman" panose="02020603050405020304" pitchFamily="18" charset="0"/>
              </a:rPr>
              <a:t>A social  media platform is a digital hub for connecting, sharing, and interacting. </a:t>
            </a:r>
          </a:p>
          <a:p>
            <a:pPr marL="907546" lvl="2" indent="-457200" algn="just">
              <a:lnSpc>
                <a:spcPts val="3358"/>
              </a:lnSpc>
              <a:buFont typeface="Wingdings" panose="05000000000000000000" pitchFamily="2" charset="2"/>
              <a:buChar char="§"/>
            </a:pPr>
            <a:r>
              <a:rPr lang="en-US" sz="2799" dirty="0">
                <a:solidFill>
                  <a:srgbClr val="FFFFFF"/>
                </a:solidFill>
                <a:latin typeface="Times New Roman" panose="02020603050405020304" pitchFamily="18" charset="0"/>
                <a:cs typeface="Times New Roman" panose="02020603050405020304" pitchFamily="18" charset="0"/>
              </a:rPr>
              <a:t>Users create profiles and post user-generated content, including text, images, videos, and links, which others engage with through likes, comments, and shares. </a:t>
            </a:r>
          </a:p>
          <a:p>
            <a:pPr marL="907546" lvl="2" indent="-457200" algn="just">
              <a:lnSpc>
                <a:spcPts val="3358"/>
              </a:lnSpc>
              <a:buFont typeface="Wingdings" panose="05000000000000000000" pitchFamily="2" charset="2"/>
              <a:buChar char="§"/>
            </a:pPr>
            <a:r>
              <a:rPr lang="en-US" sz="2799" dirty="0">
                <a:solidFill>
                  <a:srgbClr val="FFFFFF"/>
                </a:solidFill>
                <a:latin typeface="Times New Roman" panose="02020603050405020304" pitchFamily="18" charset="0"/>
                <a:cs typeface="Times New Roman" panose="02020603050405020304" pitchFamily="18" charset="0"/>
              </a:rPr>
              <a:t>These platforms foster global connections and impact personal relationships, politics, business, and society at large.</a:t>
            </a:r>
          </a:p>
        </p:txBody>
      </p:sp>
      <p:graphicFrame>
        <p:nvGraphicFramePr>
          <p:cNvPr id="6" name="Table 6"/>
          <p:cNvGraphicFramePr>
            <a:graphicFrameLocks noGrp="1"/>
          </p:cNvGraphicFramePr>
          <p:nvPr>
            <p:extLst>
              <p:ext uri="{D42A27DB-BD31-4B8C-83A1-F6EECF244321}">
                <p14:modId xmlns:p14="http://schemas.microsoft.com/office/powerpoint/2010/main" val="39787487"/>
              </p:ext>
            </p:extLst>
          </p:nvPr>
        </p:nvGraphicFramePr>
        <p:xfrm>
          <a:off x="1230435" y="5628540"/>
          <a:ext cx="8686800" cy="3185224"/>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736600">
                <a:tc>
                  <a:txBody>
                    <a:bodyPr/>
                    <a:lstStyle/>
                    <a:p>
                      <a:pPr algn="ctr">
                        <a:lnSpc>
                          <a:spcPts val="3358"/>
                        </a:lnSpc>
                        <a:defRPr/>
                      </a:pPr>
                      <a:r>
                        <a:rPr lang="en-US" sz="2799">
                          <a:solidFill>
                            <a:srgbClr val="000000"/>
                          </a:solidFill>
                          <a:latin typeface="Times New Roman"/>
                        </a:rPr>
                        <a:t>LMS Username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a:solidFill>
                            <a:srgbClr val="000000"/>
                          </a:solidFill>
                          <a:latin typeface="Times New Roman"/>
                        </a:rPr>
                        <a:t>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a:solidFill>
                            <a:srgbClr val="000000"/>
                          </a:solidFill>
                          <a:latin typeface="Times New Roman"/>
                        </a:rPr>
                        <a:t>Batch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0"/>
                  </a:ext>
                </a:extLst>
              </a:tr>
              <a:tr h="736600">
                <a:tc>
                  <a:txBody>
                    <a:bodyPr/>
                    <a:lstStyle/>
                    <a:p>
                      <a:pPr algn="ctr">
                        <a:lnSpc>
                          <a:spcPts val="3358"/>
                        </a:lnSpc>
                        <a:defRPr/>
                      </a:pPr>
                      <a:r>
                        <a:rPr lang="en-US" sz="2799" dirty="0">
                          <a:solidFill>
                            <a:srgbClr val="000000"/>
                          </a:solidFill>
                          <a:latin typeface="Times New Roman"/>
                        </a:rPr>
                        <a:t>au910020104039</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a:solidFill>
                            <a:srgbClr val="000000"/>
                          </a:solidFill>
                          <a:latin typeface="Times New Roman"/>
                        </a:rPr>
                        <a:t>Sankari B R P</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a:solidFill>
                            <a:srgbClr val="000000"/>
                          </a:solidFill>
                          <a:latin typeface="Times New Roman"/>
                        </a:rPr>
                        <a:t>CC_2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extLst>
                  <a:ext uri="{0D108BD9-81ED-4DB2-BD59-A6C34878D82A}">
                    <a16:rowId xmlns:a16="http://schemas.microsoft.com/office/drawing/2014/main" val="10001"/>
                  </a:ext>
                </a:extLst>
              </a:tr>
              <a:tr h="736600">
                <a:tc>
                  <a:txBody>
                    <a:bodyPr/>
                    <a:lstStyle/>
                    <a:p>
                      <a:pPr algn="ctr">
                        <a:lnSpc>
                          <a:spcPts val="3358"/>
                        </a:lnSpc>
                        <a:defRPr/>
                      </a:pPr>
                      <a:r>
                        <a:rPr lang="en-US" sz="2799">
                          <a:solidFill>
                            <a:srgbClr val="000000"/>
                          </a:solidFill>
                          <a:latin typeface="Times New Roman"/>
                        </a:rPr>
                        <a:t>au910020104046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a:solidFill>
                            <a:srgbClr val="000000"/>
                          </a:solidFill>
                          <a:latin typeface="Times New Roman"/>
                        </a:rPr>
                        <a:t>Uvasri S 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dirty="0">
                          <a:solidFill>
                            <a:srgbClr val="000000"/>
                          </a:solidFill>
                          <a:latin typeface="Times New Roman"/>
                        </a:rPr>
                        <a:t>CC_2</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2"/>
                  </a:ext>
                </a:extLst>
              </a:tr>
              <a:tr h="736600">
                <a:tc>
                  <a:txBody>
                    <a:bodyPr/>
                    <a:lstStyle/>
                    <a:p>
                      <a:pPr algn="ctr">
                        <a:lnSpc>
                          <a:spcPts val="3358"/>
                        </a:lnSpc>
                        <a:defRPr/>
                      </a:pPr>
                      <a:r>
                        <a:rPr lang="en-US" sz="2799">
                          <a:solidFill>
                            <a:srgbClr val="000000"/>
                          </a:solidFill>
                          <a:latin typeface="Times New Roman"/>
                        </a:rPr>
                        <a:t>au910020104307</a:t>
                      </a:r>
                      <a:endParaRPr lang="en-US" sz="1100"/>
                    </a:p>
                    <a:p>
                      <a:pPr algn="ctr">
                        <a:lnSpc>
                          <a:spcPts val="3358"/>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a:solidFill>
                            <a:srgbClr val="000000"/>
                          </a:solidFill>
                          <a:latin typeface="Times New Roman"/>
                        </a:rPr>
                        <a:t>Neelakandan 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dirty="0">
                          <a:solidFill>
                            <a:srgbClr val="000000"/>
                          </a:solidFill>
                          <a:latin typeface="Times New Roman"/>
                        </a:rPr>
                        <a:t>CC_2</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extLst>
                  <a:ext uri="{0D108BD9-81ED-4DB2-BD59-A6C34878D82A}">
                    <a16:rowId xmlns:a16="http://schemas.microsoft.com/office/drawing/2014/main" val="10003"/>
                  </a:ext>
                </a:extLst>
              </a:tr>
            </a:tbl>
          </a:graphicData>
        </a:graphic>
      </p:graphicFrame>
      <p:grpSp>
        <p:nvGrpSpPr>
          <p:cNvPr id="7" name="Group 7"/>
          <p:cNvGrpSpPr/>
          <p:nvPr/>
        </p:nvGrpSpPr>
        <p:grpSpPr>
          <a:xfrm>
            <a:off x="10296128" y="534988"/>
            <a:ext cx="7519602" cy="9073008"/>
            <a:chOff x="0" y="0"/>
            <a:chExt cx="10026136" cy="12097344"/>
          </a:xfrm>
        </p:grpSpPr>
        <p:sp>
          <p:nvSpPr>
            <p:cNvPr id="8" name="Freeform 8"/>
            <p:cNvSpPr/>
            <p:nvPr/>
          </p:nvSpPr>
          <p:spPr>
            <a:xfrm>
              <a:off x="0" y="0"/>
              <a:ext cx="10026142" cy="12097385"/>
            </a:xfrm>
            <a:custGeom>
              <a:avLst/>
              <a:gdLst/>
              <a:ahLst/>
              <a:cxnLst/>
              <a:rect l="l" t="t" r="r" b="b"/>
              <a:pathLst>
                <a:path w="10026142" h="12097385">
                  <a:moveTo>
                    <a:pt x="0" y="0"/>
                  </a:moveTo>
                  <a:lnTo>
                    <a:pt x="10026142" y="0"/>
                  </a:lnTo>
                  <a:lnTo>
                    <a:pt x="10026142" y="12097385"/>
                  </a:lnTo>
                  <a:lnTo>
                    <a:pt x="0" y="12097385"/>
                  </a:lnTo>
                  <a:lnTo>
                    <a:pt x="0" y="0"/>
                  </a:lnTo>
                  <a:close/>
                </a:path>
              </a:pathLst>
            </a:custGeom>
            <a:blipFill>
              <a:blip r:embed="rId4"/>
              <a:stretch>
                <a:fillRect l="-9402" r="-9402"/>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99D3B-2612-F3DB-CF6D-19C9C8E77DC1}"/>
              </a:ext>
            </a:extLst>
          </p:cNvPr>
          <p:cNvSpPr txBox="1"/>
          <p:nvPr/>
        </p:nvSpPr>
        <p:spPr>
          <a:xfrm>
            <a:off x="228600" y="-342900"/>
            <a:ext cx="17449800" cy="10762690"/>
          </a:xfrm>
          <a:prstGeom prst="rect">
            <a:avLst/>
          </a:prstGeom>
          <a:noFill/>
        </p:spPr>
        <p:txBody>
          <a:bodyPr wrap="square">
            <a:spAutoFit/>
          </a:bodyPr>
          <a:lstStyle/>
          <a:p>
            <a:pPr algn="just">
              <a:lnSpc>
                <a:spcPts val="7920"/>
              </a:lnSpc>
            </a:pPr>
            <a:r>
              <a:rPr lang="en-US" sz="3600" b="1" u="sng" dirty="0">
                <a:solidFill>
                  <a:srgbClr val="CC9900"/>
                </a:solidFill>
                <a:latin typeface="Times New Roman" panose="02020603050405020304" pitchFamily="18" charset="0"/>
                <a:cs typeface="Times New Roman" panose="02020603050405020304" pitchFamily="18" charset="0"/>
              </a:rPr>
              <a:t>Task 4</a:t>
            </a:r>
          </a:p>
          <a:p>
            <a:pPr algn="just">
              <a:lnSpc>
                <a:spcPts val="6480"/>
              </a:lnSpc>
            </a:pPr>
            <a:r>
              <a:rPr lang="en-US" sz="2800" b="1" u="sng" dirty="0">
                <a:solidFill>
                  <a:srgbClr val="CC9900"/>
                </a:solidFill>
                <a:latin typeface="Times New Roman" panose="02020603050405020304" pitchFamily="18" charset="0"/>
                <a:cs typeface="Times New Roman" panose="02020603050405020304" pitchFamily="18" charset="0"/>
              </a:rPr>
              <a:t>Technical Specifications:</a:t>
            </a: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HTML</a:t>
            </a: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CSS</a:t>
            </a: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React </a:t>
            </a:r>
            <a:r>
              <a:rPr lang="en-US" sz="2800" dirty="0" err="1">
                <a:latin typeface="Times New Roman" panose="02020603050405020304" pitchFamily="18" charset="0"/>
                <a:cs typeface="Times New Roman" panose="02020603050405020304" pitchFamily="18" charset="0"/>
              </a:rPr>
              <a:t>Js</a:t>
            </a:r>
            <a:r>
              <a:rPr lang="en-US" sz="2800" dirty="0">
                <a:latin typeface="Times New Roman" panose="02020603050405020304" pitchFamily="18" charset="0"/>
                <a:cs typeface="Times New Roman" panose="02020603050405020304" pitchFamily="18" charset="0"/>
              </a:rPr>
              <a:t> , Express </a:t>
            </a:r>
            <a:r>
              <a:rPr lang="en-US" sz="2800" dirty="0" err="1">
                <a:latin typeface="Times New Roman" panose="02020603050405020304" pitchFamily="18" charset="0"/>
                <a:cs typeface="Times New Roman" panose="02020603050405020304" pitchFamily="18" charset="0"/>
              </a:rPr>
              <a:t>Js</a:t>
            </a:r>
            <a:endParaRPr lang="en-US" sz="2800" dirty="0">
              <a:latin typeface="Times New Roman" panose="02020603050405020304" pitchFamily="18" charset="0"/>
              <a:cs typeface="Times New Roman" panose="02020603050405020304" pitchFamily="18" charset="0"/>
            </a:endParaRP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MySQL</a:t>
            </a:r>
          </a:p>
          <a:p>
            <a:pPr marL="514773" lvl="2" algn="just">
              <a:lnSpc>
                <a:spcPts val="5760"/>
              </a:lnSpc>
            </a:pPr>
            <a:r>
              <a:rPr lang="en-US" sz="2800" b="1" u="sng" dirty="0">
                <a:solidFill>
                  <a:srgbClr val="CC9900"/>
                </a:solidFill>
                <a:latin typeface="Times New Roman" panose="02020603050405020304" pitchFamily="18" charset="0"/>
                <a:cs typeface="Times New Roman" panose="02020603050405020304" pitchFamily="18" charset="0"/>
              </a:rPr>
              <a:t>Description:</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Select a scalable DBMS like MySQL for efficient data management.</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Implement indexing, parameterized queries, and strong authentication measures for optimized and secure database interactions.</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Efficiently manage and reuse database connections to reduce overhead.</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Use caching mechanisms to alleviate the load on the database, especially for frequently accessed data.</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Set up database replication for read-heavy workloads and consider clustering or sharding for scalable data distribution.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58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9648" y="365573"/>
            <a:ext cx="15680952" cy="6606728"/>
          </a:xfrm>
          <a:custGeom>
            <a:avLst/>
            <a:gdLst/>
            <a:ahLst/>
            <a:cxnLst/>
            <a:rect l="l" t="t" r="r" b="b"/>
            <a:pathLst>
              <a:path w="16828674" h="9411843">
                <a:moveTo>
                  <a:pt x="0" y="0"/>
                </a:moveTo>
                <a:lnTo>
                  <a:pt x="16828674" y="0"/>
                </a:lnTo>
                <a:lnTo>
                  <a:pt x="16828674" y="9411843"/>
                </a:lnTo>
                <a:lnTo>
                  <a:pt x="0" y="9411843"/>
                </a:lnTo>
                <a:lnTo>
                  <a:pt x="0" y="0"/>
                </a:lnTo>
                <a:close/>
              </a:path>
            </a:pathLst>
          </a:custGeom>
          <a:solidFill>
            <a:schemeClr val="bg1"/>
          </a:solidFill>
        </p:spPr>
      </p:sp>
      <p:sp>
        <p:nvSpPr>
          <p:cNvPr id="3" name="TextBox 3"/>
          <p:cNvSpPr txBox="1"/>
          <p:nvPr/>
        </p:nvSpPr>
        <p:spPr>
          <a:xfrm>
            <a:off x="549648" y="524287"/>
            <a:ext cx="16783312" cy="7761099"/>
          </a:xfrm>
          <a:prstGeom prst="rect">
            <a:avLst/>
          </a:prstGeom>
        </p:spPr>
        <p:txBody>
          <a:bodyPr wrap="square" lIns="0" tIns="0" rIns="0" bIns="0" rtlCol="0" anchor="t">
            <a:spAutoFit/>
          </a:bodyPr>
          <a:lstStyle/>
          <a:p>
            <a:pPr algn="just">
              <a:lnSpc>
                <a:spcPts val="5280"/>
              </a:lnSpc>
            </a:pPr>
            <a:r>
              <a:rPr lang="en-US" sz="3600" u="sng" dirty="0">
                <a:solidFill>
                  <a:srgbClr val="CC9900"/>
                </a:solidFill>
                <a:latin typeface="Times New Roman Bold"/>
              </a:rPr>
              <a:t>Step-Wise Description : </a:t>
            </a:r>
          </a:p>
          <a:p>
            <a:pPr algn="just">
              <a:lnSpc>
                <a:spcPts val="5280"/>
              </a:lnSpc>
            </a:pPr>
            <a:endParaRPr lang="en-US" sz="3600" u="sng" dirty="0">
              <a:solidFill>
                <a:srgbClr val="CC9900"/>
              </a:solidFill>
              <a:latin typeface="Times New Roman Bold"/>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Research and analyze the specific requirements of the social media application.</a:t>
            </a:r>
            <a:endParaRPr lang="en-US" sz="3200" b="0" i="0" spc="25" dirty="0">
              <a:solidFill>
                <a:srgbClr val="FFFFFF"/>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Identify frequently queried data and implement optimization techniques like indexing for faster retrieval.</a:t>
            </a:r>
            <a:endParaRPr lang="en-US" sz="3200" spc="25" dirty="0">
              <a:solidFill>
                <a:srgbClr val="FFFFFF"/>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Prioritize security by employing parameterized queries to prevent SQL injection attacks.</a:t>
            </a:r>
            <a:endParaRPr lang="en-US" sz="3200" b="0" i="0" spc="25" dirty="0">
              <a:solidFill>
                <a:srgbClr val="FFFFFF"/>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Implement robust authentication measures to safeguard user data and maintain database integrity.</a:t>
            </a:r>
            <a:endParaRPr lang="en-US" sz="3200" spc="25" dirty="0">
              <a:solidFill>
                <a:srgbClr val="FFFFFF"/>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Implement connection pooling to efficiently manage database connections.</a:t>
            </a:r>
            <a:endParaRPr lang="en-US" sz="3200" b="0" i="0" spc="25" dirty="0">
              <a:solidFill>
                <a:srgbClr val="FFFFFF"/>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Connection pooling reduces the overhead of opening and closing database connections, enhancing overall performance.</a:t>
            </a:r>
            <a:endParaRPr lang="en-US" sz="3200" spc="25" dirty="0">
              <a:solidFill>
                <a:srgbClr val="FFFFFF"/>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Caching reduces the need to repeatedly query the database for the same information, improving response times.</a:t>
            </a:r>
            <a:endParaRPr lang="en-US" sz="3200" b="0" i="0" spc="25" dirty="0">
              <a:solidFill>
                <a:srgbClr val="FFFFFF"/>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Set up database replication to duplicate data across multiple servers.</a:t>
            </a:r>
          </a:p>
          <a:p>
            <a:pPr marL="457200" indent="-457200" algn="just">
              <a:buFont typeface="Wingdings" panose="05000000000000000000" pitchFamily="2" charset="2"/>
              <a:buChar char="§"/>
            </a:pPr>
            <a:endParaRPr lang="en-US" sz="3200" b="0" i="0" dirty="0">
              <a:solidFill>
                <a:srgbClr val="0F0F0F"/>
              </a:solidFill>
              <a:effectLst/>
              <a:latin typeface="Söhne"/>
            </a:endParaRPr>
          </a:p>
          <a:p>
            <a:pPr marL="457200" indent="-457200" algn="just">
              <a:buFont typeface="Wingdings" panose="05000000000000000000" pitchFamily="2" charset="2"/>
              <a:buChar char="§"/>
            </a:pPr>
            <a:endParaRPr lang="en-US" sz="3200" b="0" i="0" dirty="0">
              <a:solidFill>
                <a:srgbClr val="0F0F0F"/>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9648" y="365573"/>
            <a:ext cx="15680952" cy="6606728"/>
          </a:xfrm>
          <a:custGeom>
            <a:avLst/>
            <a:gdLst/>
            <a:ahLst/>
            <a:cxnLst/>
            <a:rect l="l" t="t" r="r" b="b"/>
            <a:pathLst>
              <a:path w="16828674" h="9411843">
                <a:moveTo>
                  <a:pt x="0" y="0"/>
                </a:moveTo>
                <a:lnTo>
                  <a:pt x="16828674" y="0"/>
                </a:lnTo>
                <a:lnTo>
                  <a:pt x="16828674" y="9411843"/>
                </a:lnTo>
                <a:lnTo>
                  <a:pt x="0" y="9411843"/>
                </a:lnTo>
                <a:lnTo>
                  <a:pt x="0" y="0"/>
                </a:lnTo>
                <a:close/>
              </a:path>
            </a:pathLst>
          </a:custGeom>
          <a:solidFill>
            <a:schemeClr val="bg1"/>
          </a:solidFill>
        </p:spPr>
      </p:sp>
      <p:sp>
        <p:nvSpPr>
          <p:cNvPr id="3" name="TextBox 3"/>
          <p:cNvSpPr txBox="1"/>
          <p:nvPr/>
        </p:nvSpPr>
        <p:spPr>
          <a:xfrm>
            <a:off x="457200" y="495300"/>
            <a:ext cx="16935712" cy="8007320"/>
          </a:xfrm>
          <a:prstGeom prst="rect">
            <a:avLst/>
          </a:prstGeom>
        </p:spPr>
        <p:txBody>
          <a:bodyPr wrap="square" lIns="0" tIns="0" rIns="0" bIns="0" rtlCol="0" anchor="t">
            <a:spAutoFit/>
          </a:bodyPr>
          <a:lstStyle/>
          <a:p>
            <a:pPr algn="just">
              <a:lnSpc>
                <a:spcPts val="5280"/>
              </a:lnSpc>
            </a:pPr>
            <a:r>
              <a:rPr lang="en-US" sz="3600" b="1" u="sng" dirty="0">
                <a:solidFill>
                  <a:srgbClr val="CC9900"/>
                </a:solidFill>
                <a:latin typeface="Times New Roman" panose="02020603050405020304" pitchFamily="18" charset="0"/>
                <a:cs typeface="Times New Roman" panose="02020603050405020304" pitchFamily="18" charset="0"/>
              </a:rPr>
              <a:t>Task Summary : </a:t>
            </a:r>
          </a:p>
          <a:p>
            <a:pPr algn="just">
              <a:lnSpc>
                <a:spcPts val="5280"/>
              </a:lnSpc>
            </a:pPr>
            <a:endParaRPr lang="en-US" sz="3600" u="sng" dirty="0">
              <a:solidFill>
                <a:srgbClr val="CC9900"/>
              </a:solidFill>
              <a:latin typeface="Times New Roman" panose="02020603050405020304" pitchFamily="18" charset="0"/>
              <a:cs typeface="Times New Roman" panose="02020603050405020304" pitchFamily="18" charset="0"/>
            </a:endParaRPr>
          </a:p>
          <a:p>
            <a:pPr algn="just"/>
            <a:r>
              <a:rPr lang="en-US" sz="3600" b="0" i="0" dirty="0">
                <a:solidFill>
                  <a:srgbClr val="0F0F0F"/>
                </a:solidFill>
                <a:effectLst/>
                <a:latin typeface="Times New Roman" panose="02020603050405020304" pitchFamily="18" charset="0"/>
                <a:cs typeface="Times New Roman" panose="02020603050405020304" pitchFamily="18" charset="0"/>
              </a:rPr>
              <a:t>	In this project, the task is to develop a social media application using HTML, CSS, React.js for the front-end, and MySQL for the back-end. The front-end will involve creating a visually appealing and interactive user interface with React.js components, allowing users to share stories, create posts, leave comments, and engage in direct messaging. On the back-end, a server will be set up, and a MySQL database schema will be designed to store user data, stories, posts, comments, and messages. API endpoints will be implemented for each entity, and proper authentication and authorization mechanisms will be put in place to secure user accounts and control access to features. The application will include real-time updates using React.js and WebSocket technology, ensuring an engaging and dynamic user experience. Thorough testing will be conducted, and the finalized application will be deployed on a hosting service, accompanied by comprehensive documentation outlining the database schema, API endpoints, and usage guidelines.</a:t>
            </a:r>
            <a:endParaRPr lang="en-US" sz="3600" spc="25" dirty="0">
              <a:solidFill>
                <a:srgbClr val="FFFFFF"/>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78C9C2E-4C73-CA3F-7429-885BEFEA337E}"/>
              </a:ext>
            </a:extLst>
          </p:cNvPr>
          <p:cNvSpPr>
            <a:spLocks noChangeArrowheads="1"/>
          </p:cNvSpPr>
          <p:nvPr/>
        </p:nvSpPr>
        <p:spPr bwMode="auto">
          <a:xfrm>
            <a:off x="0" y="-1959318"/>
            <a:ext cx="14615096" cy="204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Abadi" panose="020B0604020104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000000"/>
                </a:solidFill>
                <a:effectLst/>
                <a:latin typeface="Abadi" panose="020B0604020104020204" pitchFamily="34" charset="0"/>
              </a:rPr>
              <a:t>Consider additional strategies like clustering or sharding to distribute the database load and support future growth in the user base.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Abadi" panose="020B0604020104020204" pitchFamily="34" charset="0"/>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3225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400" y="59383"/>
            <a:ext cx="18288000" cy="10270327"/>
            <a:chOff x="-203200" y="-89214"/>
            <a:chExt cx="24384000" cy="13716000"/>
          </a:xfrm>
        </p:grpSpPr>
        <p:sp>
          <p:nvSpPr>
            <p:cNvPr id="3" name="Freeform 3"/>
            <p:cNvSpPr/>
            <p:nvPr/>
          </p:nvSpPr>
          <p:spPr>
            <a:xfrm>
              <a:off x="-203200" y="-89214"/>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txBody>
            <a:bodyPr/>
            <a:lstStyle/>
            <a:p>
              <a:endParaRPr lang="en-IN" dirty="0"/>
            </a:p>
          </p:txBody>
        </p:sp>
      </p:grpSp>
      <p:sp>
        <p:nvSpPr>
          <p:cNvPr id="4" name="TextBox 4"/>
          <p:cNvSpPr txBox="1"/>
          <p:nvPr/>
        </p:nvSpPr>
        <p:spPr>
          <a:xfrm>
            <a:off x="470056" y="402050"/>
            <a:ext cx="7541654" cy="746038"/>
          </a:xfrm>
          <a:prstGeom prst="rect">
            <a:avLst/>
          </a:prstGeom>
        </p:spPr>
        <p:txBody>
          <a:bodyPr wrap="square" lIns="0" tIns="0" rIns="0" bIns="0" rtlCol="0" anchor="t">
            <a:spAutoFit/>
          </a:bodyPr>
          <a:lstStyle/>
          <a:p>
            <a:pPr algn="l">
              <a:lnSpc>
                <a:spcPts val="6253"/>
              </a:lnSpc>
            </a:pPr>
            <a:r>
              <a:rPr lang="en-US" sz="4800" dirty="0">
                <a:solidFill>
                  <a:srgbClr val="C88C32"/>
                </a:solidFill>
                <a:latin typeface="Arimo Bold"/>
                <a:ea typeface="Arimo Bold"/>
              </a:rPr>
              <a:t>Assessment Parameter</a:t>
            </a:r>
          </a:p>
        </p:txBody>
      </p:sp>
      <p:sp>
        <p:nvSpPr>
          <p:cNvPr id="5" name="TextBox 5"/>
          <p:cNvSpPr txBox="1"/>
          <p:nvPr/>
        </p:nvSpPr>
        <p:spPr>
          <a:xfrm>
            <a:off x="1929899" y="2025880"/>
            <a:ext cx="3256833" cy="1268296"/>
          </a:xfrm>
          <a:prstGeom prst="rect">
            <a:avLst/>
          </a:prstGeom>
        </p:spPr>
        <p:txBody>
          <a:bodyPr wrap="square" lIns="0" tIns="0" rIns="0" bIns="0" rtlCol="0" anchor="t">
            <a:spAutoFit/>
          </a:bodyPr>
          <a:lstStyle/>
          <a:p>
            <a:pPr algn="l">
              <a:lnSpc>
                <a:spcPts val="2545"/>
              </a:lnSpc>
            </a:pPr>
            <a:r>
              <a:rPr lang="en-US" sz="2000" b="0" i="0" dirty="0">
                <a:solidFill>
                  <a:srgbClr val="0F0F0F"/>
                </a:solidFill>
                <a:effectLst/>
                <a:latin typeface="Söhne"/>
              </a:rPr>
              <a:t>Choose a Database Management System (DBMS) that aligns with scalability and performance requirements.</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13413880" y="1885696"/>
            <a:ext cx="3421478" cy="1268296"/>
          </a:xfrm>
          <a:prstGeom prst="rect">
            <a:avLst/>
          </a:prstGeom>
        </p:spPr>
        <p:txBody>
          <a:bodyPr wrap="square" lIns="0" tIns="0" rIns="0" bIns="0" rtlCol="0" anchor="t">
            <a:spAutoFit/>
          </a:bodyPr>
          <a:lstStyle/>
          <a:p>
            <a:pPr algn="l">
              <a:lnSpc>
                <a:spcPts val="2545"/>
              </a:lnSpc>
            </a:pPr>
            <a:r>
              <a:rPr lang="en-US" sz="2000" b="0" i="0" dirty="0">
                <a:solidFill>
                  <a:srgbClr val="0F0F0F"/>
                </a:solidFill>
                <a:effectLst/>
                <a:latin typeface="Söhne"/>
              </a:rPr>
              <a:t>Conduct thorough testing of database interactions, including unit, integration, and performance tests.</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7" name="TextBox 7"/>
          <p:cNvSpPr txBox="1"/>
          <p:nvPr/>
        </p:nvSpPr>
        <p:spPr>
          <a:xfrm>
            <a:off x="2231764" y="4340708"/>
            <a:ext cx="2639060" cy="1268296"/>
          </a:xfrm>
          <a:prstGeom prst="rect">
            <a:avLst/>
          </a:prstGeom>
        </p:spPr>
        <p:txBody>
          <a:bodyPr lIns="0" tIns="0" rIns="0" bIns="0" rtlCol="0" anchor="t">
            <a:spAutoFit/>
          </a:bodyPr>
          <a:lstStyle/>
          <a:p>
            <a:pPr algn="l">
              <a:lnSpc>
                <a:spcPts val="2545"/>
              </a:lnSpc>
            </a:pPr>
            <a:r>
              <a:rPr lang="en-US" sz="2000" b="0" i="0" dirty="0">
                <a:solidFill>
                  <a:srgbClr val="0F0F0F"/>
                </a:solidFill>
                <a:effectLst/>
                <a:latin typeface="Söhne"/>
              </a:rPr>
              <a:t>Implement connection pooling to efficiently manage and reuse database connections.</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13757154" y="4340708"/>
            <a:ext cx="3965080" cy="1846659"/>
          </a:xfrm>
          <a:prstGeom prst="rect">
            <a:avLst/>
          </a:prstGeom>
        </p:spPr>
        <p:txBody>
          <a:bodyPr wrap="square" lIns="0" tIns="0" rIns="0" bIns="0" rtlCol="0" anchor="t">
            <a:spAutoFit/>
          </a:bodyPr>
          <a:lstStyle/>
          <a:p>
            <a:pPr algn="l"/>
            <a:r>
              <a:rPr lang="en-US" sz="2000" b="0" i="0" dirty="0">
                <a:solidFill>
                  <a:srgbClr val="0F0F0F"/>
                </a:solidFill>
                <a:effectLst/>
                <a:latin typeface="Söhne"/>
              </a:rPr>
              <a:t>Implement monitoring tools to track database performance and establish comprehensive logging for troubleshooting and auditing.</a:t>
            </a:r>
          </a:p>
          <a:p>
            <a:br>
              <a:rPr lang="en-US" sz="2000" dirty="0"/>
            </a:b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9" name="TextBox 9"/>
          <p:cNvSpPr txBox="1"/>
          <p:nvPr/>
        </p:nvSpPr>
        <p:spPr>
          <a:xfrm>
            <a:off x="8111102" y="4424180"/>
            <a:ext cx="2396032" cy="786230"/>
          </a:xfrm>
          <a:prstGeom prst="rect">
            <a:avLst/>
          </a:prstGeom>
        </p:spPr>
        <p:txBody>
          <a:bodyPr lIns="0" tIns="0" rIns="0" bIns="0" rtlCol="0" anchor="t">
            <a:spAutoFit/>
          </a:bodyPr>
          <a:lstStyle/>
          <a:p>
            <a:pPr algn="l">
              <a:lnSpc>
                <a:spcPts val="4689"/>
              </a:lnSpc>
            </a:pPr>
            <a:r>
              <a:rPr lang="en-US" sz="3600" dirty="0">
                <a:solidFill>
                  <a:srgbClr val="223669"/>
                </a:solidFill>
                <a:latin typeface="Arimo Bold"/>
              </a:rPr>
              <a:t>Check-List</a:t>
            </a:r>
          </a:p>
        </p:txBody>
      </p:sp>
      <p:sp>
        <p:nvSpPr>
          <p:cNvPr id="10" name="TextBox 10"/>
          <p:cNvSpPr txBox="1"/>
          <p:nvPr/>
        </p:nvSpPr>
        <p:spPr>
          <a:xfrm>
            <a:off x="2632064" y="6861180"/>
            <a:ext cx="2572512" cy="1268296"/>
          </a:xfrm>
          <a:prstGeom prst="rect">
            <a:avLst/>
          </a:prstGeom>
        </p:spPr>
        <p:txBody>
          <a:bodyPr lIns="0" tIns="0" rIns="0" bIns="0" rtlCol="0" anchor="t">
            <a:spAutoFit/>
          </a:bodyPr>
          <a:lstStyle/>
          <a:p>
            <a:pPr algn="l">
              <a:lnSpc>
                <a:spcPts val="2545"/>
              </a:lnSpc>
            </a:pPr>
            <a:r>
              <a:rPr lang="en-US" sz="2000" b="0" i="0" dirty="0">
                <a:solidFill>
                  <a:srgbClr val="0F0F0F"/>
                </a:solidFill>
                <a:effectLst/>
                <a:latin typeface="Söhne"/>
              </a:rPr>
              <a:t>Optimize database queries for efficient data retrieval and manipulation.</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12" name="TextBox 12"/>
          <p:cNvSpPr txBox="1"/>
          <p:nvPr/>
        </p:nvSpPr>
        <p:spPr>
          <a:xfrm>
            <a:off x="3799234" y="8650690"/>
            <a:ext cx="3276600" cy="627095"/>
          </a:xfrm>
          <a:prstGeom prst="rect">
            <a:avLst/>
          </a:prstGeom>
        </p:spPr>
        <p:txBody>
          <a:bodyPr wrap="square" lIns="0" tIns="0" rIns="0" bIns="0" rtlCol="0" anchor="t">
            <a:spAutoFit/>
          </a:bodyPr>
          <a:lstStyle/>
          <a:p>
            <a:pPr algn="l">
              <a:lnSpc>
                <a:spcPts val="2545"/>
              </a:lnSpc>
            </a:pPr>
            <a:r>
              <a:rPr lang="en-US" sz="2000" b="0" i="0" dirty="0">
                <a:solidFill>
                  <a:srgbClr val="0F0F0F"/>
                </a:solidFill>
                <a:effectLst/>
                <a:latin typeface="Söhne"/>
              </a:rPr>
              <a:t>Use parameterized queries to prevent SQL injection attacks.</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13" name="TextBox 13"/>
          <p:cNvSpPr txBox="1"/>
          <p:nvPr/>
        </p:nvSpPr>
        <p:spPr>
          <a:xfrm>
            <a:off x="11353800" y="8681416"/>
            <a:ext cx="3962400" cy="627095"/>
          </a:xfrm>
          <a:prstGeom prst="rect">
            <a:avLst/>
          </a:prstGeom>
        </p:spPr>
        <p:txBody>
          <a:bodyPr wrap="square" lIns="0" tIns="0" rIns="0" bIns="0" rtlCol="0" anchor="t">
            <a:spAutoFit/>
          </a:bodyPr>
          <a:lstStyle/>
          <a:p>
            <a:pPr algn="l">
              <a:lnSpc>
                <a:spcPts val="2545"/>
              </a:lnSpc>
            </a:pPr>
            <a:r>
              <a:rPr lang="en-US" sz="2000" b="0" i="0" dirty="0">
                <a:solidFill>
                  <a:srgbClr val="0F0F0F"/>
                </a:solidFill>
                <a:effectLst/>
                <a:latin typeface="Söhne"/>
              </a:rPr>
              <a:t>Implement caching mechanisms to reduce the load on the database.</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19" name="TextBox 18">
            <a:extLst>
              <a:ext uri="{FF2B5EF4-FFF2-40B4-BE49-F238E27FC236}">
                <a16:creationId xmlns:a16="http://schemas.microsoft.com/office/drawing/2014/main" id="{2C558544-F2F2-102B-42B0-4F48FD8EE7D5}"/>
              </a:ext>
            </a:extLst>
          </p:cNvPr>
          <p:cNvSpPr txBox="1"/>
          <p:nvPr/>
        </p:nvSpPr>
        <p:spPr>
          <a:xfrm>
            <a:off x="13413880" y="6699526"/>
            <a:ext cx="3751932" cy="1631216"/>
          </a:xfrm>
          <a:prstGeom prst="rect">
            <a:avLst/>
          </a:prstGeom>
          <a:noFill/>
        </p:spPr>
        <p:txBody>
          <a:bodyPr wrap="square">
            <a:spAutoFit/>
          </a:bodyPr>
          <a:lstStyle/>
          <a:p>
            <a:r>
              <a:rPr lang="en-US" sz="2000" b="0" i="0" dirty="0">
                <a:solidFill>
                  <a:srgbClr val="0F0F0F"/>
                </a:solidFill>
                <a:effectLst/>
                <a:latin typeface="Söhne"/>
              </a:rPr>
              <a:t>Set up database replication for read-heavy workloads and consider clustering or sharding for load distribution across multiple servers.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7258890" y="1750712"/>
            <a:ext cx="4367020" cy="651510"/>
          </a:xfrm>
          <a:prstGeom prst="rect">
            <a:avLst/>
          </a:prstGeom>
        </p:spPr>
        <p:txBody>
          <a:bodyPr lIns="0" tIns="0" rIns="0" bIns="0" rtlCol="0" anchor="t">
            <a:spAutoFit/>
          </a:bodyPr>
          <a:lstStyle/>
          <a:p>
            <a:pPr algn="l">
              <a:lnSpc>
                <a:spcPts val="4230"/>
              </a:lnSpc>
            </a:pPr>
            <a:r>
              <a:rPr lang="en-US" sz="3600">
                <a:solidFill>
                  <a:srgbClr val="FFFFFF"/>
                </a:solidFill>
                <a:latin typeface="Arimo Bold"/>
              </a:rPr>
              <a:t>Submission Github</a:t>
            </a:r>
          </a:p>
        </p:txBody>
      </p:sp>
      <p:sp>
        <p:nvSpPr>
          <p:cNvPr id="11" name="TextBox 10">
            <a:hlinkClick r:id="rId3"/>
            <a:extLst>
              <a:ext uri="{FF2B5EF4-FFF2-40B4-BE49-F238E27FC236}">
                <a16:creationId xmlns:a16="http://schemas.microsoft.com/office/drawing/2014/main" id="{EA166F14-5DB1-7D34-AC69-A749F55CB7DA}"/>
              </a:ext>
            </a:extLst>
          </p:cNvPr>
          <p:cNvSpPr txBox="1"/>
          <p:nvPr/>
        </p:nvSpPr>
        <p:spPr>
          <a:xfrm>
            <a:off x="8001000" y="4533900"/>
            <a:ext cx="9140400" cy="369332"/>
          </a:xfrm>
          <a:prstGeom prst="rect">
            <a:avLst/>
          </a:prstGeom>
          <a:noFill/>
        </p:spPr>
        <p:txBody>
          <a:bodyPr wrap="square">
            <a:spAutoFit/>
          </a:bodyPr>
          <a:lstStyle/>
          <a:p>
            <a:r>
              <a:rPr lang="en-US" dirty="0">
                <a:hlinkClick r:id="rId3"/>
              </a:rPr>
              <a:t>https://github.com/Uvasrisa/Social_media_application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631</Words>
  <Application>Microsoft Office PowerPoint</Application>
  <PresentationFormat>Custom</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 2.0__Task 1.pptx</dc:title>
  <dc:creator>Uvasri S A</dc:creator>
  <cp:lastModifiedBy>Uvasri S A</cp:lastModifiedBy>
  <cp:revision>8</cp:revision>
  <dcterms:created xsi:type="dcterms:W3CDTF">2006-08-16T00:00:00Z</dcterms:created>
  <dcterms:modified xsi:type="dcterms:W3CDTF">2023-11-23T08:15:15Z</dcterms:modified>
  <dc:identifier>DAFzv9BtioM</dc:identifier>
</cp:coreProperties>
</file>