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59" r:id="rId5"/>
    <p:sldId id="264" r:id="rId6"/>
    <p:sldId id="260" r:id="rId7"/>
    <p:sldId id="261" r:id="rId8"/>
    <p:sldId id="262" r:id="rId9"/>
  </p:sldIdLst>
  <p:sldSz cx="18288000" cy="10287000"/>
  <p:notesSz cx="6858000" cy="9144000"/>
  <p:embeddedFontLst>
    <p:embeddedFont>
      <p:font typeface="Abadi" panose="020B0604020104020204" pitchFamily="34" charset="0"/>
      <p:regular r:id="rId10"/>
    </p:embeddedFont>
    <p:embeddedFont>
      <p:font typeface="Arimo Bold" panose="020B0704020202020204" pitchFamily="34" charset="0"/>
      <p:regular r:id="rId11"/>
    </p:embeddedFont>
    <p:embeddedFont>
      <p:font typeface="Calibri" panose="020F0502020204030204" pitchFamily="34" charset="0"/>
      <p:regular r:id="rId12"/>
      <p:bold r:id="rId13"/>
      <p:italic r:id="rId14"/>
      <p:boldItalic r:id="rId15"/>
    </p:embeddedFont>
    <p:embeddedFont>
      <p:font typeface="Times New Roman" panose="02020603050405020304" pitchFamily="18" charset="0"/>
      <p:regular r:id="rId16"/>
    </p:embeddedFont>
    <p:embeddedFont>
      <p:font typeface="Times New Roman Bold" panose="02030802070405020303" pitchFamily="18"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4.fntdata" /><Relationship Id="rId18" Type="http://schemas.openxmlformats.org/officeDocument/2006/relationships/font" Target="fonts/font9.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font" Target="fonts/font3.fntdata" /><Relationship Id="rId17"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font" Target="fonts/font7.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font" Target="fonts/font6.fntdata" /><Relationship Id="rId10" Type="http://schemas.openxmlformats.org/officeDocument/2006/relationships/font" Target="fonts/font1.fntdata"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5.fntdata"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Uvasrisa/Social_media_application" TargetMode="External"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647056" y="3819922"/>
            <a:ext cx="6423136" cy="3590727"/>
          </a:xfrm>
          <a:prstGeom prst="rect">
            <a:avLst/>
          </a:prstGeom>
        </p:spPr>
        <p:txBody>
          <a:bodyPr lIns="0" tIns="0" rIns="0" bIns="0" rtlCol="0" anchor="t">
            <a:spAutoFit/>
          </a:bodyPr>
          <a:lstStyle/>
          <a:p>
            <a:pPr algn="l">
              <a:lnSpc>
                <a:spcPts val="5638"/>
              </a:lnSpc>
            </a:pPr>
            <a:endParaRPr dirty="0"/>
          </a:p>
          <a:p>
            <a:pPr algn="l">
              <a:lnSpc>
                <a:spcPts val="5638"/>
              </a:lnSpc>
            </a:pPr>
            <a:r>
              <a:rPr lang="en-US" sz="4800" dirty="0">
                <a:solidFill>
                  <a:srgbClr val="223669"/>
                </a:solidFill>
                <a:latin typeface="Times New Roman Bold"/>
              </a:rPr>
              <a:t>Social Media Application</a:t>
            </a:r>
          </a:p>
          <a:p>
            <a:pPr algn="l">
              <a:lnSpc>
                <a:spcPts val="5638"/>
              </a:lnSpc>
            </a:pPr>
            <a:endParaRPr lang="en-US" sz="4800" dirty="0">
              <a:solidFill>
                <a:srgbClr val="223669"/>
              </a:solidFill>
              <a:latin typeface="Times New Roman Bold"/>
            </a:endParaRPr>
          </a:p>
          <a:p>
            <a:pPr algn="l">
              <a:lnSpc>
                <a:spcPts val="5638"/>
              </a:lnSpc>
            </a:pPr>
            <a:r>
              <a:rPr lang="en-US" sz="4800" dirty="0">
                <a:solidFill>
                  <a:srgbClr val="223669"/>
                </a:solidFill>
                <a:latin typeface="Times New Roman Bold"/>
              </a:rPr>
              <a:t>Task - 5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2270" y="2718653"/>
            <a:ext cx="430856" cy="444895"/>
          </a:xfrm>
          <a:prstGeom prst="rect">
            <a:avLst/>
          </a:prstGeom>
        </p:spPr>
        <p:txBody>
          <a:bodyPr lIns="0" tIns="0" rIns="0" bIns="0" rtlCol="0" anchor="t">
            <a:spAutoFit/>
          </a:bodyPr>
          <a:lstStyle/>
          <a:p>
            <a:pPr algn="l">
              <a:lnSpc>
                <a:spcPts val="3126"/>
              </a:lnSpc>
            </a:pPr>
            <a:r>
              <a:rPr lang="en-US" sz="2799" spc="25">
                <a:solidFill>
                  <a:srgbClr val="FFFFFF"/>
                </a:solidFill>
                <a:ea typeface="TT Rounds Condensed"/>
              </a:rPr>
              <a:t>▪</a:t>
            </a:r>
          </a:p>
        </p:txBody>
      </p:sp>
      <p:sp>
        <p:nvSpPr>
          <p:cNvPr id="3" name="Freeform 3"/>
          <p:cNvSpPr/>
          <p:nvPr/>
        </p:nvSpPr>
        <p:spPr>
          <a:xfrm>
            <a:off x="662298" y="509588"/>
            <a:ext cx="9659303" cy="9123807"/>
          </a:xfrm>
          <a:custGeom>
            <a:avLst/>
            <a:gdLst/>
            <a:ahLst/>
            <a:cxnLst/>
            <a:rect l="l" t="t" r="r" b="b"/>
            <a:pathLst>
              <a:path w="9659303" h="9123807">
                <a:moveTo>
                  <a:pt x="0" y="0"/>
                </a:moveTo>
                <a:lnTo>
                  <a:pt x="9659303" y="0"/>
                </a:lnTo>
                <a:lnTo>
                  <a:pt x="9659303" y="9123807"/>
                </a:lnTo>
                <a:lnTo>
                  <a:pt x="0" y="9123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09980" y="652078"/>
            <a:ext cx="7593984" cy="799624"/>
          </a:xfrm>
          <a:prstGeom prst="rect">
            <a:avLst/>
          </a:prstGeom>
        </p:spPr>
        <p:txBody>
          <a:bodyPr lIns="0" tIns="0" rIns="0" bIns="0" rtlCol="0" anchor="t">
            <a:spAutoFit/>
          </a:bodyPr>
          <a:lstStyle/>
          <a:p>
            <a:pPr algn="l">
              <a:lnSpc>
                <a:spcPts val="4320"/>
              </a:lnSpc>
            </a:pPr>
            <a:r>
              <a:rPr lang="en-US" sz="3600" dirty="0">
                <a:solidFill>
                  <a:srgbClr val="CC9900"/>
                </a:solidFill>
                <a:latin typeface="Times New Roman Bold"/>
              </a:rPr>
              <a:t>Social Media Application</a:t>
            </a:r>
          </a:p>
        </p:txBody>
      </p:sp>
      <p:sp>
        <p:nvSpPr>
          <p:cNvPr id="5" name="TextBox 5"/>
          <p:cNvSpPr txBox="1"/>
          <p:nvPr/>
        </p:nvSpPr>
        <p:spPr>
          <a:xfrm>
            <a:off x="1080262" y="1473236"/>
            <a:ext cx="8458080" cy="3899273"/>
          </a:xfrm>
          <a:prstGeom prst="rect">
            <a:avLst/>
          </a:prstGeom>
        </p:spPr>
        <p:txBody>
          <a:bodyPr lIns="0" tIns="0" rIns="0" bIns="0" rtlCol="0" anchor="t">
            <a:spAutoFit/>
          </a:bodyPr>
          <a:lstStyle/>
          <a:p>
            <a:pPr marL="907546" lvl="2" indent="-457200" algn="just">
              <a:lnSpc>
                <a:spcPts val="3358"/>
              </a:lnSpc>
              <a:buFont typeface="Wingdings" panose="05000000000000000000" pitchFamily="2" charset="2"/>
              <a:buChar char="§"/>
            </a:pPr>
            <a:r>
              <a:rPr lang="en-US" sz="2799" dirty="0">
                <a:solidFill>
                  <a:srgbClr val="FFFFFF"/>
                </a:solidFill>
                <a:latin typeface="Times New Roman" panose="02020603050405020304" pitchFamily="18" charset="0"/>
                <a:cs typeface="Times New Roman" panose="02020603050405020304" pitchFamily="18" charset="0"/>
              </a:rPr>
              <a:t>A social  media platform is a digital hub for connecting, sharing, and interacting. </a:t>
            </a:r>
          </a:p>
          <a:p>
            <a:pPr marL="907546" lvl="2" indent="-457200" algn="just">
              <a:lnSpc>
                <a:spcPts val="3358"/>
              </a:lnSpc>
              <a:buFont typeface="Wingdings" panose="05000000000000000000" pitchFamily="2" charset="2"/>
              <a:buChar char="§"/>
            </a:pPr>
            <a:r>
              <a:rPr lang="en-US" sz="2799" dirty="0">
                <a:solidFill>
                  <a:srgbClr val="FFFFFF"/>
                </a:solidFill>
                <a:latin typeface="Times New Roman" panose="02020603050405020304" pitchFamily="18" charset="0"/>
                <a:cs typeface="Times New Roman" panose="02020603050405020304" pitchFamily="18" charset="0"/>
              </a:rPr>
              <a:t>Users create profiles and post user-generated content, including text, images, videos, and links, which others engage with through likes, comments, and shares. </a:t>
            </a:r>
          </a:p>
          <a:p>
            <a:pPr marL="907546" lvl="2" indent="-457200" algn="just">
              <a:lnSpc>
                <a:spcPts val="3358"/>
              </a:lnSpc>
              <a:buFont typeface="Wingdings" panose="05000000000000000000" pitchFamily="2" charset="2"/>
              <a:buChar char="§"/>
            </a:pPr>
            <a:r>
              <a:rPr lang="en-US" sz="2799" dirty="0">
                <a:solidFill>
                  <a:srgbClr val="FFFFFF"/>
                </a:solidFill>
                <a:latin typeface="Times New Roman" panose="02020603050405020304" pitchFamily="18" charset="0"/>
                <a:cs typeface="Times New Roman" panose="02020603050405020304" pitchFamily="18" charset="0"/>
              </a:rPr>
              <a:t>These platforms foster global connections and impact personal relationships, politics, business, and society at large.</a:t>
            </a:r>
          </a:p>
        </p:txBody>
      </p:sp>
      <p:graphicFrame>
        <p:nvGraphicFramePr>
          <p:cNvPr id="6" name="Table 6"/>
          <p:cNvGraphicFramePr>
            <a:graphicFrameLocks noGrp="1"/>
          </p:cNvGraphicFramePr>
          <p:nvPr>
            <p:extLst>
              <p:ext uri="{D42A27DB-BD31-4B8C-83A1-F6EECF244321}">
                <p14:modId xmlns:p14="http://schemas.microsoft.com/office/powerpoint/2010/main" val="39787487"/>
              </p:ext>
            </p:extLst>
          </p:nvPr>
        </p:nvGraphicFramePr>
        <p:xfrm>
          <a:off x="1230435" y="5628540"/>
          <a:ext cx="8686800" cy="3185224"/>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736600">
                <a:tc>
                  <a:txBody>
                    <a:bodyPr/>
                    <a:lstStyle/>
                    <a:p>
                      <a:pPr algn="ctr">
                        <a:lnSpc>
                          <a:spcPts val="3358"/>
                        </a:lnSpc>
                        <a:defRPr/>
                      </a:pPr>
                      <a:r>
                        <a:rPr lang="en-US" sz="2799">
                          <a:solidFill>
                            <a:srgbClr val="000000"/>
                          </a:solidFill>
                          <a:latin typeface="Times New Roman"/>
                        </a:rPr>
                        <a:t>LMS Username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a:solidFill>
                            <a:srgbClr val="000000"/>
                          </a:solidFill>
                          <a:latin typeface="Times New Roman"/>
                        </a:rPr>
                        <a:t>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a:solidFill>
                            <a:srgbClr val="000000"/>
                          </a:solidFill>
                          <a:latin typeface="Times New Roman"/>
                        </a:rPr>
                        <a:t>Batch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0"/>
                  </a:ext>
                </a:extLst>
              </a:tr>
              <a:tr h="736600">
                <a:tc>
                  <a:txBody>
                    <a:bodyPr/>
                    <a:lstStyle/>
                    <a:p>
                      <a:pPr algn="ctr">
                        <a:lnSpc>
                          <a:spcPts val="3358"/>
                        </a:lnSpc>
                        <a:defRPr/>
                      </a:pPr>
                      <a:r>
                        <a:rPr lang="en-US" sz="2799" dirty="0">
                          <a:solidFill>
                            <a:srgbClr val="000000"/>
                          </a:solidFill>
                          <a:latin typeface="Times New Roman"/>
                        </a:rPr>
                        <a:t>au910020104039</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a:solidFill>
                            <a:srgbClr val="000000"/>
                          </a:solidFill>
                          <a:latin typeface="Times New Roman"/>
                        </a:rPr>
                        <a:t>Sankari B R P</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a:solidFill>
                            <a:srgbClr val="000000"/>
                          </a:solidFill>
                          <a:latin typeface="Times New Roman"/>
                        </a:rPr>
                        <a:t>CC_2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extLst>
                  <a:ext uri="{0D108BD9-81ED-4DB2-BD59-A6C34878D82A}">
                    <a16:rowId xmlns:a16="http://schemas.microsoft.com/office/drawing/2014/main" val="10001"/>
                  </a:ext>
                </a:extLst>
              </a:tr>
              <a:tr h="736600">
                <a:tc>
                  <a:txBody>
                    <a:bodyPr/>
                    <a:lstStyle/>
                    <a:p>
                      <a:pPr algn="ctr">
                        <a:lnSpc>
                          <a:spcPts val="3358"/>
                        </a:lnSpc>
                        <a:defRPr/>
                      </a:pPr>
                      <a:r>
                        <a:rPr lang="en-US" sz="2799">
                          <a:solidFill>
                            <a:srgbClr val="000000"/>
                          </a:solidFill>
                          <a:latin typeface="Times New Roman"/>
                        </a:rPr>
                        <a:t>au910020104046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a:solidFill>
                            <a:srgbClr val="000000"/>
                          </a:solidFill>
                          <a:latin typeface="Times New Roman"/>
                        </a:rPr>
                        <a:t>Uvasri S 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ctr">
                        <a:lnSpc>
                          <a:spcPts val="3358"/>
                        </a:lnSpc>
                        <a:defRPr/>
                      </a:pPr>
                      <a:r>
                        <a:rPr lang="en-US" sz="2799" dirty="0">
                          <a:solidFill>
                            <a:srgbClr val="000000"/>
                          </a:solidFill>
                          <a:latin typeface="Times New Roman"/>
                        </a:rPr>
                        <a:t>CC_2</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r h="736600">
                <a:tc>
                  <a:txBody>
                    <a:bodyPr/>
                    <a:lstStyle/>
                    <a:p>
                      <a:pPr algn="ctr">
                        <a:lnSpc>
                          <a:spcPts val="3358"/>
                        </a:lnSpc>
                        <a:defRPr/>
                      </a:pPr>
                      <a:r>
                        <a:rPr lang="en-US" sz="2799">
                          <a:solidFill>
                            <a:srgbClr val="000000"/>
                          </a:solidFill>
                          <a:latin typeface="Times New Roman"/>
                        </a:rPr>
                        <a:t>au910020104307</a:t>
                      </a:r>
                      <a:endParaRPr lang="en-US" sz="1100"/>
                    </a:p>
                    <a:p>
                      <a:pPr algn="ctr">
                        <a:lnSpc>
                          <a:spcPts val="3358"/>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a:solidFill>
                            <a:srgbClr val="000000"/>
                          </a:solidFill>
                          <a:latin typeface="Times New Roman"/>
                        </a:rPr>
                        <a:t>Neelakandan 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tc>
                  <a:txBody>
                    <a:bodyPr/>
                    <a:lstStyle/>
                    <a:p>
                      <a:pPr algn="ctr">
                        <a:lnSpc>
                          <a:spcPts val="3358"/>
                        </a:lnSpc>
                        <a:defRPr/>
                      </a:pPr>
                      <a:r>
                        <a:rPr lang="en-US" sz="2799" dirty="0">
                          <a:solidFill>
                            <a:srgbClr val="000000"/>
                          </a:solidFill>
                          <a:latin typeface="Times New Roman"/>
                        </a:rPr>
                        <a:t>CC_2</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BCBCB"/>
                    </a:solidFill>
                  </a:tcPr>
                </a:tc>
                <a:extLst>
                  <a:ext uri="{0D108BD9-81ED-4DB2-BD59-A6C34878D82A}">
                    <a16:rowId xmlns:a16="http://schemas.microsoft.com/office/drawing/2014/main" val="10003"/>
                  </a:ext>
                </a:extLst>
              </a:tr>
            </a:tbl>
          </a:graphicData>
        </a:graphic>
      </p:graphicFrame>
      <p:grpSp>
        <p:nvGrpSpPr>
          <p:cNvPr id="7" name="Group 7"/>
          <p:cNvGrpSpPr/>
          <p:nvPr/>
        </p:nvGrpSpPr>
        <p:grpSpPr>
          <a:xfrm>
            <a:off x="10296128" y="534988"/>
            <a:ext cx="7519602" cy="9073008"/>
            <a:chOff x="0" y="0"/>
            <a:chExt cx="10026136" cy="12097344"/>
          </a:xfrm>
        </p:grpSpPr>
        <p:sp>
          <p:nvSpPr>
            <p:cNvPr id="8" name="Freeform 8"/>
            <p:cNvSpPr/>
            <p:nvPr/>
          </p:nvSpPr>
          <p:spPr>
            <a:xfrm>
              <a:off x="0" y="0"/>
              <a:ext cx="10026142" cy="12097385"/>
            </a:xfrm>
            <a:custGeom>
              <a:avLst/>
              <a:gdLst/>
              <a:ahLst/>
              <a:cxnLst/>
              <a:rect l="l" t="t" r="r" b="b"/>
              <a:pathLst>
                <a:path w="10026142" h="12097385">
                  <a:moveTo>
                    <a:pt x="0" y="0"/>
                  </a:moveTo>
                  <a:lnTo>
                    <a:pt x="10026142" y="0"/>
                  </a:lnTo>
                  <a:lnTo>
                    <a:pt x="10026142" y="12097385"/>
                  </a:lnTo>
                  <a:lnTo>
                    <a:pt x="0" y="12097385"/>
                  </a:lnTo>
                  <a:lnTo>
                    <a:pt x="0" y="0"/>
                  </a:lnTo>
                  <a:close/>
                </a:path>
              </a:pathLst>
            </a:custGeom>
            <a:blipFill>
              <a:blip r:embed="rId4"/>
              <a:stretch>
                <a:fillRect l="-9402" r="-9402"/>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99D3B-2612-F3DB-CF6D-19C9C8E77DC1}"/>
              </a:ext>
            </a:extLst>
          </p:cNvPr>
          <p:cNvSpPr txBox="1"/>
          <p:nvPr/>
        </p:nvSpPr>
        <p:spPr>
          <a:xfrm>
            <a:off x="228600" y="190500"/>
            <a:ext cx="17830800" cy="10018897"/>
          </a:xfrm>
          <a:prstGeom prst="rect">
            <a:avLst/>
          </a:prstGeom>
          <a:noFill/>
        </p:spPr>
        <p:txBody>
          <a:bodyPr wrap="square">
            <a:spAutoFit/>
          </a:bodyPr>
          <a:lstStyle/>
          <a:p>
            <a:pPr algn="just">
              <a:lnSpc>
                <a:spcPts val="7920"/>
              </a:lnSpc>
            </a:pPr>
            <a:r>
              <a:rPr lang="en-US" sz="4000" b="1" u="sng" dirty="0">
                <a:solidFill>
                  <a:srgbClr val="CC9900"/>
                </a:solidFill>
                <a:latin typeface="Times New Roman" panose="02020603050405020304" pitchFamily="18" charset="0"/>
                <a:cs typeface="Times New Roman" panose="02020603050405020304" pitchFamily="18" charset="0"/>
              </a:rPr>
              <a:t>Task 5</a:t>
            </a:r>
          </a:p>
          <a:p>
            <a:pPr algn="just">
              <a:lnSpc>
                <a:spcPts val="6480"/>
              </a:lnSpc>
            </a:pPr>
            <a:r>
              <a:rPr lang="en-US" sz="3200" b="1" u="sng" dirty="0">
                <a:solidFill>
                  <a:srgbClr val="CC9900"/>
                </a:solidFill>
                <a:latin typeface="Times New Roman" panose="02020603050405020304" pitchFamily="18" charset="0"/>
                <a:cs typeface="Times New Roman" panose="02020603050405020304" pitchFamily="18" charset="0"/>
              </a:rPr>
              <a:t>Technical Specifications:</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HTML</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CSS</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React </a:t>
            </a:r>
            <a:r>
              <a:rPr lang="en-US" sz="2800" dirty="0" err="1">
                <a:latin typeface="Times New Roman" panose="02020603050405020304" pitchFamily="18" charset="0"/>
                <a:cs typeface="Times New Roman" panose="02020603050405020304" pitchFamily="18" charset="0"/>
              </a:rPr>
              <a:t>Js</a:t>
            </a:r>
            <a:r>
              <a:rPr lang="en-US" sz="2800" dirty="0">
                <a:latin typeface="Times New Roman" panose="02020603050405020304" pitchFamily="18" charset="0"/>
                <a:cs typeface="Times New Roman" panose="02020603050405020304" pitchFamily="18" charset="0"/>
              </a:rPr>
              <a:t> , Express </a:t>
            </a:r>
            <a:r>
              <a:rPr lang="en-US" sz="2800" dirty="0" err="1">
                <a:latin typeface="Times New Roman" panose="02020603050405020304" pitchFamily="18" charset="0"/>
                <a:cs typeface="Times New Roman" panose="02020603050405020304" pitchFamily="18" charset="0"/>
              </a:rPr>
              <a:t>Js</a:t>
            </a:r>
            <a:endParaRPr lang="en-US" sz="2800" dirty="0">
              <a:latin typeface="Times New Roman" panose="02020603050405020304" pitchFamily="18" charset="0"/>
              <a:cs typeface="Times New Roman" panose="02020603050405020304" pitchFamily="18" charset="0"/>
            </a:endParaRP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MySQL</a:t>
            </a:r>
          </a:p>
          <a:p>
            <a:pPr marL="971973" lvl="2" indent="-457200" algn="just">
              <a:lnSpc>
                <a:spcPts val="576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AWS / Azure</a:t>
            </a:r>
          </a:p>
          <a:p>
            <a:pPr marL="514773" lvl="2" algn="just">
              <a:lnSpc>
                <a:spcPts val="5760"/>
              </a:lnSpc>
            </a:pPr>
            <a:r>
              <a:rPr lang="en-US" sz="3200" b="1" u="sng" dirty="0">
                <a:solidFill>
                  <a:srgbClr val="CC9900"/>
                </a:solidFill>
                <a:latin typeface="Times New Roman" panose="02020603050405020304" pitchFamily="18" charset="0"/>
                <a:cs typeface="Times New Roman" panose="02020603050405020304" pitchFamily="18" charset="0"/>
              </a:rPr>
              <a:t>Description:</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Choose a reliable hosting provider like AWS, Azure, or others based on the application's requirements.</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Set up a virtual server with an appropriate hosting plan and select an operating system.</a:t>
            </a:r>
            <a:endParaRPr lang="en-US" sz="2800" b="0" i="0" dirty="0">
              <a:effectLst/>
              <a:latin typeface="Times New Roman" panose="02020603050405020304" pitchFamily="18" charset="0"/>
              <a:cs typeface="Times New Roman" panose="02020603050405020304" pitchFamily="18" charset="0"/>
            </a:endParaRP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Install and configure a web server to handle HTTP requests, and set up a database server for storing application data.</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Register a domain name and configure DNS settings to point to your server.</a:t>
            </a:r>
          </a:p>
          <a:p>
            <a:pPr marL="971973" lvl="2" indent="-457200" algn="just">
              <a:lnSpc>
                <a:spcPts val="5760"/>
              </a:lnSpc>
              <a:buFont typeface="Arial" panose="020B0604020202020204" pitchFamily="34" charset="0"/>
              <a:buChar char="•"/>
            </a:pPr>
            <a:r>
              <a:rPr lang="en-US" sz="2800" b="0" i="0" dirty="0">
                <a:solidFill>
                  <a:srgbClr val="0F0F0F"/>
                </a:solidFill>
                <a:effectLst/>
                <a:latin typeface="Times New Roman" panose="02020603050405020304" pitchFamily="18" charset="0"/>
                <a:cs typeface="Times New Roman" panose="02020603050405020304" pitchFamily="18" charset="0"/>
              </a:rPr>
              <a:t>Enhance security with firewalls and intrusion detection.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58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9648" y="365573"/>
            <a:ext cx="15680952" cy="6606728"/>
          </a:xfrm>
          <a:custGeom>
            <a:avLst/>
            <a:gdLst/>
            <a:ahLst/>
            <a:cxnLst/>
            <a:rect l="l" t="t" r="r" b="b"/>
            <a:pathLst>
              <a:path w="16828674" h="9411843">
                <a:moveTo>
                  <a:pt x="0" y="0"/>
                </a:moveTo>
                <a:lnTo>
                  <a:pt x="16828674" y="0"/>
                </a:lnTo>
                <a:lnTo>
                  <a:pt x="16828674" y="9411843"/>
                </a:lnTo>
                <a:lnTo>
                  <a:pt x="0" y="9411843"/>
                </a:lnTo>
                <a:lnTo>
                  <a:pt x="0" y="0"/>
                </a:lnTo>
                <a:close/>
              </a:path>
            </a:pathLst>
          </a:custGeom>
          <a:solidFill>
            <a:schemeClr val="bg1"/>
          </a:solidFill>
        </p:spPr>
      </p:sp>
      <p:sp>
        <p:nvSpPr>
          <p:cNvPr id="3" name="TextBox 3"/>
          <p:cNvSpPr txBox="1"/>
          <p:nvPr/>
        </p:nvSpPr>
        <p:spPr>
          <a:xfrm>
            <a:off x="549648" y="524287"/>
            <a:ext cx="16783312" cy="8745984"/>
          </a:xfrm>
          <a:prstGeom prst="rect">
            <a:avLst/>
          </a:prstGeom>
        </p:spPr>
        <p:txBody>
          <a:bodyPr wrap="square" lIns="0" tIns="0" rIns="0" bIns="0" rtlCol="0" anchor="t">
            <a:spAutoFit/>
          </a:bodyPr>
          <a:lstStyle/>
          <a:p>
            <a:pPr algn="just">
              <a:lnSpc>
                <a:spcPts val="5280"/>
              </a:lnSpc>
            </a:pPr>
            <a:r>
              <a:rPr lang="en-US" sz="3600" u="sng" dirty="0">
                <a:solidFill>
                  <a:srgbClr val="CC9900"/>
                </a:solidFill>
                <a:latin typeface="Times New Roman Bold"/>
              </a:rPr>
              <a:t>Step-Wise Description : </a:t>
            </a:r>
          </a:p>
          <a:p>
            <a:pPr algn="just">
              <a:lnSpc>
                <a:spcPts val="5280"/>
              </a:lnSpc>
            </a:pPr>
            <a:endParaRPr lang="en-US" sz="3600" u="sng" dirty="0">
              <a:solidFill>
                <a:srgbClr val="CC9900"/>
              </a:solidFill>
              <a:latin typeface="Times New Roman Bold"/>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Research and choose a hosting provider based on factors such as performance, scalability, pricing, and available services. </a:t>
            </a: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Sign up for a hosting plan and deploy a virtual server (VPS) with the chosen hosting provider.</a:t>
            </a: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Choose an operating system and configure it on the virtual server.</a:t>
            </a: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Install and configure a web server on the virtual server to handle incoming HTTP requests.</a:t>
            </a: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Set up a database server to store and manage the application's data.</a:t>
            </a: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Register a domain name through a domain registrar and configure DNS settings to point to the IP address of your virtual server.</a:t>
            </a:r>
            <a:endParaRPr lang="en-US" sz="3200" dirty="0">
              <a:solidFill>
                <a:srgbClr val="0F0F0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Implement SSL/TLS certificates using services like Let's Encrypt to enable secure communication over HTTPS.</a:t>
            </a: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Enhance security by configuring firewalls, intrusion detection systems, and regularly updating the server's operating system and installed software.</a:t>
            </a:r>
            <a:endParaRPr lang="en-US" sz="3200" dirty="0">
              <a:solidFill>
                <a:srgbClr val="0F0F0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b="0" i="0" dirty="0">
                <a:solidFill>
                  <a:srgbClr val="0F0F0F"/>
                </a:solidFill>
                <a:effectLst/>
                <a:latin typeface="Times New Roman" panose="02020603050405020304" pitchFamily="18" charset="0"/>
                <a:cs typeface="Times New Roman" panose="02020603050405020304" pitchFamily="18" charset="0"/>
              </a:rPr>
              <a:t>Set up monitoring tools to track server performance, detect potential issues, and gather analytics on user interactions.</a:t>
            </a:r>
            <a:endParaRPr lang="en-US" sz="3200" dirty="0">
              <a:solidFill>
                <a:srgbClr val="0F0F0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3200" spc="25" dirty="0">
                <a:solidFill>
                  <a:srgbClr val="FFFFFF"/>
                </a:solidFill>
                <a:latin typeface="Times New Roman" panose="02020603050405020304" pitchFamily="18" charset="0"/>
                <a:cs typeface="Times New Roman" panose="02020603050405020304" pitchFamily="18" charset="0"/>
              </a:rPr>
              <a:t>, and </a:t>
            </a:r>
          </a:p>
        </p:txBody>
      </p:sp>
      <p:sp>
        <p:nvSpPr>
          <p:cNvPr id="4" name="Rectangle 1">
            <a:extLst>
              <a:ext uri="{FF2B5EF4-FFF2-40B4-BE49-F238E27FC236}">
                <a16:creationId xmlns:a16="http://schemas.microsoft.com/office/drawing/2014/main" id="{D78C9C2E-4C73-CA3F-7429-885BEFEA337E}"/>
              </a:ext>
            </a:extLst>
          </p:cNvPr>
          <p:cNvSpPr>
            <a:spLocks noChangeArrowheads="1"/>
          </p:cNvSpPr>
          <p:nvPr/>
        </p:nvSpPr>
        <p:spPr bwMode="auto">
          <a:xfrm>
            <a:off x="0" y="-1959318"/>
            <a:ext cx="14615096" cy="204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Abadi" panose="020B0604020104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Abadi" panose="020B0604020104020204" pitchFamily="34" charset="0"/>
              </a:rPr>
              <a:t>Consider additional strategies like clustering or sharding to distribute the database load and support future growth in the user base.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Abadi" panose="020B0604020104020204" pitchFamily="34" charset="0"/>
              </a:rPr>
            </a:b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9648" y="365573"/>
            <a:ext cx="15680952" cy="6606728"/>
          </a:xfrm>
          <a:custGeom>
            <a:avLst/>
            <a:gdLst/>
            <a:ahLst/>
            <a:cxnLst/>
            <a:rect l="l" t="t" r="r" b="b"/>
            <a:pathLst>
              <a:path w="16828674" h="9411843">
                <a:moveTo>
                  <a:pt x="0" y="0"/>
                </a:moveTo>
                <a:lnTo>
                  <a:pt x="16828674" y="0"/>
                </a:lnTo>
                <a:lnTo>
                  <a:pt x="16828674" y="9411843"/>
                </a:lnTo>
                <a:lnTo>
                  <a:pt x="0" y="9411843"/>
                </a:lnTo>
                <a:lnTo>
                  <a:pt x="0" y="0"/>
                </a:lnTo>
                <a:close/>
              </a:path>
            </a:pathLst>
          </a:custGeom>
          <a:solidFill>
            <a:schemeClr val="bg1"/>
          </a:solidFill>
        </p:spPr>
      </p:sp>
      <p:sp>
        <p:nvSpPr>
          <p:cNvPr id="3" name="TextBox 3"/>
          <p:cNvSpPr txBox="1"/>
          <p:nvPr/>
        </p:nvSpPr>
        <p:spPr>
          <a:xfrm>
            <a:off x="457200" y="495300"/>
            <a:ext cx="16935712" cy="9115316"/>
          </a:xfrm>
          <a:prstGeom prst="rect">
            <a:avLst/>
          </a:prstGeom>
        </p:spPr>
        <p:txBody>
          <a:bodyPr wrap="square" lIns="0" tIns="0" rIns="0" bIns="0" rtlCol="0" anchor="t">
            <a:spAutoFit/>
          </a:bodyPr>
          <a:lstStyle/>
          <a:p>
            <a:pPr algn="just">
              <a:lnSpc>
                <a:spcPts val="5280"/>
              </a:lnSpc>
            </a:pPr>
            <a:r>
              <a:rPr lang="en-US" sz="3600" b="1" u="sng" dirty="0">
                <a:solidFill>
                  <a:srgbClr val="CC9900"/>
                </a:solidFill>
                <a:latin typeface="Times New Roman" panose="02020603050405020304" pitchFamily="18" charset="0"/>
                <a:cs typeface="Times New Roman" panose="02020603050405020304" pitchFamily="18" charset="0"/>
              </a:rPr>
              <a:t>Task Summary : </a:t>
            </a:r>
          </a:p>
          <a:p>
            <a:pPr algn="just">
              <a:lnSpc>
                <a:spcPts val="5280"/>
              </a:lnSpc>
            </a:pPr>
            <a:endParaRPr lang="en-US" sz="3600" u="sng" dirty="0">
              <a:solidFill>
                <a:srgbClr val="CC9900"/>
              </a:solidFill>
              <a:latin typeface="Times New Roman" panose="02020603050405020304" pitchFamily="18" charset="0"/>
              <a:cs typeface="Times New Roman" panose="02020603050405020304" pitchFamily="18" charset="0"/>
            </a:endParaRPr>
          </a:p>
          <a:p>
            <a:pPr algn="just"/>
            <a:r>
              <a:rPr lang="en-US" sz="3600" b="0" i="0" dirty="0">
                <a:solidFill>
                  <a:srgbClr val="0F0F0F"/>
                </a:solidFill>
                <a:effectLst/>
                <a:latin typeface="Times New Roman" panose="02020603050405020304" pitchFamily="18" charset="0"/>
                <a:cs typeface="Times New Roman" panose="02020603050405020304" pitchFamily="18" charset="0"/>
              </a:rPr>
              <a:t>	To host the social media application website created with HTML, CSS, React.js, and MySQL, the first step involves selecting a hosting provider such as AWS or Azure and deploying a virtual server with an operating system like Ubuntu. Following this, web and database servers, like Nginx or Apache and MySQL, respectively, need to be set up to handle HTTP requests and store application data. The React.js front-end is then deployed on the server, ensuring seamless interaction with the MySQL database through API calls. Domain registration and DNS configuration are performed to establish the application's online presence, complemented by SSL/TLS certificates for secure data transmission. Security measures, including firewalls and regular updates, are implemented, and monitoring tools are set up to track server performance. Robust backup and recovery strategies are established, and thorough testing is conducted to validate the application's functionality in the production environment. Finally, comprehensive documentation is maintained, covering hosting setups, configurations, deployment processes, and other essential details for future reference and </a:t>
            </a:r>
            <a:r>
              <a:rPr lang="en-US" sz="3600" b="0" i="0" dirty="0" err="1">
                <a:solidFill>
                  <a:srgbClr val="0F0F0F"/>
                </a:solidFill>
                <a:effectLst/>
                <a:latin typeface="Times New Roman" panose="02020603050405020304" pitchFamily="18" charset="0"/>
                <a:cs typeface="Times New Roman" panose="02020603050405020304" pitchFamily="18" charset="0"/>
              </a:rPr>
              <a:t>maintenance.</a:t>
            </a:r>
            <a:r>
              <a:rPr lang="en-US" sz="3600" spc="25" dirty="0" err="1">
                <a:solidFill>
                  <a:srgbClr val="FFFFFF"/>
                </a:solidFill>
                <a:latin typeface="Times New Roman" panose="02020603050405020304" pitchFamily="18" charset="0"/>
                <a:cs typeface="Times New Roman" panose="02020603050405020304" pitchFamily="18" charset="0"/>
              </a:rPr>
              <a:t>trends</a:t>
            </a:r>
            <a:endParaRPr lang="en-US" sz="3600" spc="25" dirty="0">
              <a:solidFill>
                <a:srgbClr val="FFFFFF"/>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78C9C2E-4C73-CA3F-7429-885BEFEA337E}"/>
              </a:ext>
            </a:extLst>
          </p:cNvPr>
          <p:cNvSpPr>
            <a:spLocks noChangeArrowheads="1"/>
          </p:cNvSpPr>
          <p:nvPr/>
        </p:nvSpPr>
        <p:spPr bwMode="auto">
          <a:xfrm>
            <a:off x="0" y="-1959318"/>
            <a:ext cx="14615096" cy="204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Abadi" panose="020B0604020104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Abadi" panose="020B0604020104020204" pitchFamily="34" charset="0"/>
              </a:rPr>
              <a:t>Consider additional strategies like clustering or sharding to distribute the database load and support future growth in the user base.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Abadi" panose="020B0604020104020204" pitchFamily="34" charset="0"/>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3225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123" y="65122"/>
            <a:ext cx="18288000" cy="10270327"/>
            <a:chOff x="-203200" y="-89214"/>
            <a:chExt cx="24384000" cy="13716000"/>
          </a:xfrm>
        </p:grpSpPr>
        <p:sp>
          <p:nvSpPr>
            <p:cNvPr id="3" name="Freeform 3"/>
            <p:cNvSpPr/>
            <p:nvPr/>
          </p:nvSpPr>
          <p:spPr>
            <a:xfrm>
              <a:off x="-203200" y="-89214"/>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txBody>
            <a:bodyPr/>
            <a:lstStyle/>
            <a:p>
              <a:endParaRPr lang="en-IN" dirty="0"/>
            </a:p>
          </p:txBody>
        </p:sp>
      </p:grpSp>
      <p:sp>
        <p:nvSpPr>
          <p:cNvPr id="4" name="TextBox 4"/>
          <p:cNvSpPr txBox="1"/>
          <p:nvPr/>
        </p:nvSpPr>
        <p:spPr>
          <a:xfrm>
            <a:off x="470056" y="402050"/>
            <a:ext cx="7541654" cy="746038"/>
          </a:xfrm>
          <a:prstGeom prst="rect">
            <a:avLst/>
          </a:prstGeom>
        </p:spPr>
        <p:txBody>
          <a:bodyPr wrap="square" lIns="0" tIns="0" rIns="0" bIns="0" rtlCol="0" anchor="t">
            <a:spAutoFit/>
          </a:bodyPr>
          <a:lstStyle/>
          <a:p>
            <a:pPr algn="l">
              <a:lnSpc>
                <a:spcPts val="6253"/>
              </a:lnSpc>
            </a:pPr>
            <a:r>
              <a:rPr lang="en-US" sz="4800" dirty="0">
                <a:solidFill>
                  <a:srgbClr val="C88C32"/>
                </a:solidFill>
                <a:latin typeface="Arimo Bold"/>
                <a:ea typeface="Arimo Bold"/>
              </a:rPr>
              <a:t>Assessment Parameter</a:t>
            </a:r>
          </a:p>
        </p:txBody>
      </p:sp>
      <p:sp>
        <p:nvSpPr>
          <p:cNvPr id="5" name="TextBox 5"/>
          <p:cNvSpPr txBox="1"/>
          <p:nvPr/>
        </p:nvSpPr>
        <p:spPr>
          <a:xfrm>
            <a:off x="1929899" y="2025880"/>
            <a:ext cx="3256833" cy="1268296"/>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Choose a reliable hosting provider and deploy a virtual server with an appropriate operating system </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13413880" y="1885696"/>
            <a:ext cx="3421478" cy="1268296"/>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Conduct thorough testing to ensure the application functions correctly in the production environment.</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7" name="TextBox 7"/>
          <p:cNvSpPr txBox="1"/>
          <p:nvPr/>
        </p:nvSpPr>
        <p:spPr>
          <a:xfrm>
            <a:off x="2231764" y="4340708"/>
            <a:ext cx="2639060" cy="1588897"/>
          </a:xfrm>
          <a:prstGeom prst="rect">
            <a:avLst/>
          </a:prstGeom>
        </p:spPr>
        <p:txBody>
          <a:bodyPr lIns="0" tIns="0" rIns="0" bIns="0" rtlCol="0" anchor="t">
            <a:spAutoFit/>
          </a:bodyPr>
          <a:lstStyle/>
          <a:p>
            <a:pPr algn="l">
              <a:lnSpc>
                <a:spcPts val="2545"/>
              </a:lnSpc>
            </a:pPr>
            <a:r>
              <a:rPr lang="en-US" sz="2000" b="0" i="0" dirty="0">
                <a:solidFill>
                  <a:srgbClr val="0F0F0F"/>
                </a:solidFill>
                <a:effectLst/>
                <a:latin typeface="Söhne"/>
              </a:rPr>
              <a:t>Install and configure a web server to handle HTTP requests and a MySQL database to store application data.</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13757154" y="4340708"/>
            <a:ext cx="3965080" cy="1538883"/>
          </a:xfrm>
          <a:prstGeom prst="rect">
            <a:avLst/>
          </a:prstGeom>
        </p:spPr>
        <p:txBody>
          <a:bodyPr wrap="square" lIns="0" tIns="0" rIns="0" bIns="0" rtlCol="0" anchor="t">
            <a:spAutoFit/>
          </a:bodyPr>
          <a:lstStyle/>
          <a:p>
            <a:pPr algn="l"/>
            <a:r>
              <a:rPr lang="en-US" sz="2000" b="0" i="0" dirty="0">
                <a:solidFill>
                  <a:srgbClr val="0F0F0F"/>
                </a:solidFill>
                <a:effectLst/>
                <a:latin typeface="Söhne"/>
              </a:rPr>
              <a:t>Establish a robust backup strategy for both the application code and the MySQL database.</a:t>
            </a:r>
          </a:p>
          <a:p>
            <a:br>
              <a:rPr lang="en-US" sz="2000" dirty="0"/>
            </a:b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9" name="TextBox 9"/>
          <p:cNvSpPr txBox="1"/>
          <p:nvPr/>
        </p:nvSpPr>
        <p:spPr>
          <a:xfrm>
            <a:off x="8111102" y="4424180"/>
            <a:ext cx="2396032" cy="786230"/>
          </a:xfrm>
          <a:prstGeom prst="rect">
            <a:avLst/>
          </a:prstGeom>
        </p:spPr>
        <p:txBody>
          <a:bodyPr lIns="0" tIns="0" rIns="0" bIns="0" rtlCol="0" anchor="t">
            <a:spAutoFit/>
          </a:bodyPr>
          <a:lstStyle/>
          <a:p>
            <a:pPr algn="l">
              <a:lnSpc>
                <a:spcPts val="4689"/>
              </a:lnSpc>
            </a:pPr>
            <a:r>
              <a:rPr lang="en-US" sz="3600" dirty="0">
                <a:solidFill>
                  <a:srgbClr val="223669"/>
                </a:solidFill>
                <a:latin typeface="Arimo Bold"/>
              </a:rPr>
              <a:t>Check-List</a:t>
            </a:r>
          </a:p>
        </p:txBody>
      </p:sp>
      <p:sp>
        <p:nvSpPr>
          <p:cNvPr id="10" name="TextBox 10"/>
          <p:cNvSpPr txBox="1"/>
          <p:nvPr/>
        </p:nvSpPr>
        <p:spPr>
          <a:xfrm>
            <a:off x="2632064" y="6861180"/>
            <a:ext cx="2572512" cy="1268296"/>
          </a:xfrm>
          <a:prstGeom prst="rect">
            <a:avLst/>
          </a:prstGeom>
        </p:spPr>
        <p:txBody>
          <a:bodyPr lIns="0" tIns="0" rIns="0" bIns="0" rtlCol="0" anchor="t">
            <a:spAutoFit/>
          </a:bodyPr>
          <a:lstStyle/>
          <a:p>
            <a:pPr algn="l">
              <a:lnSpc>
                <a:spcPts val="2545"/>
              </a:lnSpc>
            </a:pPr>
            <a:r>
              <a:rPr lang="en-US" sz="2000" b="0" i="0" dirty="0">
                <a:solidFill>
                  <a:srgbClr val="0F0F0F"/>
                </a:solidFill>
                <a:effectLst/>
                <a:latin typeface="Söhne"/>
              </a:rPr>
              <a:t>Deploy the React.js front-end of the social media application on the server.</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12" name="TextBox 12"/>
          <p:cNvSpPr txBox="1"/>
          <p:nvPr/>
        </p:nvSpPr>
        <p:spPr>
          <a:xfrm>
            <a:off x="4636614" y="8632980"/>
            <a:ext cx="2503170" cy="1588897"/>
          </a:xfrm>
          <a:prstGeom prst="rect">
            <a:avLst/>
          </a:prstGeom>
        </p:spPr>
        <p:txBody>
          <a:bodyPr lIns="0" tIns="0" rIns="0" bIns="0" rtlCol="0" anchor="t">
            <a:spAutoFit/>
          </a:bodyPr>
          <a:lstStyle/>
          <a:p>
            <a:pPr algn="l">
              <a:lnSpc>
                <a:spcPts val="2545"/>
              </a:lnSpc>
            </a:pPr>
            <a:r>
              <a:rPr lang="en-US" sz="2000" b="0" i="0" dirty="0">
                <a:solidFill>
                  <a:srgbClr val="0F0F0F"/>
                </a:solidFill>
                <a:effectLst/>
                <a:latin typeface="Söhne"/>
              </a:rPr>
              <a:t>Register a domain name for the application and configure DNS settings to point to the server's IP address.</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13" name="TextBox 13"/>
          <p:cNvSpPr txBox="1"/>
          <p:nvPr/>
        </p:nvSpPr>
        <p:spPr>
          <a:xfrm>
            <a:off x="11353800" y="8681416"/>
            <a:ext cx="3122676" cy="1268296"/>
          </a:xfrm>
          <a:prstGeom prst="rect">
            <a:avLst/>
          </a:prstGeom>
        </p:spPr>
        <p:txBody>
          <a:bodyPr wrap="square" lIns="0" tIns="0" rIns="0" bIns="0" rtlCol="0" anchor="t">
            <a:spAutoFit/>
          </a:bodyPr>
          <a:lstStyle/>
          <a:p>
            <a:pPr algn="l">
              <a:lnSpc>
                <a:spcPts val="2545"/>
              </a:lnSpc>
            </a:pPr>
            <a:r>
              <a:rPr lang="en-US" sz="2000" b="0" i="0" dirty="0">
                <a:solidFill>
                  <a:srgbClr val="0F0F0F"/>
                </a:solidFill>
                <a:effectLst/>
                <a:latin typeface="Söhne"/>
              </a:rPr>
              <a:t>Implement security measures such as firewalls and regular updates to protect the server and application.</a:t>
            </a:r>
            <a:endParaRPr lang="en-US" sz="2000" dirty="0">
              <a:solidFill>
                <a:srgbClr val="000000"/>
              </a:solidFill>
              <a:latin typeface="Times New Roman" panose="02020603050405020304" pitchFamily="18" charset="0"/>
              <a:ea typeface="Arimo"/>
              <a:cs typeface="Times New Roman" panose="02020603050405020304" pitchFamily="18" charset="0"/>
            </a:endParaRPr>
          </a:p>
        </p:txBody>
      </p:sp>
      <p:sp>
        <p:nvSpPr>
          <p:cNvPr id="19" name="TextBox 18">
            <a:extLst>
              <a:ext uri="{FF2B5EF4-FFF2-40B4-BE49-F238E27FC236}">
                <a16:creationId xmlns:a16="http://schemas.microsoft.com/office/drawing/2014/main" id="{2C558544-F2F2-102B-42B0-4F48FD8EE7D5}"/>
              </a:ext>
            </a:extLst>
          </p:cNvPr>
          <p:cNvSpPr txBox="1"/>
          <p:nvPr/>
        </p:nvSpPr>
        <p:spPr>
          <a:xfrm>
            <a:off x="13083426" y="6989901"/>
            <a:ext cx="3421478" cy="1015663"/>
          </a:xfrm>
          <a:prstGeom prst="rect">
            <a:avLst/>
          </a:prstGeom>
          <a:noFill/>
        </p:spPr>
        <p:txBody>
          <a:bodyPr wrap="square">
            <a:spAutoFit/>
          </a:bodyPr>
          <a:lstStyle/>
          <a:p>
            <a:r>
              <a:rPr lang="en-US" sz="2000" b="0" i="0" dirty="0">
                <a:solidFill>
                  <a:srgbClr val="0F0F0F"/>
                </a:solidFill>
                <a:effectLst/>
                <a:latin typeface="Söhne"/>
              </a:rPr>
              <a:t>Set up monitoring tools to track server performance and detect potential issues.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50712"/>
            <a:ext cx="4367020" cy="651510"/>
          </a:xfrm>
          <a:prstGeom prst="rect">
            <a:avLst/>
          </a:prstGeom>
        </p:spPr>
        <p:txBody>
          <a:bodyPr lIns="0" tIns="0" rIns="0" bIns="0" rtlCol="0" anchor="t">
            <a:spAutoFit/>
          </a:bodyPr>
          <a:lstStyle/>
          <a:p>
            <a:pPr algn="l">
              <a:lnSpc>
                <a:spcPts val="4230"/>
              </a:lnSpc>
            </a:pPr>
            <a:r>
              <a:rPr lang="en-US" sz="3600">
                <a:solidFill>
                  <a:srgbClr val="FFFFFF"/>
                </a:solidFill>
                <a:latin typeface="Arimo Bold"/>
              </a:rPr>
              <a:t>Submission Github</a:t>
            </a:r>
          </a:p>
        </p:txBody>
      </p:sp>
      <p:sp>
        <p:nvSpPr>
          <p:cNvPr id="11" name="TextBox 10">
            <a:hlinkClick r:id="rId3"/>
            <a:extLst>
              <a:ext uri="{FF2B5EF4-FFF2-40B4-BE49-F238E27FC236}">
                <a16:creationId xmlns:a16="http://schemas.microsoft.com/office/drawing/2014/main" id="{EA166F14-5DB1-7D34-AC69-A749F55CB7DA}"/>
              </a:ext>
            </a:extLst>
          </p:cNvPr>
          <p:cNvSpPr txBox="1"/>
          <p:nvPr/>
        </p:nvSpPr>
        <p:spPr>
          <a:xfrm>
            <a:off x="8001000" y="4533900"/>
            <a:ext cx="9140400" cy="369332"/>
          </a:xfrm>
          <a:prstGeom prst="rect">
            <a:avLst/>
          </a:prstGeom>
          <a:noFill/>
        </p:spPr>
        <p:txBody>
          <a:bodyPr wrap="square">
            <a:spAutoFit/>
          </a:bodyPr>
          <a:lstStyle/>
          <a:p>
            <a:r>
              <a:rPr lang="en-US" dirty="0">
                <a:hlinkClick r:id="rId3"/>
              </a:rPr>
              <a:t>https://github.com/Uvasrisa/Social_media_application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751</Words>
  <Application>Microsoft Office PowerPoint</Application>
  <PresentationFormat>Custom</PresentationFormat>
  <Paragraphs>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 2.0__Task 1.pptx</dc:title>
  <dc:creator>Uvasri S A</dc:creator>
  <cp:lastModifiedBy>Uvasri S A</cp:lastModifiedBy>
  <cp:revision>9</cp:revision>
  <dcterms:created xsi:type="dcterms:W3CDTF">2006-08-16T00:00:00Z</dcterms:created>
  <dcterms:modified xsi:type="dcterms:W3CDTF">2023-11-23T08:11:25Z</dcterms:modified>
  <dc:identifier>DAFzv9BtioM</dc:identifier>
</cp:coreProperties>
</file>